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6.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8.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9.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sldIdLst>
    <p:sldId id="438" r:id="rId2"/>
    <p:sldId id="1528" r:id="rId3"/>
    <p:sldId id="1464" r:id="rId4"/>
    <p:sldId id="1537" r:id="rId5"/>
    <p:sldId id="1497" r:id="rId6"/>
    <p:sldId id="1514" r:id="rId7"/>
    <p:sldId id="1519" r:id="rId8"/>
    <p:sldId id="1526" r:id="rId9"/>
    <p:sldId id="1520" r:id="rId10"/>
    <p:sldId id="1521" r:id="rId11"/>
    <p:sldId id="1511" r:id="rId12"/>
    <p:sldId id="1522" r:id="rId13"/>
    <p:sldId id="1523" r:id="rId14"/>
    <p:sldId id="1525" r:id="rId15"/>
    <p:sldId id="1532" r:id="rId16"/>
    <p:sldId id="1502" r:id="rId17"/>
    <p:sldId id="1518" r:id="rId18"/>
    <p:sldId id="1466" r:id="rId19"/>
    <p:sldId id="1495" r:id="rId20"/>
    <p:sldId id="1496" r:id="rId21"/>
    <p:sldId id="1534" r:id="rId22"/>
    <p:sldId id="1527" r:id="rId23"/>
    <p:sldId id="1535" r:id="rId24"/>
    <p:sldId id="1499" r:id="rId25"/>
    <p:sldId id="1536" r:id="rId26"/>
    <p:sldId id="1550" r:id="rId27"/>
    <p:sldId id="1500" r:id="rId28"/>
    <p:sldId id="1530" r:id="rId29"/>
    <p:sldId id="1503" r:id="rId30"/>
    <p:sldId id="1540" r:id="rId31"/>
    <p:sldId id="1549" r:id="rId32"/>
    <p:sldId id="1501" r:id="rId33"/>
    <p:sldId id="1542" r:id="rId34"/>
    <p:sldId id="1548" r:id="rId35"/>
    <p:sldId id="1547" r:id="rId36"/>
    <p:sldId id="1546" r:id="rId37"/>
    <p:sldId id="1551"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ble, Keith (IT)" initials="NK(" lastIdx="2" clrIdx="0">
    <p:extLst>
      <p:ext uri="{19B8F6BF-5375-455C-9EA6-DF929625EA0E}">
        <p15:presenceInfo xmlns:p15="http://schemas.microsoft.com/office/powerpoint/2012/main" userId="S::NobleK@jacksonlewis.com::693b87e5-2de0-43c1-b3ce-396dda00be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F6715-A00A-43C2-8768-1D607B1C4EAB}" v="9" dt="2022-09-12T20:26:22.666"/>
    <p1510:client id="{753F7B27-1A41-DB17-9CE8-789D9CB7C0FB}" v="13" dt="2022-09-12T20:43:10.8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ss, Randy R. (IT)" userId="c0219d6d-cb86-482b-ae89-bc001c521ac1" providerId="ADAL" clId="{1ABF6715-A00A-43C2-8768-1D607B1C4EAB}"/>
    <pc:docChg chg="undo custSel addSld modSld">
      <pc:chgData name="Doss, Randy R. (IT)" userId="c0219d6d-cb86-482b-ae89-bc001c521ac1" providerId="ADAL" clId="{1ABF6715-A00A-43C2-8768-1D607B1C4EAB}" dt="2022-09-12T20:29:02.933" v="1986" actId="20577"/>
      <pc:docMkLst>
        <pc:docMk/>
      </pc:docMkLst>
      <pc:sldChg chg="addSp delSp modSp mod">
        <pc:chgData name="Doss, Randy R. (IT)" userId="c0219d6d-cb86-482b-ae89-bc001c521ac1" providerId="ADAL" clId="{1ABF6715-A00A-43C2-8768-1D607B1C4EAB}" dt="2022-09-12T13:46:50.109" v="1496" actId="27918"/>
        <pc:sldMkLst>
          <pc:docMk/>
          <pc:sldMk cId="899223553" sldId="1542"/>
        </pc:sldMkLst>
        <pc:spChg chg="mod">
          <ac:chgData name="Doss, Randy R. (IT)" userId="c0219d6d-cb86-482b-ae89-bc001c521ac1" providerId="ADAL" clId="{1ABF6715-A00A-43C2-8768-1D607B1C4EAB}" dt="2022-09-11T13:47:09.055" v="512" actId="20577"/>
          <ac:spMkLst>
            <pc:docMk/>
            <pc:sldMk cId="899223553" sldId="1542"/>
            <ac:spMk id="10" creationId="{B994EDEB-F2BE-4DD3-993C-52E72FA14CC4}"/>
          </ac:spMkLst>
        </pc:spChg>
        <pc:graphicFrameChg chg="add mod">
          <ac:chgData name="Doss, Randy R. (IT)" userId="c0219d6d-cb86-482b-ae89-bc001c521ac1" providerId="ADAL" clId="{1ABF6715-A00A-43C2-8768-1D607B1C4EAB}" dt="2022-09-11T13:38:54.126" v="4" actId="1076"/>
          <ac:graphicFrameMkLst>
            <pc:docMk/>
            <pc:sldMk cId="899223553" sldId="1542"/>
            <ac:graphicFrameMk id="8" creationId="{87C25510-F8A0-4744-8F46-D030348D47FC}"/>
          </ac:graphicFrameMkLst>
        </pc:graphicFrameChg>
        <pc:picChg chg="del">
          <ac:chgData name="Doss, Randy R. (IT)" userId="c0219d6d-cb86-482b-ae89-bc001c521ac1" providerId="ADAL" clId="{1ABF6715-A00A-43C2-8768-1D607B1C4EAB}" dt="2022-09-11T13:38:47.043" v="0" actId="478"/>
          <ac:picMkLst>
            <pc:docMk/>
            <pc:sldMk cId="899223553" sldId="1542"/>
            <ac:picMk id="6" creationId="{895EC284-CF11-FC1C-BFCB-EFF3CB3C2016}"/>
          </ac:picMkLst>
        </pc:picChg>
      </pc:sldChg>
      <pc:sldChg chg="addSp delSp modSp mod">
        <pc:chgData name="Doss, Randy R. (IT)" userId="c0219d6d-cb86-482b-ae89-bc001c521ac1" providerId="ADAL" clId="{1ABF6715-A00A-43C2-8768-1D607B1C4EAB}" dt="2022-09-12T13:43:44.695" v="1495" actId="20577"/>
        <pc:sldMkLst>
          <pc:docMk/>
          <pc:sldMk cId="587595109" sldId="1546"/>
        </pc:sldMkLst>
        <pc:spChg chg="mod">
          <ac:chgData name="Doss, Randy R. (IT)" userId="c0219d6d-cb86-482b-ae89-bc001c521ac1" providerId="ADAL" clId="{1ABF6715-A00A-43C2-8768-1D607B1C4EAB}" dt="2022-09-12T13:43:44.695" v="1495" actId="20577"/>
          <ac:spMkLst>
            <pc:docMk/>
            <pc:sldMk cId="587595109" sldId="1546"/>
            <ac:spMk id="5" creationId="{077972E4-6C24-45B4-91DF-9DEB6C119B19}"/>
          </ac:spMkLst>
        </pc:spChg>
        <pc:picChg chg="del">
          <ac:chgData name="Doss, Randy R. (IT)" userId="c0219d6d-cb86-482b-ae89-bc001c521ac1" providerId="ADAL" clId="{1ABF6715-A00A-43C2-8768-1D607B1C4EAB}" dt="2022-09-11T14:46:11.231" v="1350" actId="478"/>
          <ac:picMkLst>
            <pc:docMk/>
            <pc:sldMk cId="587595109" sldId="1546"/>
            <ac:picMk id="8" creationId="{DAB19F3D-98B5-A31B-129C-C7BAFC84C8D9}"/>
          </ac:picMkLst>
        </pc:picChg>
        <pc:picChg chg="add mod">
          <ac:chgData name="Doss, Randy R. (IT)" userId="c0219d6d-cb86-482b-ae89-bc001c521ac1" providerId="ADAL" clId="{1ABF6715-A00A-43C2-8768-1D607B1C4EAB}" dt="2022-09-11T14:46:38.856" v="1358" actId="1076"/>
          <ac:picMkLst>
            <pc:docMk/>
            <pc:sldMk cId="587595109" sldId="1546"/>
            <ac:picMk id="9" creationId="{D07F205C-A8A8-411B-9FA7-B8D9C19B0D6C}"/>
          </ac:picMkLst>
        </pc:picChg>
      </pc:sldChg>
      <pc:sldChg chg="addSp delSp modSp mod">
        <pc:chgData name="Doss, Randy R. (IT)" userId="c0219d6d-cb86-482b-ae89-bc001c521ac1" providerId="ADAL" clId="{1ABF6715-A00A-43C2-8768-1D607B1C4EAB}" dt="2022-09-12T20:29:02.933" v="1986" actId="20577"/>
        <pc:sldMkLst>
          <pc:docMk/>
          <pc:sldMk cId="2576177492" sldId="1547"/>
        </pc:sldMkLst>
        <pc:spChg chg="mod">
          <ac:chgData name="Doss, Randy R. (IT)" userId="c0219d6d-cb86-482b-ae89-bc001c521ac1" providerId="ADAL" clId="{1ABF6715-A00A-43C2-8768-1D607B1C4EAB}" dt="2022-09-12T20:29:02.933" v="1986" actId="20577"/>
          <ac:spMkLst>
            <pc:docMk/>
            <pc:sldMk cId="2576177492" sldId="1547"/>
            <ac:spMk id="7" creationId="{927EA9A4-D105-4928-B690-64C98AF83C20}"/>
          </ac:spMkLst>
        </pc:spChg>
        <pc:graphicFrameChg chg="add mod">
          <ac:chgData name="Doss, Randy R. (IT)" userId="c0219d6d-cb86-482b-ae89-bc001c521ac1" providerId="ADAL" clId="{1ABF6715-A00A-43C2-8768-1D607B1C4EAB}" dt="2022-09-11T14:33:15.123" v="997"/>
          <ac:graphicFrameMkLst>
            <pc:docMk/>
            <pc:sldMk cId="2576177492" sldId="1547"/>
            <ac:graphicFrameMk id="9" creationId="{9198F7C6-B280-4CDF-B529-7D3D7FD23B7D}"/>
          </ac:graphicFrameMkLst>
        </pc:graphicFrameChg>
        <pc:graphicFrameChg chg="add mod">
          <ac:chgData name="Doss, Randy R. (IT)" userId="c0219d6d-cb86-482b-ae89-bc001c521ac1" providerId="ADAL" clId="{1ABF6715-A00A-43C2-8768-1D607B1C4EAB}" dt="2022-09-11T14:34:21.184" v="1004" actId="1076"/>
          <ac:graphicFrameMkLst>
            <pc:docMk/>
            <pc:sldMk cId="2576177492" sldId="1547"/>
            <ac:graphicFrameMk id="12" creationId="{9198F7C6-B280-4CDF-B529-7D3D7FD23B7D}"/>
          </ac:graphicFrameMkLst>
        </pc:graphicFrameChg>
        <pc:picChg chg="add del">
          <ac:chgData name="Doss, Randy R. (IT)" userId="c0219d6d-cb86-482b-ae89-bc001c521ac1" providerId="ADAL" clId="{1ABF6715-A00A-43C2-8768-1D607B1C4EAB}" dt="2022-09-11T14:33:53.477" v="999" actId="478"/>
          <ac:picMkLst>
            <pc:docMk/>
            <pc:sldMk cId="2576177492" sldId="1547"/>
            <ac:picMk id="10" creationId="{F0592B85-136E-FDE0-E7B5-780FA36FE6E5}"/>
          </ac:picMkLst>
        </pc:picChg>
        <pc:picChg chg="add del">
          <ac:chgData name="Doss, Randy R. (IT)" userId="c0219d6d-cb86-482b-ae89-bc001c521ac1" providerId="ADAL" clId="{1ABF6715-A00A-43C2-8768-1D607B1C4EAB}" dt="2022-09-11T14:33:56.306" v="1001" actId="22"/>
          <ac:picMkLst>
            <pc:docMk/>
            <pc:sldMk cId="2576177492" sldId="1547"/>
            <ac:picMk id="11" creationId="{5E2E7904-877E-46A3-92CA-0636760F448C}"/>
          </ac:picMkLst>
        </pc:picChg>
      </pc:sldChg>
      <pc:sldChg chg="addSp delSp modSp mod">
        <pc:chgData name="Doss, Randy R. (IT)" userId="c0219d6d-cb86-482b-ae89-bc001c521ac1" providerId="ADAL" clId="{1ABF6715-A00A-43C2-8768-1D607B1C4EAB}" dt="2022-09-12T12:35:36.189" v="1475" actId="20577"/>
        <pc:sldMkLst>
          <pc:docMk/>
          <pc:sldMk cId="2858021380" sldId="1548"/>
        </pc:sldMkLst>
        <pc:spChg chg="mod">
          <ac:chgData name="Doss, Randy R. (IT)" userId="c0219d6d-cb86-482b-ae89-bc001c521ac1" providerId="ADAL" clId="{1ABF6715-A00A-43C2-8768-1D607B1C4EAB}" dt="2022-09-12T12:35:36.189" v="1475" actId="20577"/>
          <ac:spMkLst>
            <pc:docMk/>
            <pc:sldMk cId="2858021380" sldId="1548"/>
            <ac:spMk id="6" creationId="{35D000BB-8D78-4B1E-9190-BE6B7DC58CF4}"/>
          </ac:spMkLst>
        </pc:spChg>
        <pc:graphicFrameChg chg="add mod">
          <ac:chgData name="Doss, Randy R. (IT)" userId="c0219d6d-cb86-482b-ae89-bc001c521ac1" providerId="ADAL" clId="{1ABF6715-A00A-43C2-8768-1D607B1C4EAB}" dt="2022-09-11T14:17:07.857" v="519" actId="1076"/>
          <ac:graphicFrameMkLst>
            <pc:docMk/>
            <pc:sldMk cId="2858021380" sldId="1548"/>
            <ac:graphicFrameMk id="10" creationId="{F4FAA930-74B1-4AC0-AE32-81FBF769BCB3}"/>
          </ac:graphicFrameMkLst>
        </pc:graphicFrameChg>
        <pc:picChg chg="del">
          <ac:chgData name="Doss, Randy R. (IT)" userId="c0219d6d-cb86-482b-ae89-bc001c521ac1" providerId="ADAL" clId="{1ABF6715-A00A-43C2-8768-1D607B1C4EAB}" dt="2022-09-11T14:16:28.674" v="513" actId="478"/>
          <ac:picMkLst>
            <pc:docMk/>
            <pc:sldMk cId="2858021380" sldId="1548"/>
            <ac:picMk id="5" creationId="{37598AEB-1E97-106E-1113-B7D47D144191}"/>
          </ac:picMkLst>
        </pc:picChg>
        <pc:picChg chg="add del">
          <ac:chgData name="Doss, Randy R. (IT)" userId="c0219d6d-cb86-482b-ae89-bc001c521ac1" providerId="ADAL" clId="{1ABF6715-A00A-43C2-8768-1D607B1C4EAB}" dt="2022-09-11T14:16:32.091" v="515" actId="22"/>
          <ac:picMkLst>
            <pc:docMk/>
            <pc:sldMk cId="2858021380" sldId="1548"/>
            <ac:picMk id="9" creationId="{F9C405AF-D2C1-4817-8A5E-6A46F1383048}"/>
          </ac:picMkLst>
        </pc:picChg>
      </pc:sldChg>
      <pc:sldChg chg="addSp delSp modSp new mod">
        <pc:chgData name="Doss, Randy R. (IT)" userId="c0219d6d-cb86-482b-ae89-bc001c521ac1" providerId="ADAL" clId="{1ABF6715-A00A-43C2-8768-1D607B1C4EAB}" dt="2022-09-12T20:28:14.605" v="1984" actId="20577"/>
        <pc:sldMkLst>
          <pc:docMk/>
          <pc:sldMk cId="3300160915" sldId="1551"/>
        </pc:sldMkLst>
        <pc:spChg chg="del">
          <ac:chgData name="Doss, Randy R. (IT)" userId="c0219d6d-cb86-482b-ae89-bc001c521ac1" providerId="ADAL" clId="{1ABF6715-A00A-43C2-8768-1D607B1C4EAB}" dt="2022-09-12T13:47:05.148" v="1516" actId="478"/>
          <ac:spMkLst>
            <pc:docMk/>
            <pc:sldMk cId="3300160915" sldId="1551"/>
            <ac:spMk id="4" creationId="{1BC770DA-1365-418C-A947-6EEA9D97BA0B}"/>
          </ac:spMkLst>
        </pc:spChg>
        <pc:spChg chg="mod">
          <ac:chgData name="Doss, Randy R. (IT)" userId="c0219d6d-cb86-482b-ae89-bc001c521ac1" providerId="ADAL" clId="{1ABF6715-A00A-43C2-8768-1D607B1C4EAB}" dt="2022-09-12T20:27:42.499" v="1940" actId="1076"/>
          <ac:spMkLst>
            <pc:docMk/>
            <pc:sldMk cId="3300160915" sldId="1551"/>
            <ac:spMk id="5" creationId="{A3CD5DB4-AD08-4FE6-A3F3-30165AEA8A9B}"/>
          </ac:spMkLst>
        </pc:spChg>
        <pc:spChg chg="mod">
          <ac:chgData name="Doss, Randy R. (IT)" userId="c0219d6d-cb86-482b-ae89-bc001c521ac1" providerId="ADAL" clId="{1ABF6715-A00A-43C2-8768-1D607B1C4EAB}" dt="2022-09-12T13:46:56.021" v="1515" actId="20577"/>
          <ac:spMkLst>
            <pc:docMk/>
            <pc:sldMk cId="3300160915" sldId="1551"/>
            <ac:spMk id="6" creationId="{2AAED4EB-C751-4892-9E44-7578BF8EFC63}"/>
          </ac:spMkLst>
        </pc:spChg>
        <pc:spChg chg="add mod">
          <ac:chgData name="Doss, Randy R. (IT)" userId="c0219d6d-cb86-482b-ae89-bc001c521ac1" providerId="ADAL" clId="{1ABF6715-A00A-43C2-8768-1D607B1C4EAB}" dt="2022-09-12T20:28:14.605" v="1984" actId="20577"/>
          <ac:spMkLst>
            <pc:docMk/>
            <pc:sldMk cId="3300160915" sldId="1551"/>
            <ac:spMk id="7" creationId="{EBF61C6B-83A4-4E24-AABA-A1B286F04C35}"/>
          </ac:spMkLst>
        </pc:spChg>
        <pc:spChg chg="add mod">
          <ac:chgData name="Doss, Randy R. (IT)" userId="c0219d6d-cb86-482b-ae89-bc001c521ac1" providerId="ADAL" clId="{1ABF6715-A00A-43C2-8768-1D607B1C4EAB}" dt="2022-09-12T20:27:35.873" v="1939" actId="14100"/>
          <ac:spMkLst>
            <pc:docMk/>
            <pc:sldMk cId="3300160915" sldId="1551"/>
            <ac:spMk id="8" creationId="{8A56EEB7-43C6-408B-8E9F-19049A4FABCC}"/>
          </ac:spMkLst>
        </pc:spChg>
      </pc:sldChg>
    </pc:docChg>
  </pc:docChgLst>
  <pc:docChgLst>
    <pc:chgData name="Kaether, Michael (IT)" userId="S::kaetherm@jacksonlewis.com::2462385f-e27d-4dd7-976f-5ded7700ab9b" providerId="AD" clId="Web-{753F7B27-1A41-DB17-9CE8-789D9CB7C0FB}"/>
    <pc:docChg chg="modSld">
      <pc:chgData name="Kaether, Michael (IT)" userId="S::kaetherm@jacksonlewis.com::2462385f-e27d-4dd7-976f-5ded7700ab9b" providerId="AD" clId="Web-{753F7B27-1A41-DB17-9CE8-789D9CB7C0FB}" dt="2022-09-12T20:42:32.283" v="9" actId="20577"/>
      <pc:docMkLst>
        <pc:docMk/>
      </pc:docMkLst>
      <pc:sldChg chg="modSp">
        <pc:chgData name="Kaether, Michael (IT)" userId="S::kaetherm@jacksonlewis.com::2462385f-e27d-4dd7-976f-5ded7700ab9b" providerId="AD" clId="Web-{753F7B27-1A41-DB17-9CE8-789D9CB7C0FB}" dt="2022-09-12T20:42:12.220" v="7" actId="20577"/>
        <pc:sldMkLst>
          <pc:docMk/>
          <pc:sldMk cId="899223553" sldId="1542"/>
        </pc:sldMkLst>
        <pc:spChg chg="mod">
          <ac:chgData name="Kaether, Michael (IT)" userId="S::kaetherm@jacksonlewis.com::2462385f-e27d-4dd7-976f-5ded7700ab9b" providerId="AD" clId="Web-{753F7B27-1A41-DB17-9CE8-789D9CB7C0FB}" dt="2022-09-12T20:42:12.220" v="7" actId="20577"/>
          <ac:spMkLst>
            <pc:docMk/>
            <pc:sldMk cId="899223553" sldId="1542"/>
            <ac:spMk id="10" creationId="{B994EDEB-F2BE-4DD3-993C-52E72FA14CC4}"/>
          </ac:spMkLst>
        </pc:spChg>
      </pc:sldChg>
      <pc:sldChg chg="modSp">
        <pc:chgData name="Kaether, Michael (IT)" userId="S::kaetherm@jacksonlewis.com::2462385f-e27d-4dd7-976f-5ded7700ab9b" providerId="AD" clId="Web-{753F7B27-1A41-DB17-9CE8-789D9CB7C0FB}" dt="2022-09-12T20:42:32.283" v="9" actId="20577"/>
        <pc:sldMkLst>
          <pc:docMk/>
          <pc:sldMk cId="2576177492" sldId="1547"/>
        </pc:sldMkLst>
        <pc:spChg chg="mod">
          <ac:chgData name="Kaether, Michael (IT)" userId="S::kaetherm@jacksonlewis.com::2462385f-e27d-4dd7-976f-5ded7700ab9b" providerId="AD" clId="Web-{753F7B27-1A41-DB17-9CE8-789D9CB7C0FB}" dt="2022-09-12T20:42:32.283" v="9" actId="20577"/>
          <ac:spMkLst>
            <pc:docMk/>
            <pc:sldMk cId="2576177492" sldId="1547"/>
            <ac:spMk id="7" creationId="{927EA9A4-D105-4928-B690-64C98AF83C20}"/>
          </ac:spMkLst>
        </pc:spChg>
      </pc:sldChg>
      <pc:sldChg chg="modSp">
        <pc:chgData name="Kaether, Michael (IT)" userId="S::kaetherm@jacksonlewis.com::2462385f-e27d-4dd7-976f-5ded7700ab9b" providerId="AD" clId="Web-{753F7B27-1A41-DB17-9CE8-789D9CB7C0FB}" dt="2022-09-12T20:41:09.327" v="0" actId="14100"/>
        <pc:sldMkLst>
          <pc:docMk/>
          <pc:sldMk cId="2858021380" sldId="1548"/>
        </pc:sldMkLst>
        <pc:spChg chg="mod">
          <ac:chgData name="Kaether, Michael (IT)" userId="S::kaetherm@jacksonlewis.com::2462385f-e27d-4dd7-976f-5ded7700ab9b" providerId="AD" clId="Web-{753F7B27-1A41-DB17-9CE8-789D9CB7C0FB}" dt="2022-09-12T20:41:09.327" v="0" actId="14100"/>
          <ac:spMkLst>
            <pc:docMk/>
            <pc:sldMk cId="2858021380" sldId="1548"/>
            <ac:spMk id="6" creationId="{35D000BB-8D78-4B1E-9190-BE6B7DC58CF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5D9_554F7D7E.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_5D7_B0E8025A.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_5D8_8DACAE02.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_5FE_F62341C4.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_5F7_98D13A6A.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_5DB_ECBEA2CD.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_5FA_D5B425B5.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_5DF_C155109C.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_604_F28C7BDC.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https://jacksonlewis-my.sharepoint.com/personal/dossr_jacksonlewis_com/Documents/Documents/Endpoint%20Analytics/Aug2022/EndpointAnalyticsGraph.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_60C_AA59F204.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5D9_554F7D7E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dossr\OneDrive%20-%20Jackson%20Lewis%20P.C\Documents\Endpoint%20Analytics\Aug2022\EAStartupPerfModelPerformanceV2_17a39e1d-81d4-47b3-a1a4-1808092a648b.csv"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5FC_DEF7D599.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5EE_6C26D2DC.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_5EE_6C26D2DC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_5EE_6C26D2DC3.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_5EE_6C26D2DC4.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_5BA_37F9505C.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_5BA_37F9505C5.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opened per month, </a:t>
            </a:r>
            <a:r>
              <a:rPr lang="en-US" baseline="0">
                <a:solidFill>
                  <a:srgbClr val="7030A0"/>
                </a:solidFill>
              </a:rPr>
              <a:t>by Source</a:t>
            </a:r>
          </a:p>
        </c:rich>
      </c:tx>
      <c:layout>
        <c:manualLayout>
          <c:xMode val="edge"/>
          <c:yMode val="edge"/>
          <c:x val="0.18824674456487905"/>
          <c:y val="3.569768783055754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cat>
            <c:strRef>
              <c:f>Sheet1!$A$7:$A$9</c:f>
              <c:strCache>
                <c:ptCount val="3"/>
                <c:pt idx="0">
                  <c:v>June</c:v>
                </c:pt>
                <c:pt idx="1">
                  <c:v>July</c:v>
                </c:pt>
                <c:pt idx="2">
                  <c:v>August</c:v>
                </c:pt>
              </c:strCache>
            </c:strRef>
          </c:cat>
          <c:val>
            <c:numRef>
              <c:f>Sheet1!$B$7:$B$9</c:f>
              <c:numCache>
                <c:formatCode>General</c:formatCode>
                <c:ptCount val="3"/>
                <c:pt idx="0">
                  <c:v>2077</c:v>
                </c:pt>
                <c:pt idx="1">
                  <c:v>2068</c:v>
                </c:pt>
                <c:pt idx="2">
                  <c:v>2535</c:v>
                </c:pt>
              </c:numCache>
            </c:numRef>
          </c:val>
          <c:extLst>
            <c:ext xmlns:c16="http://schemas.microsoft.com/office/drawing/2014/chart" uri="{C3380CC4-5D6E-409C-BE32-E72D297353CC}">
              <c16:uniqueId val="{00000000-2613-447E-A06A-8A1F041D8066}"/>
            </c:ext>
          </c:extLst>
        </c:ser>
        <c:ser>
          <c:idx val="1"/>
          <c:order val="1"/>
          <c:spPr>
            <a:solidFill>
              <a:schemeClr val="accent2"/>
            </a:solidFill>
            <a:ln>
              <a:noFill/>
            </a:ln>
            <a:effectLst/>
          </c:spPr>
          <c:invertIfNegative val="0"/>
          <c:cat>
            <c:strRef>
              <c:f>Sheet1!$A$7:$A$9</c:f>
              <c:strCache>
                <c:ptCount val="3"/>
                <c:pt idx="0">
                  <c:v>June</c:v>
                </c:pt>
                <c:pt idx="1">
                  <c:v>July</c:v>
                </c:pt>
                <c:pt idx="2">
                  <c:v>August</c:v>
                </c:pt>
              </c:strCache>
            </c:strRef>
          </c:cat>
          <c:val>
            <c:numRef>
              <c:f>Sheet1!$C$7:$C$9</c:f>
              <c:numCache>
                <c:formatCode>General</c:formatCode>
                <c:ptCount val="3"/>
                <c:pt idx="0">
                  <c:v>779</c:v>
                </c:pt>
                <c:pt idx="1">
                  <c:v>670</c:v>
                </c:pt>
                <c:pt idx="2">
                  <c:v>736</c:v>
                </c:pt>
              </c:numCache>
            </c:numRef>
          </c:val>
          <c:extLst>
            <c:ext xmlns:c16="http://schemas.microsoft.com/office/drawing/2014/chart" uri="{C3380CC4-5D6E-409C-BE32-E72D297353CC}">
              <c16:uniqueId val="{00000001-2613-447E-A06A-8A1F041D8066}"/>
            </c:ext>
          </c:extLst>
        </c:ser>
        <c:ser>
          <c:idx val="2"/>
          <c:order val="2"/>
          <c:spPr>
            <a:solidFill>
              <a:schemeClr val="accent3"/>
            </a:solidFill>
            <a:ln>
              <a:noFill/>
            </a:ln>
            <a:effectLst/>
          </c:spPr>
          <c:invertIfNegative val="0"/>
          <c:cat>
            <c:strRef>
              <c:f>Sheet1!$A$7:$A$9</c:f>
              <c:strCache>
                <c:ptCount val="3"/>
                <c:pt idx="0">
                  <c:v>June</c:v>
                </c:pt>
                <c:pt idx="1">
                  <c:v>July</c:v>
                </c:pt>
                <c:pt idx="2">
                  <c:v>August</c:v>
                </c:pt>
              </c:strCache>
            </c:strRef>
          </c:cat>
          <c:val>
            <c:numRef>
              <c:f>Sheet1!$D$7:$D$9</c:f>
              <c:numCache>
                <c:formatCode>General</c:formatCode>
                <c:ptCount val="3"/>
                <c:pt idx="0">
                  <c:v>80</c:v>
                </c:pt>
                <c:pt idx="1">
                  <c:v>57</c:v>
                </c:pt>
                <c:pt idx="2">
                  <c:v>56</c:v>
                </c:pt>
              </c:numCache>
            </c:numRef>
          </c:val>
          <c:extLst>
            <c:ext xmlns:c16="http://schemas.microsoft.com/office/drawing/2014/chart" uri="{C3380CC4-5D6E-409C-BE32-E72D297353CC}">
              <c16:uniqueId val="{00000002-2613-447E-A06A-8A1F041D8066}"/>
            </c:ext>
          </c:extLst>
        </c:ser>
        <c:ser>
          <c:idx val="3"/>
          <c:order val="3"/>
          <c:spPr>
            <a:solidFill>
              <a:schemeClr val="accent4"/>
            </a:solidFill>
            <a:ln>
              <a:noFill/>
            </a:ln>
            <a:effectLst/>
          </c:spPr>
          <c:invertIfNegative val="0"/>
          <c:cat>
            <c:strRef>
              <c:f>Sheet1!$A$7:$A$9</c:f>
              <c:strCache>
                <c:ptCount val="3"/>
                <c:pt idx="0">
                  <c:v>June</c:v>
                </c:pt>
                <c:pt idx="1">
                  <c:v>July</c:v>
                </c:pt>
                <c:pt idx="2">
                  <c:v>August</c:v>
                </c:pt>
              </c:strCache>
            </c:strRef>
          </c:cat>
          <c:val>
            <c:numRef>
              <c:f>Sheet1!$E$7:$E$9</c:f>
              <c:numCache>
                <c:formatCode>General</c:formatCode>
                <c:ptCount val="3"/>
                <c:pt idx="0">
                  <c:v>32</c:v>
                </c:pt>
                <c:pt idx="1">
                  <c:v>39</c:v>
                </c:pt>
                <c:pt idx="2">
                  <c:v>46</c:v>
                </c:pt>
              </c:numCache>
            </c:numRef>
          </c:val>
          <c:extLst>
            <c:ext xmlns:c16="http://schemas.microsoft.com/office/drawing/2014/chart" uri="{C3380CC4-5D6E-409C-BE32-E72D297353CC}">
              <c16:uniqueId val="{00000004-2613-447E-A06A-8A1F041D8066}"/>
            </c:ext>
          </c:extLst>
        </c:ser>
        <c:ser>
          <c:idx val="4"/>
          <c:order val="4"/>
          <c:spPr>
            <a:solidFill>
              <a:schemeClr val="accent5"/>
            </a:solidFill>
            <a:ln>
              <a:noFill/>
            </a:ln>
            <a:effectLst/>
          </c:spPr>
          <c:invertIfNegative val="0"/>
          <c:cat>
            <c:strRef>
              <c:f>Sheet1!$A$7:$A$9</c:f>
              <c:strCache>
                <c:ptCount val="3"/>
                <c:pt idx="0">
                  <c:v>June</c:v>
                </c:pt>
                <c:pt idx="1">
                  <c:v>July</c:v>
                </c:pt>
                <c:pt idx="2">
                  <c:v>August</c:v>
                </c:pt>
              </c:strCache>
            </c:strRef>
          </c:cat>
          <c:val>
            <c:numRef>
              <c:f>Sheet1!$F$7:$F$9</c:f>
              <c:numCache>
                <c:formatCode>General</c:formatCode>
                <c:ptCount val="3"/>
                <c:pt idx="0">
                  <c:v>0</c:v>
                </c:pt>
                <c:pt idx="1">
                  <c:v>1</c:v>
                </c:pt>
                <c:pt idx="2">
                  <c:v>0</c:v>
                </c:pt>
              </c:numCache>
            </c:numRef>
          </c:val>
          <c:extLst>
            <c:ext xmlns:c16="http://schemas.microsoft.com/office/drawing/2014/chart" uri="{C3380CC4-5D6E-409C-BE32-E72D297353CC}">
              <c16:uniqueId val="{00000005-2613-447E-A06A-8A1F041D8066}"/>
            </c:ext>
          </c:extLst>
        </c:ser>
        <c:dLbls>
          <c:showLegendKey val="0"/>
          <c:showVal val="0"/>
          <c:showCatName val="0"/>
          <c:showSerName val="0"/>
          <c:showPercent val="0"/>
          <c:showBubbleSize val="0"/>
        </c:dLbls>
        <c:gapWidth val="150"/>
        <c:overlap val="100"/>
        <c:axId val="1934353728"/>
        <c:axId val="1928843536"/>
      </c:barChart>
      <c:catAx>
        <c:axId val="193435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8843536"/>
        <c:crosses val="autoZero"/>
        <c:auto val="1"/>
        <c:lblAlgn val="ctr"/>
        <c:lblOffset val="100"/>
        <c:noMultiLvlLbl val="0"/>
      </c:catAx>
      <c:valAx>
        <c:axId val="192884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435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Calls</a:t>
            </a:r>
            <a:r>
              <a:rPr lang="en-US" baseline="0">
                <a:solidFill>
                  <a:srgbClr val="7030A0"/>
                </a:solidFill>
              </a:rPr>
              <a:t> Handled within 30, 60, and 90 seconds</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&lt;30 seconds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Sheet1!$A$7:$A$9</c:f>
              <c:strCache>
                <c:ptCount val="3"/>
                <c:pt idx="0">
                  <c:v>June</c:v>
                </c:pt>
                <c:pt idx="1">
                  <c:v>July</c:v>
                </c:pt>
                <c:pt idx="2">
                  <c:v>August</c:v>
                </c:pt>
              </c:strCache>
            </c:strRef>
          </c:cat>
          <c:val>
            <c:numRef>
              <c:f>Sheet1!$B$7:$B$9</c:f>
              <c:numCache>
                <c:formatCode>0.00%</c:formatCode>
                <c:ptCount val="3"/>
                <c:pt idx="0">
                  <c:v>0.90080000000000005</c:v>
                </c:pt>
                <c:pt idx="1">
                  <c:v>0.83860000000000001</c:v>
                </c:pt>
                <c:pt idx="2">
                  <c:v>0.85050000000000003</c:v>
                </c:pt>
              </c:numCache>
            </c:numRef>
          </c:val>
          <c:smooth val="0"/>
          <c:extLst>
            <c:ext xmlns:c16="http://schemas.microsoft.com/office/drawing/2014/chart" uri="{C3380CC4-5D6E-409C-BE32-E72D297353CC}">
              <c16:uniqueId val="{00000000-5276-4CE0-BE63-7A054A490962}"/>
            </c:ext>
          </c:extLst>
        </c:ser>
        <c:ser>
          <c:idx val="1"/>
          <c:order val="1"/>
          <c:tx>
            <c:strRef>
              <c:f>Sheet1!$C$1</c:f>
              <c:strCache>
                <c:ptCount val="1"/>
                <c:pt idx="0">
                  <c:v>&lt;60 seconds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Sheet1!$A$7:$A$9</c:f>
              <c:strCache>
                <c:ptCount val="3"/>
                <c:pt idx="0">
                  <c:v>June</c:v>
                </c:pt>
                <c:pt idx="1">
                  <c:v>July</c:v>
                </c:pt>
                <c:pt idx="2">
                  <c:v>August</c:v>
                </c:pt>
              </c:strCache>
            </c:strRef>
          </c:cat>
          <c:val>
            <c:numRef>
              <c:f>Sheet1!$C$7:$C$9</c:f>
              <c:numCache>
                <c:formatCode>0.00%</c:formatCode>
                <c:ptCount val="3"/>
                <c:pt idx="0">
                  <c:v>0.9254</c:v>
                </c:pt>
                <c:pt idx="1">
                  <c:v>0.87039999999999995</c:v>
                </c:pt>
                <c:pt idx="2">
                  <c:v>0.88090000000000002</c:v>
                </c:pt>
              </c:numCache>
            </c:numRef>
          </c:val>
          <c:smooth val="0"/>
          <c:extLst>
            <c:ext xmlns:c16="http://schemas.microsoft.com/office/drawing/2014/chart" uri="{C3380CC4-5D6E-409C-BE32-E72D297353CC}">
              <c16:uniqueId val="{00000001-5276-4CE0-BE63-7A054A490962}"/>
            </c:ext>
          </c:extLst>
        </c:ser>
        <c:ser>
          <c:idx val="2"/>
          <c:order val="2"/>
          <c:tx>
            <c:strRef>
              <c:f>Sheet1!$D$1</c:f>
              <c:strCache>
                <c:ptCount val="1"/>
                <c:pt idx="0">
                  <c:v>&lt;90 seconds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Sheet1!$A$7:$A$9</c:f>
              <c:strCache>
                <c:ptCount val="3"/>
                <c:pt idx="0">
                  <c:v>June</c:v>
                </c:pt>
                <c:pt idx="1">
                  <c:v>July</c:v>
                </c:pt>
                <c:pt idx="2">
                  <c:v>August</c:v>
                </c:pt>
              </c:strCache>
            </c:strRef>
          </c:cat>
          <c:val>
            <c:numRef>
              <c:f>Sheet1!$D$7:$D$9</c:f>
              <c:numCache>
                <c:formatCode>0.00%</c:formatCode>
                <c:ptCount val="3"/>
                <c:pt idx="0">
                  <c:v>0.94</c:v>
                </c:pt>
                <c:pt idx="1">
                  <c:v>0.8911</c:v>
                </c:pt>
                <c:pt idx="2">
                  <c:v>0.90300000000000002</c:v>
                </c:pt>
              </c:numCache>
            </c:numRef>
          </c:val>
          <c:smooth val="0"/>
          <c:extLst>
            <c:ext xmlns:c16="http://schemas.microsoft.com/office/drawing/2014/chart" uri="{C3380CC4-5D6E-409C-BE32-E72D297353CC}">
              <c16:uniqueId val="{00000002-5276-4CE0-BE63-7A054A490962}"/>
            </c:ext>
          </c:extLst>
        </c:ser>
        <c:dLbls>
          <c:showLegendKey val="0"/>
          <c:showVal val="0"/>
          <c:showCatName val="0"/>
          <c:showSerName val="0"/>
          <c:showPercent val="0"/>
          <c:showBubbleSize val="0"/>
        </c:dLbls>
        <c:marker val="1"/>
        <c:smooth val="0"/>
        <c:axId val="228951632"/>
        <c:axId val="1131539840"/>
      </c:lineChart>
      <c:catAx>
        <c:axId val="22895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1539840"/>
        <c:crosses val="autoZero"/>
        <c:auto val="1"/>
        <c:lblAlgn val="ctr"/>
        <c:lblOffset val="100"/>
        <c:noMultiLvlLbl val="0"/>
      </c:catAx>
      <c:valAx>
        <c:axId val="1131539840"/>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5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Average Speed to Answer (in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Speed to Answer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Sheet1!$A$7:$A$9</c:f>
              <c:strCache>
                <c:ptCount val="3"/>
                <c:pt idx="0">
                  <c:v>June</c:v>
                </c:pt>
                <c:pt idx="1">
                  <c:v>July</c:v>
                </c:pt>
                <c:pt idx="2">
                  <c:v>August</c:v>
                </c:pt>
              </c:strCache>
            </c:strRef>
          </c:cat>
          <c:val>
            <c:numRef>
              <c:f>Sheet1!$B$7:$B$9</c:f>
              <c:numCache>
                <c:formatCode>General</c:formatCode>
                <c:ptCount val="3"/>
                <c:pt idx="0">
                  <c:v>25</c:v>
                </c:pt>
                <c:pt idx="1">
                  <c:v>46</c:v>
                </c:pt>
                <c:pt idx="2">
                  <c:v>39</c:v>
                </c:pt>
              </c:numCache>
            </c:numRef>
          </c:val>
          <c:smooth val="0"/>
          <c:extLst>
            <c:ext xmlns:c16="http://schemas.microsoft.com/office/drawing/2014/chart" uri="{C3380CC4-5D6E-409C-BE32-E72D297353CC}">
              <c16:uniqueId val="{00000000-A6BD-4F16-89BE-FFCC2D298D5A}"/>
            </c:ext>
          </c:extLst>
        </c:ser>
        <c:dLbls>
          <c:showLegendKey val="0"/>
          <c:showVal val="0"/>
          <c:showCatName val="0"/>
          <c:showSerName val="0"/>
          <c:showPercent val="0"/>
          <c:showBubbleSize val="0"/>
        </c:dLbls>
        <c:marker val="1"/>
        <c:smooth val="0"/>
        <c:axId val="1019531760"/>
        <c:axId val="144300896"/>
      </c:lineChart>
      <c:catAx>
        <c:axId val="101953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300896"/>
        <c:crosses val="autoZero"/>
        <c:auto val="1"/>
        <c:lblAlgn val="ctr"/>
        <c:lblOffset val="100"/>
        <c:noMultiLvlLbl val="0"/>
      </c:catAx>
      <c:valAx>
        <c:axId val="144300896"/>
        <c:scaling>
          <c:orientation val="minMax"/>
          <c:max val="15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1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Closed, </a:t>
            </a:r>
            <a:r>
              <a:rPr lang="en-US" baseline="0">
                <a:solidFill>
                  <a:srgbClr val="7030A0"/>
                </a:solidFill>
              </a:rPr>
              <a:t>by Source</a:t>
            </a:r>
          </a:p>
        </c:rich>
      </c:tx>
      <c:layout>
        <c:manualLayout>
          <c:xMode val="edge"/>
          <c:yMode val="edge"/>
          <c:x val="0.32607771260886559"/>
          <c:y val="4.886491025941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Month</c:v>
                </c:pt>
              </c:strCache>
            </c:strRef>
          </c:tx>
          <c:dPt>
            <c:idx val="0"/>
            <c:bubble3D val="0"/>
            <c:spPr>
              <a:solidFill>
                <a:schemeClr val="accent1"/>
              </a:solidFill>
              <a:ln>
                <a:noFill/>
              </a:ln>
              <a:effectLst/>
              <a:sp3d/>
            </c:spPr>
            <c:extLst>
              <c:ext xmlns:c16="http://schemas.microsoft.com/office/drawing/2014/chart" uri="{C3380CC4-5D6E-409C-BE32-E72D297353CC}">
                <c16:uniqueId val="{00000001-843D-4BCB-A8A7-BB4C0408791A}"/>
              </c:ext>
            </c:extLst>
          </c:dPt>
          <c:dPt>
            <c:idx val="1"/>
            <c:bubble3D val="0"/>
            <c:spPr>
              <a:solidFill>
                <a:schemeClr val="accent2"/>
              </a:solidFill>
              <a:ln>
                <a:noFill/>
              </a:ln>
              <a:effectLst/>
              <a:sp3d/>
            </c:spPr>
            <c:extLst>
              <c:ext xmlns:c16="http://schemas.microsoft.com/office/drawing/2014/chart" uri="{C3380CC4-5D6E-409C-BE32-E72D297353CC}">
                <c16:uniqueId val="{00000003-843D-4BCB-A8A7-BB4C0408791A}"/>
              </c:ext>
            </c:extLst>
          </c:dPt>
          <c:dPt>
            <c:idx val="2"/>
            <c:bubble3D val="0"/>
            <c:spPr>
              <a:solidFill>
                <a:schemeClr val="accent3"/>
              </a:solidFill>
              <a:ln>
                <a:noFill/>
              </a:ln>
              <a:effectLst/>
              <a:sp3d/>
            </c:spPr>
            <c:extLst>
              <c:ext xmlns:c16="http://schemas.microsoft.com/office/drawing/2014/chart" uri="{C3380CC4-5D6E-409C-BE32-E72D297353CC}">
                <c16:uniqueId val="{00000005-843D-4BCB-A8A7-BB4C0408791A}"/>
              </c:ext>
            </c:extLst>
          </c:dPt>
          <c:dPt>
            <c:idx val="3"/>
            <c:bubble3D val="0"/>
            <c:spPr>
              <a:solidFill>
                <a:schemeClr val="accent4"/>
              </a:solidFill>
              <a:ln>
                <a:noFill/>
              </a:ln>
              <a:effectLst/>
              <a:sp3d/>
            </c:spPr>
            <c:extLst>
              <c:ext xmlns:c16="http://schemas.microsoft.com/office/drawing/2014/chart" uri="{C3380CC4-5D6E-409C-BE32-E72D297353CC}">
                <c16:uniqueId val="{00000007-843D-4BCB-A8A7-BB4C0408791A}"/>
              </c:ext>
            </c:extLst>
          </c:dPt>
          <c:dPt>
            <c:idx val="4"/>
            <c:bubble3D val="0"/>
            <c:spPr>
              <a:solidFill>
                <a:schemeClr val="accent5"/>
              </a:solidFill>
              <a:ln>
                <a:noFill/>
              </a:ln>
              <a:effectLst/>
              <a:sp3d/>
            </c:spPr>
            <c:extLst>
              <c:ext xmlns:c16="http://schemas.microsoft.com/office/drawing/2014/chart" uri="{C3380CC4-5D6E-409C-BE32-E72D297353CC}">
                <c16:uniqueId val="{00000009-843D-4BCB-A8A7-BB4C0408791A}"/>
              </c:ext>
            </c:extLst>
          </c:dPt>
          <c:cat>
            <c:strRef>
              <c:f>Sheet1!$A$2:$A$6</c:f>
              <c:strCache>
                <c:ptCount val="5"/>
                <c:pt idx="0">
                  <c:v>Phone</c:v>
                </c:pt>
                <c:pt idx="1">
                  <c:v>Email</c:v>
                </c:pt>
                <c:pt idx="2">
                  <c:v>Self-Service</c:v>
                </c:pt>
                <c:pt idx="3">
                  <c:v>Walk-in</c:v>
                </c:pt>
                <c:pt idx="4">
                  <c:v>Chat</c:v>
                </c:pt>
              </c:strCache>
            </c:strRef>
          </c:cat>
          <c:val>
            <c:numRef>
              <c:f>Sheet1!$B$2:$B$6</c:f>
              <c:numCache>
                <c:formatCode>General</c:formatCode>
                <c:ptCount val="5"/>
                <c:pt idx="0">
                  <c:v>1847</c:v>
                </c:pt>
                <c:pt idx="1">
                  <c:v>617</c:v>
                </c:pt>
                <c:pt idx="2">
                  <c:v>56</c:v>
                </c:pt>
                <c:pt idx="3">
                  <c:v>27</c:v>
                </c:pt>
                <c:pt idx="4">
                  <c:v>0</c:v>
                </c:pt>
              </c:numCache>
            </c:numRef>
          </c:val>
          <c:extLst>
            <c:ext xmlns:c16="http://schemas.microsoft.com/office/drawing/2014/chart" uri="{C3380CC4-5D6E-409C-BE32-E72D297353CC}">
              <c16:uniqueId val="{00000000-2613-447E-A06A-8A1F041D806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0" b="0" i="0" kern="1200" spc="0" baseline="0">
                <a:solidFill>
                  <a:srgbClr val="7030A0"/>
                </a:solidFill>
                <a:effectLst/>
                <a:latin typeface="Calibri" panose="020F0502020204030204" pitchFamily="34" charset="0"/>
              </a:rPr>
              <a:t>New Hire Incidents within their first 30 days, year over year</a:t>
            </a:r>
            <a:endParaRPr lang="en-US">
              <a:effectLst/>
            </a:endParaRPr>
          </a:p>
        </c:rich>
      </c:tx>
      <c:layout>
        <c:manualLayout>
          <c:xMode val="edge"/>
          <c:yMode val="edge"/>
          <c:x val="0.12745938474518181"/>
          <c:y val="1.872428044212048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Sheet1!$L$1</c:f>
              <c:strCache>
                <c:ptCount val="1"/>
                <c:pt idx="0">
                  <c:v>2021</c:v>
                </c:pt>
              </c:strCache>
            </c:strRef>
          </c:tx>
          <c:spPr>
            <a:solidFill>
              <a:schemeClr val="accent1"/>
            </a:solidFill>
            <a:ln>
              <a:noFill/>
            </a:ln>
            <a:effectLst/>
          </c:spPr>
          <c:invertIfNegative val="0"/>
          <c:cat>
            <c:strRef>
              <c:f>Sheet1!$A$2:$A$14</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Yearly Totals</c:v>
                </c:pt>
              </c:strCache>
            </c:strRef>
          </c:cat>
          <c:val>
            <c:numRef>
              <c:f>Sheet1!$L$2:$L$14</c:f>
              <c:numCache>
                <c:formatCode>0.00</c:formatCode>
                <c:ptCount val="13"/>
                <c:pt idx="0">
                  <c:v>3.5</c:v>
                </c:pt>
                <c:pt idx="1">
                  <c:v>4.0285714285714285</c:v>
                </c:pt>
                <c:pt idx="2">
                  <c:v>7.0540540540540544</c:v>
                </c:pt>
                <c:pt idx="3">
                  <c:v>4.5</c:v>
                </c:pt>
                <c:pt idx="4">
                  <c:v>1.796875</c:v>
                </c:pt>
                <c:pt idx="5">
                  <c:v>2.8913043478260869</c:v>
                </c:pt>
                <c:pt idx="6">
                  <c:v>3.8837209302325579</c:v>
                </c:pt>
                <c:pt idx="7">
                  <c:v>2.8793103448275863</c:v>
                </c:pt>
                <c:pt idx="8">
                  <c:v>2.4320987654320989</c:v>
                </c:pt>
                <c:pt idx="9">
                  <c:v>3.7592592592592591</c:v>
                </c:pt>
                <c:pt idx="10">
                  <c:v>3.3076923076923075</c:v>
                </c:pt>
                <c:pt idx="11">
                  <c:v>3.5</c:v>
                </c:pt>
                <c:pt idx="12">
                  <c:v>3.3935969868173257</c:v>
                </c:pt>
              </c:numCache>
            </c:numRef>
          </c:val>
          <c:extLst>
            <c:ext xmlns:c16="http://schemas.microsoft.com/office/drawing/2014/chart" uri="{C3380CC4-5D6E-409C-BE32-E72D297353CC}">
              <c16:uniqueId val="{00000000-B59D-4233-9D05-6E093BB8667A}"/>
            </c:ext>
          </c:extLst>
        </c:ser>
        <c:ser>
          <c:idx val="1"/>
          <c:order val="1"/>
          <c:tx>
            <c:strRef>
              <c:f>Sheet1!$M$1</c:f>
              <c:strCache>
                <c:ptCount val="1"/>
                <c:pt idx="0">
                  <c:v>2022</c:v>
                </c:pt>
              </c:strCache>
            </c:strRef>
          </c:tx>
          <c:spPr>
            <a:solidFill>
              <a:schemeClr val="accent2"/>
            </a:solidFill>
            <a:ln>
              <a:noFill/>
            </a:ln>
            <a:effectLst/>
          </c:spPr>
          <c:invertIfNegative val="0"/>
          <c:cat>
            <c:strRef>
              <c:f>Sheet1!$A$2:$A$14</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Yearly Totals</c:v>
                </c:pt>
              </c:strCache>
            </c:strRef>
          </c:cat>
          <c:val>
            <c:numRef>
              <c:f>Sheet1!$M$2:$M$14</c:f>
              <c:numCache>
                <c:formatCode>0.00</c:formatCode>
                <c:ptCount val="13"/>
                <c:pt idx="0">
                  <c:v>3.1186440677966103</c:v>
                </c:pt>
                <c:pt idx="1">
                  <c:v>2.1212121212121211</c:v>
                </c:pt>
                <c:pt idx="2">
                  <c:v>1.5909090909090908</c:v>
                </c:pt>
                <c:pt idx="3">
                  <c:v>2.0588235294117645</c:v>
                </c:pt>
                <c:pt idx="4">
                  <c:v>2.0441176470588234</c:v>
                </c:pt>
                <c:pt idx="5">
                  <c:v>3.3714285714285714</c:v>
                </c:pt>
                <c:pt idx="6">
                  <c:v>2.2702702702702702</c:v>
                </c:pt>
                <c:pt idx="7">
                  <c:v>2.3846153846153846</c:v>
                </c:pt>
                <c:pt idx="8">
                  <c:v>0</c:v>
                </c:pt>
                <c:pt idx="9">
                  <c:v>0</c:v>
                </c:pt>
                <c:pt idx="10">
                  <c:v>0</c:v>
                </c:pt>
                <c:pt idx="11">
                  <c:v>0</c:v>
                </c:pt>
                <c:pt idx="12">
                  <c:v>2.3724928366762179</c:v>
                </c:pt>
              </c:numCache>
            </c:numRef>
          </c:val>
          <c:extLst>
            <c:ext xmlns:c16="http://schemas.microsoft.com/office/drawing/2014/chart" uri="{C3380CC4-5D6E-409C-BE32-E72D297353CC}">
              <c16:uniqueId val="{00000001-B59D-4233-9D05-6E093BB8667A}"/>
            </c:ext>
          </c:extLst>
        </c:ser>
        <c:dLbls>
          <c:showLegendKey val="0"/>
          <c:showVal val="0"/>
          <c:showCatName val="0"/>
          <c:showSerName val="0"/>
          <c:showPercent val="0"/>
          <c:showBubbleSize val="0"/>
        </c:dLbls>
        <c:gapWidth val="219"/>
        <c:overlap val="-27"/>
        <c:axId val="262808431"/>
        <c:axId val="270664639"/>
      </c:barChart>
      <c:catAx>
        <c:axId val="26280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0664639"/>
        <c:crosses val="autoZero"/>
        <c:auto val="1"/>
        <c:lblAlgn val="ctr"/>
        <c:lblOffset val="100"/>
        <c:noMultiLvlLbl val="0"/>
      </c:catAx>
      <c:valAx>
        <c:axId val="27066463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2808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Article Count by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IT </c:v>
                </c:pt>
              </c:strCache>
            </c:strRef>
          </c:tx>
          <c:spPr>
            <a:solidFill>
              <a:schemeClr val="accent1"/>
            </a:solidFill>
            <a:ln>
              <a:noFill/>
            </a:ln>
            <a:effectLst/>
          </c:spPr>
          <c:invertIfNegative val="0"/>
          <c:cat>
            <c:strRef>
              <c:f>Sheet1!$A$7:$A$9</c:f>
              <c:strCache>
                <c:ptCount val="3"/>
                <c:pt idx="0">
                  <c:v>June</c:v>
                </c:pt>
                <c:pt idx="1">
                  <c:v>July</c:v>
                </c:pt>
                <c:pt idx="2">
                  <c:v>August</c:v>
                </c:pt>
              </c:strCache>
            </c:strRef>
          </c:cat>
          <c:val>
            <c:numRef>
              <c:f>Sheet1!$B$7:$B$9</c:f>
              <c:numCache>
                <c:formatCode>General</c:formatCode>
                <c:ptCount val="3"/>
                <c:pt idx="0">
                  <c:v>207</c:v>
                </c:pt>
                <c:pt idx="1">
                  <c:v>208</c:v>
                </c:pt>
                <c:pt idx="2">
                  <c:v>212</c:v>
                </c:pt>
              </c:numCache>
            </c:numRef>
          </c:val>
          <c:extLst>
            <c:ext xmlns:c16="http://schemas.microsoft.com/office/drawing/2014/chart" uri="{C3380CC4-5D6E-409C-BE32-E72D297353CC}">
              <c16:uniqueId val="{00000000-17EA-40B1-A633-7AF040552795}"/>
            </c:ext>
          </c:extLst>
        </c:ser>
        <c:ser>
          <c:idx val="1"/>
          <c:order val="1"/>
          <c:tx>
            <c:strRef>
              <c:f>Sheet1!$C$1</c:f>
              <c:strCache>
                <c:ptCount val="1"/>
                <c:pt idx="0">
                  <c:v>Self Service</c:v>
                </c:pt>
              </c:strCache>
            </c:strRef>
          </c:tx>
          <c:spPr>
            <a:solidFill>
              <a:schemeClr val="accent2"/>
            </a:solidFill>
            <a:ln>
              <a:noFill/>
            </a:ln>
            <a:effectLst/>
          </c:spPr>
          <c:invertIfNegative val="0"/>
          <c:cat>
            <c:strRef>
              <c:f>Sheet1!$A$7:$A$9</c:f>
              <c:strCache>
                <c:ptCount val="3"/>
                <c:pt idx="0">
                  <c:v>June</c:v>
                </c:pt>
                <c:pt idx="1">
                  <c:v>July</c:v>
                </c:pt>
                <c:pt idx="2">
                  <c:v>August</c:v>
                </c:pt>
              </c:strCache>
            </c:strRef>
          </c:cat>
          <c:val>
            <c:numRef>
              <c:f>Sheet1!$C$7:$C$9</c:f>
              <c:numCache>
                <c:formatCode>General</c:formatCode>
                <c:ptCount val="3"/>
                <c:pt idx="0">
                  <c:v>269</c:v>
                </c:pt>
                <c:pt idx="1">
                  <c:v>272</c:v>
                </c:pt>
                <c:pt idx="2">
                  <c:v>271</c:v>
                </c:pt>
              </c:numCache>
            </c:numRef>
          </c:val>
          <c:extLst>
            <c:ext xmlns:c16="http://schemas.microsoft.com/office/drawing/2014/chart" uri="{C3380CC4-5D6E-409C-BE32-E72D297353CC}">
              <c16:uniqueId val="{00000001-17EA-40B1-A633-7AF040552795}"/>
            </c:ext>
          </c:extLst>
        </c:ser>
        <c:ser>
          <c:idx val="2"/>
          <c:order val="2"/>
          <c:tx>
            <c:strRef>
              <c:f>Sheet1!$D$1</c:f>
              <c:strCache>
                <c:ptCount val="1"/>
                <c:pt idx="0">
                  <c:v>In Draft</c:v>
                </c:pt>
              </c:strCache>
            </c:strRef>
          </c:tx>
          <c:spPr>
            <a:solidFill>
              <a:schemeClr val="accent3"/>
            </a:solidFill>
            <a:ln>
              <a:noFill/>
            </a:ln>
            <a:effectLst/>
          </c:spPr>
          <c:invertIfNegative val="0"/>
          <c:cat>
            <c:strRef>
              <c:f>Sheet1!$A$7:$A$9</c:f>
              <c:strCache>
                <c:ptCount val="3"/>
                <c:pt idx="0">
                  <c:v>June</c:v>
                </c:pt>
                <c:pt idx="1">
                  <c:v>July</c:v>
                </c:pt>
                <c:pt idx="2">
                  <c:v>August</c:v>
                </c:pt>
              </c:strCache>
            </c:strRef>
          </c:cat>
          <c:val>
            <c:numRef>
              <c:f>Sheet1!$D$7:$D$9</c:f>
              <c:numCache>
                <c:formatCode>General</c:formatCode>
                <c:ptCount val="3"/>
                <c:pt idx="0">
                  <c:v>89</c:v>
                </c:pt>
                <c:pt idx="1">
                  <c:v>99</c:v>
                </c:pt>
                <c:pt idx="2">
                  <c:v>111</c:v>
                </c:pt>
              </c:numCache>
            </c:numRef>
          </c:val>
          <c:extLst>
            <c:ext xmlns:c16="http://schemas.microsoft.com/office/drawing/2014/chart" uri="{C3380CC4-5D6E-409C-BE32-E72D297353CC}">
              <c16:uniqueId val="{00000004-17EA-40B1-A633-7AF040552795}"/>
            </c:ext>
          </c:extLst>
        </c:ser>
        <c:dLbls>
          <c:showLegendKey val="0"/>
          <c:showVal val="0"/>
          <c:showCatName val="0"/>
          <c:showSerName val="0"/>
          <c:showPercent val="0"/>
          <c:showBubbleSize val="0"/>
        </c:dLbls>
        <c:gapWidth val="219"/>
        <c:overlap val="-27"/>
        <c:axId val="1635664944"/>
        <c:axId val="1802928976"/>
      </c:barChart>
      <c:catAx>
        <c:axId val="163566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2928976"/>
        <c:crosses val="autoZero"/>
        <c:auto val="1"/>
        <c:lblAlgn val="ctr"/>
        <c:lblOffset val="100"/>
        <c:noMultiLvlLbl val="0"/>
      </c:catAx>
      <c:valAx>
        <c:axId val="180292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566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to Engineering and Tech Operations Groups</a:t>
            </a:r>
            <a:endParaRPr lang="en-US">
              <a:solidFill>
                <a:srgbClr val="7030A0"/>
              </a:solidFill>
            </a:endParaRPr>
          </a:p>
        </c:rich>
      </c:tx>
      <c:layout>
        <c:manualLayout>
          <c:xMode val="edge"/>
          <c:yMode val="edge"/>
          <c:x val="0.20809429463432741"/>
          <c:y val="2.1977335840002953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Tech Ops</c:v>
                </c:pt>
              </c:strCache>
            </c:strRef>
          </c:tx>
          <c:spPr>
            <a:solidFill>
              <a:schemeClr val="accent1"/>
            </a:solidFill>
            <a:ln>
              <a:noFill/>
            </a:ln>
            <a:effectLst/>
          </c:spPr>
          <c:invertIfNegative val="0"/>
          <c:cat>
            <c:strRef>
              <c:f>Sheet1!$A$7:$A$9</c:f>
              <c:strCache>
                <c:ptCount val="3"/>
                <c:pt idx="0">
                  <c:v>June</c:v>
                </c:pt>
                <c:pt idx="1">
                  <c:v>July</c:v>
                </c:pt>
                <c:pt idx="2">
                  <c:v>August</c:v>
                </c:pt>
              </c:strCache>
            </c:strRef>
          </c:cat>
          <c:val>
            <c:numRef>
              <c:f>Sheet1!$B$7:$B$9</c:f>
              <c:numCache>
                <c:formatCode>General</c:formatCode>
                <c:ptCount val="3"/>
                <c:pt idx="0">
                  <c:v>395</c:v>
                </c:pt>
                <c:pt idx="1">
                  <c:v>364</c:v>
                </c:pt>
                <c:pt idx="2">
                  <c:v>467</c:v>
                </c:pt>
              </c:numCache>
            </c:numRef>
          </c:val>
          <c:extLst>
            <c:ext xmlns:c16="http://schemas.microsoft.com/office/drawing/2014/chart" uri="{C3380CC4-5D6E-409C-BE32-E72D297353CC}">
              <c16:uniqueId val="{00000000-D36C-4536-BBC7-F8339B6CF9F7}"/>
            </c:ext>
          </c:extLst>
        </c:ser>
        <c:ser>
          <c:idx val="1"/>
          <c:order val="1"/>
          <c:tx>
            <c:strRef>
              <c:f>Sheet1!$C$1</c:f>
              <c:strCache>
                <c:ptCount val="1"/>
                <c:pt idx="0">
                  <c:v>Engineering Groups</c:v>
                </c:pt>
              </c:strCache>
            </c:strRef>
          </c:tx>
          <c:spPr>
            <a:solidFill>
              <a:schemeClr val="accent2"/>
            </a:solidFill>
            <a:ln>
              <a:noFill/>
            </a:ln>
            <a:effectLst/>
          </c:spPr>
          <c:invertIfNegative val="0"/>
          <c:cat>
            <c:strRef>
              <c:f>Sheet1!$A$7:$A$9</c:f>
              <c:strCache>
                <c:ptCount val="3"/>
                <c:pt idx="0">
                  <c:v>June</c:v>
                </c:pt>
                <c:pt idx="1">
                  <c:v>July</c:v>
                </c:pt>
                <c:pt idx="2">
                  <c:v>August</c:v>
                </c:pt>
              </c:strCache>
            </c:strRef>
          </c:cat>
          <c:val>
            <c:numRef>
              <c:f>Sheet1!$C$7:$C$9</c:f>
              <c:numCache>
                <c:formatCode>General</c:formatCode>
                <c:ptCount val="3"/>
                <c:pt idx="0">
                  <c:v>139</c:v>
                </c:pt>
                <c:pt idx="1">
                  <c:v>100</c:v>
                </c:pt>
                <c:pt idx="2">
                  <c:v>94</c:v>
                </c:pt>
              </c:numCache>
            </c:numRef>
          </c:val>
          <c:extLst>
            <c:ext xmlns:c16="http://schemas.microsoft.com/office/drawing/2014/chart" uri="{C3380CC4-5D6E-409C-BE32-E72D297353CC}">
              <c16:uniqueId val="{00000001-D36C-4536-BBC7-F8339B6CF9F7}"/>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by Tech Ops Assignment Group</a:t>
            </a:r>
            <a:endParaRPr lang="en-US">
              <a:solidFill>
                <a:srgbClr val="7030A0"/>
              </a:solidFill>
            </a:endParaRPr>
          </a:p>
        </c:rich>
      </c:tx>
      <c:layout>
        <c:manualLayout>
          <c:xMode val="edge"/>
          <c:yMode val="edge"/>
          <c:x val="0.24506591111176243"/>
          <c:y val="3.800611250031572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manualLayout>
          <c:layoutTarget val="inner"/>
          <c:xMode val="edge"/>
          <c:yMode val="edge"/>
          <c:x val="7.4580216535433078E-2"/>
          <c:y val="0.17779863484091318"/>
          <c:w val="0.9025031167979003"/>
          <c:h val="0.5901574512557014"/>
        </c:manualLayout>
      </c:layout>
      <c:barChart>
        <c:barDir val="col"/>
        <c:grouping val="clustered"/>
        <c:varyColors val="0"/>
        <c:ser>
          <c:idx val="0"/>
          <c:order val="0"/>
          <c:tx>
            <c:strRef>
              <c:f>Sheet1!$B$1</c:f>
              <c:strCache>
                <c:ptCount val="1"/>
                <c:pt idx="0">
                  <c:v>Cloud Ops</c:v>
                </c:pt>
              </c:strCache>
            </c:strRef>
          </c:tx>
          <c:spPr>
            <a:solidFill>
              <a:schemeClr val="accent1"/>
            </a:solidFill>
            <a:ln>
              <a:noFill/>
            </a:ln>
            <a:effectLst/>
          </c:spPr>
          <c:invertIfNegative val="0"/>
          <c:cat>
            <c:strRef>
              <c:f>Sheet1!$A$7:$A$9</c:f>
              <c:strCache>
                <c:ptCount val="3"/>
                <c:pt idx="0">
                  <c:v>June</c:v>
                </c:pt>
                <c:pt idx="1">
                  <c:v>July</c:v>
                </c:pt>
                <c:pt idx="2">
                  <c:v>August</c:v>
                </c:pt>
              </c:strCache>
            </c:strRef>
          </c:cat>
          <c:val>
            <c:numRef>
              <c:f>Sheet1!$B$7:$B$9</c:f>
              <c:numCache>
                <c:formatCode>General</c:formatCode>
                <c:ptCount val="3"/>
                <c:pt idx="0">
                  <c:v>103</c:v>
                </c:pt>
                <c:pt idx="1">
                  <c:v>131</c:v>
                </c:pt>
                <c:pt idx="2">
                  <c:v>83</c:v>
                </c:pt>
              </c:numCache>
            </c:numRef>
          </c:val>
          <c:extLst>
            <c:ext xmlns:c16="http://schemas.microsoft.com/office/drawing/2014/chart" uri="{C3380CC4-5D6E-409C-BE32-E72D297353CC}">
              <c16:uniqueId val="{00000000-D7C4-458A-8369-460A811C1BE9}"/>
            </c:ext>
          </c:extLst>
        </c:ser>
        <c:ser>
          <c:idx val="1"/>
          <c:order val="1"/>
          <c:tx>
            <c:strRef>
              <c:f>Sheet1!$C$1</c:f>
              <c:strCache>
                <c:ptCount val="1"/>
                <c:pt idx="0">
                  <c:v>Telco Ops</c:v>
                </c:pt>
              </c:strCache>
            </c:strRef>
          </c:tx>
          <c:spPr>
            <a:solidFill>
              <a:schemeClr val="accent2"/>
            </a:solidFill>
            <a:ln>
              <a:noFill/>
            </a:ln>
            <a:effectLst/>
          </c:spPr>
          <c:invertIfNegative val="0"/>
          <c:cat>
            <c:strRef>
              <c:f>Sheet1!$A$7:$A$9</c:f>
              <c:strCache>
                <c:ptCount val="3"/>
                <c:pt idx="0">
                  <c:v>June</c:v>
                </c:pt>
                <c:pt idx="1">
                  <c:v>July</c:v>
                </c:pt>
                <c:pt idx="2">
                  <c:v>August</c:v>
                </c:pt>
              </c:strCache>
            </c:strRef>
          </c:cat>
          <c:val>
            <c:numRef>
              <c:f>Sheet1!$C$7:$C$9</c:f>
              <c:numCache>
                <c:formatCode>General</c:formatCode>
                <c:ptCount val="3"/>
                <c:pt idx="0">
                  <c:v>35</c:v>
                </c:pt>
                <c:pt idx="1">
                  <c:v>27</c:v>
                </c:pt>
                <c:pt idx="2">
                  <c:v>50</c:v>
                </c:pt>
              </c:numCache>
            </c:numRef>
          </c:val>
          <c:extLst>
            <c:ext xmlns:c16="http://schemas.microsoft.com/office/drawing/2014/chart" uri="{C3380CC4-5D6E-409C-BE32-E72D297353CC}">
              <c16:uniqueId val="{00000001-D7C4-458A-8369-460A811C1BE9}"/>
            </c:ext>
          </c:extLst>
        </c:ser>
        <c:ser>
          <c:idx val="2"/>
          <c:order val="2"/>
          <c:tx>
            <c:strRef>
              <c:f>Sheet1!$D$1</c:f>
              <c:strCache>
                <c:ptCount val="1"/>
                <c:pt idx="0">
                  <c:v>Network Ops</c:v>
                </c:pt>
              </c:strCache>
            </c:strRef>
          </c:tx>
          <c:spPr>
            <a:solidFill>
              <a:schemeClr val="accent3"/>
            </a:solidFill>
            <a:ln>
              <a:noFill/>
            </a:ln>
            <a:effectLst/>
          </c:spPr>
          <c:invertIfNegative val="0"/>
          <c:cat>
            <c:strRef>
              <c:f>Sheet1!$A$7:$A$9</c:f>
              <c:strCache>
                <c:ptCount val="3"/>
                <c:pt idx="0">
                  <c:v>June</c:v>
                </c:pt>
                <c:pt idx="1">
                  <c:v>July</c:v>
                </c:pt>
                <c:pt idx="2">
                  <c:v>August</c:v>
                </c:pt>
              </c:strCache>
            </c:strRef>
          </c:cat>
          <c:val>
            <c:numRef>
              <c:f>Sheet1!$D$7:$D$9</c:f>
              <c:numCache>
                <c:formatCode>General</c:formatCode>
                <c:ptCount val="3"/>
                <c:pt idx="0">
                  <c:v>5</c:v>
                </c:pt>
                <c:pt idx="1">
                  <c:v>10</c:v>
                </c:pt>
                <c:pt idx="2">
                  <c:v>15</c:v>
                </c:pt>
              </c:numCache>
            </c:numRef>
          </c:val>
          <c:extLst>
            <c:ext xmlns:c16="http://schemas.microsoft.com/office/drawing/2014/chart" uri="{C3380CC4-5D6E-409C-BE32-E72D297353CC}">
              <c16:uniqueId val="{00000002-D7C4-458A-8369-460A811C1BE9}"/>
            </c:ext>
          </c:extLst>
        </c:ser>
        <c:ser>
          <c:idx val="3"/>
          <c:order val="3"/>
          <c:tx>
            <c:strRef>
              <c:f>Sheet1!$E$1</c:f>
              <c:strCache>
                <c:ptCount val="1"/>
                <c:pt idx="0">
                  <c:v>Infrastructure Ops </c:v>
                </c:pt>
              </c:strCache>
            </c:strRef>
          </c:tx>
          <c:spPr>
            <a:solidFill>
              <a:schemeClr val="accent4"/>
            </a:solidFill>
            <a:ln>
              <a:noFill/>
            </a:ln>
            <a:effectLst/>
          </c:spPr>
          <c:invertIfNegative val="0"/>
          <c:cat>
            <c:strRef>
              <c:f>Sheet1!$A$7:$A$9</c:f>
              <c:strCache>
                <c:ptCount val="3"/>
                <c:pt idx="0">
                  <c:v>June</c:v>
                </c:pt>
                <c:pt idx="1">
                  <c:v>July</c:v>
                </c:pt>
                <c:pt idx="2">
                  <c:v>August</c:v>
                </c:pt>
              </c:strCache>
            </c:strRef>
          </c:cat>
          <c:val>
            <c:numRef>
              <c:f>Sheet1!$E$7:$E$9</c:f>
              <c:numCache>
                <c:formatCode>General</c:formatCode>
                <c:ptCount val="3"/>
                <c:pt idx="0">
                  <c:v>13</c:v>
                </c:pt>
                <c:pt idx="1">
                  <c:v>10</c:v>
                </c:pt>
                <c:pt idx="2">
                  <c:v>25</c:v>
                </c:pt>
              </c:numCache>
            </c:numRef>
          </c:val>
          <c:extLst>
            <c:ext xmlns:c16="http://schemas.microsoft.com/office/drawing/2014/chart" uri="{C3380CC4-5D6E-409C-BE32-E72D297353CC}">
              <c16:uniqueId val="{00000003-D7C4-458A-8369-460A811C1BE9}"/>
            </c:ext>
          </c:extLst>
        </c:ser>
        <c:ser>
          <c:idx val="4"/>
          <c:order val="4"/>
          <c:tx>
            <c:strRef>
              <c:f>Sheet1!$F$1</c:f>
              <c:strCache>
                <c:ptCount val="1"/>
                <c:pt idx="0">
                  <c:v>Endpoint Ops</c:v>
                </c:pt>
              </c:strCache>
            </c:strRef>
          </c:tx>
          <c:spPr>
            <a:solidFill>
              <a:schemeClr val="accent5"/>
            </a:solidFill>
            <a:ln>
              <a:noFill/>
            </a:ln>
            <a:effectLst/>
          </c:spPr>
          <c:invertIfNegative val="0"/>
          <c:cat>
            <c:strRef>
              <c:f>Sheet1!$A$7:$A$9</c:f>
              <c:strCache>
                <c:ptCount val="3"/>
                <c:pt idx="0">
                  <c:v>June</c:v>
                </c:pt>
                <c:pt idx="1">
                  <c:v>July</c:v>
                </c:pt>
                <c:pt idx="2">
                  <c:v>August</c:v>
                </c:pt>
              </c:strCache>
            </c:strRef>
          </c:cat>
          <c:val>
            <c:numRef>
              <c:f>Sheet1!$F$7:$F$9</c:f>
              <c:numCache>
                <c:formatCode>General</c:formatCode>
                <c:ptCount val="3"/>
                <c:pt idx="0">
                  <c:v>152</c:v>
                </c:pt>
                <c:pt idx="1">
                  <c:v>105</c:v>
                </c:pt>
                <c:pt idx="2">
                  <c:v>203</c:v>
                </c:pt>
              </c:numCache>
            </c:numRef>
          </c:val>
          <c:extLst>
            <c:ext xmlns:c16="http://schemas.microsoft.com/office/drawing/2014/chart" uri="{C3380CC4-5D6E-409C-BE32-E72D297353CC}">
              <c16:uniqueId val="{00000004-D7C4-458A-8369-460A811C1BE9}"/>
            </c:ext>
          </c:extLst>
        </c:ser>
        <c:ser>
          <c:idx val="5"/>
          <c:order val="5"/>
          <c:tx>
            <c:strRef>
              <c:f>Sheet1!$G$1</c:f>
              <c:strCache>
                <c:ptCount val="1"/>
                <c:pt idx="0">
                  <c:v>Access</c:v>
                </c:pt>
              </c:strCache>
            </c:strRef>
          </c:tx>
          <c:spPr>
            <a:solidFill>
              <a:schemeClr val="accent6"/>
            </a:solidFill>
            <a:ln>
              <a:noFill/>
            </a:ln>
            <a:effectLst/>
          </c:spPr>
          <c:invertIfNegative val="0"/>
          <c:cat>
            <c:strRef>
              <c:f>Sheet1!$A$7:$A$9</c:f>
              <c:strCache>
                <c:ptCount val="3"/>
                <c:pt idx="0">
                  <c:v>June</c:v>
                </c:pt>
                <c:pt idx="1">
                  <c:v>July</c:v>
                </c:pt>
                <c:pt idx="2">
                  <c:v>August</c:v>
                </c:pt>
              </c:strCache>
            </c:strRef>
          </c:cat>
          <c:val>
            <c:numRef>
              <c:f>Sheet1!$G$7:$G$9</c:f>
              <c:numCache>
                <c:formatCode>General</c:formatCode>
                <c:ptCount val="3"/>
                <c:pt idx="0">
                  <c:v>81</c:v>
                </c:pt>
                <c:pt idx="1">
                  <c:v>62</c:v>
                </c:pt>
                <c:pt idx="2">
                  <c:v>76</c:v>
                </c:pt>
              </c:numCache>
            </c:numRef>
          </c:val>
          <c:extLst>
            <c:ext xmlns:c16="http://schemas.microsoft.com/office/drawing/2014/chart" uri="{C3380CC4-5D6E-409C-BE32-E72D297353CC}">
              <c16:uniqueId val="{00000005-D7C4-458A-8369-460A811C1BE9}"/>
            </c:ext>
          </c:extLst>
        </c:ser>
        <c:ser>
          <c:idx val="6"/>
          <c:order val="6"/>
          <c:tx>
            <c:strRef>
              <c:f>Sheet1!$H$1</c:f>
              <c:strCache>
                <c:ptCount val="1"/>
                <c:pt idx="0">
                  <c:v>Litigation Support</c:v>
                </c:pt>
              </c:strCache>
            </c:strRef>
          </c:tx>
          <c:spPr>
            <a:solidFill>
              <a:schemeClr val="accent1">
                <a:lumMod val="60000"/>
              </a:schemeClr>
            </a:solidFill>
            <a:ln>
              <a:noFill/>
            </a:ln>
            <a:effectLst/>
          </c:spPr>
          <c:invertIfNegative val="0"/>
          <c:cat>
            <c:strRef>
              <c:f>Sheet1!$A$7:$A$9</c:f>
              <c:strCache>
                <c:ptCount val="3"/>
                <c:pt idx="0">
                  <c:v>June</c:v>
                </c:pt>
                <c:pt idx="1">
                  <c:v>July</c:v>
                </c:pt>
                <c:pt idx="2">
                  <c:v>August</c:v>
                </c:pt>
              </c:strCache>
            </c:strRef>
          </c:cat>
          <c:val>
            <c:numRef>
              <c:f>Sheet1!$H$7:$H$9</c:f>
              <c:numCache>
                <c:formatCode>General</c:formatCode>
                <c:ptCount val="3"/>
                <c:pt idx="0">
                  <c:v>6</c:v>
                </c:pt>
                <c:pt idx="1">
                  <c:v>19</c:v>
                </c:pt>
                <c:pt idx="2">
                  <c:v>15</c:v>
                </c:pt>
              </c:numCache>
            </c:numRef>
          </c:val>
          <c:extLst>
            <c:ext xmlns:c16="http://schemas.microsoft.com/office/drawing/2014/chart" uri="{C3380CC4-5D6E-409C-BE32-E72D297353CC}">
              <c16:uniqueId val="{00000006-D7C4-458A-8369-460A811C1BE9}"/>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Critical</c:v>
                </c:pt>
              </c:strCache>
            </c:strRef>
          </c:tx>
          <c:spPr>
            <a:solidFill>
              <a:schemeClr val="accent1"/>
            </a:solidFill>
            <a:ln>
              <a:noFill/>
            </a:ln>
            <a:effectLst/>
          </c:spPr>
          <c:invertIfNegative val="0"/>
          <c:cat>
            <c:strRef>
              <c:f>Sheet1!$A$6:$A$8</c:f>
              <c:strCache>
                <c:ptCount val="3"/>
                <c:pt idx="0">
                  <c:v>May</c:v>
                </c:pt>
                <c:pt idx="1">
                  <c:v>June</c:v>
                </c:pt>
                <c:pt idx="2">
                  <c:v>July</c:v>
                </c:pt>
              </c:strCache>
            </c:strRef>
          </c:cat>
          <c:val>
            <c:numRef>
              <c:f>Sheet1!$B$6:$B$8</c:f>
              <c:numCache>
                <c:formatCode>General</c:formatCode>
                <c:ptCount val="3"/>
                <c:pt idx="0">
                  <c:v>135</c:v>
                </c:pt>
                <c:pt idx="1">
                  <c:v>652</c:v>
                </c:pt>
                <c:pt idx="2">
                  <c:v>261</c:v>
                </c:pt>
              </c:numCache>
            </c:numRef>
          </c:val>
          <c:extLst>
            <c:ext xmlns:c16="http://schemas.microsoft.com/office/drawing/2014/chart" uri="{C3380CC4-5D6E-409C-BE32-E72D297353CC}">
              <c16:uniqueId val="{00000000-7D4E-460D-8589-FC31B8D7D6D1}"/>
            </c:ext>
          </c:extLst>
        </c:ser>
        <c:ser>
          <c:idx val="1"/>
          <c:order val="1"/>
          <c:tx>
            <c:strRef>
              <c:f>Sheet1!$C$1</c:f>
              <c:strCache>
                <c:ptCount val="1"/>
                <c:pt idx="0">
                  <c:v>Error</c:v>
                </c:pt>
              </c:strCache>
            </c:strRef>
          </c:tx>
          <c:spPr>
            <a:solidFill>
              <a:schemeClr val="accent2"/>
            </a:solidFill>
            <a:ln>
              <a:noFill/>
            </a:ln>
            <a:effectLst/>
          </c:spPr>
          <c:invertIfNegative val="0"/>
          <c:cat>
            <c:strRef>
              <c:f>Sheet1!$A$6:$A$8</c:f>
              <c:strCache>
                <c:ptCount val="3"/>
                <c:pt idx="0">
                  <c:v>May</c:v>
                </c:pt>
                <c:pt idx="1">
                  <c:v>June</c:v>
                </c:pt>
                <c:pt idx="2">
                  <c:v>July</c:v>
                </c:pt>
              </c:strCache>
            </c:strRef>
          </c:cat>
          <c:val>
            <c:numRef>
              <c:f>Sheet1!$C$6:$C$8</c:f>
              <c:numCache>
                <c:formatCode>General</c:formatCode>
                <c:ptCount val="3"/>
                <c:pt idx="0">
                  <c:v>172</c:v>
                </c:pt>
                <c:pt idx="1">
                  <c:v>2019</c:v>
                </c:pt>
                <c:pt idx="2">
                  <c:v>2293</c:v>
                </c:pt>
              </c:numCache>
            </c:numRef>
          </c:val>
          <c:extLst>
            <c:ext xmlns:c16="http://schemas.microsoft.com/office/drawing/2014/chart" uri="{C3380CC4-5D6E-409C-BE32-E72D297353CC}">
              <c16:uniqueId val="{00000001-7D4E-460D-8589-FC31B8D7D6D1}"/>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25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August 2022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Overall Score</c:v>
                </c:pt>
              </c:strCache>
            </c:strRef>
          </c:tx>
          <c:spPr>
            <a:solidFill>
              <a:schemeClr val="accent1"/>
            </a:solidFill>
            <a:ln>
              <a:noFill/>
            </a:ln>
            <a:effectLst/>
          </c:spPr>
          <c:invertIfNegative val="0"/>
          <c:cat>
            <c:strRef>
              <c:f>Sheet1!$B$1:$J$1</c:f>
              <c:strCache>
                <c:ptCount val="9"/>
                <c:pt idx="0">
                  <c:v>All Organizations</c:v>
                </c:pt>
                <c:pt idx="1">
                  <c:v>JL January</c:v>
                </c:pt>
                <c:pt idx="2">
                  <c:v>JL February</c:v>
                </c:pt>
                <c:pt idx="3">
                  <c:v>JL March</c:v>
                </c:pt>
                <c:pt idx="4">
                  <c:v>JL April</c:v>
                </c:pt>
                <c:pt idx="5">
                  <c:v>JL May</c:v>
                </c:pt>
                <c:pt idx="6">
                  <c:v>JL June</c:v>
                </c:pt>
                <c:pt idx="7">
                  <c:v>JL July</c:v>
                </c:pt>
                <c:pt idx="8">
                  <c:v>JL Aug</c:v>
                </c:pt>
              </c:strCache>
            </c:strRef>
          </c:cat>
          <c:val>
            <c:numRef>
              <c:f>Sheet1!$B$2:$J$2</c:f>
              <c:numCache>
                <c:formatCode>General</c:formatCode>
                <c:ptCount val="9"/>
                <c:pt idx="0">
                  <c:v>50</c:v>
                </c:pt>
                <c:pt idx="1">
                  <c:v>69</c:v>
                </c:pt>
                <c:pt idx="2">
                  <c:v>77</c:v>
                </c:pt>
                <c:pt idx="3">
                  <c:v>78</c:v>
                </c:pt>
                <c:pt idx="4">
                  <c:v>80</c:v>
                </c:pt>
                <c:pt idx="5">
                  <c:v>79</c:v>
                </c:pt>
                <c:pt idx="6">
                  <c:v>81</c:v>
                </c:pt>
                <c:pt idx="7">
                  <c:v>81</c:v>
                </c:pt>
                <c:pt idx="8">
                  <c:v>80</c:v>
                </c:pt>
              </c:numCache>
            </c:numRef>
          </c:val>
          <c:extLst>
            <c:ext xmlns:c16="http://schemas.microsoft.com/office/drawing/2014/chart" uri="{C3380CC4-5D6E-409C-BE32-E72D297353CC}">
              <c16:uniqueId val="{00000000-7245-4ECA-8B8A-134DF65EE362}"/>
            </c:ext>
          </c:extLst>
        </c:ser>
        <c:ser>
          <c:idx val="1"/>
          <c:order val="1"/>
          <c:tx>
            <c:strRef>
              <c:f>Sheet1!$A$3</c:f>
              <c:strCache>
                <c:ptCount val="1"/>
                <c:pt idx="0">
                  <c:v>Startup Score</c:v>
                </c:pt>
              </c:strCache>
            </c:strRef>
          </c:tx>
          <c:spPr>
            <a:solidFill>
              <a:schemeClr val="accent2"/>
            </a:solidFill>
            <a:ln>
              <a:noFill/>
            </a:ln>
            <a:effectLst/>
          </c:spPr>
          <c:invertIfNegative val="0"/>
          <c:cat>
            <c:strRef>
              <c:f>Sheet1!$B$1:$J$1</c:f>
              <c:strCache>
                <c:ptCount val="9"/>
                <c:pt idx="0">
                  <c:v>All Organizations</c:v>
                </c:pt>
                <c:pt idx="1">
                  <c:v>JL January</c:v>
                </c:pt>
                <c:pt idx="2">
                  <c:v>JL February</c:v>
                </c:pt>
                <c:pt idx="3">
                  <c:v>JL March</c:v>
                </c:pt>
                <c:pt idx="4">
                  <c:v>JL April</c:v>
                </c:pt>
                <c:pt idx="5">
                  <c:v>JL May</c:v>
                </c:pt>
                <c:pt idx="6">
                  <c:v>JL June</c:v>
                </c:pt>
                <c:pt idx="7">
                  <c:v>JL July</c:v>
                </c:pt>
                <c:pt idx="8">
                  <c:v>JL Aug</c:v>
                </c:pt>
              </c:strCache>
            </c:strRef>
          </c:cat>
          <c:val>
            <c:numRef>
              <c:f>Sheet1!$B$3:$J$3</c:f>
              <c:numCache>
                <c:formatCode>General</c:formatCode>
                <c:ptCount val="9"/>
                <c:pt idx="0">
                  <c:v>50</c:v>
                </c:pt>
                <c:pt idx="1">
                  <c:v>75</c:v>
                </c:pt>
                <c:pt idx="2">
                  <c:v>75</c:v>
                </c:pt>
                <c:pt idx="3">
                  <c:v>76</c:v>
                </c:pt>
                <c:pt idx="4">
                  <c:v>76</c:v>
                </c:pt>
                <c:pt idx="5">
                  <c:v>73</c:v>
                </c:pt>
                <c:pt idx="6">
                  <c:v>73</c:v>
                </c:pt>
                <c:pt idx="7">
                  <c:v>74</c:v>
                </c:pt>
                <c:pt idx="8">
                  <c:v>74</c:v>
                </c:pt>
              </c:numCache>
            </c:numRef>
          </c:val>
          <c:extLst>
            <c:ext xmlns:c16="http://schemas.microsoft.com/office/drawing/2014/chart" uri="{C3380CC4-5D6E-409C-BE32-E72D297353CC}">
              <c16:uniqueId val="{00000001-7245-4ECA-8B8A-134DF65EE362}"/>
            </c:ext>
          </c:extLst>
        </c:ser>
        <c:ser>
          <c:idx val="2"/>
          <c:order val="2"/>
          <c:tx>
            <c:strRef>
              <c:f>Sheet1!$A$4</c:f>
              <c:strCache>
                <c:ptCount val="1"/>
                <c:pt idx="0">
                  <c:v>Application Reliability</c:v>
                </c:pt>
              </c:strCache>
            </c:strRef>
          </c:tx>
          <c:spPr>
            <a:solidFill>
              <a:schemeClr val="accent3"/>
            </a:solidFill>
            <a:ln>
              <a:noFill/>
            </a:ln>
            <a:effectLst/>
          </c:spPr>
          <c:invertIfNegative val="0"/>
          <c:cat>
            <c:strRef>
              <c:f>Sheet1!$B$1:$J$1</c:f>
              <c:strCache>
                <c:ptCount val="9"/>
                <c:pt idx="0">
                  <c:v>All Organizations</c:v>
                </c:pt>
                <c:pt idx="1">
                  <c:v>JL January</c:v>
                </c:pt>
                <c:pt idx="2">
                  <c:v>JL February</c:v>
                </c:pt>
                <c:pt idx="3">
                  <c:v>JL March</c:v>
                </c:pt>
                <c:pt idx="4">
                  <c:v>JL April</c:v>
                </c:pt>
                <c:pt idx="5">
                  <c:v>JL May</c:v>
                </c:pt>
                <c:pt idx="6">
                  <c:v>JL June</c:v>
                </c:pt>
                <c:pt idx="7">
                  <c:v>JL July</c:v>
                </c:pt>
                <c:pt idx="8">
                  <c:v>JL Aug</c:v>
                </c:pt>
              </c:strCache>
            </c:strRef>
          </c:cat>
          <c:val>
            <c:numRef>
              <c:f>Sheet1!$B$4:$J$4</c:f>
              <c:numCache>
                <c:formatCode>General</c:formatCode>
                <c:ptCount val="9"/>
                <c:pt idx="0">
                  <c:v>50</c:v>
                </c:pt>
                <c:pt idx="1">
                  <c:v>44</c:v>
                </c:pt>
                <c:pt idx="2">
                  <c:v>72</c:v>
                </c:pt>
                <c:pt idx="3">
                  <c:v>73</c:v>
                </c:pt>
                <c:pt idx="4">
                  <c:v>80</c:v>
                </c:pt>
                <c:pt idx="5">
                  <c:v>72</c:v>
                </c:pt>
                <c:pt idx="6">
                  <c:v>75</c:v>
                </c:pt>
                <c:pt idx="7">
                  <c:v>75</c:v>
                </c:pt>
                <c:pt idx="8">
                  <c:v>77</c:v>
                </c:pt>
              </c:numCache>
            </c:numRef>
          </c:val>
          <c:extLst>
            <c:ext xmlns:c16="http://schemas.microsoft.com/office/drawing/2014/chart" uri="{C3380CC4-5D6E-409C-BE32-E72D297353CC}">
              <c16:uniqueId val="{00000002-7245-4ECA-8B8A-134DF65EE362}"/>
            </c:ext>
          </c:extLst>
        </c:ser>
        <c:ser>
          <c:idx val="3"/>
          <c:order val="3"/>
          <c:tx>
            <c:strRef>
              <c:f>Sheet1!$A$5</c:f>
              <c:strCache>
                <c:ptCount val="1"/>
                <c:pt idx="0">
                  <c:v>Work from Anywhere</c:v>
                </c:pt>
              </c:strCache>
            </c:strRef>
          </c:tx>
          <c:spPr>
            <a:solidFill>
              <a:schemeClr val="accent4"/>
            </a:solidFill>
            <a:ln>
              <a:noFill/>
            </a:ln>
            <a:effectLst/>
          </c:spPr>
          <c:invertIfNegative val="0"/>
          <c:cat>
            <c:strRef>
              <c:f>Sheet1!$B$1:$J$1</c:f>
              <c:strCache>
                <c:ptCount val="9"/>
                <c:pt idx="0">
                  <c:v>All Organizations</c:v>
                </c:pt>
                <c:pt idx="1">
                  <c:v>JL January</c:v>
                </c:pt>
                <c:pt idx="2">
                  <c:v>JL February</c:v>
                </c:pt>
                <c:pt idx="3">
                  <c:v>JL March</c:v>
                </c:pt>
                <c:pt idx="4">
                  <c:v>JL April</c:v>
                </c:pt>
                <c:pt idx="5">
                  <c:v>JL May</c:v>
                </c:pt>
                <c:pt idx="6">
                  <c:v>JL June</c:v>
                </c:pt>
                <c:pt idx="7">
                  <c:v>JL July</c:v>
                </c:pt>
                <c:pt idx="8">
                  <c:v>JL Aug</c:v>
                </c:pt>
              </c:strCache>
            </c:strRef>
          </c:cat>
          <c:val>
            <c:numRef>
              <c:f>Sheet1!$B$5:$J$5</c:f>
              <c:numCache>
                <c:formatCode>General</c:formatCode>
                <c:ptCount val="9"/>
                <c:pt idx="0">
                  <c:v>51</c:v>
                </c:pt>
                <c:pt idx="1">
                  <c:v>85</c:v>
                </c:pt>
                <c:pt idx="2">
                  <c:v>86</c:v>
                </c:pt>
                <c:pt idx="3">
                  <c:v>86</c:v>
                </c:pt>
                <c:pt idx="4">
                  <c:v>87</c:v>
                </c:pt>
                <c:pt idx="5">
                  <c:v>91</c:v>
                </c:pt>
                <c:pt idx="6">
                  <c:v>91</c:v>
                </c:pt>
                <c:pt idx="7">
                  <c:v>91</c:v>
                </c:pt>
                <c:pt idx="8">
                  <c:v>90</c:v>
                </c:pt>
              </c:numCache>
            </c:numRef>
          </c:val>
          <c:extLst>
            <c:ext xmlns:c16="http://schemas.microsoft.com/office/drawing/2014/chart" uri="{C3380CC4-5D6E-409C-BE32-E72D297353CC}">
              <c16:uniqueId val="{00000003-7245-4ECA-8B8A-134DF65EE362}"/>
            </c:ext>
          </c:extLst>
        </c:ser>
        <c:dLbls>
          <c:showLegendKey val="0"/>
          <c:showVal val="0"/>
          <c:showCatName val="0"/>
          <c:showSerName val="0"/>
          <c:showPercent val="0"/>
          <c:showBubbleSize val="0"/>
        </c:dLbls>
        <c:gapWidth val="219"/>
        <c:overlap val="-27"/>
        <c:axId val="2054412480"/>
        <c:axId val="2054412064"/>
      </c:barChart>
      <c:catAx>
        <c:axId val="205441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4412064"/>
        <c:crosses val="autoZero"/>
        <c:auto val="1"/>
        <c:lblAlgn val="ctr"/>
        <c:lblOffset val="100"/>
        <c:noMultiLvlLbl val="0"/>
      </c:catAx>
      <c:valAx>
        <c:axId val="2054412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4412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Device</a:t>
            </a:r>
            <a:r>
              <a:rPr lang="en-US" baseline="0"/>
              <a:t> Count by Model</a:t>
            </a:r>
            <a:br>
              <a:rPr lang="en-US" baseline="0"/>
            </a:br>
            <a:r>
              <a:rPr lang="en-US" baseline="0"/>
              <a:t>August 2022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ModelCount!$B$1</c:f>
              <c:strCache>
                <c:ptCount val="1"/>
                <c:pt idx="0">
                  <c:v>TotalDeviceRecordCount</c:v>
                </c:pt>
              </c:strCache>
            </c:strRef>
          </c:tx>
          <c:spPr>
            <a:solidFill>
              <a:schemeClr val="accent1"/>
            </a:solidFill>
            <a:ln>
              <a:noFill/>
            </a:ln>
            <a:effectLst/>
          </c:spPr>
          <c:invertIfNegative val="0"/>
          <c:cat>
            <c:strRef>
              <c:f>ModelCount!$A$2:$A$15</c:f>
              <c:strCache>
                <c:ptCount val="14"/>
                <c:pt idx="0">
                  <c:v>Surface Laptop 4</c:v>
                </c:pt>
                <c:pt idx="1">
                  <c:v>HP EliteBook 840 G6</c:v>
                </c:pt>
                <c:pt idx="2">
                  <c:v>HP EliteBook 840 G5</c:v>
                </c:pt>
                <c:pt idx="3">
                  <c:v>HP EliteBook 840 G7 Notebook PC</c:v>
                </c:pt>
                <c:pt idx="4">
                  <c:v>HP EliteBook 830 G6</c:v>
                </c:pt>
                <c:pt idx="5">
                  <c:v>HP EliteDesk 800 G4 DM 35W (TAA)</c:v>
                </c:pt>
                <c:pt idx="6">
                  <c:v>Surface Pro 7+</c:v>
                </c:pt>
                <c:pt idx="7">
                  <c:v>Surface Laptop 3</c:v>
                </c:pt>
                <c:pt idx="8">
                  <c:v>HP EliteBook 830 G5</c:v>
                </c:pt>
                <c:pt idx="9">
                  <c:v>HP EliteBook 830 G7 Notebook PC</c:v>
                </c:pt>
                <c:pt idx="10">
                  <c:v>Surface Pro 6</c:v>
                </c:pt>
                <c:pt idx="11">
                  <c:v>Surface Pro 8</c:v>
                </c:pt>
                <c:pt idx="12">
                  <c:v>Surface Pro 7</c:v>
                </c:pt>
                <c:pt idx="13">
                  <c:v>HP EliteDesk 800 G5 Desktop Mini</c:v>
                </c:pt>
              </c:strCache>
            </c:strRef>
          </c:cat>
          <c:val>
            <c:numRef>
              <c:f>ModelCount!$B$2:$B$15</c:f>
              <c:numCache>
                <c:formatCode>General</c:formatCode>
                <c:ptCount val="14"/>
                <c:pt idx="0">
                  <c:v>906</c:v>
                </c:pt>
                <c:pt idx="1">
                  <c:v>311</c:v>
                </c:pt>
                <c:pt idx="2">
                  <c:v>125</c:v>
                </c:pt>
                <c:pt idx="3">
                  <c:v>105</c:v>
                </c:pt>
                <c:pt idx="4">
                  <c:v>107</c:v>
                </c:pt>
                <c:pt idx="5">
                  <c:v>186</c:v>
                </c:pt>
                <c:pt idx="6">
                  <c:v>94</c:v>
                </c:pt>
                <c:pt idx="7">
                  <c:v>87</c:v>
                </c:pt>
                <c:pt idx="8">
                  <c:v>42</c:v>
                </c:pt>
                <c:pt idx="9">
                  <c:v>30</c:v>
                </c:pt>
                <c:pt idx="10">
                  <c:v>51</c:v>
                </c:pt>
                <c:pt idx="11">
                  <c:v>19</c:v>
                </c:pt>
                <c:pt idx="12">
                  <c:v>140</c:v>
                </c:pt>
                <c:pt idx="13">
                  <c:v>30</c:v>
                </c:pt>
              </c:numCache>
            </c:numRef>
          </c:val>
          <c:extLst>
            <c:ext xmlns:c16="http://schemas.microsoft.com/office/drawing/2014/chart" uri="{C3380CC4-5D6E-409C-BE32-E72D297353CC}">
              <c16:uniqueId val="{00000000-8AA2-4586-A39F-62CD6F0BDCFF}"/>
            </c:ext>
          </c:extLst>
        </c:ser>
        <c:dLbls>
          <c:showLegendKey val="0"/>
          <c:showVal val="0"/>
          <c:showCatName val="0"/>
          <c:showSerName val="0"/>
          <c:showPercent val="0"/>
          <c:showBubbleSize val="0"/>
        </c:dLbls>
        <c:gapWidth val="219"/>
        <c:overlap val="-27"/>
        <c:axId val="1094640544"/>
        <c:axId val="1094647200"/>
      </c:barChart>
      <c:catAx>
        <c:axId val="10946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647200"/>
        <c:crosses val="autoZero"/>
        <c:auto val="1"/>
        <c:lblAlgn val="ctr"/>
        <c:lblOffset val="100"/>
        <c:noMultiLvlLbl val="0"/>
      </c:catAx>
      <c:valAx>
        <c:axId val="1094647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640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a:t>
            </a:r>
            <a:r>
              <a:rPr lang="en-US" baseline="0">
                <a:solidFill>
                  <a:srgbClr val="7030A0"/>
                </a:solidFill>
              </a:rPr>
              <a:t> - </a:t>
            </a:r>
            <a:r>
              <a:rPr lang="en-US">
                <a:solidFill>
                  <a:srgbClr val="7030A0"/>
                </a:solidFill>
              </a:rPr>
              <a:t>First Contact Resolution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FCR</c:v>
                </c:pt>
              </c:strCache>
            </c:strRef>
          </c:tx>
          <c:spPr>
            <a:solidFill>
              <a:schemeClr val="accent1"/>
            </a:solidFill>
            <a:ln>
              <a:noFill/>
            </a:ln>
            <a:effectLst/>
          </c:spPr>
          <c:invertIfNegative val="0"/>
          <c:cat>
            <c:strRef>
              <c:f>Sheet1!$A$7:$A$9</c:f>
              <c:strCache>
                <c:ptCount val="3"/>
                <c:pt idx="0">
                  <c:v>June</c:v>
                </c:pt>
                <c:pt idx="1">
                  <c:v>July</c:v>
                </c:pt>
                <c:pt idx="2">
                  <c:v>August</c:v>
                </c:pt>
              </c:strCache>
            </c:strRef>
          </c:cat>
          <c:val>
            <c:numRef>
              <c:f>Sheet1!$B$7:$B$9</c:f>
              <c:numCache>
                <c:formatCode>General</c:formatCode>
                <c:ptCount val="3"/>
                <c:pt idx="0">
                  <c:v>84.83</c:v>
                </c:pt>
                <c:pt idx="1">
                  <c:v>81.83</c:v>
                </c:pt>
                <c:pt idx="2">
                  <c:v>86.6</c:v>
                </c:pt>
              </c:numCache>
            </c:numRef>
          </c:val>
          <c:extLst>
            <c:ext xmlns:c16="http://schemas.microsoft.com/office/drawing/2014/chart" uri="{C3380CC4-5D6E-409C-BE32-E72D297353CC}">
              <c16:uniqueId val="{00000000-2361-4C6F-9603-B4613A5FEF8D}"/>
            </c:ext>
          </c:extLst>
        </c:ser>
        <c:ser>
          <c:idx val="1"/>
          <c:order val="1"/>
          <c:tx>
            <c:strRef>
              <c:f>Sheet1!$C$1</c:f>
              <c:strCache>
                <c:ptCount val="1"/>
                <c:pt idx="0">
                  <c:v>Total</c:v>
                </c:pt>
              </c:strCache>
            </c:strRef>
          </c:tx>
          <c:spPr>
            <a:solidFill>
              <a:schemeClr val="accent2"/>
            </a:solidFill>
            <a:ln>
              <a:noFill/>
            </a:ln>
            <a:effectLst/>
          </c:spPr>
          <c:invertIfNegative val="0"/>
          <c:cat>
            <c:strRef>
              <c:f>Sheet1!$A$7:$A$9</c:f>
              <c:strCache>
                <c:ptCount val="3"/>
                <c:pt idx="0">
                  <c:v>June</c:v>
                </c:pt>
                <c:pt idx="1">
                  <c:v>July</c:v>
                </c:pt>
                <c:pt idx="2">
                  <c:v>August</c:v>
                </c:pt>
              </c:strCache>
            </c:strRef>
          </c:cat>
          <c:val>
            <c:numRef>
              <c:f>Sheet1!$C$7:$C$9</c:f>
              <c:numCache>
                <c:formatCode>General</c:formatCode>
                <c:ptCount val="3"/>
                <c:pt idx="0">
                  <c:v>15.17</c:v>
                </c:pt>
                <c:pt idx="1">
                  <c:v>18.170000000000002</c:v>
                </c:pt>
                <c:pt idx="2">
                  <c:v>13.4</c:v>
                </c:pt>
              </c:numCache>
            </c:numRef>
          </c:val>
          <c:extLst>
            <c:ext xmlns:c16="http://schemas.microsoft.com/office/drawing/2014/chart" uri="{C3380CC4-5D6E-409C-BE32-E72D297353CC}">
              <c16:uniqueId val="{00000001-2361-4C6F-9603-B4613A5FEF8D}"/>
            </c:ext>
          </c:extLst>
        </c:ser>
        <c:dLbls>
          <c:showLegendKey val="0"/>
          <c:showVal val="0"/>
          <c:showCatName val="0"/>
          <c:showSerName val="0"/>
          <c:showPercent val="0"/>
          <c:showBubbleSize val="0"/>
        </c:dLbls>
        <c:gapWidth val="150"/>
        <c:overlap val="100"/>
        <c:axId val="998039184"/>
        <c:axId val="821506272"/>
      </c:barChart>
      <c:catAx>
        <c:axId val="99803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1506272"/>
        <c:crosses val="autoZero"/>
        <c:auto val="1"/>
        <c:lblAlgn val="ctr"/>
        <c:lblOffset val="100"/>
        <c:noMultiLvlLbl val="0"/>
      </c:catAx>
      <c:valAx>
        <c:axId val="821506272"/>
        <c:scaling>
          <c:orientation val="minMax"/>
          <c:max val="1"/>
          <c:min val="0.7500000000000001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8039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Model Performance</a:t>
            </a:r>
          </a:p>
          <a:p>
            <a:pPr>
              <a:defRPr/>
            </a:pPr>
            <a:r>
              <a:rPr lang="en-US"/>
              <a:t>August</a:t>
            </a:r>
            <a:r>
              <a:rPr lang="en-US" baseline="0"/>
              <a:t> 2022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EAStartupPerfModelPerformanceV2!$B$1</c:f>
              <c:strCache>
                <c:ptCount val="1"/>
                <c:pt idx="0">
                  <c:v>CoreBootTime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EAStartupPerfModelPerformanceV2!$A$2:$A$15</c:f>
              <c:strCache>
                <c:ptCount val="14"/>
                <c:pt idx="0">
                  <c:v>HP EliteDesk 800 G5 Desktop Mini</c:v>
                </c:pt>
                <c:pt idx="1">
                  <c:v>Surface Pro 7</c:v>
                </c:pt>
                <c:pt idx="2">
                  <c:v>HP EliteBook 840 G5</c:v>
                </c:pt>
                <c:pt idx="3">
                  <c:v>Surface Pro 6</c:v>
                </c:pt>
                <c:pt idx="4">
                  <c:v>Surface Pro 8</c:v>
                </c:pt>
                <c:pt idx="5">
                  <c:v>Surface Laptop 3</c:v>
                </c:pt>
                <c:pt idx="6">
                  <c:v>Surface Pro 7+</c:v>
                </c:pt>
                <c:pt idx="7">
                  <c:v>HP EliteBook 830 G6</c:v>
                </c:pt>
                <c:pt idx="8">
                  <c:v>HP EliteBook 830 G5</c:v>
                </c:pt>
                <c:pt idx="9">
                  <c:v>Surface Laptop 4</c:v>
                </c:pt>
                <c:pt idx="10">
                  <c:v>HP EliteBook 830 G7 Notebook PC</c:v>
                </c:pt>
                <c:pt idx="11">
                  <c:v>HP EliteDesk 800 G4 DM 35W (TAA)</c:v>
                </c:pt>
                <c:pt idx="12">
                  <c:v>HP EliteBook 840 G6</c:v>
                </c:pt>
                <c:pt idx="13">
                  <c:v>HP EliteBook 840 G7 Notebook PC</c:v>
                </c:pt>
              </c:strCache>
            </c:strRef>
          </c:cat>
          <c:val>
            <c:numRef>
              <c:f>EAStartupPerfModelPerformanceV2!$B$2:$B$15</c:f>
              <c:numCache>
                <c:formatCode>0</c:formatCode>
                <c:ptCount val="14"/>
                <c:pt idx="0">
                  <c:v>13.6486363636363</c:v>
                </c:pt>
                <c:pt idx="1">
                  <c:v>18.115874999999999</c:v>
                </c:pt>
                <c:pt idx="2">
                  <c:v>15.526582524271801</c:v>
                </c:pt>
                <c:pt idx="3">
                  <c:v>19.574647058823501</c:v>
                </c:pt>
                <c:pt idx="4">
                  <c:v>15.7922142857142</c:v>
                </c:pt>
                <c:pt idx="5">
                  <c:v>20.125871794871699</c:v>
                </c:pt>
                <c:pt idx="6">
                  <c:v>14.9015689655172</c:v>
                </c:pt>
                <c:pt idx="7">
                  <c:v>17.963987654320899</c:v>
                </c:pt>
                <c:pt idx="8">
                  <c:v>15.741</c:v>
                </c:pt>
                <c:pt idx="9">
                  <c:v>15.4117134052388</c:v>
                </c:pt>
                <c:pt idx="10">
                  <c:v>18.0558421052631</c:v>
                </c:pt>
                <c:pt idx="11">
                  <c:v>11.006796874999999</c:v>
                </c:pt>
                <c:pt idx="12">
                  <c:v>15.988232727272701</c:v>
                </c:pt>
                <c:pt idx="13">
                  <c:v>18.661987499999999</c:v>
                </c:pt>
              </c:numCache>
            </c:numRef>
          </c:val>
          <c:extLst>
            <c:ext xmlns:c16="http://schemas.microsoft.com/office/drawing/2014/chart" uri="{C3380CC4-5D6E-409C-BE32-E72D297353CC}">
              <c16:uniqueId val="{00000000-292E-44DA-B937-C451797F3931}"/>
            </c:ext>
          </c:extLst>
        </c:ser>
        <c:ser>
          <c:idx val="1"/>
          <c:order val="1"/>
          <c:tx>
            <c:strRef>
              <c:f>EAStartupPerfModelPerformanceV2!$C$1</c:f>
              <c:strCache>
                <c:ptCount val="1"/>
                <c:pt idx="0">
                  <c:v>CoreLogonTime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EAStartupPerfModelPerformanceV2!$A$2:$A$15</c:f>
              <c:strCache>
                <c:ptCount val="14"/>
                <c:pt idx="0">
                  <c:v>HP EliteDesk 800 G5 Desktop Mini</c:v>
                </c:pt>
                <c:pt idx="1">
                  <c:v>Surface Pro 7</c:v>
                </c:pt>
                <c:pt idx="2">
                  <c:v>HP EliteBook 840 G5</c:v>
                </c:pt>
                <c:pt idx="3">
                  <c:v>Surface Pro 6</c:v>
                </c:pt>
                <c:pt idx="4">
                  <c:v>Surface Pro 8</c:v>
                </c:pt>
                <c:pt idx="5">
                  <c:v>Surface Laptop 3</c:v>
                </c:pt>
                <c:pt idx="6">
                  <c:v>Surface Pro 7+</c:v>
                </c:pt>
                <c:pt idx="7">
                  <c:v>HP EliteBook 830 G6</c:v>
                </c:pt>
                <c:pt idx="8">
                  <c:v>HP EliteBook 830 G5</c:v>
                </c:pt>
                <c:pt idx="9">
                  <c:v>Surface Laptop 4</c:v>
                </c:pt>
                <c:pt idx="10">
                  <c:v>HP EliteBook 830 G7 Notebook PC</c:v>
                </c:pt>
                <c:pt idx="11">
                  <c:v>HP EliteDesk 800 G4 DM 35W (TAA)</c:v>
                </c:pt>
                <c:pt idx="12">
                  <c:v>HP EliteBook 840 G6</c:v>
                </c:pt>
                <c:pt idx="13">
                  <c:v>HP EliteBook 840 G7 Notebook PC</c:v>
                </c:pt>
              </c:strCache>
            </c:strRef>
          </c:cat>
          <c:val>
            <c:numRef>
              <c:f>EAStartupPerfModelPerformanceV2!$C$2:$C$15</c:f>
              <c:numCache>
                <c:formatCode>0</c:formatCode>
                <c:ptCount val="14"/>
                <c:pt idx="0">
                  <c:v>31.013999999999999</c:v>
                </c:pt>
                <c:pt idx="1">
                  <c:v>33.228846153846099</c:v>
                </c:pt>
                <c:pt idx="2">
                  <c:v>58.372558823529403</c:v>
                </c:pt>
                <c:pt idx="3">
                  <c:v>63.164176470588203</c:v>
                </c:pt>
                <c:pt idx="4">
                  <c:v>26.594076923076901</c:v>
                </c:pt>
                <c:pt idx="5">
                  <c:v>33.991631578947299</c:v>
                </c:pt>
                <c:pt idx="6">
                  <c:v>22.8011034482758</c:v>
                </c:pt>
                <c:pt idx="7">
                  <c:v>52.151860759493601</c:v>
                </c:pt>
                <c:pt idx="8">
                  <c:v>52.115171428571401</c:v>
                </c:pt>
                <c:pt idx="9">
                  <c:v>26.827058730158701</c:v>
                </c:pt>
                <c:pt idx="10">
                  <c:v>37.0602105263157</c:v>
                </c:pt>
                <c:pt idx="11">
                  <c:v>24.748421874999998</c:v>
                </c:pt>
                <c:pt idx="12">
                  <c:v>45.228571428571399</c:v>
                </c:pt>
                <c:pt idx="13">
                  <c:v>41.904253164556899</c:v>
                </c:pt>
              </c:numCache>
            </c:numRef>
          </c:val>
          <c:extLst>
            <c:ext xmlns:c16="http://schemas.microsoft.com/office/drawing/2014/chart" uri="{C3380CC4-5D6E-409C-BE32-E72D297353CC}">
              <c16:uniqueId val="{00000001-292E-44DA-B937-C451797F3931}"/>
            </c:ext>
          </c:extLst>
        </c:ser>
        <c:dLbls>
          <c:showLegendKey val="0"/>
          <c:showVal val="0"/>
          <c:showCatName val="0"/>
          <c:showSerName val="0"/>
          <c:showPercent val="0"/>
          <c:showBubbleSize val="0"/>
        </c:dLbls>
        <c:gapWidth val="219"/>
        <c:overlap val="-27"/>
        <c:axId val="673004720"/>
        <c:axId val="672998064"/>
      </c:barChart>
      <c:catAx>
        <c:axId val="67300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2998064"/>
        <c:crosses val="autoZero"/>
        <c:auto val="1"/>
        <c:lblAlgn val="ctr"/>
        <c:lblOffset val="100"/>
        <c:noMultiLvlLbl val="0"/>
      </c:catAx>
      <c:valAx>
        <c:axId val="6729980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3004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t>Problem, opened per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Problems</c:v>
                </c:pt>
              </c:strCache>
            </c:strRef>
          </c:tx>
          <c:spPr>
            <a:solidFill>
              <a:schemeClr val="accent1"/>
            </a:solidFill>
            <a:ln>
              <a:noFill/>
            </a:ln>
            <a:effectLst/>
          </c:spPr>
          <c:invertIfNegative val="0"/>
          <c:cat>
            <c:strRef>
              <c:f>Sheet1!$A$7:$A$9</c:f>
              <c:strCache>
                <c:ptCount val="3"/>
                <c:pt idx="0">
                  <c:v>June</c:v>
                </c:pt>
                <c:pt idx="1">
                  <c:v>July</c:v>
                </c:pt>
                <c:pt idx="2">
                  <c:v>August</c:v>
                </c:pt>
              </c:strCache>
            </c:strRef>
          </c:cat>
          <c:val>
            <c:numRef>
              <c:f>Sheet1!$B$7:$B$9</c:f>
              <c:numCache>
                <c:formatCode>General</c:formatCode>
                <c:ptCount val="3"/>
                <c:pt idx="0">
                  <c:v>4</c:v>
                </c:pt>
                <c:pt idx="1">
                  <c:v>9</c:v>
                </c:pt>
                <c:pt idx="2">
                  <c:v>7</c:v>
                </c:pt>
              </c:numCache>
            </c:numRef>
          </c:val>
          <c:extLst>
            <c:ext xmlns:c16="http://schemas.microsoft.com/office/drawing/2014/chart" uri="{C3380CC4-5D6E-409C-BE32-E72D297353CC}">
              <c16:uniqueId val="{00000000-63C5-4636-A890-00AA0622ECCD}"/>
            </c:ext>
          </c:extLst>
        </c:ser>
        <c:dLbls>
          <c:showLegendKey val="0"/>
          <c:showVal val="0"/>
          <c:showCatName val="0"/>
          <c:showSerName val="0"/>
          <c:showPercent val="0"/>
          <c:showBubbleSize val="0"/>
        </c:dLbls>
        <c:gapWidth val="219"/>
        <c:overlap val="-27"/>
        <c:axId val="65666271"/>
        <c:axId val="65662943"/>
      </c:barChart>
      <c:catAx>
        <c:axId val="6566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2943"/>
        <c:crosses val="autoZero"/>
        <c:auto val="1"/>
        <c:lblAlgn val="ctr"/>
        <c:lblOffset val="100"/>
        <c:noMultiLvlLbl val="0"/>
      </c:catAx>
      <c:valAx>
        <c:axId val="65662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6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Incident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10524</c:v>
                </c:pt>
                <c:pt idx="1">
                  <c:v>10707</c:v>
                </c:pt>
                <c:pt idx="2">
                  <c:v>9644</c:v>
                </c:pt>
                <c:pt idx="3">
                  <c:v>8952</c:v>
                </c:pt>
              </c:numCache>
            </c:numRef>
          </c:val>
          <c:extLst>
            <c:ext xmlns:c16="http://schemas.microsoft.com/office/drawing/2014/chart" uri="{C3380CC4-5D6E-409C-BE32-E72D297353CC}">
              <c16:uniqueId val="{00000000-5869-41FB-9BF6-551C43F227C6}"/>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10369</c:v>
                </c:pt>
                <c:pt idx="1">
                  <c:v>11754</c:v>
                </c:pt>
                <c:pt idx="2">
                  <c:v>10786</c:v>
                </c:pt>
                <c:pt idx="3">
                  <c:v>10411</c:v>
                </c:pt>
              </c:numCache>
            </c:numRef>
          </c:val>
          <c:extLst>
            <c:ext xmlns:c16="http://schemas.microsoft.com/office/drawing/2014/chart" uri="{C3380CC4-5D6E-409C-BE32-E72D297353CC}">
              <c16:uniqueId val="{00000001-5869-41FB-9BF6-551C43F227C6}"/>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9759</c:v>
                </c:pt>
                <c:pt idx="1">
                  <c:v>8726</c:v>
                </c:pt>
              </c:numCache>
            </c:numRef>
          </c:val>
          <c:extLst>
            <c:ext xmlns:c16="http://schemas.microsoft.com/office/drawing/2014/chart" uri="{C3380CC4-5D6E-409C-BE32-E72D297353CC}">
              <c16:uniqueId val="{00000001-B7FB-5844-8E3F-4C64D315F14F}"/>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9462</c:v>
                </c:pt>
                <c:pt idx="1">
                  <c:v>10042</c:v>
                </c:pt>
                <c:pt idx="2">
                  <c:v>9470</c:v>
                </c:pt>
                <c:pt idx="3">
                  <c:v>8221</c:v>
                </c:pt>
              </c:numCache>
            </c:numRef>
          </c:val>
          <c:extLst>
            <c:ext xmlns:c16="http://schemas.microsoft.com/office/drawing/2014/chart" uri="{C3380CC4-5D6E-409C-BE32-E72D297353CC}">
              <c16:uniqueId val="{00000000-AF42-4D5A-8B45-2EEA9E46EF0C}"/>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9932</c:v>
                </c:pt>
                <c:pt idx="1">
                  <c:v>10780</c:v>
                </c:pt>
                <c:pt idx="2">
                  <c:v>9428</c:v>
                </c:pt>
                <c:pt idx="3">
                  <c:v>9285</c:v>
                </c:pt>
              </c:numCache>
            </c:numRef>
          </c:val>
          <c:extLst>
            <c:ext xmlns:c16="http://schemas.microsoft.com/office/drawing/2014/chart" uri="{C3380CC4-5D6E-409C-BE32-E72D297353CC}">
              <c16:uniqueId val="{00000001-AF42-4D5A-8B45-2EEA9E46EF0C}"/>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8933</c:v>
                </c:pt>
                <c:pt idx="1">
                  <c:v>7499</c:v>
                </c:pt>
              </c:numCache>
            </c:numRef>
          </c:val>
          <c:extLst>
            <c:ext xmlns:c16="http://schemas.microsoft.com/office/drawing/2014/chart" uri="{C3380CC4-5D6E-409C-BE32-E72D297353CC}">
              <c16:uniqueId val="{00000001-4F60-B847-9DB3-78B0A49B13E2}"/>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Calls Answered in under 60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6305</c:v>
                </c:pt>
                <c:pt idx="1">
                  <c:v>6095</c:v>
                </c:pt>
                <c:pt idx="2">
                  <c:v>6052</c:v>
                </c:pt>
                <c:pt idx="3">
                  <c:v>6232</c:v>
                </c:pt>
              </c:numCache>
            </c:numRef>
          </c:val>
          <c:extLst>
            <c:ext xmlns:c16="http://schemas.microsoft.com/office/drawing/2014/chart" uri="{C3380CC4-5D6E-409C-BE32-E72D297353CC}">
              <c16:uniqueId val="{00000000-A163-4933-B669-2A1EE2036FF3}"/>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6780</c:v>
                </c:pt>
                <c:pt idx="1">
                  <c:v>7087</c:v>
                </c:pt>
                <c:pt idx="2">
                  <c:v>6914</c:v>
                </c:pt>
                <c:pt idx="3">
                  <c:v>6980</c:v>
                </c:pt>
              </c:numCache>
            </c:numRef>
          </c:val>
          <c:extLst>
            <c:ext xmlns:c16="http://schemas.microsoft.com/office/drawing/2014/chart" uri="{C3380CC4-5D6E-409C-BE32-E72D297353CC}">
              <c16:uniqueId val="{00000001-A163-4933-B669-2A1EE2036FF3}"/>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6179</c:v>
                </c:pt>
                <c:pt idx="1">
                  <c:v>6412</c:v>
                </c:pt>
              </c:numCache>
            </c:numRef>
          </c:val>
          <c:extLst>
            <c:ext xmlns:c16="http://schemas.microsoft.com/office/drawing/2014/chart" uri="{C3380CC4-5D6E-409C-BE32-E72D297353CC}">
              <c16:uniqueId val="{00000001-ADAB-9C4A-AE77-0CED2BF297DE}"/>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 Abandoned 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1168</c:v>
                </c:pt>
                <c:pt idx="1">
                  <c:v>1363</c:v>
                </c:pt>
                <c:pt idx="2">
                  <c:v>1136</c:v>
                </c:pt>
                <c:pt idx="3">
                  <c:v>688</c:v>
                </c:pt>
              </c:numCache>
            </c:numRef>
          </c:val>
          <c:extLst>
            <c:ext xmlns:c16="http://schemas.microsoft.com/office/drawing/2014/chart" uri="{C3380CC4-5D6E-409C-BE32-E72D297353CC}">
              <c16:uniqueId val="{00000000-7A89-42C5-8D91-E5C7E052ADCE}"/>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946</c:v>
                </c:pt>
                <c:pt idx="1">
                  <c:v>1421</c:v>
                </c:pt>
                <c:pt idx="2">
                  <c:v>888</c:v>
                </c:pt>
                <c:pt idx="3">
                  <c:v>920</c:v>
                </c:pt>
              </c:numCache>
            </c:numRef>
          </c:val>
          <c:extLst>
            <c:ext xmlns:c16="http://schemas.microsoft.com/office/drawing/2014/chart" uri="{C3380CC4-5D6E-409C-BE32-E72D297353CC}">
              <c16:uniqueId val="{00000001-7A89-42C5-8D91-E5C7E052ADCE}"/>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1097</c:v>
                </c:pt>
                <c:pt idx="1">
                  <c:v>391</c:v>
                </c:pt>
              </c:numCache>
            </c:numRef>
          </c:val>
          <c:extLst>
            <c:ext xmlns:c16="http://schemas.microsoft.com/office/drawing/2014/chart" uri="{C3380CC4-5D6E-409C-BE32-E72D297353CC}">
              <c16:uniqueId val="{00000001-F613-9944-94B0-1CAE704E7EAD}"/>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 Volume over 3 Months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Total Calls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Sheet1!$A$7:$A$9</c:f>
              <c:strCache>
                <c:ptCount val="3"/>
                <c:pt idx="0">
                  <c:v>June</c:v>
                </c:pt>
                <c:pt idx="1">
                  <c:v>July</c:v>
                </c:pt>
                <c:pt idx="2">
                  <c:v>August</c:v>
                </c:pt>
              </c:strCache>
            </c:strRef>
          </c:cat>
          <c:val>
            <c:numRef>
              <c:f>Sheet1!$B$7:$B$9</c:f>
              <c:numCache>
                <c:formatCode>General</c:formatCode>
                <c:ptCount val="3"/>
                <c:pt idx="0">
                  <c:v>2313</c:v>
                </c:pt>
                <c:pt idx="1">
                  <c:v>2339</c:v>
                </c:pt>
                <c:pt idx="2">
                  <c:v>2880</c:v>
                </c:pt>
              </c:numCache>
            </c:numRef>
          </c:val>
          <c:smooth val="0"/>
          <c:extLst>
            <c:ext xmlns:c16="http://schemas.microsoft.com/office/drawing/2014/chart" uri="{C3380CC4-5D6E-409C-BE32-E72D297353CC}">
              <c16:uniqueId val="{00000000-AFB6-439E-9E85-48DCF8E36388}"/>
            </c:ext>
          </c:extLst>
        </c:ser>
        <c:dLbls>
          <c:showLegendKey val="0"/>
          <c:showVal val="0"/>
          <c:showCatName val="0"/>
          <c:showSerName val="0"/>
          <c:showPercent val="0"/>
          <c:showBubbleSize val="0"/>
        </c:dLbls>
        <c:marker val="1"/>
        <c:smooth val="0"/>
        <c:axId val="1130547248"/>
        <c:axId val="1211046208"/>
      </c:lineChart>
      <c:catAx>
        <c:axId val="113054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1046208"/>
        <c:crosses val="autoZero"/>
        <c:auto val="1"/>
        <c:lblAlgn val="ctr"/>
        <c:lblOffset val="100"/>
        <c:noMultiLvlLbl val="0"/>
      </c:catAx>
      <c:valAx>
        <c:axId val="1211046208"/>
        <c:scaling>
          <c:orientation val="minMax"/>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0547248"/>
        <c:crosses val="autoZero"/>
        <c:crossBetween val="between"/>
        <c:min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Abandonment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Abandonment Rate</c:v>
                </c:pt>
              </c:strCache>
            </c:strRef>
          </c:tx>
          <c:spPr>
            <a:ln w="28575" cap="rnd">
              <a:solidFill>
                <a:schemeClr val="accent1"/>
              </a:solidFill>
              <a:round/>
            </a:ln>
            <a:effectLst/>
          </c:spPr>
          <c:marker>
            <c:symbol val="circle"/>
            <c:size val="5"/>
            <c:spPr>
              <a:solidFill>
                <a:schemeClr val="accent1"/>
              </a:solidFill>
              <a:ln w="9525">
                <a:solidFill>
                  <a:schemeClr val="accent1">
                    <a:alpha val="92000"/>
                  </a:schemeClr>
                </a:solidFill>
              </a:ln>
              <a:effectLst/>
            </c:spPr>
          </c:marker>
          <c:cat>
            <c:strRef>
              <c:f>Sheet1!$A$7:$A$9</c:f>
              <c:strCache>
                <c:ptCount val="3"/>
                <c:pt idx="0">
                  <c:v>June</c:v>
                </c:pt>
                <c:pt idx="1">
                  <c:v>July</c:v>
                </c:pt>
                <c:pt idx="2">
                  <c:v>August</c:v>
                </c:pt>
              </c:strCache>
            </c:strRef>
          </c:cat>
          <c:val>
            <c:numRef>
              <c:f>Sheet1!$B$7:$B$9</c:f>
              <c:numCache>
                <c:formatCode>0.00%</c:formatCode>
                <c:ptCount val="3"/>
                <c:pt idx="0">
                  <c:v>4.8000000000000001E-2</c:v>
                </c:pt>
                <c:pt idx="1">
                  <c:v>7.1800000000000003E-2</c:v>
                </c:pt>
                <c:pt idx="2">
                  <c:v>6.8400000000000002E-2</c:v>
                </c:pt>
              </c:numCache>
            </c:numRef>
          </c:val>
          <c:smooth val="0"/>
          <c:extLst>
            <c:ext xmlns:c16="http://schemas.microsoft.com/office/drawing/2014/chart" uri="{C3380CC4-5D6E-409C-BE32-E72D297353CC}">
              <c16:uniqueId val="{00000000-2629-48DD-AE8F-0383DBEDBD80}"/>
            </c:ext>
          </c:extLst>
        </c:ser>
        <c:dLbls>
          <c:showLegendKey val="0"/>
          <c:showVal val="0"/>
          <c:showCatName val="0"/>
          <c:showSerName val="0"/>
          <c:showPercent val="0"/>
          <c:showBubbleSize val="0"/>
        </c:dLbls>
        <c:marker val="1"/>
        <c:smooth val="0"/>
        <c:axId val="686313760"/>
        <c:axId val="686332480"/>
      </c:lineChart>
      <c:catAx>
        <c:axId val="68631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32480"/>
        <c:crosses val="autoZero"/>
        <c:auto val="1"/>
        <c:lblAlgn val="ctr"/>
        <c:lblOffset val="100"/>
        <c:noMultiLvlLbl val="0"/>
      </c:catAx>
      <c:valAx>
        <c:axId val="686332480"/>
        <c:scaling>
          <c:orientation val="minMax"/>
          <c:max val="0.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1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BE399-8C46-FA4D-99D8-A612947CBB12}"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1208E-DFFB-4D4B-ACF1-BAD28AF62538}" type="slidenum">
              <a:rPr lang="en-US" smtClean="0"/>
              <a:t>‹#›</a:t>
            </a:fld>
            <a:endParaRPr lang="en-US"/>
          </a:p>
        </p:txBody>
      </p:sp>
    </p:spTree>
    <p:extLst>
      <p:ext uri="{BB962C8B-B14F-4D97-AF65-F5344CB8AC3E}">
        <p14:creationId xmlns:p14="http://schemas.microsoft.com/office/powerpoint/2010/main" val="72033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a:t>
            </a:fld>
            <a:endParaRPr lang="en-US"/>
          </a:p>
        </p:txBody>
      </p:sp>
    </p:spTree>
    <p:extLst>
      <p:ext uri="{BB962C8B-B14F-4D97-AF65-F5344CB8AC3E}">
        <p14:creationId xmlns:p14="http://schemas.microsoft.com/office/powerpoint/2010/main" val="1260369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 75% of calls were handled within 30 seconds. </a:t>
            </a:r>
          </a:p>
          <a:p>
            <a:r>
              <a:rPr lang="en-US"/>
              <a:t>Over 80% were handled within 60 seconds. </a:t>
            </a:r>
          </a:p>
          <a:p>
            <a:r>
              <a:rPr lang="en-US"/>
              <a:t>Over 83% were handled within 90 seconds. </a:t>
            </a:r>
          </a:p>
          <a:p>
            <a:endParaRPr lang="en-US"/>
          </a:p>
          <a:p>
            <a:r>
              <a:rPr lang="en-US"/>
              <a: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track multiple metrics for calls handled- or how quickly a call is answered- within specific time periods. I’ve highlighted three here, calls handled within 30, 60, and 90 seconds.  </a:t>
            </a:r>
          </a:p>
          <a:p>
            <a:r>
              <a:rPr lang="en-US"/>
              <a:t>The takeaway from these numbers should be that we are answering calls quickly which prevents calls from abandoning. Typically, we see the abandoned calls rise when these goals are not met- specifically the 60 seconds metric.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19</a:t>
            </a:fld>
            <a:endParaRPr lang="en-US"/>
          </a:p>
        </p:txBody>
      </p:sp>
    </p:spTree>
    <p:extLst>
      <p:ext uri="{BB962C8B-B14F-4D97-AF65-F5344CB8AC3E}">
        <p14:creationId xmlns:p14="http://schemas.microsoft.com/office/powerpoint/2010/main" val="31947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Average speed to answer is the average of how quickly all calls were answered by the Service Desk for the month.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20</a:t>
            </a:fld>
            <a:endParaRPr lang="en-US"/>
          </a:p>
        </p:txBody>
      </p:sp>
    </p:spTree>
    <p:extLst>
      <p:ext uri="{BB962C8B-B14F-4D97-AF65-F5344CB8AC3E}">
        <p14:creationId xmlns:p14="http://schemas.microsoft.com/office/powerpoint/2010/main" val="273251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r>
              <a:rPr lang="en-US"/>
              <a:t>The typical methods for contacting the Service Desk are phone and email, which explains the results in the incident source chart.</a:t>
            </a:r>
          </a:p>
          <a:p>
            <a:r>
              <a:rPr lang="en-US"/>
              <a:t> </a:t>
            </a:r>
          </a:p>
          <a:p>
            <a:r>
              <a:rPr lang="en-US"/>
              <a:t>Self-Service we hope to expand over the next year and drive users towards generating their own incidents and using the JL Service Center more actively. </a:t>
            </a:r>
          </a:p>
          <a:p>
            <a:endParaRPr lang="en-US"/>
          </a:p>
          <a:p>
            <a:r>
              <a:rPr lang="en-US"/>
              <a:t>Walk-ins are low month-to-month with the split schedule for Return to Better. But from analyst feedback incidents for walk-ins are not being opened consistently. I aim to correct this over the rest of this year. I’ve also added it as a 2022 goal for each analyst within their reviews.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21</a:t>
            </a:fld>
            <a:endParaRPr lang="en-US"/>
          </a:p>
        </p:txBody>
      </p:sp>
    </p:spTree>
    <p:extLst>
      <p:ext uri="{BB962C8B-B14F-4D97-AF65-F5344CB8AC3E}">
        <p14:creationId xmlns:p14="http://schemas.microsoft.com/office/powerpoint/2010/main" val="408444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Across the month _had the highest number of related incidents. </a:t>
            </a:r>
            <a:br>
              <a:rPr lang="en-US"/>
            </a:br>
            <a:endParaRPr lang="en-US"/>
          </a:p>
          <a:p>
            <a:r>
              <a:rPr lang="en-US"/>
              <a:t>Top 5 customers in the month are listed here.</a:t>
            </a:r>
          </a:p>
          <a:p>
            <a:endParaRPr lang="en-US"/>
          </a:p>
          <a:p>
            <a:r>
              <a:rPr lang="en-US"/>
              <a:t>Looking at the chart, we’re tracking incident volume per new-hire per month and comparing this to last year.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22</a:t>
            </a:fld>
            <a:endParaRPr lang="en-US"/>
          </a:p>
        </p:txBody>
      </p:sp>
    </p:spTree>
    <p:extLst>
      <p:ext uri="{BB962C8B-B14F-4D97-AF65-F5344CB8AC3E}">
        <p14:creationId xmlns:p14="http://schemas.microsoft.com/office/powerpoint/2010/main" val="407296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Service level agreements/SLA</a:t>
            </a:r>
          </a:p>
          <a:p>
            <a:pPr marL="0" indent="0">
              <a:buFont typeface="Arial" panose="020B0604020202020204" pitchFamily="34" charset="0"/>
              <a:buNone/>
            </a:pPr>
            <a:r>
              <a:rPr lang="en-US">
                <a:solidFill>
                  <a:srgbClr val="7030A0"/>
                </a:solidFill>
                <a:cs typeface="Arial" panose="020B0604020202020204" pitchFamily="34" charset="0"/>
              </a:rPr>
              <a:t>Response &amp; Resolution SLA timers are determined by the Priority of the Incident. </a:t>
            </a:r>
          </a:p>
          <a:p>
            <a:pPr marL="0" indent="0">
              <a:buFont typeface="Arial" panose="020B0604020202020204" pitchFamily="34" charset="0"/>
              <a:buNone/>
            </a:pPr>
            <a:r>
              <a:rPr lang="en-US">
                <a:solidFill>
                  <a:srgbClr val="7030A0"/>
                </a:solidFill>
                <a:cs typeface="Arial" panose="020B0604020202020204" pitchFamily="34" charset="0"/>
              </a:rPr>
              <a:t>Both Response and Resolution SLA reviewed on this slide are across all Priorities.   </a:t>
            </a:r>
          </a:p>
          <a:p>
            <a:endParaRPr lang="en-US"/>
          </a:p>
          <a:p>
            <a:endParaRPr lang="en-US"/>
          </a:p>
          <a:p>
            <a:r>
              <a:rPr lang="en-US"/>
              <a:t>~</a:t>
            </a:r>
            <a:br>
              <a:rPr lang="en-US"/>
            </a:br>
            <a:r>
              <a:rPr lang="en-US"/>
              <a:t>The Service Desk team is uniquely prepared to meet SLA goals. We generate incidents during calls, while emails generate their own incidents. </a:t>
            </a:r>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23</a:t>
            </a:fld>
            <a:endParaRPr lang="en-US"/>
          </a:p>
        </p:txBody>
      </p:sp>
    </p:spTree>
    <p:extLst>
      <p:ext uri="{BB962C8B-B14F-4D97-AF65-F5344CB8AC3E}">
        <p14:creationId xmlns:p14="http://schemas.microsoft.com/office/powerpoint/2010/main" val="2757273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Knowledge within Service Now, is maintained by a few of us in the Service Desk team.</a:t>
            </a:r>
          </a:p>
          <a:p>
            <a:pPr marL="0" indent="0">
              <a:buFont typeface="Arial" panose="020B0604020202020204" pitchFamily="34" charset="0"/>
              <a:buNone/>
            </a:pPr>
            <a:r>
              <a:rPr lang="en-US">
                <a:solidFill>
                  <a:srgbClr val="7030A0"/>
                </a:solidFill>
              </a:rPr>
              <a:t>We</a:t>
            </a:r>
            <a:r>
              <a:rPr lang="en-US">
                <a:solidFill>
                  <a:srgbClr val="7030A0"/>
                </a:solidFill>
                <a:latin typeface="+mn-lt"/>
              </a:rPr>
              <a:t> evaluate resolved Incidents that have been flagged for knowledge.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solidFill>
                  <a:srgbClr val="7030A0"/>
                </a:solidFill>
                <a:latin typeface="+mn-lt"/>
              </a:rPr>
              <a:t>On most of these flagged Incidents the fix or solution are not detailed by the escalated teams.</a:t>
            </a:r>
          </a:p>
          <a:p>
            <a:r>
              <a:rPr lang="en-US"/>
              <a:t>Knowledge is split into 2 sections. IT visible and Self-Service.</a:t>
            </a: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Please push your teams to write out the steps taken to resolve an issue, whenever possible. </a:t>
            </a:r>
          </a:p>
          <a:p>
            <a:pPr marL="0" indent="0">
              <a:buFont typeface="Arial" panose="020B0604020202020204" pitchFamily="34" charset="0"/>
              <a:buNone/>
            </a:pPr>
            <a:r>
              <a:rPr lang="en-US">
                <a:solidFill>
                  <a:srgbClr val="7030A0"/>
                </a:solidFill>
                <a:latin typeface="+mn-lt"/>
              </a:rPr>
              <a:t>This helps with knowledge but also helps when a user has a repeat issue, or the issue occurs for another user.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a:solidFill>
                  <a:srgbClr val="7030A0"/>
                </a:solidFill>
              </a:rPr>
              <a:t>Reminder:</a:t>
            </a:r>
            <a:r>
              <a:rPr lang="en-US">
                <a:solidFill>
                  <a:srgbClr val="7030A0"/>
                </a:solidFill>
              </a:rPr>
              <a:t> your teams can generate their own knowledge articles. These will be used to increase our first call resolution and avoid escalating incidents. </a:t>
            </a: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endParaRPr lang="en-US"/>
          </a:p>
          <a:p>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24</a:t>
            </a:fld>
            <a:endParaRPr lang="en-US"/>
          </a:p>
        </p:txBody>
      </p:sp>
    </p:spTree>
    <p:extLst>
      <p:ext uri="{BB962C8B-B14F-4D97-AF65-F5344CB8AC3E}">
        <p14:creationId xmlns:p14="http://schemas.microsoft.com/office/powerpoint/2010/main" val="2250084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Some highlights from the month’s U&amp;R emails are listed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One to two emails are sent a week to the Service Desk reminding them, or updating them on, changes to existing workflows or policies. </a:t>
            </a:r>
            <a:br>
              <a:rPr lang="en-US">
                <a:solidFill>
                  <a:srgbClr val="7030A0"/>
                </a:solidFill>
                <a:cs typeface="Arial" panose="020B0604020202020204" pitchFamily="34" charset="0"/>
              </a:rPr>
            </a:br>
            <a:r>
              <a:rPr lang="en-US">
                <a:solidFill>
                  <a:srgbClr val="7030A0"/>
                </a:solidFill>
                <a:cs typeface="Arial" panose="020B0604020202020204" pitchFamily="34" charset="0"/>
              </a:rPr>
              <a:t>Quick notes sent via Teams are also rolled up into these emails to be sure that these points are not missed. </a:t>
            </a:r>
            <a:br>
              <a:rPr lang="en-US">
                <a:solidFill>
                  <a:srgbClr val="7030A0"/>
                </a:solidFill>
                <a:cs typeface="Arial" panose="020B0604020202020204" pitchFamily="34" charset="0"/>
              </a:rPr>
            </a:br>
            <a:r>
              <a:rPr lang="en-US">
                <a:solidFill>
                  <a:srgbClr val="7030A0"/>
                </a:solidFill>
                <a:cs typeface="Arial" panose="020B0604020202020204" pitchFamily="34" charset="0"/>
              </a:rPr>
              <a:t>All U&amp;R emails are listed in Confluence for reference by other teams. </a:t>
            </a:r>
            <a:endParaRPr lang="en-US">
              <a:cs typeface="Arial" panose="020B0604020202020204"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25</a:t>
            </a:fld>
            <a:endParaRPr lang="en-US"/>
          </a:p>
        </p:txBody>
      </p:sp>
    </p:spTree>
    <p:extLst>
      <p:ext uri="{BB962C8B-B14F-4D97-AF65-F5344CB8AC3E}">
        <p14:creationId xmlns:p14="http://schemas.microsoft.com/office/powerpoint/2010/main" val="1351509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30</a:t>
            </a:fld>
            <a:endParaRPr lang="en-US"/>
          </a:p>
        </p:txBody>
      </p:sp>
    </p:spTree>
    <p:extLst>
      <p:ext uri="{BB962C8B-B14F-4D97-AF65-F5344CB8AC3E}">
        <p14:creationId xmlns:p14="http://schemas.microsoft.com/office/powerpoint/2010/main" val="2914042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31</a:t>
            </a:fld>
            <a:endParaRPr lang="en-US"/>
          </a:p>
        </p:txBody>
      </p:sp>
    </p:spTree>
    <p:extLst>
      <p:ext uri="{BB962C8B-B14F-4D97-AF65-F5344CB8AC3E}">
        <p14:creationId xmlns:p14="http://schemas.microsoft.com/office/powerpoint/2010/main" val="2321053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34</a:t>
            </a:fld>
            <a:endParaRPr lang="en-US"/>
          </a:p>
        </p:txBody>
      </p:sp>
    </p:spTree>
    <p:extLst>
      <p:ext uri="{BB962C8B-B14F-4D97-AF65-F5344CB8AC3E}">
        <p14:creationId xmlns:p14="http://schemas.microsoft.com/office/powerpoint/2010/main" val="3679178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a:t>
            </a:fld>
            <a:endParaRPr lang="en-US"/>
          </a:p>
        </p:txBody>
      </p:sp>
    </p:spTree>
    <p:extLst>
      <p:ext uri="{BB962C8B-B14F-4D97-AF65-F5344CB8AC3E}">
        <p14:creationId xmlns:p14="http://schemas.microsoft.com/office/powerpoint/2010/main" val="377375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5</a:t>
            </a:fld>
            <a:endParaRPr lang="en-US"/>
          </a:p>
        </p:txBody>
      </p:sp>
    </p:spTree>
    <p:extLst>
      <p:ext uri="{BB962C8B-B14F-4D97-AF65-F5344CB8AC3E}">
        <p14:creationId xmlns:p14="http://schemas.microsoft.com/office/powerpoint/2010/main" val="146848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6</a:t>
            </a:fld>
            <a:endParaRPr lang="en-US"/>
          </a:p>
        </p:txBody>
      </p:sp>
    </p:spTree>
    <p:extLst>
      <p:ext uri="{BB962C8B-B14F-4D97-AF65-F5344CB8AC3E}">
        <p14:creationId xmlns:p14="http://schemas.microsoft.com/office/powerpoint/2010/main" val="141654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Backlog growth is a way of answering, “did we end the week with more or less incidents?”.</a:t>
            </a:r>
          </a:p>
        </p:txBody>
      </p:sp>
      <p:sp>
        <p:nvSpPr>
          <p:cNvPr id="4" name="Slide Number Placeholder 3"/>
          <p:cNvSpPr>
            <a:spLocks noGrp="1"/>
          </p:cNvSpPr>
          <p:nvPr>
            <p:ph type="sldNum" sz="quarter" idx="5"/>
          </p:nvPr>
        </p:nvSpPr>
        <p:spPr/>
        <p:txBody>
          <a:bodyPr/>
          <a:lstStyle/>
          <a:p>
            <a:fld id="{4451208E-DFFB-4D4B-ACF1-BAD28AF62538}" type="slidenum">
              <a:rPr lang="en-US" smtClean="0"/>
              <a:t>7</a:t>
            </a:fld>
            <a:endParaRPr lang="en-US"/>
          </a:p>
        </p:txBody>
      </p:sp>
    </p:spTree>
    <p:extLst>
      <p:ext uri="{BB962C8B-B14F-4D97-AF65-F5344CB8AC3E}">
        <p14:creationId xmlns:p14="http://schemas.microsoft.com/office/powerpoint/2010/main" val="229112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remind your teams to continue to work on their open incidents- this affects many of the previous slides as well as this one. </a:t>
            </a:r>
          </a:p>
        </p:txBody>
      </p:sp>
      <p:sp>
        <p:nvSpPr>
          <p:cNvPr id="4" name="Slide Number Placeholder 3"/>
          <p:cNvSpPr>
            <a:spLocks noGrp="1"/>
          </p:cNvSpPr>
          <p:nvPr>
            <p:ph type="sldNum" sz="quarter" idx="5"/>
          </p:nvPr>
        </p:nvSpPr>
        <p:spPr/>
        <p:txBody>
          <a:bodyPr/>
          <a:lstStyle/>
          <a:p>
            <a:fld id="{4451208E-DFFB-4D4B-ACF1-BAD28AF62538}" type="slidenum">
              <a:rPr lang="en-US" smtClean="0"/>
              <a:t>8</a:t>
            </a:fld>
            <a:endParaRPr lang="en-US"/>
          </a:p>
        </p:txBody>
      </p:sp>
    </p:spTree>
    <p:extLst>
      <p:ext uri="{BB962C8B-B14F-4D97-AF65-F5344CB8AC3E}">
        <p14:creationId xmlns:p14="http://schemas.microsoft.com/office/powerpoint/2010/main" val="24409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11</a:t>
            </a:fld>
            <a:endParaRPr lang="en-US"/>
          </a:p>
        </p:txBody>
      </p:sp>
    </p:spTree>
    <p:extLst>
      <p:ext uri="{BB962C8B-B14F-4D97-AF65-F5344CB8AC3E}">
        <p14:creationId xmlns:p14="http://schemas.microsoft.com/office/powerpoint/2010/main" val="1165257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17</a:t>
            </a:fld>
            <a:endParaRPr lang="en-US"/>
          </a:p>
        </p:txBody>
      </p:sp>
    </p:spTree>
    <p:extLst>
      <p:ext uri="{BB962C8B-B14F-4D97-AF65-F5344CB8AC3E}">
        <p14:creationId xmlns:p14="http://schemas.microsoft.com/office/powerpoint/2010/main" val="26937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several stats tracked for individual analysts as well as for the team and the org. Across the next few slides I’ll highlight some key statistics for the Service Desk team.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18</a:t>
            </a:fld>
            <a:endParaRPr lang="en-US"/>
          </a:p>
        </p:txBody>
      </p:sp>
    </p:spTree>
    <p:extLst>
      <p:ext uri="{BB962C8B-B14F-4D97-AF65-F5344CB8AC3E}">
        <p14:creationId xmlns:p14="http://schemas.microsoft.com/office/powerpoint/2010/main" val="1973592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Amethys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3ACBEF-EDE2-49F3-A80C-D3C8A5594F65}"/>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A30F6-69D6-D540-94FB-80E4D4880D83}"/>
              </a:ext>
            </a:extLst>
          </p:cNvPr>
          <p:cNvSpPr>
            <a:spLocks noGrp="1"/>
          </p:cNvSpPr>
          <p:nvPr>
            <p:ph type="ctrTitle" hasCustomPrompt="1"/>
          </p:nvPr>
        </p:nvSpPr>
        <p:spPr>
          <a:xfrm>
            <a:off x="699805" y="1983604"/>
            <a:ext cx="10829544" cy="1559719"/>
          </a:xfrm>
          <a:prstGeom prst="rect">
            <a:avLst/>
          </a:prstGeom>
        </p:spPr>
        <p:txBody>
          <a:bodyPr anchor="b"/>
          <a:lstStyle>
            <a:lvl1pPr algn="l">
              <a:defRPr sz="4800"/>
            </a:lvl1pPr>
          </a:lstStyle>
          <a:p>
            <a:r>
              <a:rPr lang="en-US"/>
              <a:t>Title Goes Here</a:t>
            </a:r>
          </a:p>
        </p:txBody>
      </p:sp>
      <p:sp>
        <p:nvSpPr>
          <p:cNvPr id="3" name="Subtitle 2">
            <a:extLst>
              <a:ext uri="{FF2B5EF4-FFF2-40B4-BE49-F238E27FC236}">
                <a16:creationId xmlns:a16="http://schemas.microsoft.com/office/drawing/2014/main" id="{C2BA5ED3-CA83-A04A-8DB8-B16120AF2B73}"/>
              </a:ext>
            </a:extLst>
          </p:cNvPr>
          <p:cNvSpPr>
            <a:spLocks noGrp="1"/>
          </p:cNvSpPr>
          <p:nvPr>
            <p:ph type="subTitle" idx="1" hasCustomPrompt="1"/>
          </p:nvPr>
        </p:nvSpPr>
        <p:spPr>
          <a:xfrm>
            <a:off x="699805" y="3598739"/>
            <a:ext cx="10825975" cy="1535649"/>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a:p>
            <a:endParaRPr lang="en-US"/>
          </a:p>
        </p:txBody>
      </p:sp>
      <p:pic>
        <p:nvPicPr>
          <p:cNvPr id="9" name="Picture 8">
            <a:extLst>
              <a:ext uri="{FF2B5EF4-FFF2-40B4-BE49-F238E27FC236}">
                <a16:creationId xmlns:a16="http://schemas.microsoft.com/office/drawing/2014/main" id="{83AEE761-B543-46C6-933E-75A99117BA52}"/>
              </a:ext>
            </a:extLst>
          </p:cNvPr>
          <p:cNvPicPr>
            <a:picLocks noChangeAspect="1"/>
          </p:cNvPicPr>
          <p:nvPr userDrawn="1"/>
        </p:nvPicPr>
        <p:blipFill>
          <a:blip r:embed="rId2"/>
          <a:stretch>
            <a:fillRect/>
          </a:stretch>
        </p:blipFill>
        <p:spPr>
          <a:xfrm>
            <a:off x="680225" y="661719"/>
            <a:ext cx="2667000" cy="317885"/>
          </a:xfrm>
          <a:prstGeom prst="rect">
            <a:avLst/>
          </a:prstGeom>
        </p:spPr>
      </p:pic>
      <p:sp>
        <p:nvSpPr>
          <p:cNvPr id="6" name="Text Placeholder 5">
            <a:extLst>
              <a:ext uri="{FF2B5EF4-FFF2-40B4-BE49-F238E27FC236}">
                <a16:creationId xmlns:a16="http://schemas.microsoft.com/office/drawing/2014/main" id="{6CF61252-D212-46B4-9E84-AEB18ABA9126}"/>
              </a:ext>
            </a:extLst>
          </p:cNvPr>
          <p:cNvSpPr>
            <a:spLocks noGrp="1"/>
          </p:cNvSpPr>
          <p:nvPr>
            <p:ph type="body" sz="quarter" idx="10" hasCustomPrompt="1"/>
          </p:nvPr>
        </p:nvSpPr>
        <p:spPr>
          <a:xfrm>
            <a:off x="699805" y="5169909"/>
            <a:ext cx="6259853" cy="269192"/>
          </a:xfrm>
        </p:spPr>
        <p:txBody>
          <a:bodyPr/>
          <a:lstStyle>
            <a:lvl1pPr marL="0" indent="0">
              <a:buNone/>
              <a:defRPr sz="1600" b="1">
                <a:solidFill>
                  <a:schemeClr val="accent2"/>
                </a:solidFill>
              </a:defRPr>
            </a:lvl1pPr>
          </a:lstStyle>
          <a:p>
            <a:pPr lvl="0"/>
            <a:r>
              <a:rPr lang="en-US"/>
              <a:t>Presenter Name</a:t>
            </a:r>
          </a:p>
        </p:txBody>
      </p:sp>
      <p:sp>
        <p:nvSpPr>
          <p:cNvPr id="10" name="Text Placeholder 9">
            <a:extLst>
              <a:ext uri="{FF2B5EF4-FFF2-40B4-BE49-F238E27FC236}">
                <a16:creationId xmlns:a16="http://schemas.microsoft.com/office/drawing/2014/main" id="{6DFCE14A-AE27-4D48-B0F8-F2713092F76D}"/>
              </a:ext>
            </a:extLst>
          </p:cNvPr>
          <p:cNvSpPr>
            <a:spLocks noGrp="1"/>
          </p:cNvSpPr>
          <p:nvPr>
            <p:ph type="body" sz="quarter" idx="11" hasCustomPrompt="1"/>
          </p:nvPr>
        </p:nvSpPr>
        <p:spPr>
          <a:xfrm>
            <a:off x="699805" y="5474621"/>
            <a:ext cx="3449205" cy="302236"/>
          </a:xfrm>
        </p:spPr>
        <p:txBody>
          <a:bodyPr/>
          <a:lstStyle>
            <a:lvl1pPr marL="0" indent="0">
              <a:buNone/>
              <a:defRPr sz="1200" b="1">
                <a:solidFill>
                  <a:schemeClr val="bg1"/>
                </a:solidFill>
              </a:defRPr>
            </a:lvl1pPr>
          </a:lstStyle>
          <a:p>
            <a:pPr lvl="0"/>
            <a:r>
              <a:rPr lang="en-US"/>
              <a:t>[00.00.2020]</a:t>
            </a:r>
          </a:p>
        </p:txBody>
      </p:sp>
      <p:sp>
        <p:nvSpPr>
          <p:cNvPr id="5" name="TextBox 4">
            <a:extLst>
              <a:ext uri="{FF2B5EF4-FFF2-40B4-BE49-F238E27FC236}">
                <a16:creationId xmlns:a16="http://schemas.microsoft.com/office/drawing/2014/main" id="{D12B0FEF-FC7E-4554-BA89-893283BCE8FB}"/>
              </a:ext>
            </a:extLst>
          </p:cNvPr>
          <p:cNvSpPr txBox="1"/>
          <p:nvPr userDrawn="1"/>
        </p:nvSpPr>
        <p:spPr>
          <a:xfrm>
            <a:off x="685800" y="6431460"/>
            <a:ext cx="4505498" cy="215444"/>
          </a:xfrm>
          <a:prstGeom prst="rect">
            <a:avLst/>
          </a:prstGeom>
          <a:noFill/>
        </p:spPr>
        <p:txBody>
          <a:bodyPr wrap="square" lIns="0" rtlCol="0">
            <a:spAutoFit/>
          </a:bodyPr>
          <a:lstStyle/>
          <a:p>
            <a:r>
              <a:rPr lang="en-US" sz="800">
                <a:solidFill>
                  <a:schemeClr val="bg1"/>
                </a:solidFill>
                <a:latin typeface="Arial" panose="020B0604020202020204" pitchFamily="34" charset="0"/>
                <a:cs typeface="Arial" panose="020B0604020202020204" pitchFamily="34" charset="0"/>
              </a:rPr>
              <a:t>© 2020 Jackson Lewis P.C.</a:t>
            </a:r>
          </a:p>
        </p:txBody>
      </p:sp>
      <p:sp>
        <p:nvSpPr>
          <p:cNvPr id="13" name="Text Placeholder 9">
            <a:extLst>
              <a:ext uri="{FF2B5EF4-FFF2-40B4-BE49-F238E27FC236}">
                <a16:creationId xmlns:a16="http://schemas.microsoft.com/office/drawing/2014/main" id="{BE807693-1192-C34F-9A0E-E42928AB429B}"/>
              </a:ext>
            </a:extLst>
          </p:cNvPr>
          <p:cNvSpPr>
            <a:spLocks noGrp="1"/>
          </p:cNvSpPr>
          <p:nvPr>
            <p:ph type="body" sz="quarter" idx="13" hasCustomPrompt="1"/>
          </p:nvPr>
        </p:nvSpPr>
        <p:spPr>
          <a:xfrm>
            <a:off x="699805" y="5812378"/>
            <a:ext cx="7442574" cy="193893"/>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Jackson Lewis P.C. ● [Office]</a:t>
            </a:r>
          </a:p>
        </p:txBody>
      </p:sp>
      <p:sp>
        <p:nvSpPr>
          <p:cNvPr id="15" name="Text Placeholder 9">
            <a:extLst>
              <a:ext uri="{FF2B5EF4-FFF2-40B4-BE49-F238E27FC236}">
                <a16:creationId xmlns:a16="http://schemas.microsoft.com/office/drawing/2014/main" id="{F71F420C-6F30-EC42-AFBD-E65EFC5942B8}"/>
              </a:ext>
            </a:extLst>
          </p:cNvPr>
          <p:cNvSpPr>
            <a:spLocks noGrp="1"/>
          </p:cNvSpPr>
          <p:nvPr>
            <p:ph type="body" sz="quarter" idx="14" hasCustomPrompt="1"/>
          </p:nvPr>
        </p:nvSpPr>
        <p:spPr>
          <a:xfrm>
            <a:off x="699805" y="6070617"/>
            <a:ext cx="7442574" cy="308931"/>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[Email] ● [Phone]</a:t>
            </a:r>
          </a:p>
        </p:txBody>
      </p:sp>
    </p:spTree>
    <p:extLst>
      <p:ext uri="{BB962C8B-B14F-4D97-AF65-F5344CB8AC3E}">
        <p14:creationId xmlns:p14="http://schemas.microsoft.com/office/powerpoint/2010/main" val="520477425"/>
      </p:ext>
    </p:extLst>
  </p:cSld>
  <p:clrMapOvr>
    <a:masterClrMapping/>
  </p:clrMapOvr>
  <p:extLst>
    <p:ext uri="{DCECCB84-F9BA-43D5-87BE-67443E8EF086}">
      <p15:sldGuideLst xmlns:p15="http://schemas.microsoft.com/office/powerpoint/2012/main">
        <p15:guide id="1" orient="horz" pos="2136">
          <p15:clr>
            <a:srgbClr val="FBAE40"/>
          </p15:clr>
        </p15:guide>
        <p15:guide id="2" orient="horz" pos="25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2 column subhead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5" name="Text Placeholder 2">
            <a:extLst>
              <a:ext uri="{FF2B5EF4-FFF2-40B4-BE49-F238E27FC236}">
                <a16:creationId xmlns:a16="http://schemas.microsoft.com/office/drawing/2014/main" id="{FA58DCE0-85D0-964E-8ECA-4980FA6001D7}"/>
              </a:ext>
            </a:extLst>
          </p:cNvPr>
          <p:cNvSpPr>
            <a:spLocks noGrp="1"/>
          </p:cNvSpPr>
          <p:nvPr>
            <p:ph type="body" idx="10"/>
          </p:nvPr>
        </p:nvSpPr>
        <p:spPr>
          <a:xfrm>
            <a:off x="6858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2">
            <a:extLst>
              <a:ext uri="{FF2B5EF4-FFF2-40B4-BE49-F238E27FC236}">
                <a16:creationId xmlns:a16="http://schemas.microsoft.com/office/drawing/2014/main" id="{68D5EE91-3AD5-9A43-9657-8AC9045F296C}"/>
              </a:ext>
            </a:extLst>
          </p:cNvPr>
          <p:cNvSpPr>
            <a:spLocks noGrp="1"/>
          </p:cNvSpPr>
          <p:nvPr>
            <p:ph type="body" idx="14"/>
          </p:nvPr>
        </p:nvSpPr>
        <p:spPr>
          <a:xfrm>
            <a:off x="62484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048606522"/>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userDrawn="1">
          <p15:clr>
            <a:srgbClr val="FBAE40"/>
          </p15:clr>
        </p15:guide>
        <p15:guide id="4" orient="horz" pos="151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2 column">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040545407"/>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p15:clr>
            <a:srgbClr val="FBAE40"/>
          </p15:clr>
        </p15:guide>
        <p15:guide id="4" orient="horz" pos="151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otnote no content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52A4C5-2716-E347-BA83-8194E78AFAED}"/>
              </a:ext>
            </a:extLst>
          </p:cNvPr>
          <p:cNvSpPr>
            <a:spLocks noGrp="1"/>
          </p:cNvSpPr>
          <p:nvPr>
            <p:ph type="ftr" sz="quarter" idx="10"/>
          </p:nvPr>
        </p:nvSpPr>
        <p:spPr/>
        <p:txBody>
          <a:bodyPr/>
          <a:lstStyle/>
          <a:p>
            <a:r>
              <a:rPr lang="en-US" b="1"/>
              <a:t>Jackson Lewis P.C.</a:t>
            </a:r>
            <a:endParaRPr lang="en-US"/>
          </a:p>
        </p:txBody>
      </p:sp>
      <p:sp>
        <p:nvSpPr>
          <p:cNvPr id="4" name="Slide Number Placeholder 3">
            <a:extLst>
              <a:ext uri="{FF2B5EF4-FFF2-40B4-BE49-F238E27FC236}">
                <a16:creationId xmlns:a16="http://schemas.microsoft.com/office/drawing/2014/main" id="{7BA38785-7ADF-A34A-93D3-3070905B4905}"/>
              </a:ext>
            </a:extLst>
          </p:cNvPr>
          <p:cNvSpPr>
            <a:spLocks noGrp="1"/>
          </p:cNvSpPr>
          <p:nvPr>
            <p:ph type="sldNum" sz="quarter" idx="11"/>
          </p:nvPr>
        </p:nvSpPr>
        <p:spPr/>
        <p:txBody>
          <a:bodyPr/>
          <a:lstStyle/>
          <a:p>
            <a:fld id="{407F7647-6CBB-4945-B48A-22BF8575EA14}" type="slidenum">
              <a:rPr lang="en-US" smtClean="0"/>
              <a:pPr/>
              <a:t>‹#›</a:t>
            </a:fld>
            <a:endParaRPr lang="en-US"/>
          </a:p>
        </p:txBody>
      </p:sp>
    </p:spTree>
    <p:extLst>
      <p:ext uri="{BB962C8B-B14F-4D97-AF65-F5344CB8AC3E}">
        <p14:creationId xmlns:p14="http://schemas.microsoft.com/office/powerpoint/2010/main" val="148686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F610FD58-353C-F240-AA43-30C04915F686}"/>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9D73A866-0BBE-F444-8B58-702BA5D0B55B}"/>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15" name="Content Placeholder 3">
            <a:extLst>
              <a:ext uri="{FF2B5EF4-FFF2-40B4-BE49-F238E27FC236}">
                <a16:creationId xmlns:a16="http://schemas.microsoft.com/office/drawing/2014/main" id="{32841B70-5E35-3840-88CE-0055F744C878}"/>
              </a:ext>
            </a:extLst>
          </p:cNvPr>
          <p:cNvSpPr>
            <a:spLocks noGrp="1"/>
          </p:cNvSpPr>
          <p:nvPr>
            <p:ph sz="half" idx="2"/>
          </p:nvPr>
        </p:nvSpPr>
        <p:spPr>
          <a:xfrm>
            <a:off x="695614" y="2091806"/>
            <a:ext cx="3381086"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Content Placeholder 3">
            <a:extLst>
              <a:ext uri="{FF2B5EF4-FFF2-40B4-BE49-F238E27FC236}">
                <a16:creationId xmlns:a16="http://schemas.microsoft.com/office/drawing/2014/main" id="{5B3FB8AA-3A22-6C42-94F6-1EC29754F03D}"/>
              </a:ext>
            </a:extLst>
          </p:cNvPr>
          <p:cNvSpPr>
            <a:spLocks noGrp="1"/>
          </p:cNvSpPr>
          <p:nvPr>
            <p:ph sz="half" idx="10"/>
          </p:nvPr>
        </p:nvSpPr>
        <p:spPr>
          <a:xfrm>
            <a:off x="4390736" y="2091806"/>
            <a:ext cx="3381664"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3">
            <a:extLst>
              <a:ext uri="{FF2B5EF4-FFF2-40B4-BE49-F238E27FC236}">
                <a16:creationId xmlns:a16="http://schemas.microsoft.com/office/drawing/2014/main" id="{9DAE58FD-2FAB-4E4C-8AA0-C9B549EAF94E}"/>
              </a:ext>
            </a:extLst>
          </p:cNvPr>
          <p:cNvSpPr>
            <a:spLocks noGrp="1"/>
          </p:cNvSpPr>
          <p:nvPr>
            <p:ph sz="half" idx="11"/>
          </p:nvPr>
        </p:nvSpPr>
        <p:spPr>
          <a:xfrm>
            <a:off x="8095672" y="2091806"/>
            <a:ext cx="3410528"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Rectangle 10">
            <a:extLst>
              <a:ext uri="{FF2B5EF4-FFF2-40B4-BE49-F238E27FC236}">
                <a16:creationId xmlns:a16="http://schemas.microsoft.com/office/drawing/2014/main" id="{DB424AD2-C2FD-8942-A059-3B231330A15F}"/>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Placeholder 1">
            <a:extLst>
              <a:ext uri="{FF2B5EF4-FFF2-40B4-BE49-F238E27FC236}">
                <a16:creationId xmlns:a16="http://schemas.microsoft.com/office/drawing/2014/main" id="{DFF234AD-98E6-BC44-8F6E-63EFE730F397}"/>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726F8AF8-61F0-7D42-9986-49F3FA5594E1}"/>
              </a:ext>
            </a:extLst>
          </p:cNvPr>
          <p:cNvSpPr>
            <a:spLocks noGrp="1"/>
          </p:cNvSpPr>
          <p:nvPr>
            <p:ph type="body" idx="12"/>
          </p:nvPr>
        </p:nvSpPr>
        <p:spPr>
          <a:xfrm>
            <a:off x="6858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2">
            <a:extLst>
              <a:ext uri="{FF2B5EF4-FFF2-40B4-BE49-F238E27FC236}">
                <a16:creationId xmlns:a16="http://schemas.microsoft.com/office/drawing/2014/main" id="{8A559C3F-C6F1-1B4F-96DF-4769B4B5E90D}"/>
              </a:ext>
            </a:extLst>
          </p:cNvPr>
          <p:cNvSpPr>
            <a:spLocks noGrp="1"/>
          </p:cNvSpPr>
          <p:nvPr>
            <p:ph type="body" idx="14"/>
          </p:nvPr>
        </p:nvSpPr>
        <p:spPr>
          <a:xfrm>
            <a:off x="43815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5761A200-7679-7348-AB01-CF00EF0FF10F}"/>
              </a:ext>
            </a:extLst>
          </p:cNvPr>
          <p:cNvSpPr>
            <a:spLocks noGrp="1"/>
          </p:cNvSpPr>
          <p:nvPr>
            <p:ph type="body" idx="15"/>
          </p:nvPr>
        </p:nvSpPr>
        <p:spPr>
          <a:xfrm>
            <a:off x="8096250" y="1681225"/>
            <a:ext cx="3390900" cy="410581"/>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10030017"/>
      </p:ext>
    </p:extLst>
  </p:cSld>
  <p:clrMapOvr>
    <a:masterClrMapping/>
  </p:clrMapOvr>
  <p:extLst>
    <p:ext uri="{DCECCB84-F9BA-43D5-87BE-67443E8EF086}">
      <p15:sldGuideLst xmlns:p15="http://schemas.microsoft.com/office/powerpoint/2012/main">
        <p15:guide id="1" orient="horz" pos="1176" userDrawn="1">
          <p15:clr>
            <a:srgbClr val="FBAE40"/>
          </p15:clr>
        </p15:guide>
        <p15:guide id="2" pos="2568">
          <p15:clr>
            <a:srgbClr val="FBAE40"/>
          </p15:clr>
        </p15:guide>
        <p15:guide id="3" pos="2760">
          <p15:clr>
            <a:srgbClr val="FBAE40"/>
          </p15:clr>
        </p15:guide>
        <p15:guide id="4" pos="4896">
          <p15:clr>
            <a:srgbClr val="FBAE40"/>
          </p15:clr>
        </p15:guide>
        <p15:guide id="5" pos="5088">
          <p15:clr>
            <a:srgbClr val="FBAE40"/>
          </p15:clr>
        </p15:guide>
        <p15:guide id="6" orient="horz" pos="14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18472"/>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Text Placeholder 4">
            <a:extLst>
              <a:ext uri="{FF2B5EF4-FFF2-40B4-BE49-F238E27FC236}">
                <a16:creationId xmlns:a16="http://schemas.microsoft.com/office/drawing/2014/main" id="{E3AD1CAC-E36E-45DC-981C-F6F305145AA5}"/>
              </a:ext>
            </a:extLst>
          </p:cNvPr>
          <p:cNvSpPr>
            <a:spLocks noGrp="1"/>
          </p:cNvSpPr>
          <p:nvPr>
            <p:ph type="body" sz="quarter" idx="10" hasCustomPrompt="1"/>
          </p:nvPr>
        </p:nvSpPr>
        <p:spPr>
          <a:xfrm>
            <a:off x="793750" y="1902691"/>
            <a:ext cx="10612438" cy="3131127"/>
          </a:xfrm>
        </p:spPr>
        <p:txBody>
          <a:bodyPr anchor="ctr"/>
          <a:lstStyle>
            <a:lvl1pPr marL="0" indent="0">
              <a:buNone/>
              <a:defRPr sz="6000">
                <a:solidFill>
                  <a:schemeClr val="bg1"/>
                </a:solidFill>
              </a:defRPr>
            </a:lvl1pPr>
          </a:lstStyle>
          <a:p>
            <a:pPr lvl="0"/>
            <a:r>
              <a:rPr lang="en-US"/>
              <a:t>Insert accent statement here.</a:t>
            </a:r>
          </a:p>
        </p:txBody>
      </p:sp>
    </p:spTree>
    <p:extLst>
      <p:ext uri="{BB962C8B-B14F-4D97-AF65-F5344CB8AC3E}">
        <p14:creationId xmlns:p14="http://schemas.microsoft.com/office/powerpoint/2010/main" val="37455624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 Content amethys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6858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Content Placeholder 2">
            <a:extLst>
              <a:ext uri="{FF2B5EF4-FFF2-40B4-BE49-F238E27FC236}">
                <a16:creationId xmlns:a16="http://schemas.microsoft.com/office/drawing/2014/main" id="{C3CB3C04-38A0-6047-A160-729D7E2E77C9}"/>
              </a:ext>
            </a:extLst>
          </p:cNvPr>
          <p:cNvSpPr>
            <a:spLocks noGrp="1"/>
          </p:cNvSpPr>
          <p:nvPr>
            <p:ph idx="10"/>
          </p:nvPr>
        </p:nvSpPr>
        <p:spPr>
          <a:xfrm>
            <a:off x="4838700" y="1584767"/>
            <a:ext cx="6664452" cy="3797300"/>
          </a:xfrm>
          <a:prstGeom prst="rect">
            <a:avLst/>
          </a:prstGeom>
        </p:spPr>
        <p:txBody>
          <a:bodyPr/>
          <a:lstStyle>
            <a:lvl1pPr>
              <a:defRPr>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2372795"/>
      </p:ext>
    </p:extLst>
  </p:cSld>
  <p:clrMapOvr>
    <a:masterClrMapping/>
  </p:clrMapOvr>
  <p:extLst>
    <p:ext uri="{DCECCB84-F9BA-43D5-87BE-67443E8EF086}">
      <p15:sldGuideLst xmlns:p15="http://schemas.microsoft.com/office/powerpoint/2012/main">
        <p15:guide id="1" pos="2760">
          <p15:clr>
            <a:srgbClr val="FBAE40"/>
          </p15:clr>
        </p15:guide>
        <p15:guide id="2" pos="3048">
          <p15:clr>
            <a:srgbClr val="FBAE40"/>
          </p15:clr>
        </p15:guide>
        <p15:guide id="3" orient="horz" pos="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 Content amethys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781050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80899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80899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Footer Placeholder 2">
            <a:extLst>
              <a:ext uri="{FF2B5EF4-FFF2-40B4-BE49-F238E27FC236}">
                <a16:creationId xmlns:a16="http://schemas.microsoft.com/office/drawing/2014/main" id="{CA2827E9-8B6E-8B4A-A34B-69F79E1C5CB8}"/>
              </a:ext>
            </a:extLst>
          </p:cNvPr>
          <p:cNvSpPr>
            <a:spLocks noGrp="1"/>
          </p:cNvSpPr>
          <p:nvPr>
            <p:ph type="ftr" sz="quarter" idx="12"/>
          </p:nvPr>
        </p:nvSpPr>
        <p:spPr>
          <a:xfrm>
            <a:off x="685800" y="6356350"/>
            <a:ext cx="4114800" cy="365125"/>
          </a:xfrm>
        </p:spPr>
        <p:txBody>
          <a:bodyPr/>
          <a:lstStyle/>
          <a:p>
            <a:r>
              <a:rPr lang="en-US" b="1"/>
              <a:t>Jackson Lewis P.C.  </a:t>
            </a:r>
            <a:endParaRPr lang="en-US"/>
          </a:p>
        </p:txBody>
      </p:sp>
      <p:sp>
        <p:nvSpPr>
          <p:cNvPr id="10" name="Content Placeholder 2">
            <a:extLst>
              <a:ext uri="{FF2B5EF4-FFF2-40B4-BE49-F238E27FC236}">
                <a16:creationId xmlns:a16="http://schemas.microsoft.com/office/drawing/2014/main" id="{2D52510A-B443-3A41-856F-1DC143ABE19B}"/>
              </a:ext>
            </a:extLst>
          </p:cNvPr>
          <p:cNvSpPr>
            <a:spLocks noGrp="1"/>
          </p:cNvSpPr>
          <p:nvPr>
            <p:ph idx="10"/>
          </p:nvPr>
        </p:nvSpPr>
        <p:spPr>
          <a:xfrm>
            <a:off x="688848" y="1584767"/>
            <a:ext cx="6664452" cy="3797300"/>
          </a:xfrm>
          <a:prstGeom prst="rect">
            <a:avLst/>
          </a:prstGeom>
        </p:spPr>
        <p:txBody>
          <a:bodyPr/>
          <a:lstStyle>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5143121"/>
      </p:ext>
    </p:extLst>
  </p:cSld>
  <p:clrMapOvr>
    <a:masterClrMapping/>
  </p:clrMapOvr>
  <p:extLst>
    <p:ext uri="{DCECCB84-F9BA-43D5-87BE-67443E8EF086}">
      <p15:sldGuideLst xmlns:p15="http://schemas.microsoft.com/office/powerpoint/2012/main">
        <p15:guide id="1" pos="4632">
          <p15:clr>
            <a:srgbClr val="FBAE40"/>
          </p15:clr>
        </p15:guide>
        <p15:guide id="2" pos="4920">
          <p15:clr>
            <a:srgbClr val="FBAE40"/>
          </p15:clr>
        </p15:guide>
        <p15:guide id="3" orient="horz" pos="9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Picture Placeholder 2">
            <a:extLst>
              <a:ext uri="{FF2B5EF4-FFF2-40B4-BE49-F238E27FC236}">
                <a16:creationId xmlns:a16="http://schemas.microsoft.com/office/drawing/2014/main" id="{271A8290-D5AB-7E43-B58F-00526C5516A5}"/>
              </a:ext>
            </a:extLst>
          </p:cNvPr>
          <p:cNvSpPr>
            <a:spLocks noGrp="1"/>
          </p:cNvSpPr>
          <p:nvPr>
            <p:ph type="pic" idx="1"/>
          </p:nvPr>
        </p:nvSpPr>
        <p:spPr>
          <a:xfrm>
            <a:off x="3140364" y="1562101"/>
            <a:ext cx="5763491" cy="3259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Content Placeholder 3">
            <a:extLst>
              <a:ext uri="{FF2B5EF4-FFF2-40B4-BE49-F238E27FC236}">
                <a16:creationId xmlns:a16="http://schemas.microsoft.com/office/drawing/2014/main" id="{E4ACE865-B391-F441-BEDF-5E90D6B1A5BA}"/>
              </a:ext>
            </a:extLst>
          </p:cNvPr>
          <p:cNvSpPr>
            <a:spLocks noGrp="1"/>
          </p:cNvSpPr>
          <p:nvPr>
            <p:ph sz="half" idx="2" hasCustomPrompt="1"/>
          </p:nvPr>
        </p:nvSpPr>
        <p:spPr>
          <a:xfrm>
            <a:off x="3140363" y="5347860"/>
            <a:ext cx="5763491" cy="313872"/>
          </a:xfrm>
        </p:spPr>
        <p:txBody>
          <a:bodyPr lIns="0"/>
          <a:lstStyle>
            <a:lvl1pPr marL="0" indent="0">
              <a:buNone/>
              <a:defRPr sz="1400">
                <a:solidFill>
                  <a:schemeClr val="tx1">
                    <a:lumMod val="75000"/>
                    <a:lumOff val="25000"/>
                  </a:schemeClr>
                </a:solidFill>
              </a:defRPr>
            </a:lvl1pPr>
            <a:lvl2pPr marL="457200" indent="0">
              <a:buNone/>
              <a:defRPr sz="14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65000"/>
                    <a:lumOff val="35000"/>
                  </a:schemeClr>
                </a:solidFill>
              </a:defRPr>
            </a:lvl5pPr>
          </a:lstStyle>
          <a:p>
            <a:pPr lvl="0"/>
            <a:r>
              <a:rPr lang="en-US"/>
              <a:t>Second level</a:t>
            </a:r>
          </a:p>
        </p:txBody>
      </p:sp>
      <p:sp>
        <p:nvSpPr>
          <p:cNvPr id="12" name="Text Placeholder 2">
            <a:extLst>
              <a:ext uri="{FF2B5EF4-FFF2-40B4-BE49-F238E27FC236}">
                <a16:creationId xmlns:a16="http://schemas.microsoft.com/office/drawing/2014/main" id="{FA580981-3CE7-4D41-998D-87EB3B252D35}"/>
              </a:ext>
            </a:extLst>
          </p:cNvPr>
          <p:cNvSpPr>
            <a:spLocks noGrp="1"/>
          </p:cNvSpPr>
          <p:nvPr>
            <p:ph type="body" idx="10"/>
          </p:nvPr>
        </p:nvSpPr>
        <p:spPr>
          <a:xfrm>
            <a:off x="3140363" y="5006489"/>
            <a:ext cx="5763491" cy="324789"/>
          </a:xfrm>
        </p:spPr>
        <p:txBody>
          <a:bodyPr lIns="0" anchor="t" anchorCtr="0">
            <a:normAutofit/>
          </a:bodyPr>
          <a:lstStyle>
            <a:lvl1pPr marL="0" indent="0">
              <a:buNone/>
              <a:defRPr sz="16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6876628"/>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extBox 1">
            <a:extLst>
              <a:ext uri="{FF2B5EF4-FFF2-40B4-BE49-F238E27FC236}">
                <a16:creationId xmlns:a16="http://schemas.microsoft.com/office/drawing/2014/main" id="{5A78F35C-B711-459A-8D9C-462DD4E0FE0F}"/>
              </a:ext>
            </a:extLst>
          </p:cNvPr>
          <p:cNvSpPr txBox="1"/>
          <p:nvPr userDrawn="1"/>
        </p:nvSpPr>
        <p:spPr>
          <a:xfrm>
            <a:off x="685800" y="2752344"/>
            <a:ext cx="7813964" cy="1015663"/>
          </a:xfrm>
          <a:prstGeom prst="rect">
            <a:avLst/>
          </a:prstGeom>
          <a:noFill/>
        </p:spPr>
        <p:txBody>
          <a:bodyPr wrap="square" rtlCol="0">
            <a:spAutoFit/>
          </a:bodyPr>
          <a:lstStyle/>
          <a:p>
            <a:r>
              <a:rPr lang="en-US" sz="6000" b="1">
                <a:solidFill>
                  <a:schemeClr val="bg1"/>
                </a:solidFill>
                <a:latin typeface="Arial" panose="020B0604020202020204" pitchFamily="34" charset="0"/>
                <a:cs typeface="Arial" panose="020B0604020202020204" pitchFamily="34" charset="0"/>
              </a:rPr>
              <a:t>Thank </a:t>
            </a:r>
            <a:r>
              <a:rPr lang="en-US" sz="6000" b="1">
                <a:solidFill>
                  <a:schemeClr val="accent2"/>
                </a:solidFill>
                <a:latin typeface="Arial" panose="020B0604020202020204" pitchFamily="34" charset="0"/>
                <a:cs typeface="Arial" panose="020B0604020202020204" pitchFamily="34" charset="0"/>
              </a:rPr>
              <a:t>you</a:t>
            </a:r>
            <a:r>
              <a:rPr lang="en-US" sz="6000" b="1">
                <a:solidFill>
                  <a:schemeClr val="bg1"/>
                </a:solidFill>
                <a:latin typeface="Arial" panose="020B0604020202020204" pitchFamily="34" charset="0"/>
                <a:cs typeface="Arial" panose="020B0604020202020204" pitchFamily="34" charset="0"/>
              </a:rPr>
              <a:t>.</a:t>
            </a:r>
          </a:p>
        </p:txBody>
      </p:sp>
      <p:pic>
        <p:nvPicPr>
          <p:cNvPr id="4" name="Picture 3" descr="A picture containing drawing&#10;&#10;Description automatically generated">
            <a:extLst>
              <a:ext uri="{FF2B5EF4-FFF2-40B4-BE49-F238E27FC236}">
                <a16:creationId xmlns:a16="http://schemas.microsoft.com/office/drawing/2014/main" id="{9C2CAC87-7752-4274-8537-B916C8EA400C}"/>
              </a:ext>
            </a:extLst>
          </p:cNvPr>
          <p:cNvPicPr>
            <a:picLocks noChangeAspect="1"/>
          </p:cNvPicPr>
          <p:nvPr userDrawn="1"/>
        </p:nvPicPr>
        <p:blipFill>
          <a:blip r:embed="rId2"/>
          <a:stretch>
            <a:fillRect/>
          </a:stretch>
        </p:blipFill>
        <p:spPr>
          <a:xfrm>
            <a:off x="8820635" y="658368"/>
            <a:ext cx="2670048" cy="412550"/>
          </a:xfrm>
          <a:prstGeom prst="rect">
            <a:avLst/>
          </a:prstGeom>
        </p:spPr>
      </p:pic>
    </p:spTree>
    <p:extLst>
      <p:ext uri="{BB962C8B-B14F-4D97-AF65-F5344CB8AC3E}">
        <p14:creationId xmlns:p14="http://schemas.microsoft.com/office/powerpoint/2010/main" val="32173135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_Cor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C9DD92-D611-4045-9BE2-B28CA8F0D72D}"/>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CCF83363-4AE9-4C7D-ACC9-83EDF6E0B84D}"/>
              </a:ext>
            </a:extLst>
          </p:cNvPr>
          <p:cNvSpPr>
            <a:spLocks noGrp="1"/>
          </p:cNvSpPr>
          <p:nvPr>
            <p:ph type="title" hasCustomPrompt="1"/>
          </p:nvPr>
        </p:nvSpPr>
        <p:spPr>
          <a:xfrm>
            <a:off x="694392" y="1673352"/>
            <a:ext cx="4462272" cy="1398094"/>
          </a:xfrm>
        </p:spPr>
        <p:txBody>
          <a:bodyPr/>
          <a:lstStyle>
            <a:lvl1pPr>
              <a:defRPr sz="4000">
                <a:solidFill>
                  <a:schemeClr val="bg1"/>
                </a:solidFill>
              </a:defRPr>
            </a:lvl1pPr>
          </a:lstStyle>
          <a:p>
            <a:r>
              <a:rPr lang="en-US"/>
              <a:t>Contents</a:t>
            </a:r>
          </a:p>
        </p:txBody>
      </p:sp>
      <p:sp>
        <p:nvSpPr>
          <p:cNvPr id="8" name="Text Placeholder 7">
            <a:extLst>
              <a:ext uri="{FF2B5EF4-FFF2-40B4-BE49-F238E27FC236}">
                <a16:creationId xmlns:a16="http://schemas.microsoft.com/office/drawing/2014/main" id="{2E0ABC08-DFAC-40B4-8954-B26CF2BBF41B}"/>
              </a:ext>
            </a:extLst>
          </p:cNvPr>
          <p:cNvSpPr>
            <a:spLocks noGrp="1"/>
          </p:cNvSpPr>
          <p:nvPr>
            <p:ph type="body" sz="quarter" idx="10" hasCustomPrompt="1"/>
          </p:nvPr>
        </p:nvSpPr>
        <p:spPr>
          <a:xfrm>
            <a:off x="5971032" y="1673352"/>
            <a:ext cx="5577840" cy="3630168"/>
          </a:xfrm>
        </p:spPr>
        <p:txBody>
          <a:bodyPr/>
          <a:lstStyle>
            <a:lvl1pPr marL="457200" indent="-457200">
              <a:buFont typeface="Arial" panose="020B0604020202020204" pitchFamily="34" charset="0"/>
              <a:buChar char="•"/>
              <a:defRPr sz="1800" b="1">
                <a:solidFill>
                  <a:schemeClr val="bg1"/>
                </a:solidFill>
              </a:defRPr>
            </a:lvl1pPr>
            <a:lvl2pPr marL="914400" indent="-457200">
              <a:buFont typeface="+mj-lt"/>
              <a:buAutoNum type="arabicPeriod"/>
              <a:defRPr sz="1800" b="1">
                <a:solidFill>
                  <a:schemeClr val="bg1"/>
                </a:solidFill>
              </a:defRPr>
            </a:lvl2pPr>
            <a:lvl3pPr marL="1257300" indent="-342900">
              <a:buFont typeface="+mj-lt"/>
              <a:buAutoNum type="arabicPeriod"/>
              <a:defRPr sz="1800" b="1">
                <a:solidFill>
                  <a:schemeClr val="bg1"/>
                </a:solidFill>
              </a:defRPr>
            </a:lvl3pPr>
            <a:lvl4pPr marL="1714500" indent="-342900">
              <a:buFont typeface="+mj-lt"/>
              <a:buAutoNum type="arabicPeriod"/>
              <a:defRPr sz="1800" b="1">
                <a:solidFill>
                  <a:schemeClr val="bg1"/>
                </a:solidFill>
              </a:defRPr>
            </a:lvl4pPr>
            <a:lvl5pPr marL="2171700" indent="-342900">
              <a:buFont typeface="+mj-lt"/>
              <a:buAutoNum type="arabicPeriod"/>
              <a:defRPr sz="1800" b="1">
                <a:solidFill>
                  <a:schemeClr val="bg1"/>
                </a:solidFill>
              </a:defRPr>
            </a:lvl5pPr>
          </a:lstStyle>
          <a:p>
            <a:pPr lvl="0"/>
            <a:r>
              <a:rPr lang="en-US"/>
              <a:t>Item</a:t>
            </a:r>
          </a:p>
          <a:p>
            <a:pPr lvl="0"/>
            <a:r>
              <a:rPr lang="en-US"/>
              <a:t>Item</a:t>
            </a:r>
          </a:p>
          <a:p>
            <a:pPr lvl="0"/>
            <a:r>
              <a:rPr lang="en-US"/>
              <a:t>Item</a:t>
            </a:r>
          </a:p>
          <a:p>
            <a:pPr lvl="0"/>
            <a:r>
              <a:rPr lang="en-US"/>
              <a:t>Item</a:t>
            </a:r>
          </a:p>
          <a:p>
            <a:pPr lvl="0"/>
            <a:r>
              <a:rPr lang="en-US"/>
              <a:t>Item</a:t>
            </a:r>
          </a:p>
          <a:p>
            <a:pPr lvl="0"/>
            <a:r>
              <a:rPr lang="en-US"/>
              <a:t>Item</a:t>
            </a:r>
          </a:p>
        </p:txBody>
      </p:sp>
    </p:spTree>
    <p:extLst>
      <p:ext uri="{BB962C8B-B14F-4D97-AF65-F5344CB8AC3E}">
        <p14:creationId xmlns:p14="http://schemas.microsoft.com/office/powerpoint/2010/main" val="230875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_Coral phot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662097-3A13-0548-A148-A0D38A232115}"/>
              </a:ext>
            </a:extLst>
          </p:cNvPr>
          <p:cNvPicPr>
            <a:picLocks noChangeAspect="1"/>
          </p:cNvPicPr>
          <p:nvPr userDrawn="1"/>
        </p:nvPicPr>
        <p:blipFill rotWithShape="1">
          <a:blip r:embed="rId2"/>
          <a:srcRect l="7262" t="683" r="50951" b="598"/>
          <a:stretch/>
        </p:blipFill>
        <p:spPr>
          <a:xfrm>
            <a:off x="0" y="1"/>
            <a:ext cx="7391400" cy="6858000"/>
          </a:xfrm>
          <a:prstGeom prst="rect">
            <a:avLst/>
          </a:prstGeom>
        </p:spPr>
      </p:pic>
      <p:sp>
        <p:nvSpPr>
          <p:cNvPr id="4" name="Rectangle 3">
            <a:extLst>
              <a:ext uri="{FF2B5EF4-FFF2-40B4-BE49-F238E27FC236}">
                <a16:creationId xmlns:a16="http://schemas.microsoft.com/office/drawing/2014/main" id="{EBAB421E-8DBB-DB4E-BA02-D46FB52D5410}"/>
              </a:ext>
            </a:extLst>
          </p:cNvPr>
          <p:cNvSpPr/>
          <p:nvPr userDrawn="1"/>
        </p:nvSpPr>
        <p:spPr>
          <a:xfrm>
            <a:off x="0" y="0"/>
            <a:ext cx="7391400" cy="6858000"/>
          </a:xfrm>
          <a:prstGeom prst="rect">
            <a:avLst/>
          </a:prstGeom>
          <a:solidFill>
            <a:schemeClr val="accent2">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7">
            <a:extLst>
              <a:ext uri="{FF2B5EF4-FFF2-40B4-BE49-F238E27FC236}">
                <a16:creationId xmlns:a16="http://schemas.microsoft.com/office/drawing/2014/main" id="{2CFDE4D6-90CF-D549-BF76-045623733127}"/>
              </a:ext>
            </a:extLst>
          </p:cNvPr>
          <p:cNvSpPr>
            <a:spLocks noGrp="1"/>
          </p:cNvSpPr>
          <p:nvPr>
            <p:ph type="body" sz="quarter" idx="10" hasCustomPrompt="1"/>
          </p:nvPr>
        </p:nvSpPr>
        <p:spPr>
          <a:xfrm>
            <a:off x="5971032" y="1591056"/>
            <a:ext cx="4919662" cy="3511550"/>
          </a:xfrm>
          <a:solidFill>
            <a:schemeClr val="bg1"/>
          </a:solidFill>
          <a:ln>
            <a:solidFill>
              <a:schemeClr val="bg1"/>
            </a:solidFill>
          </a:ln>
        </p:spPr>
        <p:txBody>
          <a:bodyPr anchor="ctr"/>
          <a:lstStyle>
            <a:lvl1pPr marL="974725" indent="-401638" defTabSz="1828800">
              <a:tabLst/>
              <a:defRPr sz="1800">
                <a:solidFill>
                  <a:schemeClr val="accent1"/>
                </a:solidFill>
              </a:defRPr>
            </a:lvl1pPr>
          </a:lstStyle>
          <a:p>
            <a:pPr lvl="0"/>
            <a:r>
              <a:rPr lang="en-US"/>
              <a:t>Topic 1</a:t>
            </a:r>
          </a:p>
          <a:p>
            <a:pPr lvl="0"/>
            <a:r>
              <a:rPr lang="en-US"/>
              <a:t>Topic 2</a:t>
            </a:r>
          </a:p>
          <a:p>
            <a:pPr lvl="0"/>
            <a:r>
              <a:rPr lang="en-US"/>
              <a:t>Topic 3</a:t>
            </a:r>
          </a:p>
          <a:p>
            <a:pPr lvl="0"/>
            <a:r>
              <a:rPr lang="en-US"/>
              <a:t>Topic 4</a:t>
            </a:r>
          </a:p>
          <a:p>
            <a:pPr lvl="0"/>
            <a:r>
              <a:rPr lang="en-US"/>
              <a:t>Topic 5</a:t>
            </a:r>
          </a:p>
        </p:txBody>
      </p:sp>
      <p:sp>
        <p:nvSpPr>
          <p:cNvPr id="6" name="Title 1">
            <a:extLst>
              <a:ext uri="{FF2B5EF4-FFF2-40B4-BE49-F238E27FC236}">
                <a16:creationId xmlns:a16="http://schemas.microsoft.com/office/drawing/2014/main" id="{0B3F8F76-7615-7744-AE5A-38B7FC6ACCDC}"/>
              </a:ext>
            </a:extLst>
          </p:cNvPr>
          <p:cNvSpPr>
            <a:spLocks noGrp="1"/>
          </p:cNvSpPr>
          <p:nvPr>
            <p:ph type="title" hasCustomPrompt="1"/>
          </p:nvPr>
        </p:nvSpPr>
        <p:spPr>
          <a:xfrm>
            <a:off x="694392" y="2816352"/>
            <a:ext cx="4062336" cy="777240"/>
          </a:xfrm>
        </p:spPr>
        <p:txBody>
          <a:bodyPr/>
          <a:lstStyle>
            <a:lvl1pPr>
              <a:defRPr sz="6600">
                <a:solidFill>
                  <a:schemeClr val="bg1"/>
                </a:solidFill>
              </a:defRPr>
            </a:lvl1pPr>
          </a:lstStyle>
          <a:p>
            <a:r>
              <a:rPr lang="en-US"/>
              <a:t>Agenda</a:t>
            </a:r>
          </a:p>
        </p:txBody>
      </p:sp>
    </p:spTree>
    <p:extLst>
      <p:ext uri="{BB962C8B-B14F-4D97-AF65-F5344CB8AC3E}">
        <p14:creationId xmlns:p14="http://schemas.microsoft.com/office/powerpoint/2010/main" val="32266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coral">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115D650-12C9-4CF6-8C8E-1C3E2245418A}"/>
              </a:ext>
            </a:extLst>
          </p:cNvPr>
          <p:cNvSpPr>
            <a:spLocks noGrp="1"/>
          </p:cNvSpPr>
          <p:nvPr>
            <p:ph sz="quarter" idx="12" hasCustomPrompt="1"/>
          </p:nvPr>
        </p:nvSpPr>
        <p:spPr>
          <a:xfrm>
            <a:off x="685800" y="2753580"/>
            <a:ext cx="10820399" cy="890587"/>
          </a:xfrm>
        </p:spPr>
        <p:txBody>
          <a:bodyPr anchor="ctr"/>
          <a:lstStyle>
            <a:lvl1pPr marL="0" indent="0">
              <a:buNone/>
              <a:defRPr sz="6000" b="1">
                <a:solidFill>
                  <a:schemeClr val="bg1"/>
                </a:solidFill>
              </a:defRPr>
            </a:lvl1pPr>
          </a:lstStyle>
          <a:p>
            <a:pPr lvl="0"/>
            <a:r>
              <a:rPr lang="en-US"/>
              <a:t>Section divider</a:t>
            </a:r>
          </a:p>
        </p:txBody>
      </p:sp>
    </p:spTree>
    <p:extLst>
      <p:ext uri="{BB962C8B-B14F-4D97-AF65-F5344CB8AC3E}">
        <p14:creationId xmlns:p14="http://schemas.microsoft.com/office/powerpoint/2010/main" val="5725560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3054096"/>
            <a:ext cx="8814816" cy="777240"/>
          </a:xfrm>
        </p:spPr>
        <p:txBody>
          <a:bodyPr anchor="ctr"/>
          <a:lstStyle>
            <a:lvl1pPr>
              <a:defRPr sz="4800">
                <a:solidFill>
                  <a:schemeClr val="accent1"/>
                </a:solidFill>
              </a:defRPr>
            </a:lvl1pPr>
          </a:lstStyle>
          <a:p>
            <a:r>
              <a:rPr lang="en-US"/>
              <a:t>Section Divider</a:t>
            </a:r>
          </a:p>
        </p:txBody>
      </p:sp>
      <p:cxnSp>
        <p:nvCxnSpPr>
          <p:cNvPr id="5" name="Straight Connector 4">
            <a:extLst>
              <a:ext uri="{FF2B5EF4-FFF2-40B4-BE49-F238E27FC236}">
                <a16:creationId xmlns:a16="http://schemas.microsoft.com/office/drawing/2014/main" id="{6BB2AA69-C160-4C56-9A25-F4B7EECA0C35}"/>
              </a:ext>
            </a:extLst>
          </p:cNvPr>
          <p:cNvCxnSpPr/>
          <p:nvPr userDrawn="1"/>
        </p:nvCxnSpPr>
        <p:spPr>
          <a:xfrm>
            <a:off x="745919" y="2735283"/>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55E8954-6251-4AEE-9C4D-A0ACA58B451B}"/>
              </a:ext>
            </a:extLst>
          </p:cNvPr>
          <p:cNvCxnSpPr/>
          <p:nvPr userDrawn="1"/>
        </p:nvCxnSpPr>
        <p:spPr>
          <a:xfrm>
            <a:off x="745919" y="4057561"/>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36AAD43-4D9B-42EF-8C9E-E30407CFA8DE}"/>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87808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_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2752344"/>
            <a:ext cx="8814816" cy="1444752"/>
          </a:xfrm>
        </p:spPr>
        <p:txBody>
          <a:bodyPr anchor="ctr"/>
          <a:lstStyle>
            <a:lvl1pPr>
              <a:defRPr sz="4800">
                <a:solidFill>
                  <a:schemeClr val="accent1"/>
                </a:solidFill>
              </a:defRPr>
            </a:lvl1pPr>
          </a:lstStyle>
          <a:p>
            <a:r>
              <a:rPr lang="en-US"/>
              <a:t>Section Divider:</a:t>
            </a:r>
            <a:br>
              <a:rPr lang="en-US"/>
            </a:br>
            <a:r>
              <a:rPr lang="en-US"/>
              <a:t>Two Lines</a:t>
            </a:r>
          </a:p>
        </p:txBody>
      </p:sp>
      <p:cxnSp>
        <p:nvCxnSpPr>
          <p:cNvPr id="7" name="Straight Connector 6">
            <a:extLst>
              <a:ext uri="{FF2B5EF4-FFF2-40B4-BE49-F238E27FC236}">
                <a16:creationId xmlns:a16="http://schemas.microsoft.com/office/drawing/2014/main" id="{B0F7EB9C-7D39-4B23-9B6D-90342B6E8F10}"/>
              </a:ext>
            </a:extLst>
          </p:cNvPr>
          <p:cNvCxnSpPr/>
          <p:nvPr userDrawn="1"/>
        </p:nvCxnSpPr>
        <p:spPr>
          <a:xfrm>
            <a:off x="745919" y="2438400"/>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5B5F58-D1AA-4102-84D4-E125BFA8FA63}"/>
              </a:ext>
            </a:extLst>
          </p:cNvPr>
          <p:cNvCxnSpPr/>
          <p:nvPr userDrawn="1"/>
        </p:nvCxnSpPr>
        <p:spPr>
          <a:xfrm>
            <a:off x="745919" y="4425696"/>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4F4E2C7-8516-49E6-8CB1-3AB9CD6DF5C8}"/>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281409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211160"/>
            <a:ext cx="10817352" cy="3961039"/>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4B811CE4-5549-8542-8E93-3471FF994AED}"/>
              </a:ext>
            </a:extLst>
          </p:cNvPr>
          <p:cNvSpPr>
            <a:spLocks noGrp="1"/>
          </p:cNvSpPr>
          <p:nvPr>
            <p:ph type="body" idx="10"/>
          </p:nvPr>
        </p:nvSpPr>
        <p:spPr>
          <a:xfrm>
            <a:off x="685800" y="1685067"/>
            <a:ext cx="10817352" cy="473025"/>
          </a:xfrm>
        </p:spPr>
        <p:txBody>
          <a:bodyPr lIns="0" anchor="t" anchorCtr="0">
            <a:norm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891390756"/>
      </p:ext>
    </p:extLst>
  </p:cSld>
  <p:clrMapOvr>
    <a:masterClrMapping/>
  </p:clrMapOvr>
  <p:extLst>
    <p:ext uri="{DCECCB84-F9BA-43D5-87BE-67443E8EF086}">
      <p15:sldGuideLst xmlns:p15="http://schemas.microsoft.com/office/powerpoint/2012/main">
        <p15:guide id="1" orient="horz" pos="120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1705430"/>
            <a:ext cx="10817352" cy="4466770"/>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810521249"/>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6716581"/>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B67E8-37D2-8C4E-932B-52A93588AA25}"/>
              </a:ext>
            </a:extLst>
          </p:cNvPr>
          <p:cNvSpPr>
            <a:spLocks noGrp="1"/>
          </p:cNvSpPr>
          <p:nvPr>
            <p:ph type="title"/>
          </p:nvPr>
        </p:nvSpPr>
        <p:spPr>
          <a:xfrm>
            <a:off x="685800" y="457200"/>
            <a:ext cx="10515600" cy="480951"/>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5AADA0D5-3024-8340-8D84-D65735B57DEF}"/>
              </a:ext>
            </a:extLst>
          </p:cNvPr>
          <p:cNvSpPr>
            <a:spLocks noGrp="1"/>
          </p:cNvSpPr>
          <p:nvPr>
            <p:ph type="body" idx="1"/>
          </p:nvPr>
        </p:nvSpPr>
        <p:spPr>
          <a:xfrm>
            <a:off x="685800" y="1364805"/>
            <a:ext cx="1051560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23F7706-036D-FB4D-BF65-51EC680ACC28}"/>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a:t>
            </a:r>
            <a:endParaRPr lang="en-US"/>
          </a:p>
        </p:txBody>
      </p:sp>
      <p:sp>
        <p:nvSpPr>
          <p:cNvPr id="6" name="Slide Number Placeholder 5">
            <a:extLst>
              <a:ext uri="{FF2B5EF4-FFF2-40B4-BE49-F238E27FC236}">
                <a16:creationId xmlns:a16="http://schemas.microsoft.com/office/drawing/2014/main" id="{B9E45BDC-DC77-4547-AB6C-D56C743F2E5C}"/>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Tree>
    <p:extLst>
      <p:ext uri="{BB962C8B-B14F-4D97-AF65-F5344CB8AC3E}">
        <p14:creationId xmlns:p14="http://schemas.microsoft.com/office/powerpoint/2010/main" val="1787901010"/>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61" r:id="rId3"/>
    <p:sldLayoutId id="2147483657" r:id="rId4"/>
    <p:sldLayoutId id="2147483670" r:id="rId5"/>
    <p:sldLayoutId id="2147483671" r:id="rId6"/>
    <p:sldLayoutId id="2147483650" r:id="rId7"/>
    <p:sldLayoutId id="2147483664" r:id="rId8"/>
    <p:sldLayoutId id="2147483665" r:id="rId9"/>
    <p:sldLayoutId id="2147483662" r:id="rId10"/>
    <p:sldLayoutId id="2147483666" r:id="rId11"/>
    <p:sldLayoutId id="2147483667" r:id="rId12"/>
    <p:sldLayoutId id="2147483663" r:id="rId13"/>
    <p:sldLayoutId id="2147483672" r:id="rId14"/>
    <p:sldLayoutId id="2147483658" r:id="rId15"/>
    <p:sldLayoutId id="2147483659" r:id="rId16"/>
    <p:sldLayoutId id="2147483668" r:id="rId17"/>
    <p:sldLayoutId id="2147483669" r:id="rId18"/>
  </p:sldLayoutIdLst>
  <p:hf hdr="0" dt="0"/>
  <p:txStyles>
    <p:titleStyle>
      <a:lvl1pPr algn="l" defTabSz="914400" rtl="0" eaLnBrk="1" latinLnBrk="0" hangingPunct="1">
        <a:lnSpc>
          <a:spcPct val="90000"/>
        </a:lnSpc>
        <a:spcBef>
          <a:spcPct val="0"/>
        </a:spcBef>
        <a:buNone/>
        <a:defRPr sz="3200" b="1" i="0" kern="1200">
          <a:solidFill>
            <a:schemeClr val="accent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2" userDrawn="1">
          <p15:clr>
            <a:srgbClr val="F26B43"/>
          </p15:clr>
        </p15:guide>
        <p15:guide id="2" pos="7248" userDrawn="1">
          <p15:clr>
            <a:srgbClr val="F26B43"/>
          </p15:clr>
        </p15:guide>
        <p15:guide id="3" orient="horz" pos="504" userDrawn="1">
          <p15:clr>
            <a:srgbClr val="F26B43"/>
          </p15:clr>
        </p15:guide>
        <p15:guide id="4" orient="horz" pos="4080" userDrawn="1">
          <p15:clr>
            <a:srgbClr val="F26B43"/>
          </p15:clr>
        </p15:guide>
        <p15:guide id="5" orient="horz" pos="3888" userDrawn="1">
          <p15:clr>
            <a:srgbClr val="F26B43"/>
          </p15:clr>
        </p15:guide>
        <p15:guide id="6" orient="horz" pos="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s://jacksonlewis.service-now.com/kb_view.do?sysparm_article=KB0010829"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hyperlink" Target="https://jacksonlewis.atlassian.net/wiki/spaces/END/pages/2393538561/Windows+11+App+Model+Testing" TargetMode="Externa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8DD573-1A45-DC49-9E3D-C06DB4ED16D4}"/>
              </a:ext>
            </a:extLst>
          </p:cNvPr>
          <p:cNvSpPr>
            <a:spLocks noGrp="1"/>
          </p:cNvSpPr>
          <p:nvPr>
            <p:ph type="ctrTitle"/>
          </p:nvPr>
        </p:nvSpPr>
        <p:spPr/>
        <p:txBody>
          <a:bodyPr/>
          <a:lstStyle/>
          <a:p>
            <a:r>
              <a:rPr lang="en-US" sz="4400"/>
              <a:t>Endpoints Operations</a:t>
            </a:r>
          </a:p>
        </p:txBody>
      </p:sp>
      <p:sp>
        <p:nvSpPr>
          <p:cNvPr id="8" name="Subtitle 7">
            <a:extLst>
              <a:ext uri="{FF2B5EF4-FFF2-40B4-BE49-F238E27FC236}">
                <a16:creationId xmlns:a16="http://schemas.microsoft.com/office/drawing/2014/main" id="{487D7977-4FEC-694B-908B-9639E3A51285}"/>
              </a:ext>
            </a:extLst>
          </p:cNvPr>
          <p:cNvSpPr>
            <a:spLocks noGrp="1"/>
          </p:cNvSpPr>
          <p:nvPr>
            <p:ph type="subTitle" idx="1"/>
          </p:nvPr>
        </p:nvSpPr>
        <p:spPr/>
        <p:txBody>
          <a:bodyPr/>
          <a:lstStyle/>
          <a:p>
            <a:r>
              <a:rPr lang="en-US"/>
              <a:t>Monthly Operations Summary </a:t>
            </a:r>
          </a:p>
        </p:txBody>
      </p:sp>
      <p:sp>
        <p:nvSpPr>
          <p:cNvPr id="9" name="Text Placeholder 8">
            <a:extLst>
              <a:ext uri="{FF2B5EF4-FFF2-40B4-BE49-F238E27FC236}">
                <a16:creationId xmlns:a16="http://schemas.microsoft.com/office/drawing/2014/main" id="{C8D96FA3-D690-6440-A7C0-2683DDDC6C52}"/>
              </a:ext>
            </a:extLst>
          </p:cNvPr>
          <p:cNvSpPr>
            <a:spLocks noGrp="1"/>
          </p:cNvSpPr>
          <p:nvPr>
            <p:ph type="body" sz="quarter" idx="10"/>
          </p:nvPr>
        </p:nvSpPr>
        <p:spPr/>
        <p:txBody>
          <a:bodyPr/>
          <a:lstStyle/>
          <a:p>
            <a:r>
              <a:rPr lang="en-US"/>
              <a:t>JL IT</a:t>
            </a:r>
          </a:p>
        </p:txBody>
      </p:sp>
      <p:sp>
        <p:nvSpPr>
          <p:cNvPr id="10" name="Text Placeholder 9">
            <a:extLst>
              <a:ext uri="{FF2B5EF4-FFF2-40B4-BE49-F238E27FC236}">
                <a16:creationId xmlns:a16="http://schemas.microsoft.com/office/drawing/2014/main" id="{2E62CBB6-F9C7-564E-81A8-448D6005B293}"/>
              </a:ext>
            </a:extLst>
          </p:cNvPr>
          <p:cNvSpPr>
            <a:spLocks noGrp="1"/>
          </p:cNvSpPr>
          <p:nvPr>
            <p:ph type="body" sz="quarter" idx="11"/>
          </p:nvPr>
        </p:nvSpPr>
        <p:spPr/>
        <p:txBody>
          <a:bodyPr/>
          <a:lstStyle/>
          <a:p>
            <a:r>
              <a:rPr lang="en-US"/>
              <a:t>August 2022</a:t>
            </a:r>
          </a:p>
        </p:txBody>
      </p:sp>
    </p:spTree>
    <p:extLst>
      <p:ext uri="{BB962C8B-B14F-4D97-AF65-F5344CB8AC3E}">
        <p14:creationId xmlns:p14="http://schemas.microsoft.com/office/powerpoint/2010/main" val="7686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0CE4CE-3B91-4C3D-B279-85FC360FCE50}"/>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BD412BF8-97CD-4F94-9DFD-E772925F1B07}"/>
              </a:ext>
            </a:extLst>
          </p:cNvPr>
          <p:cNvSpPr>
            <a:spLocks noGrp="1"/>
          </p:cNvSpPr>
          <p:nvPr>
            <p:ph type="sldNum" sz="quarter" idx="4"/>
          </p:nvPr>
        </p:nvSpPr>
        <p:spPr/>
        <p:txBody>
          <a:bodyPr/>
          <a:lstStyle/>
          <a:p>
            <a:fld id="{407F7647-6CBB-4945-B48A-22BF8575EA14}" type="slidenum">
              <a:rPr lang="en-US" smtClean="0"/>
              <a:pPr/>
              <a:t>10</a:t>
            </a:fld>
            <a:endParaRPr lang="en-US"/>
          </a:p>
        </p:txBody>
      </p:sp>
      <p:sp>
        <p:nvSpPr>
          <p:cNvPr id="7" name="Title 3">
            <a:extLst>
              <a:ext uri="{FF2B5EF4-FFF2-40B4-BE49-F238E27FC236}">
                <a16:creationId xmlns:a16="http://schemas.microsoft.com/office/drawing/2014/main" id="{9C02A470-0185-40C5-92E5-F04ADCBC8A26}"/>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6187077F-6CFB-43DC-B9E7-93E208DDFD91}"/>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Incidents by Assignment Group - as of the last day of the month </a:t>
            </a:r>
          </a:p>
        </p:txBody>
      </p:sp>
      <p:pic>
        <p:nvPicPr>
          <p:cNvPr id="5" name="Picture 4" descr="Chart, bar chart&#10;&#10;Description automatically generated">
            <a:extLst>
              <a:ext uri="{FF2B5EF4-FFF2-40B4-BE49-F238E27FC236}">
                <a16:creationId xmlns:a16="http://schemas.microsoft.com/office/drawing/2014/main" id="{5731D7BD-4670-4D19-BBF8-191D540CC47D}"/>
              </a:ext>
            </a:extLst>
          </p:cNvPr>
          <p:cNvPicPr>
            <a:picLocks noChangeAspect="1"/>
          </p:cNvPicPr>
          <p:nvPr/>
        </p:nvPicPr>
        <p:blipFill>
          <a:blip r:embed="rId2"/>
          <a:stretch>
            <a:fillRect/>
          </a:stretch>
        </p:blipFill>
        <p:spPr>
          <a:xfrm>
            <a:off x="883444" y="2060058"/>
            <a:ext cx="10425112" cy="4126339"/>
          </a:xfrm>
          <a:prstGeom prst="rect">
            <a:avLst/>
          </a:prstGeom>
        </p:spPr>
      </p:pic>
    </p:spTree>
    <p:extLst>
      <p:ext uri="{BB962C8B-B14F-4D97-AF65-F5344CB8AC3E}">
        <p14:creationId xmlns:p14="http://schemas.microsoft.com/office/powerpoint/2010/main" val="372290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10666"/>
            <a:ext cx="4398746" cy="378565"/>
          </a:xfrm>
          <a:prstGeom prst="rect">
            <a:avLst/>
          </a:prstGeom>
          <a:noFill/>
        </p:spPr>
        <p:txBody>
          <a:bodyPr wrap="square" rtlCol="0">
            <a:spAutoFit/>
          </a:bodyPr>
          <a:lstStyle/>
          <a:p>
            <a:r>
              <a:rPr lang="en-US" sz="1860">
                <a:solidFill>
                  <a:srgbClr val="7030A0"/>
                </a:solidFill>
              </a:rPr>
              <a:t>Open Incidents Older than 30 Days</a:t>
            </a:r>
          </a:p>
        </p:txBody>
      </p:sp>
      <p:sp>
        <p:nvSpPr>
          <p:cNvPr id="11" name="TextBox 10">
            <a:extLst>
              <a:ext uri="{FF2B5EF4-FFF2-40B4-BE49-F238E27FC236}">
                <a16:creationId xmlns:a16="http://schemas.microsoft.com/office/drawing/2014/main" id="{4C9E97A7-8CF9-4121-BD5C-C518FC9BBDEC}"/>
              </a:ext>
            </a:extLst>
          </p:cNvPr>
          <p:cNvSpPr txBox="1"/>
          <p:nvPr/>
        </p:nvSpPr>
        <p:spPr>
          <a:xfrm>
            <a:off x="6392008" y="1310666"/>
            <a:ext cx="4398746" cy="378565"/>
          </a:xfrm>
          <a:prstGeom prst="rect">
            <a:avLst/>
          </a:prstGeom>
          <a:noFill/>
        </p:spPr>
        <p:txBody>
          <a:bodyPr wrap="square" rtlCol="0">
            <a:spAutoFit/>
          </a:bodyPr>
          <a:lstStyle/>
          <a:p>
            <a:r>
              <a:rPr lang="en-US" sz="1860">
                <a:solidFill>
                  <a:srgbClr val="7030A0"/>
                </a:solidFill>
              </a:rPr>
              <a:t>Open Incidents not updated in last 30 days</a:t>
            </a:r>
          </a:p>
        </p:txBody>
      </p:sp>
      <p:pic>
        <p:nvPicPr>
          <p:cNvPr id="7" name="Picture 6" descr="Calendar&#10;&#10;Description automatically generated">
            <a:extLst>
              <a:ext uri="{FF2B5EF4-FFF2-40B4-BE49-F238E27FC236}">
                <a16:creationId xmlns:a16="http://schemas.microsoft.com/office/drawing/2014/main" id="{C0503477-6123-4458-A32F-0A2808072F16}"/>
              </a:ext>
            </a:extLst>
          </p:cNvPr>
          <p:cNvPicPr>
            <a:picLocks noChangeAspect="1"/>
          </p:cNvPicPr>
          <p:nvPr/>
        </p:nvPicPr>
        <p:blipFill>
          <a:blip r:embed="rId3"/>
          <a:stretch>
            <a:fillRect/>
          </a:stretch>
        </p:blipFill>
        <p:spPr>
          <a:xfrm>
            <a:off x="0" y="2044030"/>
            <a:ext cx="5939410" cy="3959606"/>
          </a:xfrm>
          <a:prstGeom prst="rect">
            <a:avLst/>
          </a:prstGeom>
        </p:spPr>
      </p:pic>
      <p:pic>
        <p:nvPicPr>
          <p:cNvPr id="12" name="Picture 11" descr="Calendar&#10;&#10;Description automatically generated">
            <a:extLst>
              <a:ext uri="{FF2B5EF4-FFF2-40B4-BE49-F238E27FC236}">
                <a16:creationId xmlns:a16="http://schemas.microsoft.com/office/drawing/2014/main" id="{1FA020EB-5068-426B-B267-6ADAF495FE96}"/>
              </a:ext>
            </a:extLst>
          </p:cNvPr>
          <p:cNvPicPr>
            <a:picLocks noChangeAspect="1"/>
          </p:cNvPicPr>
          <p:nvPr/>
        </p:nvPicPr>
        <p:blipFill>
          <a:blip r:embed="rId4"/>
          <a:stretch>
            <a:fillRect/>
          </a:stretch>
        </p:blipFill>
        <p:spPr>
          <a:xfrm>
            <a:off x="6252589" y="2044029"/>
            <a:ext cx="5939411" cy="3959607"/>
          </a:xfrm>
          <a:prstGeom prst="rect">
            <a:avLst/>
          </a:prstGeom>
        </p:spPr>
      </p:pic>
    </p:spTree>
    <p:extLst>
      <p:ext uri="{BB962C8B-B14F-4D97-AF65-F5344CB8AC3E}">
        <p14:creationId xmlns:p14="http://schemas.microsoft.com/office/powerpoint/2010/main" val="117050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1" y="1515486"/>
            <a:ext cx="12191999" cy="378565"/>
          </a:xfrm>
          <a:prstGeom prst="rect">
            <a:avLst/>
          </a:prstGeom>
          <a:noFill/>
        </p:spPr>
        <p:txBody>
          <a:bodyPr wrap="square" rtlCol="0">
            <a:spAutoFit/>
          </a:bodyPr>
          <a:lstStyle/>
          <a:p>
            <a:r>
              <a:rPr lang="en-US" sz="1860">
                <a:solidFill>
                  <a:srgbClr val="7030A0"/>
                </a:solidFill>
              </a:rPr>
              <a:t>Average Resolution Time of All Resolved Incidents </a:t>
            </a:r>
          </a:p>
        </p:txBody>
      </p:sp>
      <p:sp>
        <p:nvSpPr>
          <p:cNvPr id="11" name="TextBox 10">
            <a:extLst>
              <a:ext uri="{FF2B5EF4-FFF2-40B4-BE49-F238E27FC236}">
                <a16:creationId xmlns:a16="http://schemas.microsoft.com/office/drawing/2014/main" id="{4B0B5CE5-0E59-4BBD-844B-6F9BA78E4CFC}"/>
              </a:ext>
            </a:extLst>
          </p:cNvPr>
          <p:cNvSpPr txBox="1"/>
          <p:nvPr/>
        </p:nvSpPr>
        <p:spPr>
          <a:xfrm>
            <a:off x="684276" y="5542841"/>
            <a:ext cx="10512335" cy="33855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solidFill>
                  <a:srgbClr val="7030A0"/>
                </a:solidFill>
                <a:latin typeface="Arial"/>
                <a:cs typeface="Arial"/>
              </a:rPr>
              <a:t>The average resolution time trended downward across the month.</a:t>
            </a:r>
            <a:endParaRPr lang="en-US" sz="1600">
              <a:solidFill>
                <a:srgbClr val="7030A0"/>
              </a:solidFill>
              <a:latin typeface="Arial" panose="020B0604020202020204" pitchFamily="34" charset="0"/>
              <a:cs typeface="Arial" panose="020B0604020202020204" pitchFamily="34" charset="0"/>
            </a:endParaRPr>
          </a:p>
        </p:txBody>
      </p:sp>
      <p:pic>
        <p:nvPicPr>
          <p:cNvPr id="6" name="Picture 5" descr="Chart, line chart&#10;&#10;Description automatically generated">
            <a:extLst>
              <a:ext uri="{FF2B5EF4-FFF2-40B4-BE49-F238E27FC236}">
                <a16:creationId xmlns:a16="http://schemas.microsoft.com/office/drawing/2014/main" id="{21C0789B-210E-47F5-999C-6520E57A7523}"/>
              </a:ext>
            </a:extLst>
          </p:cNvPr>
          <p:cNvPicPr>
            <a:picLocks noChangeAspect="1"/>
          </p:cNvPicPr>
          <p:nvPr/>
        </p:nvPicPr>
        <p:blipFill>
          <a:blip r:embed="rId2"/>
          <a:stretch>
            <a:fillRect/>
          </a:stretch>
        </p:blipFill>
        <p:spPr>
          <a:xfrm>
            <a:off x="182059" y="2214376"/>
            <a:ext cx="11827881" cy="3084281"/>
          </a:xfrm>
          <a:prstGeom prst="rect">
            <a:avLst/>
          </a:prstGeom>
        </p:spPr>
      </p:pic>
    </p:spTree>
    <p:extLst>
      <p:ext uri="{BB962C8B-B14F-4D97-AF65-F5344CB8AC3E}">
        <p14:creationId xmlns:p14="http://schemas.microsoft.com/office/powerpoint/2010/main" val="281529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09FBF4-9850-4D54-929C-38449BAC58A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D0C9BA54-514C-41E4-B6AF-8408E43C8150}"/>
              </a:ext>
            </a:extLst>
          </p:cNvPr>
          <p:cNvSpPr>
            <a:spLocks noGrp="1"/>
          </p:cNvSpPr>
          <p:nvPr>
            <p:ph type="sldNum" sz="quarter" idx="4"/>
          </p:nvPr>
        </p:nvSpPr>
        <p:spPr/>
        <p:txBody>
          <a:bodyPr/>
          <a:lstStyle/>
          <a:p>
            <a:fld id="{407F7647-6CBB-4945-B48A-22BF8575EA14}" type="slidenum">
              <a:rPr lang="en-US" smtClean="0"/>
              <a:pPr/>
              <a:t>13</a:t>
            </a:fld>
            <a:endParaRPr lang="en-US"/>
          </a:p>
        </p:txBody>
      </p:sp>
      <p:sp>
        <p:nvSpPr>
          <p:cNvPr id="9" name="TextBox 8">
            <a:extLst>
              <a:ext uri="{FF2B5EF4-FFF2-40B4-BE49-F238E27FC236}">
                <a16:creationId xmlns:a16="http://schemas.microsoft.com/office/drawing/2014/main" id="{4C657479-737B-437D-8C56-23A7F2BC7E12}"/>
              </a:ext>
            </a:extLst>
          </p:cNvPr>
          <p:cNvSpPr txBox="1"/>
          <p:nvPr/>
        </p:nvSpPr>
        <p:spPr>
          <a:xfrm>
            <a:off x="0" y="1515108"/>
            <a:ext cx="12192000" cy="378565"/>
          </a:xfrm>
          <a:prstGeom prst="rect">
            <a:avLst/>
          </a:prstGeom>
          <a:noFill/>
        </p:spPr>
        <p:txBody>
          <a:bodyPr wrap="square" rtlCol="0">
            <a:spAutoFit/>
          </a:bodyPr>
          <a:lstStyle/>
          <a:p>
            <a:r>
              <a:rPr lang="en-US" sz="1860">
                <a:solidFill>
                  <a:srgbClr val="7030A0"/>
                </a:solidFill>
              </a:rPr>
              <a:t>Average Resolution Time of Resolved Incidents, by Assignment Group</a:t>
            </a:r>
          </a:p>
        </p:txBody>
      </p:sp>
      <p:sp>
        <p:nvSpPr>
          <p:cNvPr id="7" name="Title 3">
            <a:extLst>
              <a:ext uri="{FF2B5EF4-FFF2-40B4-BE49-F238E27FC236}">
                <a16:creationId xmlns:a16="http://schemas.microsoft.com/office/drawing/2014/main" id="{D8E6208F-4D49-494C-B2EC-BC6F92ABCC0F}"/>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6" name="Picture 5" descr="Chart&#10;&#10;Description automatically generated">
            <a:extLst>
              <a:ext uri="{FF2B5EF4-FFF2-40B4-BE49-F238E27FC236}">
                <a16:creationId xmlns:a16="http://schemas.microsoft.com/office/drawing/2014/main" id="{61C050F1-C6ED-42EE-B9C2-6468B0CFC9A1}"/>
              </a:ext>
            </a:extLst>
          </p:cNvPr>
          <p:cNvPicPr>
            <a:picLocks noChangeAspect="1"/>
          </p:cNvPicPr>
          <p:nvPr/>
        </p:nvPicPr>
        <p:blipFill>
          <a:blip r:embed="rId2"/>
          <a:stretch>
            <a:fillRect/>
          </a:stretch>
        </p:blipFill>
        <p:spPr>
          <a:xfrm>
            <a:off x="792065" y="2024404"/>
            <a:ext cx="10607869" cy="4198676"/>
          </a:xfrm>
          <a:prstGeom prst="rect">
            <a:avLst/>
          </a:prstGeom>
        </p:spPr>
      </p:pic>
    </p:spTree>
    <p:extLst>
      <p:ext uri="{BB962C8B-B14F-4D97-AF65-F5344CB8AC3E}">
        <p14:creationId xmlns:p14="http://schemas.microsoft.com/office/powerpoint/2010/main" val="299229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14</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348146684"/>
              </p:ext>
            </p:extLst>
          </p:nvPr>
        </p:nvGraphicFramePr>
        <p:xfrm>
          <a:off x="601383" y="1871076"/>
          <a:ext cx="10984662" cy="1696974"/>
        </p:xfrm>
        <a:graphic>
          <a:graphicData uri="http://schemas.openxmlformats.org/drawingml/2006/table">
            <a:tbl>
              <a:tblPr/>
              <a:tblGrid>
                <a:gridCol w="844974">
                  <a:extLst>
                    <a:ext uri="{9D8B030D-6E8A-4147-A177-3AD203B41FA5}">
                      <a16:colId xmlns:a16="http://schemas.microsoft.com/office/drawing/2014/main" val="3193128310"/>
                    </a:ext>
                  </a:extLst>
                </a:gridCol>
                <a:gridCol w="844974">
                  <a:extLst>
                    <a:ext uri="{9D8B030D-6E8A-4147-A177-3AD203B41FA5}">
                      <a16:colId xmlns:a16="http://schemas.microsoft.com/office/drawing/2014/main" val="277617341"/>
                    </a:ext>
                  </a:extLst>
                </a:gridCol>
                <a:gridCol w="844974">
                  <a:extLst>
                    <a:ext uri="{9D8B030D-6E8A-4147-A177-3AD203B41FA5}">
                      <a16:colId xmlns:a16="http://schemas.microsoft.com/office/drawing/2014/main" val="3923314092"/>
                    </a:ext>
                  </a:extLst>
                </a:gridCol>
                <a:gridCol w="844974">
                  <a:extLst>
                    <a:ext uri="{9D8B030D-6E8A-4147-A177-3AD203B41FA5}">
                      <a16:colId xmlns:a16="http://schemas.microsoft.com/office/drawing/2014/main" val="554349487"/>
                    </a:ext>
                  </a:extLst>
                </a:gridCol>
                <a:gridCol w="844974">
                  <a:extLst>
                    <a:ext uri="{9D8B030D-6E8A-4147-A177-3AD203B41FA5}">
                      <a16:colId xmlns:a16="http://schemas.microsoft.com/office/drawing/2014/main" val="499248744"/>
                    </a:ext>
                  </a:extLst>
                </a:gridCol>
                <a:gridCol w="844974">
                  <a:extLst>
                    <a:ext uri="{9D8B030D-6E8A-4147-A177-3AD203B41FA5}">
                      <a16:colId xmlns:a16="http://schemas.microsoft.com/office/drawing/2014/main" val="3233257336"/>
                    </a:ext>
                  </a:extLst>
                </a:gridCol>
                <a:gridCol w="844974">
                  <a:extLst>
                    <a:ext uri="{9D8B030D-6E8A-4147-A177-3AD203B41FA5}">
                      <a16:colId xmlns:a16="http://schemas.microsoft.com/office/drawing/2014/main" val="384657101"/>
                    </a:ext>
                  </a:extLst>
                </a:gridCol>
                <a:gridCol w="844974">
                  <a:extLst>
                    <a:ext uri="{9D8B030D-6E8A-4147-A177-3AD203B41FA5}">
                      <a16:colId xmlns:a16="http://schemas.microsoft.com/office/drawing/2014/main" val="3072465737"/>
                    </a:ext>
                  </a:extLst>
                </a:gridCol>
                <a:gridCol w="844974">
                  <a:extLst>
                    <a:ext uri="{9D8B030D-6E8A-4147-A177-3AD203B41FA5}">
                      <a16:colId xmlns:a16="http://schemas.microsoft.com/office/drawing/2014/main" val="3973734197"/>
                    </a:ext>
                  </a:extLst>
                </a:gridCol>
                <a:gridCol w="844974">
                  <a:extLst>
                    <a:ext uri="{9D8B030D-6E8A-4147-A177-3AD203B41FA5}">
                      <a16:colId xmlns:a16="http://schemas.microsoft.com/office/drawing/2014/main" val="2187400195"/>
                    </a:ext>
                  </a:extLst>
                </a:gridCol>
                <a:gridCol w="844974">
                  <a:extLst>
                    <a:ext uri="{9D8B030D-6E8A-4147-A177-3AD203B41FA5}">
                      <a16:colId xmlns:a16="http://schemas.microsoft.com/office/drawing/2014/main" val="1149330972"/>
                    </a:ext>
                  </a:extLst>
                </a:gridCol>
                <a:gridCol w="844974">
                  <a:extLst>
                    <a:ext uri="{9D8B030D-6E8A-4147-A177-3AD203B41FA5}">
                      <a16:colId xmlns:a16="http://schemas.microsoft.com/office/drawing/2014/main" val="728244218"/>
                    </a:ext>
                  </a:extLst>
                </a:gridCol>
                <a:gridCol w="844974">
                  <a:extLst>
                    <a:ext uri="{9D8B030D-6E8A-4147-A177-3AD203B41FA5}">
                      <a16:colId xmlns:a16="http://schemas.microsoft.com/office/drawing/2014/main" val="1823064563"/>
                    </a:ext>
                  </a:extLst>
                </a:gridCol>
              </a:tblGrid>
              <a:tr h="560832">
                <a:tc>
                  <a:txBody>
                    <a:bodyPr/>
                    <a:lstStyle/>
                    <a:p>
                      <a:pPr algn="l" fontAlgn="t"/>
                      <a:r>
                        <a:rPr lang="en-US" sz="1600" b="1">
                          <a:effectLst/>
                        </a:rPr>
                        <a:t>Month</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January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February</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March</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April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June</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July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Aug</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Sept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Oct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Nov</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Dec</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effectLst/>
                        </a:rPr>
                        <a:t>Goal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effectLst/>
                        </a:rPr>
                        <a:t>Actual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88.8%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accent2"/>
                    </a:solidFill>
                  </a:tcPr>
                </a:tc>
                <a:tc>
                  <a:txBody>
                    <a:bodyPr/>
                    <a:lstStyle/>
                    <a:p>
                      <a:pPr algn="ctr" fontAlgn="t"/>
                      <a:r>
                        <a:rPr lang="en-US" sz="1600" b="0">
                          <a:effectLst/>
                        </a:rPr>
                        <a:t>88.1%</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accent2"/>
                    </a:solidFill>
                  </a:tcPr>
                </a:tc>
                <a:tc>
                  <a:txBody>
                    <a:bodyPr/>
                    <a:lstStyle/>
                    <a:p>
                      <a:pPr algn="ctr" fontAlgn="t"/>
                      <a:r>
                        <a:rPr lang="en-US" sz="1600" b="0">
                          <a:effectLst/>
                        </a:rPr>
                        <a:t>92.7%</a:t>
                      </a:r>
                    </a:p>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90.6%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93.9%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91.6%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91.2%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extLst>
                  <a:ext uri="{0D108BD9-81ED-4DB2-BD59-A6C34878D82A}">
                    <a16:rowId xmlns:a16="http://schemas.microsoft.com/office/drawing/2014/main" val="996309969"/>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2022 SLA Goals &amp; Actuals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684276" y="3876863"/>
            <a:ext cx="10818876"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rgbClr val="7030A0"/>
                </a:solidFill>
              </a:rPr>
              <a:t>The Incident SLA goal in August was met across all teams. </a:t>
            </a:r>
          </a:p>
        </p:txBody>
      </p:sp>
    </p:spTree>
    <p:extLst>
      <p:ext uri="{BB962C8B-B14F-4D97-AF65-F5344CB8AC3E}">
        <p14:creationId xmlns:p14="http://schemas.microsoft.com/office/powerpoint/2010/main" val="222549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6EFC3A-EADF-4F5E-AAC4-2CADF083A8DA}"/>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5836AC53-BF80-416B-9405-AD7CFA88A371}"/>
              </a:ext>
            </a:extLst>
          </p:cNvPr>
          <p:cNvSpPr>
            <a:spLocks noGrp="1"/>
          </p:cNvSpPr>
          <p:nvPr>
            <p:ph type="sldNum" sz="quarter" idx="4"/>
          </p:nvPr>
        </p:nvSpPr>
        <p:spPr/>
        <p:txBody>
          <a:bodyPr/>
          <a:lstStyle/>
          <a:p>
            <a:fld id="{407F7647-6CBB-4945-B48A-22BF8575EA14}" type="slidenum">
              <a:rPr lang="en-US" smtClean="0"/>
              <a:pPr/>
              <a:t>15</a:t>
            </a:fld>
            <a:endParaRPr lang="en-US"/>
          </a:p>
        </p:txBody>
      </p:sp>
      <p:graphicFrame>
        <p:nvGraphicFramePr>
          <p:cNvPr id="9" name="Content Placeholder 8">
            <a:extLst>
              <a:ext uri="{FF2B5EF4-FFF2-40B4-BE49-F238E27FC236}">
                <a16:creationId xmlns:a16="http://schemas.microsoft.com/office/drawing/2014/main" id="{9D2EC766-C2C0-419C-9367-51835182BEB9}"/>
              </a:ext>
            </a:extLst>
          </p:cNvPr>
          <p:cNvGraphicFramePr>
            <a:graphicFrameLocks noGrp="1"/>
          </p:cNvGraphicFramePr>
          <p:nvPr>
            <p:ph sz="half" idx="2"/>
            <p:extLst>
              <p:ext uri="{D42A27DB-BD31-4B8C-83A1-F6EECF244321}">
                <p14:modId xmlns:p14="http://schemas.microsoft.com/office/powerpoint/2010/main" val="1825488146"/>
              </p:ext>
            </p:extLst>
          </p:nvPr>
        </p:nvGraphicFramePr>
        <p:xfrm>
          <a:off x="685800" y="1704975"/>
          <a:ext cx="5257800" cy="4467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itle 5">
            <a:extLst>
              <a:ext uri="{FF2B5EF4-FFF2-40B4-BE49-F238E27FC236}">
                <a16:creationId xmlns:a16="http://schemas.microsoft.com/office/drawing/2014/main" id="{ED1AD286-8B43-46E7-AA47-6D744C505B21}"/>
              </a:ext>
            </a:extLst>
          </p:cNvPr>
          <p:cNvSpPr txBox="1">
            <a:spLocks/>
          </p:cNvSpPr>
          <p:nvPr/>
        </p:nvSpPr>
        <p:spPr>
          <a:xfrm>
            <a:off x="685800" y="460312"/>
            <a:ext cx="10817352" cy="73796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Arial" panose="020B0604020202020204" pitchFamily="34" charset="0"/>
                <a:ea typeface="+mj-ea"/>
                <a:cs typeface="Arial" panose="020B0604020202020204" pitchFamily="34" charset="0"/>
              </a:defRPr>
            </a:lvl1pPr>
          </a:lstStyle>
          <a:p>
            <a:r>
              <a:rPr lang="en-US" altLang="en-US" sz="2500"/>
              <a:t>Problem </a:t>
            </a:r>
            <a:r>
              <a:rPr lang="en-US" sz="2500" b="1" i="0" kern="1200">
                <a:latin typeface="Arial" panose="020B0604020202020204" pitchFamily="34" charset="0"/>
                <a:ea typeface="+mj-ea"/>
                <a:cs typeface="Arial" panose="020B0604020202020204" pitchFamily="34" charset="0"/>
              </a:rPr>
              <a:t>Statistics</a:t>
            </a:r>
            <a:endParaRPr lang="en-US" altLang="en-US" sz="2500"/>
          </a:p>
        </p:txBody>
      </p:sp>
      <p:sp>
        <p:nvSpPr>
          <p:cNvPr id="8" name="TextBox 7">
            <a:extLst>
              <a:ext uri="{FF2B5EF4-FFF2-40B4-BE49-F238E27FC236}">
                <a16:creationId xmlns:a16="http://schemas.microsoft.com/office/drawing/2014/main" id="{29AB2674-DE1F-D841-8BAC-CBB9BCC582B6}"/>
              </a:ext>
            </a:extLst>
          </p:cNvPr>
          <p:cNvSpPr txBox="1"/>
          <p:nvPr/>
        </p:nvSpPr>
        <p:spPr>
          <a:xfrm>
            <a:off x="6248402" y="1704975"/>
            <a:ext cx="5544039" cy="1815882"/>
          </a:xfrm>
          <a:prstGeom prst="rect">
            <a:avLst/>
          </a:prstGeom>
          <a:noFill/>
        </p:spPr>
        <p:txBody>
          <a:bodyPr wrap="square" rtlCol="0">
            <a:spAutoFit/>
          </a:bodyPr>
          <a:lstStyle/>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There are currently 18 open Problems across teams. </a:t>
            </a:r>
          </a:p>
          <a:p>
            <a:pPr marL="742950" lvl="1"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3 are high priority.</a:t>
            </a:r>
          </a:p>
          <a:p>
            <a:pPr marL="742950" lvl="1"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15 are moderate priority or lower. </a:t>
            </a:r>
          </a:p>
          <a:p>
            <a:r>
              <a:rPr lang="en-US" sz="1600">
                <a:solidFill>
                  <a:srgbClr val="7030A0"/>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078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Service Desk</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16</a:t>
            </a:fld>
            <a:endParaRPr lang="en-US"/>
          </a:p>
        </p:txBody>
      </p:sp>
    </p:spTree>
    <p:extLst>
      <p:ext uri="{BB962C8B-B14F-4D97-AF65-F5344CB8AC3E}">
        <p14:creationId xmlns:p14="http://schemas.microsoft.com/office/powerpoint/2010/main" val="897519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B62D2F-C5F4-4340-B501-1D2C0710983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FEB0DEE-AD46-4E93-9964-564ACD04065E}"/>
              </a:ext>
            </a:extLst>
          </p:cNvPr>
          <p:cNvSpPr>
            <a:spLocks noGrp="1"/>
          </p:cNvSpPr>
          <p:nvPr>
            <p:ph type="sldNum" sz="quarter" idx="4"/>
          </p:nvPr>
        </p:nvSpPr>
        <p:spPr/>
        <p:txBody>
          <a:bodyPr/>
          <a:lstStyle/>
          <a:p>
            <a:fld id="{407F7647-6CBB-4945-B48A-22BF8575EA14}" type="slidenum">
              <a:rPr lang="en-US" smtClean="0"/>
              <a:pPr/>
              <a:t>17</a:t>
            </a:fld>
            <a:endParaRPr lang="en-US"/>
          </a:p>
        </p:txBody>
      </p:sp>
      <p:graphicFrame>
        <p:nvGraphicFramePr>
          <p:cNvPr id="9" name="Content Placeholder 8">
            <a:extLst>
              <a:ext uri="{FF2B5EF4-FFF2-40B4-BE49-F238E27FC236}">
                <a16:creationId xmlns:a16="http://schemas.microsoft.com/office/drawing/2014/main" id="{3245452A-7FBA-4652-B426-1BA8C659C270}"/>
              </a:ext>
            </a:extLst>
          </p:cNvPr>
          <p:cNvGraphicFramePr>
            <a:graphicFrameLocks noGrp="1"/>
          </p:cNvGraphicFramePr>
          <p:nvPr>
            <p:ph sz="half" idx="2"/>
            <p:extLst>
              <p:ext uri="{D42A27DB-BD31-4B8C-83A1-F6EECF244321}">
                <p14:modId xmlns:p14="http://schemas.microsoft.com/office/powerpoint/2010/main" val="2621729319"/>
              </p:ext>
            </p:extLst>
          </p:nvPr>
        </p:nvGraphicFramePr>
        <p:xfrm>
          <a:off x="6262412" y="1397977"/>
          <a:ext cx="5767754" cy="2265274"/>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F95A2863-7E0A-49A7-A5AC-ADCD2C35ECEE}"/>
              </a:ext>
            </a:extLst>
          </p:cNvPr>
          <p:cNvSpPr>
            <a:spLocks noGrp="1"/>
          </p:cNvSpPr>
          <p:nvPr>
            <p:ph type="title"/>
          </p:nvPr>
        </p:nvSpPr>
        <p:spPr/>
        <p:txBody>
          <a:bodyPr/>
          <a:lstStyle/>
          <a:p>
            <a:r>
              <a:rPr lang="en-US" sz="2500"/>
              <a:t>Year over Year Quarterly Results</a:t>
            </a:r>
          </a:p>
        </p:txBody>
      </p:sp>
      <p:graphicFrame>
        <p:nvGraphicFramePr>
          <p:cNvPr id="10" name="Content Placeholder 8">
            <a:extLst>
              <a:ext uri="{FF2B5EF4-FFF2-40B4-BE49-F238E27FC236}">
                <a16:creationId xmlns:a16="http://schemas.microsoft.com/office/drawing/2014/main" id="{F7515209-D2F3-454D-A301-3E920BDB4C0C}"/>
              </a:ext>
            </a:extLst>
          </p:cNvPr>
          <p:cNvGraphicFramePr>
            <a:graphicFrameLocks/>
          </p:cNvGraphicFramePr>
          <p:nvPr>
            <p:extLst>
              <p:ext uri="{D42A27DB-BD31-4B8C-83A1-F6EECF244321}">
                <p14:modId xmlns:p14="http://schemas.microsoft.com/office/powerpoint/2010/main" val="1053052972"/>
              </p:ext>
            </p:extLst>
          </p:nvPr>
        </p:nvGraphicFramePr>
        <p:xfrm>
          <a:off x="0" y="1397977"/>
          <a:ext cx="5929589" cy="2265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ontent Placeholder 8">
            <a:extLst>
              <a:ext uri="{FF2B5EF4-FFF2-40B4-BE49-F238E27FC236}">
                <a16:creationId xmlns:a16="http://schemas.microsoft.com/office/drawing/2014/main" id="{67AC8A80-E19A-4117-A453-D57BD2A9D328}"/>
              </a:ext>
            </a:extLst>
          </p:cNvPr>
          <p:cNvGraphicFramePr>
            <a:graphicFrameLocks/>
          </p:cNvGraphicFramePr>
          <p:nvPr>
            <p:extLst>
              <p:ext uri="{D42A27DB-BD31-4B8C-83A1-F6EECF244321}">
                <p14:modId xmlns:p14="http://schemas.microsoft.com/office/powerpoint/2010/main" val="2963040043"/>
              </p:ext>
            </p:extLst>
          </p:nvPr>
        </p:nvGraphicFramePr>
        <p:xfrm>
          <a:off x="0" y="3592218"/>
          <a:ext cx="5929589" cy="22691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8">
            <a:extLst>
              <a:ext uri="{FF2B5EF4-FFF2-40B4-BE49-F238E27FC236}">
                <a16:creationId xmlns:a16="http://schemas.microsoft.com/office/drawing/2014/main" id="{27E49371-3145-4C45-A670-8C46621E2975}"/>
              </a:ext>
            </a:extLst>
          </p:cNvPr>
          <p:cNvGraphicFramePr>
            <a:graphicFrameLocks/>
          </p:cNvGraphicFramePr>
          <p:nvPr>
            <p:extLst>
              <p:ext uri="{D42A27DB-BD31-4B8C-83A1-F6EECF244321}">
                <p14:modId xmlns:p14="http://schemas.microsoft.com/office/powerpoint/2010/main" val="1608067332"/>
              </p:ext>
            </p:extLst>
          </p:nvPr>
        </p:nvGraphicFramePr>
        <p:xfrm>
          <a:off x="6262413" y="3592218"/>
          <a:ext cx="5767753" cy="2269110"/>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7555B2AB-D8E7-4090-9DC8-6CB17E549EBB}"/>
              </a:ext>
            </a:extLst>
          </p:cNvPr>
          <p:cNvSpPr txBox="1"/>
          <p:nvPr/>
        </p:nvSpPr>
        <p:spPr>
          <a:xfrm>
            <a:off x="0" y="5861328"/>
            <a:ext cx="12192000" cy="646331"/>
          </a:xfrm>
          <a:prstGeom prst="rect">
            <a:avLst/>
          </a:prstGeom>
          <a:noFill/>
        </p:spPr>
        <p:txBody>
          <a:bodyPr wrap="square" rtlCol="0">
            <a:spAutoFit/>
          </a:bodyPr>
          <a:lstStyle/>
          <a:p>
            <a:pPr algn="ctr"/>
            <a:r>
              <a:rPr lang="en-US">
                <a:solidFill>
                  <a:srgbClr val="7030A0"/>
                </a:solidFill>
              </a:rPr>
              <a:t>Total incident and call volume reduced in Q2 2022 over 2020 and 2021.</a:t>
            </a:r>
          </a:p>
          <a:p>
            <a:endParaRPr lang="en-US">
              <a:solidFill>
                <a:srgbClr val="7030A0"/>
              </a:solidFill>
            </a:endParaRPr>
          </a:p>
        </p:txBody>
      </p:sp>
    </p:spTree>
    <p:extLst>
      <p:ext uri="{BB962C8B-B14F-4D97-AF65-F5344CB8AC3E}">
        <p14:creationId xmlns:p14="http://schemas.microsoft.com/office/powerpoint/2010/main" val="1814483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18</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399" y="1546802"/>
            <a:ext cx="5638799" cy="1723571"/>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Call volume rose in August to 2,880 calls.</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E37FDE1C-B541-4CC0-9BC0-A2B2D4C94FEF}"/>
              </a:ext>
            </a:extLst>
          </p:cNvPr>
          <p:cNvGraphicFramePr/>
          <p:nvPr>
            <p:extLst>
              <p:ext uri="{D42A27DB-BD31-4B8C-83A1-F6EECF244321}">
                <p14:modId xmlns:p14="http://schemas.microsoft.com/office/powerpoint/2010/main" val="2247302344"/>
              </p:ext>
            </p:extLst>
          </p:nvPr>
        </p:nvGraphicFramePr>
        <p:xfrm>
          <a:off x="194406" y="1380392"/>
          <a:ext cx="5901593" cy="204860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5377FDE3-3A9C-4ABE-9199-B93044605B56}"/>
              </a:ext>
            </a:extLst>
          </p:cNvPr>
          <p:cNvSpPr txBox="1"/>
          <p:nvPr/>
        </p:nvSpPr>
        <p:spPr>
          <a:xfrm>
            <a:off x="6248400" y="4025348"/>
            <a:ext cx="5638800" cy="2627378"/>
          </a:xfrm>
          <a:prstGeom prst="rect">
            <a:avLst/>
          </a:prstGeom>
        </p:spPr>
        <p:txBody>
          <a:bodyPr vert="horz" lIns="0" tIns="0" rIns="0" bIns="0" rtlCol="0">
            <a:normAutofit/>
          </a:bodyPr>
          <a:lstStyle/>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abandonment rate monthly goal is 9%. </a:t>
            </a:r>
          </a:p>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goal was met, ending the month with 6.84%.</a:t>
            </a:r>
          </a:p>
          <a:p>
            <a:pPr>
              <a:lnSpc>
                <a:spcPct val="90000"/>
              </a:lnSpc>
              <a:spcAft>
                <a:spcPts val="600"/>
              </a:spcAft>
            </a:pPr>
            <a:endParaRPr lang="en-US" sz="1600">
              <a:solidFill>
                <a:srgbClr val="7030A0"/>
              </a:solidFill>
              <a:latin typeface="Arial" panose="020B0604020202020204" pitchFamily="34" charset="0"/>
              <a:cs typeface="Arial" panose="020B0604020202020204" pitchFamily="34" charset="0"/>
            </a:endParaRPr>
          </a:p>
          <a:p>
            <a:pPr>
              <a:lnSpc>
                <a:spcPct val="90000"/>
              </a:lnSpc>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BC947ED1-D537-4DFC-9740-DCA32473CB18}"/>
              </a:ext>
            </a:extLst>
          </p:cNvPr>
          <p:cNvGraphicFramePr/>
          <p:nvPr>
            <p:extLst>
              <p:ext uri="{D42A27DB-BD31-4B8C-83A1-F6EECF244321}">
                <p14:modId xmlns:p14="http://schemas.microsoft.com/office/powerpoint/2010/main" val="2032875933"/>
              </p:ext>
            </p:extLst>
          </p:nvPr>
        </p:nvGraphicFramePr>
        <p:xfrm>
          <a:off x="194405" y="3587629"/>
          <a:ext cx="5749195" cy="27674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39085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19</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933222" y="1705429"/>
            <a:ext cx="4572977"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a:solidFill>
                  <a:srgbClr val="7030A0"/>
                </a:solidFill>
                <a:latin typeface="Arial" panose="020B0604020202020204" pitchFamily="34" charset="0"/>
                <a:cs typeface="Arial" panose="020B0604020202020204" pitchFamily="34" charset="0"/>
              </a:rPr>
              <a:t>The Service Desk met all 3 goals for each range. This correlates with the call volume and abandonment rates. </a:t>
            </a: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a:solidFill>
                  <a:srgbClr val="7030A0"/>
                </a:solidFill>
                <a:latin typeface="Arial" panose="020B0604020202020204" pitchFamily="34" charset="0"/>
                <a:cs typeface="Arial" panose="020B0604020202020204" pitchFamily="34" charset="0"/>
              </a:rPr>
              <a:t>The goals for each time period: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70% of calls handled within 30 seconds.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75% of calls handled within 60 seconds.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80% of calls handled within 90 seconds. </a:t>
            </a: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7947FC38-3DCB-46E0-ACE8-87A6C1D2AA16}"/>
              </a:ext>
            </a:extLst>
          </p:cNvPr>
          <p:cNvGraphicFramePr/>
          <p:nvPr>
            <p:extLst>
              <p:ext uri="{D42A27DB-BD31-4B8C-83A1-F6EECF244321}">
                <p14:modId xmlns:p14="http://schemas.microsoft.com/office/powerpoint/2010/main" val="299341008"/>
              </p:ext>
            </p:extLst>
          </p:nvPr>
        </p:nvGraphicFramePr>
        <p:xfrm>
          <a:off x="0" y="1379200"/>
          <a:ext cx="6933223" cy="47931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799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0941F-C2BA-45A3-AD04-6423809D205E}"/>
              </a:ext>
            </a:extLst>
          </p:cNvPr>
          <p:cNvSpPr>
            <a:spLocks noGrp="1"/>
          </p:cNvSpPr>
          <p:nvPr>
            <p:ph type="title"/>
          </p:nvPr>
        </p:nvSpPr>
        <p:spPr/>
        <p:txBody>
          <a:bodyPr/>
          <a:lstStyle/>
          <a:p>
            <a:r>
              <a:rPr lang="en-US"/>
              <a:t>Executive Summary</a:t>
            </a:r>
          </a:p>
        </p:txBody>
      </p:sp>
      <p:sp>
        <p:nvSpPr>
          <p:cNvPr id="7" name="Content Placeholder 4">
            <a:extLst>
              <a:ext uri="{FF2B5EF4-FFF2-40B4-BE49-F238E27FC236}">
                <a16:creationId xmlns:a16="http://schemas.microsoft.com/office/drawing/2014/main" id="{53DEA0B0-D7CE-4F75-96B1-B7DE1681D2A0}"/>
              </a:ext>
            </a:extLst>
          </p:cNvPr>
          <p:cNvSpPr>
            <a:spLocks noGrp="1"/>
          </p:cNvSpPr>
          <p:nvPr>
            <p:ph idx="1"/>
          </p:nvPr>
        </p:nvSpPr>
        <p:spPr>
          <a:xfrm>
            <a:off x="150875" y="1431636"/>
            <a:ext cx="11877174" cy="5286406"/>
          </a:xfrm>
        </p:spPr>
        <p:txBody>
          <a:bodyPr vert="horz" lIns="0" tIns="0" rIns="0" bIns="0" rtlCol="0" anchor="t">
            <a:noAutofit/>
          </a:bodyPr>
          <a:lstStyle/>
          <a:p>
            <a:pPr marL="0" indent="0">
              <a:buNone/>
            </a:pPr>
            <a:r>
              <a:rPr lang="en-US" sz="1800">
                <a:solidFill>
                  <a:srgbClr val="7030A0"/>
                </a:solidFill>
                <a:latin typeface="Arial"/>
                <a:cs typeface="Arial"/>
              </a:rPr>
              <a:t>Incident Management </a:t>
            </a:r>
            <a:r>
              <a:rPr lang="en-US" sz="1800">
                <a:latin typeface="Arial" panose="020B0604020202020204" pitchFamily="34" charset="0"/>
                <a:cs typeface="Arial" panose="020B0604020202020204" pitchFamily="34" charset="0"/>
              </a:rPr>
              <a:t>saw incident volume rose in August (</a:t>
            </a:r>
            <a:r>
              <a:rPr lang="en-US" sz="1800"/>
              <a:t>3,373</a:t>
            </a:r>
            <a:r>
              <a:rPr lang="en-US" sz="1800">
                <a:latin typeface="Arial" panose="020B0604020202020204" pitchFamily="34" charset="0"/>
                <a:cs typeface="Arial" panose="020B0604020202020204" pitchFamily="34" charset="0"/>
              </a:rPr>
              <a:t>). The first call resolution, or FCR, was 86.6%. The overall SLA goal across all teams was met at 91.2%. </a:t>
            </a:r>
          </a:p>
          <a:p>
            <a:pPr marL="0" indent="0">
              <a:buNone/>
            </a:pPr>
            <a:r>
              <a:rPr lang="en-US" sz="1800">
                <a:solidFill>
                  <a:srgbClr val="7030A0"/>
                </a:solidFill>
                <a:latin typeface="Arial"/>
                <a:cs typeface="Arial"/>
              </a:rPr>
              <a:t>Service Desk </a:t>
            </a:r>
            <a:r>
              <a:rPr lang="en-US" sz="1800">
                <a:latin typeface="Arial"/>
                <a:cs typeface="Arial"/>
              </a:rPr>
              <a:t>call volume remained rose to 2,880 in August. Calls answered within 30-, 60-, and 90-seconds goals were surpassed. Average speed to answer was 39 seconds. The abandonment rate goal for the month was also surpassed at 6.8%. SLA goals were met by the Service Desk with an overall SLA score of 97.4%. </a:t>
            </a:r>
          </a:p>
          <a:p>
            <a:pPr marL="0" indent="0">
              <a:buNone/>
            </a:pPr>
            <a:r>
              <a:rPr lang="en-US" sz="1800">
                <a:solidFill>
                  <a:srgbClr val="7030A0"/>
                </a:solidFill>
                <a:latin typeface="Arial"/>
                <a:cs typeface="Arial"/>
              </a:rPr>
              <a:t>Technology Operations </a:t>
            </a:r>
            <a:r>
              <a:rPr lang="en-US" sz="1800">
                <a:latin typeface="Arial"/>
                <a:cs typeface="Arial"/>
              </a:rPr>
              <a:t>assignment groups opened or received 467 incidents across the month. Worked to reduce unnecessary critical and error alerts. We continued to record resource uptimes.</a:t>
            </a:r>
          </a:p>
          <a:p>
            <a:pPr marL="0" indent="0">
              <a:spcBef>
                <a:spcPts val="400"/>
              </a:spcBef>
              <a:buNone/>
            </a:pPr>
            <a:endParaRPr lang="en-US" sz="1800">
              <a:latin typeface="Arial"/>
              <a:cs typeface="Arial"/>
            </a:endParaRPr>
          </a:p>
          <a:p>
            <a:pPr marL="0" indent="0">
              <a:spcBef>
                <a:spcPts val="400"/>
              </a:spcBef>
              <a:buNone/>
            </a:pPr>
            <a:r>
              <a:rPr lang="en-US" sz="1800">
                <a:solidFill>
                  <a:srgbClr val="7030A0"/>
                </a:solidFill>
                <a:latin typeface="Arial"/>
                <a:cs typeface="Arial"/>
              </a:rPr>
              <a:t>Endpoint Engineering </a:t>
            </a:r>
            <a:r>
              <a:rPr lang="en-US" sz="1800">
                <a:latin typeface="Arial"/>
                <a:cs typeface="Arial"/>
              </a:rPr>
              <a:t>restored SCCM in July. Auto Pilot configuration and testing is nearing completion. </a:t>
            </a:r>
            <a:r>
              <a:rPr lang="en-US" sz="1800" err="1">
                <a:latin typeface="Arial"/>
                <a:cs typeface="Arial"/>
              </a:rPr>
              <a:t>Litera</a:t>
            </a:r>
            <a:r>
              <a:rPr lang="en-US" sz="1800">
                <a:latin typeface="Arial"/>
                <a:cs typeface="Arial"/>
              </a:rPr>
              <a:t> was rolled out to test locations.  </a:t>
            </a:r>
            <a:r>
              <a:rPr lang="en-US" sz="1800">
                <a:solidFill>
                  <a:schemeClr val="accent2"/>
                </a:solidFill>
                <a:latin typeface="Arial"/>
                <a:cs typeface="Arial"/>
              </a:rPr>
              <a:t>	</a:t>
            </a:r>
          </a:p>
          <a:p>
            <a:pPr marL="0" lvl="0" indent="0">
              <a:lnSpc>
                <a:spcPct val="100000"/>
              </a:lnSpc>
              <a:spcBef>
                <a:spcPts val="0"/>
              </a:spcBef>
              <a:buNone/>
            </a:pPr>
            <a:endParaRPr lang="en-US" sz="1800">
              <a:solidFill>
                <a:schemeClr val="accent2"/>
              </a:solidFill>
              <a:latin typeface="Arial"/>
              <a:cs typeface="Arial"/>
            </a:endParaRPr>
          </a:p>
          <a:p>
            <a:pPr marL="0" lvl="0" indent="0">
              <a:lnSpc>
                <a:spcPct val="100000"/>
              </a:lnSpc>
              <a:spcBef>
                <a:spcPts val="0"/>
              </a:spcBef>
              <a:buNone/>
            </a:pPr>
            <a:r>
              <a:rPr lang="en-US" sz="1800">
                <a:solidFill>
                  <a:srgbClr val="7030A0"/>
                </a:solidFill>
                <a:latin typeface="Arial"/>
                <a:cs typeface="Arial"/>
              </a:rPr>
              <a:t>Endpoint Projects </a:t>
            </a:r>
            <a:r>
              <a:rPr lang="en-US" sz="1800">
                <a:latin typeface="Arial"/>
                <a:cs typeface="Arial"/>
              </a:rPr>
              <a:t>NextGen continued to be on hold in July due to equipment shortages. Self Service Password Reset had a successful test and we are scheduling to deploy in the next several weeks. Initial amenities form for the Conference Room project has been configured in Service Now Test. </a:t>
            </a:r>
            <a:endParaRPr lang="en-US" sz="1800">
              <a:solidFill>
                <a:srgbClr val="FF0000"/>
              </a:solidFill>
            </a:endParaRPr>
          </a:p>
        </p:txBody>
      </p:sp>
      <p:sp>
        <p:nvSpPr>
          <p:cNvPr id="2" name="Oval 1">
            <a:extLst>
              <a:ext uri="{FF2B5EF4-FFF2-40B4-BE49-F238E27FC236}">
                <a16:creationId xmlns:a16="http://schemas.microsoft.com/office/drawing/2014/main" id="{8F55A2D3-855D-4DED-A516-C073CB42BBFA}"/>
              </a:ext>
            </a:extLst>
          </p:cNvPr>
          <p:cNvSpPr/>
          <p:nvPr/>
        </p:nvSpPr>
        <p:spPr>
          <a:xfrm>
            <a:off x="150875" y="157018"/>
            <a:ext cx="366361" cy="30018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816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20</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943600" cy="2224733"/>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average speed to answer was 39 seconds which correlates with the trend of call volume &amp; abandoned calls alongside the higher percentages for the calls handled within 30, 60, and 90 seconds.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4055F477-C1E4-4C03-8BE2-240BB1EE1378}"/>
              </a:ext>
            </a:extLst>
          </p:cNvPr>
          <p:cNvGraphicFramePr/>
          <p:nvPr>
            <p:extLst>
              <p:ext uri="{D42A27DB-BD31-4B8C-83A1-F6EECF244321}">
                <p14:modId xmlns:p14="http://schemas.microsoft.com/office/powerpoint/2010/main" val="1903079478"/>
              </p:ext>
            </p:extLst>
          </p:nvPr>
        </p:nvGraphicFramePr>
        <p:xfrm>
          <a:off x="0" y="1406176"/>
          <a:ext cx="5943601" cy="25239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690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2272803452"/>
              </p:ext>
            </p:extLst>
          </p:nvPr>
        </p:nvGraphicFramePr>
        <p:xfrm>
          <a:off x="3725478" y="1474786"/>
          <a:ext cx="8466522" cy="417496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480526" y="1875129"/>
            <a:ext cx="4525347" cy="2850011"/>
          </a:xfrm>
          <a:prstGeom prst="rect">
            <a:avLst/>
          </a:prstGeom>
          <a:noFill/>
        </p:spPr>
        <p:txBody>
          <a:bodyPr wrap="square" rtlCol="0">
            <a:spAutoFit/>
          </a:bodyPr>
          <a:lstStyle/>
          <a:p>
            <a:r>
              <a:rPr lang="en-US" sz="1860" b="1">
                <a:solidFill>
                  <a:srgbClr val="7030A0"/>
                </a:solidFill>
                <a:cs typeface="Arial" panose="020B0604020202020204" pitchFamily="34" charset="0"/>
              </a:rPr>
              <a:t>Closed Monthly Data: </a:t>
            </a:r>
          </a:p>
          <a:p>
            <a:pPr marL="285750" indent="-285750">
              <a:buFont typeface="Arial" panose="020B0604020202020204" pitchFamily="34" charset="0"/>
              <a:buChar char="•"/>
            </a:pPr>
            <a:r>
              <a:rPr lang="en-US">
                <a:solidFill>
                  <a:srgbClr val="7030A0"/>
                </a:solidFill>
                <a:cs typeface="Arial" panose="020B0604020202020204" pitchFamily="34" charset="0"/>
              </a:rPr>
              <a:t>Incidents closed by SD: </a:t>
            </a:r>
            <a:r>
              <a:rPr lang="en-US">
                <a:cs typeface="Arial" panose="020B0604020202020204" pitchFamily="34" charset="0"/>
              </a:rPr>
              <a:t>2,849</a:t>
            </a:r>
          </a:p>
          <a:p>
            <a:pPr marL="285750" indent="-285750">
              <a:buFont typeface="Arial" panose="020B0604020202020204" pitchFamily="34" charset="0"/>
              <a:buChar char="•"/>
            </a:pPr>
            <a:r>
              <a:rPr lang="en-US">
                <a:solidFill>
                  <a:srgbClr val="7030A0"/>
                </a:solidFill>
                <a:cs typeface="Arial" panose="020B0604020202020204" pitchFamily="34" charset="0"/>
              </a:rPr>
              <a:t>Total Closed Incidents: </a:t>
            </a:r>
            <a:r>
              <a:rPr lang="en-US">
                <a:cs typeface="Arial" panose="020B0604020202020204" pitchFamily="34" charset="0"/>
              </a:rPr>
              <a:t>3,463</a:t>
            </a:r>
          </a:p>
          <a:p>
            <a:pPr marL="285750" indent="-285750">
              <a:buFont typeface="Arial" panose="020B0604020202020204" pitchFamily="34" charset="0"/>
              <a:buChar char="•"/>
            </a:pPr>
            <a:r>
              <a:rPr lang="en-US">
                <a:solidFill>
                  <a:srgbClr val="7030A0"/>
                </a:solidFill>
                <a:cs typeface="Arial" panose="020B0604020202020204" pitchFamily="34" charset="0"/>
              </a:rPr>
              <a:t>Closed by SD Percentage: </a:t>
            </a:r>
            <a:r>
              <a:rPr lang="en-US">
                <a:cs typeface="Arial" panose="020B0604020202020204" pitchFamily="34" charset="0"/>
              </a:rPr>
              <a:t>82.27%</a:t>
            </a:r>
            <a:endParaRPr lang="en-US" b="1">
              <a:solidFill>
                <a:srgbClr val="7030A0"/>
              </a:solidFill>
              <a:cs typeface="Arial" panose="020B0604020202020204" pitchFamily="34" charset="0"/>
            </a:endParaRPr>
          </a:p>
          <a:p>
            <a:r>
              <a:rPr lang="en-US" sz="1860" b="1">
                <a:solidFill>
                  <a:srgbClr val="7030A0"/>
                </a:solidFill>
                <a:cs typeface="Arial" panose="020B0604020202020204" pitchFamily="34" charset="0"/>
              </a:rPr>
              <a:t>Incidents closed by Service Desk, by Source:</a:t>
            </a:r>
          </a:p>
          <a:p>
            <a:pPr marL="285750" indent="-285750">
              <a:buFont typeface="Arial" panose="020B0604020202020204" pitchFamily="34" charset="0"/>
              <a:buChar char="•"/>
            </a:pPr>
            <a:r>
              <a:rPr lang="en-US">
                <a:solidFill>
                  <a:srgbClr val="7030A0"/>
                </a:solidFill>
                <a:cs typeface="Arial" panose="020B0604020202020204" pitchFamily="34" charset="0"/>
              </a:rPr>
              <a:t>Phone: </a:t>
            </a:r>
            <a:r>
              <a:rPr lang="en-US">
                <a:cs typeface="Arial" panose="020B0604020202020204" pitchFamily="34" charset="0"/>
              </a:rPr>
              <a:t>2,235</a:t>
            </a:r>
          </a:p>
          <a:p>
            <a:pPr marL="285750" indent="-285750">
              <a:buFont typeface="Arial" panose="020B0604020202020204" pitchFamily="34" charset="0"/>
              <a:buChar char="•"/>
            </a:pPr>
            <a:r>
              <a:rPr lang="en-US">
                <a:solidFill>
                  <a:srgbClr val="7030A0"/>
                </a:solidFill>
                <a:cs typeface="Arial" panose="020B0604020202020204" pitchFamily="34" charset="0"/>
              </a:rPr>
              <a:t>Email: </a:t>
            </a:r>
            <a:r>
              <a:rPr lang="en-US">
                <a:cs typeface="Arial" panose="020B0604020202020204" pitchFamily="34" charset="0"/>
              </a:rPr>
              <a:t>547</a:t>
            </a:r>
          </a:p>
          <a:p>
            <a:pPr marL="285750" indent="-285750">
              <a:buFont typeface="Arial" panose="020B0604020202020204" pitchFamily="34" charset="0"/>
              <a:buChar char="•"/>
            </a:pPr>
            <a:r>
              <a:rPr lang="en-US">
                <a:solidFill>
                  <a:srgbClr val="7030A0"/>
                </a:solidFill>
                <a:cs typeface="Arial" panose="020B0604020202020204" pitchFamily="34" charset="0"/>
              </a:rPr>
              <a:t>Self-Service: </a:t>
            </a:r>
            <a:r>
              <a:rPr lang="en-US">
                <a:cs typeface="Arial" panose="020B0604020202020204" pitchFamily="34" charset="0"/>
              </a:rPr>
              <a:t>24</a:t>
            </a:r>
          </a:p>
          <a:p>
            <a:pPr marL="285750" indent="-285750">
              <a:buFont typeface="Arial" panose="020B0604020202020204" pitchFamily="34" charset="0"/>
              <a:buChar char="•"/>
            </a:pPr>
            <a:r>
              <a:rPr lang="en-US">
                <a:solidFill>
                  <a:srgbClr val="7030A0"/>
                </a:solidFill>
                <a:cs typeface="Arial" panose="020B0604020202020204" pitchFamily="34" charset="0"/>
              </a:rPr>
              <a:t>Walk-in: </a:t>
            </a:r>
            <a:r>
              <a:rPr lang="en-US">
                <a:cs typeface="Arial" panose="020B0604020202020204" pitchFamily="34" charset="0"/>
              </a:rPr>
              <a:t>43</a:t>
            </a:r>
          </a:p>
          <a:p>
            <a:endParaRPr lang="en-US" sz="1600">
              <a:solidFill>
                <a:srgbClr val="7030A0"/>
              </a:solidFill>
            </a:endParaRPr>
          </a:p>
        </p:txBody>
      </p:sp>
    </p:spTree>
    <p:extLst>
      <p:ext uri="{BB962C8B-B14F-4D97-AF65-F5344CB8AC3E}">
        <p14:creationId xmlns:p14="http://schemas.microsoft.com/office/powerpoint/2010/main" val="4129505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BDD67271-273D-4848-AB2E-7A0182984960}"/>
              </a:ext>
            </a:extLst>
          </p:cNvPr>
          <p:cNvSpPr txBox="1"/>
          <p:nvPr/>
        </p:nvSpPr>
        <p:spPr>
          <a:xfrm>
            <a:off x="243921" y="1482237"/>
            <a:ext cx="4487699" cy="4616648"/>
          </a:xfrm>
          <a:prstGeom prst="rect">
            <a:avLst/>
          </a:prstGeom>
          <a:noFill/>
        </p:spPr>
        <p:txBody>
          <a:bodyPr wrap="square" rtlCol="0">
            <a:spAutoFit/>
          </a:bodyPr>
          <a:lstStyle/>
          <a:p>
            <a:r>
              <a:rPr lang="en-US" sz="1860">
                <a:solidFill>
                  <a:srgbClr val="7030A0"/>
                </a:solidFill>
              </a:rPr>
              <a:t>Top 5 Subcategories:</a:t>
            </a:r>
          </a:p>
          <a:p>
            <a:pPr marL="342900" indent="-342900">
              <a:buFont typeface="Arial" panose="020B0604020202020204" pitchFamily="34" charset="0"/>
              <a:buChar char="•"/>
            </a:pPr>
            <a:r>
              <a:rPr lang="en-US" sz="1860"/>
              <a:t>Microsoft Office (632)</a:t>
            </a:r>
          </a:p>
          <a:p>
            <a:pPr marL="342900" indent="-342900">
              <a:buFont typeface="Arial" panose="020B0604020202020204" pitchFamily="34" charset="0"/>
              <a:buChar char="•"/>
            </a:pPr>
            <a:r>
              <a:rPr lang="en-US" sz="1860"/>
              <a:t>NetDocuments (455)</a:t>
            </a:r>
          </a:p>
          <a:p>
            <a:pPr marL="342900" indent="-342900">
              <a:buFont typeface="Arial" panose="020B0604020202020204" pitchFamily="34" charset="0"/>
              <a:buChar char="•"/>
            </a:pPr>
            <a:r>
              <a:rPr lang="en-US" sz="1860"/>
              <a:t>Active Directory (235)</a:t>
            </a:r>
          </a:p>
          <a:p>
            <a:pPr marL="342900" indent="-342900">
              <a:buFont typeface="Arial" panose="020B0604020202020204" pitchFamily="34" charset="0"/>
              <a:buChar char="•"/>
            </a:pPr>
            <a:r>
              <a:rPr lang="en-US" sz="1860"/>
              <a:t>Power PDF (170)</a:t>
            </a:r>
          </a:p>
          <a:p>
            <a:pPr marL="342900" indent="-342900">
              <a:buFont typeface="Arial" panose="020B0604020202020204" pitchFamily="34" charset="0"/>
              <a:buChar char="•"/>
            </a:pPr>
            <a:r>
              <a:rPr lang="en-US" sz="1860"/>
              <a:t>Printer (126)</a:t>
            </a:r>
          </a:p>
          <a:p>
            <a:endParaRPr lang="en-US" sz="1860">
              <a:solidFill>
                <a:srgbClr val="7030A0"/>
              </a:solidFill>
            </a:endParaRPr>
          </a:p>
          <a:p>
            <a:r>
              <a:rPr lang="en-US" sz="1860">
                <a:solidFill>
                  <a:srgbClr val="7030A0"/>
                </a:solidFill>
              </a:rPr>
              <a:t>Top 5 Customers: </a:t>
            </a:r>
          </a:p>
          <a:p>
            <a:pPr marL="342900" indent="-342900">
              <a:buFont typeface="+mj-lt"/>
              <a:buAutoNum type="arabicPeriod"/>
            </a:pPr>
            <a:r>
              <a:rPr lang="en-US"/>
              <a:t>Christopher Gomez (27)</a:t>
            </a:r>
          </a:p>
          <a:p>
            <a:pPr marL="342900" indent="-342900">
              <a:buFont typeface="+mj-lt"/>
              <a:buAutoNum type="arabicPeriod"/>
            </a:pPr>
            <a:r>
              <a:rPr lang="en-US"/>
              <a:t>Suzanne </a:t>
            </a:r>
            <a:r>
              <a:rPr lang="en-US" err="1"/>
              <a:t>Holderby</a:t>
            </a:r>
            <a:r>
              <a:rPr lang="en-US"/>
              <a:t> (23)</a:t>
            </a:r>
          </a:p>
          <a:p>
            <a:pPr marL="342900" indent="-342900">
              <a:buFont typeface="+mj-lt"/>
              <a:buAutoNum type="arabicPeriod"/>
            </a:pPr>
            <a:r>
              <a:rPr lang="en-US"/>
              <a:t>Cheryl Sturgess (22)</a:t>
            </a:r>
          </a:p>
          <a:p>
            <a:pPr marL="342900" indent="-342900">
              <a:buFont typeface="+mj-lt"/>
              <a:buAutoNum type="arabicPeriod"/>
            </a:pPr>
            <a:r>
              <a:rPr lang="en-US"/>
              <a:t>David McLaughlin (17)</a:t>
            </a:r>
          </a:p>
          <a:p>
            <a:pPr marL="342900" indent="-342900">
              <a:buFont typeface="+mj-lt"/>
              <a:buAutoNum type="arabicPeriod"/>
            </a:pPr>
            <a:r>
              <a:rPr lang="en-US"/>
              <a:t>Barbara Bona (16)</a:t>
            </a:r>
          </a:p>
          <a:p>
            <a:r>
              <a:rPr lang="en-US"/>
              <a:t>~</a:t>
            </a:r>
          </a:p>
          <a:p>
            <a:r>
              <a:rPr lang="en-US" sz="1860">
                <a:solidFill>
                  <a:srgbClr val="7030A0"/>
                </a:solidFill>
              </a:rPr>
              <a:t>Average Incident/employee/month: </a:t>
            </a:r>
            <a:r>
              <a:rPr lang="en-US" sz="1860"/>
              <a:t>1.82</a:t>
            </a:r>
          </a:p>
          <a:p>
            <a:r>
              <a:rPr lang="en-US" sz="1860">
                <a:solidFill>
                  <a:srgbClr val="7030A0"/>
                </a:solidFill>
              </a:rPr>
              <a:t>Average Incident/new hire/month: </a:t>
            </a:r>
            <a:r>
              <a:rPr lang="en-US" sz="1860"/>
              <a:t>2.38</a:t>
            </a:r>
          </a:p>
        </p:txBody>
      </p:sp>
      <p:graphicFrame>
        <p:nvGraphicFramePr>
          <p:cNvPr id="7" name="Content Placeholder 8">
            <a:extLst>
              <a:ext uri="{FF2B5EF4-FFF2-40B4-BE49-F238E27FC236}">
                <a16:creationId xmlns:a16="http://schemas.microsoft.com/office/drawing/2014/main" id="{AF1FFB99-6227-4359-807C-AEC9988FE444}"/>
              </a:ext>
            </a:extLst>
          </p:cNvPr>
          <p:cNvGraphicFramePr>
            <a:graphicFrameLocks noGrp="1"/>
          </p:cNvGraphicFramePr>
          <p:nvPr>
            <p:ph sz="half" idx="2"/>
            <p:extLst>
              <p:ext uri="{D42A27DB-BD31-4B8C-83A1-F6EECF244321}">
                <p14:modId xmlns:p14="http://schemas.microsoft.com/office/powerpoint/2010/main" val="1800689937"/>
              </p:ext>
            </p:extLst>
          </p:nvPr>
        </p:nvGraphicFramePr>
        <p:xfrm>
          <a:off x="4731620" y="1482237"/>
          <a:ext cx="7461738" cy="49395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3848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23</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1703669620"/>
              </p:ext>
            </p:extLst>
          </p:nvPr>
        </p:nvGraphicFramePr>
        <p:xfrm>
          <a:off x="171886" y="2205839"/>
          <a:ext cx="5921828" cy="2272284"/>
        </p:xfrm>
        <a:graphic>
          <a:graphicData uri="http://schemas.openxmlformats.org/drawingml/2006/table">
            <a:tbl>
              <a:tblPr/>
              <a:tblGrid>
                <a:gridCol w="1480457">
                  <a:extLst>
                    <a:ext uri="{9D8B030D-6E8A-4147-A177-3AD203B41FA5}">
                      <a16:colId xmlns:a16="http://schemas.microsoft.com/office/drawing/2014/main" val="3193128310"/>
                    </a:ext>
                  </a:extLst>
                </a:gridCol>
                <a:gridCol w="1480457">
                  <a:extLst>
                    <a:ext uri="{9D8B030D-6E8A-4147-A177-3AD203B41FA5}">
                      <a16:colId xmlns:a16="http://schemas.microsoft.com/office/drawing/2014/main" val="2187400195"/>
                    </a:ext>
                  </a:extLst>
                </a:gridCol>
                <a:gridCol w="1480457">
                  <a:extLst>
                    <a:ext uri="{9D8B030D-6E8A-4147-A177-3AD203B41FA5}">
                      <a16:colId xmlns:a16="http://schemas.microsoft.com/office/drawing/2014/main" val="1574895035"/>
                    </a:ext>
                  </a:extLst>
                </a:gridCol>
                <a:gridCol w="1480457">
                  <a:extLst>
                    <a:ext uri="{9D8B030D-6E8A-4147-A177-3AD203B41FA5}">
                      <a16:colId xmlns:a16="http://schemas.microsoft.com/office/drawing/2014/main" val="4062881144"/>
                    </a:ext>
                  </a:extLst>
                </a:gridCol>
              </a:tblGrid>
              <a:tr h="568477">
                <a:tc>
                  <a:txBody>
                    <a:bodyPr/>
                    <a:lstStyle/>
                    <a:p>
                      <a:pPr algn="l" fontAlgn="t"/>
                      <a:r>
                        <a:rPr lang="en-US" sz="1600" b="1">
                          <a:solidFill>
                            <a:srgbClr val="7030A0"/>
                          </a:solidFill>
                          <a:effectLst/>
                        </a:rPr>
                        <a:t>September</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Breached</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Has not Breached</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SLA %</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solidFill>
                            <a:srgbClr val="7030A0"/>
                          </a:solidFill>
                          <a:effectLst/>
                        </a:rPr>
                        <a:t>Response</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105</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2759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96.19%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solidFill>
                            <a:srgbClr val="7030A0"/>
                          </a:solidFill>
                          <a:effectLst/>
                        </a:rPr>
                        <a:t>Resolution</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38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2826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98.66%</a:t>
                      </a:r>
                    </a:p>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96309969"/>
                  </a:ext>
                </a:extLst>
              </a:tr>
              <a:tr h="560832">
                <a:tc>
                  <a:txBody>
                    <a:bodyPr/>
                    <a:lstStyle/>
                    <a:p>
                      <a:pPr algn="l" fontAlgn="t"/>
                      <a:r>
                        <a:rPr lang="en-US" sz="1600" b="1">
                          <a:solidFill>
                            <a:srgbClr val="7030A0"/>
                          </a:solidFill>
                          <a:effectLst/>
                        </a:rPr>
                        <a:t>Overall</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143</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5585</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97.44%</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663114445"/>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2021 Service Desk SLA Statistics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77771" y="4704245"/>
            <a:ext cx="6110058" cy="120032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rgbClr val="7030A0"/>
                </a:solidFill>
                <a:cs typeface="Arial" panose="020B0604020202020204" pitchFamily="34" charset="0"/>
              </a:rPr>
              <a:t>Response &amp; Resolution SLA timers are determined by the Priority of the Incident. </a:t>
            </a:r>
          </a:p>
          <a:p>
            <a:pPr marL="285750" indent="-285750">
              <a:buFont typeface="Arial" panose="020B0604020202020204" pitchFamily="34" charset="0"/>
              <a:buChar char="•"/>
            </a:pPr>
            <a:r>
              <a:rPr lang="en-US">
                <a:solidFill>
                  <a:srgbClr val="7030A0"/>
                </a:solidFill>
                <a:cs typeface="Arial" panose="020B0604020202020204" pitchFamily="34" charset="0"/>
              </a:rPr>
              <a:t>Both Response and Resolution SLA reviewed on this slide are across all Priorities.   </a:t>
            </a:r>
          </a:p>
        </p:txBody>
      </p:sp>
      <p:sp>
        <p:nvSpPr>
          <p:cNvPr id="11" name="TextBox 10">
            <a:extLst>
              <a:ext uri="{FF2B5EF4-FFF2-40B4-BE49-F238E27FC236}">
                <a16:creationId xmlns:a16="http://schemas.microsoft.com/office/drawing/2014/main" id="{10EB87E4-F4D1-4662-9883-BEDED3DB6B49}"/>
              </a:ext>
            </a:extLst>
          </p:cNvPr>
          <p:cNvSpPr txBox="1"/>
          <p:nvPr/>
        </p:nvSpPr>
        <p:spPr>
          <a:xfrm>
            <a:off x="6516102" y="1466796"/>
            <a:ext cx="4487699" cy="4672048"/>
          </a:xfrm>
          <a:prstGeom prst="rect">
            <a:avLst/>
          </a:prstGeom>
          <a:noFill/>
        </p:spPr>
        <p:txBody>
          <a:bodyPr wrap="square" rtlCol="0">
            <a:spAutoFit/>
          </a:bodyPr>
          <a:lstStyle/>
          <a:p>
            <a:r>
              <a:rPr lang="en-US" sz="1860">
                <a:solidFill>
                  <a:srgbClr val="7030A0"/>
                </a:solidFill>
              </a:rPr>
              <a:t>Survey Response Comment Highlights:</a:t>
            </a:r>
          </a:p>
          <a:p>
            <a:endParaRPr lang="en-US" sz="1860">
              <a:solidFill>
                <a:srgbClr val="7030A0"/>
              </a:solidFill>
            </a:endParaRPr>
          </a:p>
          <a:p>
            <a:pPr marL="342900" indent="-342900">
              <a:buFont typeface="Arial" panose="020B0604020202020204" pitchFamily="34" charset="0"/>
              <a:buChar char="•"/>
            </a:pPr>
            <a:r>
              <a:rPr lang="en-US" sz="1860"/>
              <a:t>“I believe the person who helped me was named Marcus -- He was incredibly helpful and professional.”</a:t>
            </a:r>
          </a:p>
          <a:p>
            <a:pPr marL="342900" indent="-342900">
              <a:buFont typeface="Arial" panose="020B0604020202020204" pitchFamily="34" charset="0"/>
              <a:buChar char="•"/>
            </a:pPr>
            <a:r>
              <a:rPr lang="en-US" sz="1860"/>
              <a:t>“Dan was very responsive and great.”</a:t>
            </a:r>
          </a:p>
          <a:p>
            <a:pPr marL="342900" indent="-342900">
              <a:buFont typeface="Arial" panose="020B0604020202020204" pitchFamily="34" charset="0"/>
              <a:buChar char="•"/>
            </a:pPr>
            <a:r>
              <a:rPr lang="en-US" sz="1860"/>
              <a:t>Taylor- “Great friendly assistance and service as always” </a:t>
            </a:r>
          </a:p>
          <a:p>
            <a:pPr marL="342900" indent="-342900">
              <a:buFont typeface="Arial" panose="020B0604020202020204" pitchFamily="34" charset="0"/>
              <a:buChar char="•"/>
            </a:pPr>
            <a:r>
              <a:rPr lang="en-US" sz="1860"/>
              <a:t>Stéphane- “We have a great IT team.  Keep up the excellent work.”</a:t>
            </a:r>
          </a:p>
          <a:p>
            <a:pPr marL="342900" indent="-342900">
              <a:buFont typeface="Arial" panose="020B0604020202020204" pitchFamily="34" charset="0"/>
              <a:buChar char="•"/>
            </a:pPr>
            <a:r>
              <a:rPr lang="en-US" sz="1860"/>
              <a:t>“Blaise is great.  Fantastic professionalism, friendliness and knowledge.  I see him as the benchmark for support staff.”</a:t>
            </a:r>
          </a:p>
          <a:p>
            <a:pPr marL="342900" indent="-342900">
              <a:buFont typeface="Arial" panose="020B0604020202020204" pitchFamily="34" charset="0"/>
              <a:buChar char="•"/>
            </a:pPr>
            <a:r>
              <a:rPr lang="en-US" sz="1860"/>
              <a:t>“Chris is always great!”</a:t>
            </a:r>
          </a:p>
          <a:p>
            <a:endParaRPr lang="en-US" sz="1860">
              <a:solidFill>
                <a:srgbClr val="7030A0"/>
              </a:solidFill>
            </a:endParaRPr>
          </a:p>
        </p:txBody>
      </p:sp>
    </p:spTree>
    <p:extLst>
      <p:ext uri="{BB962C8B-B14F-4D97-AF65-F5344CB8AC3E}">
        <p14:creationId xmlns:p14="http://schemas.microsoft.com/office/powerpoint/2010/main" val="77299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24</a:t>
            </a:fld>
            <a:endParaRPr lang="en-US"/>
          </a:p>
        </p:txBody>
      </p:sp>
      <p:graphicFrame>
        <p:nvGraphicFramePr>
          <p:cNvPr id="9" name="Content Placeholder 8">
            <a:extLst>
              <a:ext uri="{FF2B5EF4-FFF2-40B4-BE49-F238E27FC236}">
                <a16:creationId xmlns:a16="http://schemas.microsoft.com/office/drawing/2014/main" id="{8CE789C2-AEF0-4ED1-AD86-859AE009DC77}"/>
              </a:ext>
            </a:extLst>
          </p:cNvPr>
          <p:cNvGraphicFramePr>
            <a:graphicFrameLocks noGrp="1"/>
          </p:cNvGraphicFramePr>
          <p:nvPr>
            <p:ph sz="half" idx="2"/>
            <p:extLst>
              <p:ext uri="{D42A27DB-BD31-4B8C-83A1-F6EECF244321}">
                <p14:modId xmlns:p14="http://schemas.microsoft.com/office/powerpoint/2010/main" val="1190658626"/>
              </p:ext>
            </p:extLst>
          </p:nvPr>
        </p:nvGraphicFramePr>
        <p:xfrm>
          <a:off x="685800" y="1704975"/>
          <a:ext cx="5257800" cy="4467225"/>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Knowledge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5933975" y="1226887"/>
            <a:ext cx="5781575" cy="5106013"/>
          </a:xfrm>
          <a:prstGeom prst="rect">
            <a:avLst/>
          </a:prstGeom>
          <a:noFill/>
        </p:spPr>
        <p:txBody>
          <a:bodyPr wrap="square" rtlCol="0">
            <a:spAutoFit/>
          </a:bodyPr>
          <a:lstStyle/>
          <a:p>
            <a:r>
              <a:rPr lang="en-US" sz="1860">
                <a:solidFill>
                  <a:srgbClr val="7030A0"/>
                </a:solidFill>
              </a:rPr>
              <a:t>Top viewed articles, Self Service:</a:t>
            </a:r>
          </a:p>
          <a:p>
            <a:pPr marL="285750" indent="-285750">
              <a:buFont typeface="Arial" panose="020B0604020202020204" pitchFamily="34" charset="0"/>
              <a:buChar char="•"/>
            </a:pPr>
            <a:r>
              <a:rPr lang="en-US"/>
              <a:t>How do I contact the Service Desk?</a:t>
            </a:r>
          </a:p>
          <a:p>
            <a:pPr marL="285750" indent="-285750">
              <a:buFont typeface="Arial" panose="020B0604020202020204" pitchFamily="34" charset="0"/>
              <a:buChar char="•"/>
            </a:pPr>
            <a:r>
              <a:rPr lang="en-US"/>
              <a:t>How to install a network printer</a:t>
            </a:r>
          </a:p>
          <a:p>
            <a:pPr marL="285750" indent="-285750">
              <a:buFont typeface="Arial" panose="020B0604020202020204" pitchFamily="34" charset="0"/>
              <a:buChar char="•"/>
            </a:pPr>
            <a:r>
              <a:rPr lang="en-US"/>
              <a:t>Connecting Phone Services in Cisco Webex</a:t>
            </a:r>
          </a:p>
          <a:p>
            <a:pPr marL="285750" indent="-285750">
              <a:buFont typeface="Arial" panose="020B0604020202020204" pitchFamily="34" charset="0"/>
              <a:buChar char="•"/>
            </a:pPr>
            <a:r>
              <a:rPr lang="en-US"/>
              <a:t>How to add Outlook and Team Delegate Access</a:t>
            </a:r>
          </a:p>
          <a:p>
            <a:r>
              <a:rPr lang="en-US" sz="1860">
                <a:solidFill>
                  <a:srgbClr val="7030A0"/>
                </a:solidFill>
              </a:rPr>
              <a:t>Top viewed articles, IT: </a:t>
            </a:r>
          </a:p>
          <a:p>
            <a:pPr marL="285750" indent="-285750">
              <a:buFont typeface="Arial" panose="020B0604020202020204" pitchFamily="34" charset="0"/>
              <a:buChar char="•"/>
            </a:pPr>
            <a:r>
              <a:rPr lang="en-US"/>
              <a:t>Escalation paths and category guide</a:t>
            </a:r>
          </a:p>
          <a:p>
            <a:pPr marL="285750" indent="-285750">
              <a:buFont typeface="Arial" panose="020B0604020202020204" pitchFamily="34" charset="0"/>
              <a:buChar char="•"/>
            </a:pPr>
            <a:r>
              <a:rPr lang="en-US"/>
              <a:t>TeamViewer: Remote control</a:t>
            </a:r>
          </a:p>
          <a:p>
            <a:pPr marL="285750" indent="-285750">
              <a:buFont typeface="Arial" panose="020B0604020202020204" pitchFamily="34" charset="0"/>
              <a:buChar char="•"/>
            </a:pPr>
            <a:r>
              <a:rPr lang="en-US"/>
              <a:t>JL Storage &amp; Network Drives</a:t>
            </a:r>
          </a:p>
          <a:p>
            <a:pPr marL="285750" indent="-285750">
              <a:buFont typeface="Arial" panose="020B0604020202020204" pitchFamily="34" charset="0"/>
              <a:buChar char="•"/>
            </a:pPr>
            <a:r>
              <a:rPr lang="en-US" err="1"/>
              <a:t>Intapp</a:t>
            </a:r>
            <a:r>
              <a:rPr lang="en-US"/>
              <a:t> Time Troubleshooting</a:t>
            </a:r>
          </a:p>
          <a:p>
            <a:r>
              <a:rPr lang="en-US" sz="1860">
                <a:solidFill>
                  <a:srgbClr val="7030A0"/>
                </a:solidFill>
              </a:rPr>
              <a:t>Average Article rating: </a:t>
            </a:r>
            <a:r>
              <a:rPr lang="en-US"/>
              <a:t>4.65/5</a:t>
            </a:r>
            <a:br>
              <a:rPr lang="en-US"/>
            </a:br>
            <a:r>
              <a:rPr lang="en-US">
                <a:solidFill>
                  <a:srgbClr val="7030A0"/>
                </a:solidFill>
              </a:rPr>
              <a:t>Did you know? </a:t>
            </a:r>
          </a:p>
          <a:p>
            <a:pPr marL="285750" indent="-285750">
              <a:buFont typeface="Arial" panose="020B0604020202020204" pitchFamily="34" charset="0"/>
              <a:buChar char="•"/>
            </a:pPr>
            <a:r>
              <a:rPr lang="en-US"/>
              <a:t>1,971 searches were made from within the JL Service Center by 171 unique users. </a:t>
            </a:r>
          </a:p>
          <a:p>
            <a:pPr marL="285750" indent="-285750">
              <a:buFont typeface="Arial" panose="020B0604020202020204" pitchFamily="34" charset="0"/>
              <a:buChar char="•"/>
            </a:pPr>
            <a:r>
              <a:rPr lang="en-US"/>
              <a:t>These searches were across both Knowledge &amp; Service Center. </a:t>
            </a:r>
          </a:p>
          <a:p>
            <a:pPr marL="285750" indent="-285750">
              <a:buFont typeface="Arial" panose="020B0604020202020204" pitchFamily="34" charset="0"/>
              <a:buChar char="•"/>
            </a:pPr>
            <a:r>
              <a:rPr lang="en-US"/>
              <a:t>An interesting search was “backpack”, as a user seemed to be searching to order branded JL backpacks. </a:t>
            </a:r>
          </a:p>
        </p:txBody>
      </p:sp>
    </p:spTree>
    <p:extLst>
      <p:ext uri="{BB962C8B-B14F-4D97-AF65-F5344CB8AC3E}">
        <p14:creationId xmlns:p14="http://schemas.microsoft.com/office/powerpoint/2010/main" val="3971916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1" kern="1200">
                <a:latin typeface="Arial" panose="020B0604020202020204" pitchFamily="34" charset="0"/>
                <a:ea typeface="+mj-ea"/>
                <a:cs typeface="Arial" panose="020B0604020202020204" pitchFamily="34" charset="0"/>
              </a:rPr>
              <a:t>Update &amp; Reminder </a:t>
            </a:r>
            <a:r>
              <a:rPr lang="en-US" sz="2500" b="1" i="0" kern="1200">
                <a:latin typeface="Arial" panose="020B0604020202020204" pitchFamily="34" charset="0"/>
                <a:ea typeface="+mj-ea"/>
                <a:cs typeface="Arial" panose="020B0604020202020204" pitchFamily="34" charset="0"/>
              </a:rPr>
              <a:t>Highlights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133007" y="1346396"/>
            <a:ext cx="11922937" cy="5909310"/>
          </a:xfrm>
          <a:prstGeom prst="rect">
            <a:avLst/>
          </a:prstGeom>
          <a:noFill/>
        </p:spPr>
        <p:txBody>
          <a:bodyPr wrap="square" rtlCol="0">
            <a:spAutoFit/>
          </a:bodyPr>
          <a:lstStyle/>
          <a:p>
            <a:pPr marL="285750" indent="-285750">
              <a:buFont typeface="Arial" panose="020B0604020202020204" pitchFamily="34" charset="0"/>
              <a:buChar char="•"/>
            </a:pPr>
            <a:r>
              <a:rPr lang="en-US" b="1" i="0">
                <a:solidFill>
                  <a:srgbClr val="7030A0"/>
                </a:solidFill>
                <a:effectLst/>
              </a:rPr>
              <a:t>OneDrive Account access:</a:t>
            </a:r>
            <a:r>
              <a:rPr lang="en-US" b="0" i="0">
                <a:solidFill>
                  <a:srgbClr val="7030A0"/>
                </a:solidFill>
                <a:effectLst/>
              </a:rPr>
              <a:t> When a user is separated, via the form in Service Now, the manager may select who will receive access to the separated user’s OneDrive Account.</a:t>
            </a:r>
          </a:p>
          <a:p>
            <a:pPr marL="742950" lvl="1" indent="-285750" algn="l">
              <a:buFont typeface="Arial" panose="020B0604020202020204" pitchFamily="34" charset="0"/>
              <a:buChar char="•"/>
            </a:pPr>
            <a:r>
              <a:rPr lang="en-US" b="0" i="0">
                <a:solidFill>
                  <a:srgbClr val="7030A0"/>
                </a:solidFill>
                <a:effectLst/>
              </a:rPr>
              <a:t>The user who receives access will receive a link via the task/email.</a:t>
            </a:r>
          </a:p>
          <a:p>
            <a:pPr marL="742950" lvl="1" indent="-285750" algn="l">
              <a:buFont typeface="Arial" panose="020B0604020202020204" pitchFamily="34" charset="0"/>
              <a:buChar char="•"/>
            </a:pPr>
            <a:r>
              <a:rPr lang="en-US" b="0" i="0">
                <a:solidFill>
                  <a:srgbClr val="7030A0"/>
                </a:solidFill>
                <a:effectLst/>
              </a:rPr>
              <a:t>This is the only reason OneDrive account access is typically given.</a:t>
            </a:r>
          </a:p>
          <a:p>
            <a:pPr marL="742950" lvl="1" indent="-285750" algn="l">
              <a:buFont typeface="Arial" panose="020B0604020202020204" pitchFamily="34" charset="0"/>
              <a:buChar char="•"/>
            </a:pPr>
            <a:r>
              <a:rPr lang="en-US" b="0" i="0">
                <a:solidFill>
                  <a:srgbClr val="7030A0"/>
                </a:solidFill>
                <a:effectLst/>
              </a:rPr>
              <a:t>A </a:t>
            </a:r>
            <a:r>
              <a:rPr lang="en-US" b="0" i="0" u="none" strike="noStrike">
                <a:solidFill>
                  <a:srgbClr val="7030A0"/>
                </a:solidFill>
                <a:effectLst/>
                <a:hlinkClick r:id="rId3" tooltip="https://jacksonlewis.service-now.com/kb_view.do?sysparm_article=KB0010829">
                  <a:extLst>
                    <a:ext uri="{A12FA001-AC4F-418D-AE19-62706E023703}">
                      <ahyp:hlinkClr xmlns:ahyp="http://schemas.microsoft.com/office/drawing/2018/hyperlinkcolor" val="tx"/>
                    </a:ext>
                  </a:extLst>
                </a:hlinkClick>
              </a:rPr>
              <a:t>Knowledge Article</a:t>
            </a:r>
            <a:r>
              <a:rPr lang="en-US" b="0" i="0">
                <a:solidFill>
                  <a:srgbClr val="7030A0"/>
                </a:solidFill>
                <a:effectLst/>
              </a:rPr>
              <a:t> has been added to more clearly describe this.</a:t>
            </a:r>
          </a:p>
          <a:p>
            <a:pPr marL="285750" indent="-285750">
              <a:buFont typeface="Arial" panose="020B0604020202020204" pitchFamily="34" charset="0"/>
              <a:buChar char="•"/>
            </a:pPr>
            <a:r>
              <a:rPr lang="en-US" b="1" i="0">
                <a:solidFill>
                  <a:srgbClr val="7030A0"/>
                </a:solidFill>
                <a:effectLst/>
              </a:rPr>
              <a:t>JL Core IT Passwords:</a:t>
            </a:r>
            <a:r>
              <a:rPr lang="en-US" b="0" i="0">
                <a:solidFill>
                  <a:srgbClr val="7030A0"/>
                </a:solidFill>
                <a:effectLst/>
              </a:rPr>
              <a:t> A new password requirement has been added for IT folks. Our passwords now must be 15 characters long. This is already in effect, but you won’t be required to upgrade to a 15-character password until your next password reset.</a:t>
            </a:r>
          </a:p>
          <a:p>
            <a:pPr marL="285750" indent="-285750">
              <a:buFont typeface="Arial" panose="020B0604020202020204" pitchFamily="34" charset="0"/>
              <a:buChar char="•"/>
            </a:pPr>
            <a:r>
              <a:rPr lang="en-US" b="1" i="0">
                <a:solidFill>
                  <a:srgbClr val="7030A0"/>
                </a:solidFill>
                <a:effectLst/>
              </a:rPr>
              <a:t>Password Resets or Bypass codes:</a:t>
            </a:r>
            <a:r>
              <a:rPr lang="en-US" b="0" i="0">
                <a:solidFill>
                  <a:srgbClr val="7030A0"/>
                </a:solidFill>
                <a:effectLst/>
              </a:rPr>
              <a:t> Following my email from July 29</a:t>
            </a:r>
            <a:r>
              <a:rPr lang="en-US" b="0" i="0" baseline="30000">
                <a:solidFill>
                  <a:srgbClr val="7030A0"/>
                </a:solidFill>
                <a:effectLst/>
              </a:rPr>
              <a:t>th</a:t>
            </a:r>
            <a:r>
              <a:rPr lang="en-US" b="0" i="0">
                <a:solidFill>
                  <a:srgbClr val="7030A0"/>
                </a:solidFill>
                <a:effectLst/>
              </a:rPr>
              <a:t>, going forward we’ve been asked to use Duo to verify a user is who they claim to be prior to resetting their JL Account password or giving them a Duo Bypass code.  Steps below and we’ll get this into knowledge.</a:t>
            </a:r>
            <a:endParaRPr lang="en-US">
              <a:solidFill>
                <a:srgbClr val="7030A0"/>
              </a:solidFill>
            </a:endParaRPr>
          </a:p>
          <a:p>
            <a:pPr algn="l">
              <a:buFont typeface="Arial" panose="020B0604020202020204" pitchFamily="34" charset="0"/>
              <a:buChar char="•"/>
            </a:pPr>
            <a:r>
              <a:rPr lang="en-US" b="1" i="0">
                <a:solidFill>
                  <a:srgbClr val="7030A0"/>
                </a:solidFill>
                <a:effectLst/>
              </a:rPr>
              <a:t>    Calendar Appointments:</a:t>
            </a:r>
            <a:r>
              <a:rPr lang="en-US" b="0" i="0">
                <a:solidFill>
                  <a:srgbClr val="7030A0"/>
                </a:solidFill>
                <a:effectLst/>
              </a:rPr>
              <a:t> Some incidents have been escalated for an issue where a Teams meeting is being added to each calendar invite sent. Even when Webex is being selected.</a:t>
            </a:r>
          </a:p>
          <a:p>
            <a:pPr marL="742950" lvl="1" indent="-285750" algn="l">
              <a:buFont typeface="Arial" panose="020B0604020202020204" pitchFamily="34" charset="0"/>
              <a:buChar char="•"/>
            </a:pPr>
            <a:r>
              <a:rPr lang="en-US" b="0" i="0">
                <a:solidFill>
                  <a:srgbClr val="7030A0"/>
                </a:solidFill>
                <a:effectLst/>
              </a:rPr>
              <a:t>This is not a bug in the add-in. A repair of office is not needed.</a:t>
            </a:r>
          </a:p>
          <a:p>
            <a:pPr marL="742950" lvl="1" indent="-285750" algn="l">
              <a:buFont typeface="Arial" panose="020B0604020202020204" pitchFamily="34" charset="0"/>
              <a:buChar char="•"/>
            </a:pPr>
            <a:r>
              <a:rPr lang="en-US" b="0" i="0">
                <a:solidFill>
                  <a:srgbClr val="7030A0"/>
                </a:solidFill>
                <a:effectLst/>
              </a:rPr>
              <a:t>Instead, open Outlook Options&gt;Calendar&gt;Calendar Options&gt;Deselect </a:t>
            </a:r>
            <a:r>
              <a:rPr lang="en-US" b="0" i="1">
                <a:solidFill>
                  <a:srgbClr val="7030A0"/>
                </a:solidFill>
                <a:effectLst/>
              </a:rPr>
              <a:t>add online meetings to all meetings</a:t>
            </a:r>
            <a:r>
              <a:rPr lang="en-US" b="0" i="0">
                <a:solidFill>
                  <a:srgbClr val="7030A0"/>
                </a:solidFill>
                <a:effectLst/>
              </a:rPr>
              <a:t>&gt;Select Ok.</a:t>
            </a:r>
          </a:p>
          <a:p>
            <a:pPr marL="742950" lvl="1" indent="-285750" algn="l">
              <a:buFont typeface="Arial" panose="020B0604020202020204" pitchFamily="34" charset="0"/>
              <a:buChar char="•"/>
            </a:pPr>
            <a:r>
              <a:rPr lang="en-US" b="0" i="0">
                <a:solidFill>
                  <a:srgbClr val="7030A0"/>
                </a:solidFill>
                <a:effectLst/>
              </a:rPr>
              <a:t>Cloud Engineering is looking to disable this via a script deployed via Intune.</a:t>
            </a:r>
          </a:p>
          <a:p>
            <a:pPr marL="285750" indent="-285750">
              <a:buFont typeface="Arial" panose="020B0604020202020204" pitchFamily="34" charset="0"/>
              <a:buChar char="•"/>
            </a:pPr>
            <a:r>
              <a:rPr lang="en-US" b="1" i="0">
                <a:solidFill>
                  <a:srgbClr val="7030A0"/>
                </a:solidFill>
                <a:effectLst/>
              </a:rPr>
              <a:t>Self Service Password Reset:</a:t>
            </a:r>
            <a:r>
              <a:rPr lang="en-US" b="0" i="0">
                <a:solidFill>
                  <a:srgbClr val="7030A0"/>
                </a:solidFill>
                <a:effectLst/>
              </a:rPr>
              <a:t> An email was sent to the pilot sites asking them to self-enroll (See attached). I was notified this afternoon that there are a few issues they’re working to resolve. Just FYI, some users may call us as SSPR is not working as expected.</a:t>
            </a:r>
          </a:p>
          <a:p>
            <a:pPr marL="285750" indent="-285750">
              <a:buFont typeface="Arial" panose="020B0604020202020204" pitchFamily="34" charset="0"/>
              <a:buChar char="•"/>
            </a:pPr>
            <a:endParaRPr lang="en-US" b="0" i="0">
              <a:solidFill>
                <a:srgbClr val="172B4D"/>
              </a:solidFill>
              <a:effectLst/>
              <a:latin typeface="-apple-system"/>
            </a:endParaRPr>
          </a:p>
          <a:p>
            <a:pPr marL="285750" indent="-285750">
              <a:buFont typeface="Arial" panose="020B0604020202020204" pitchFamily="34" charset="0"/>
              <a:buChar char="•"/>
            </a:pPr>
            <a:endParaRPr lang="en-US">
              <a:solidFill>
                <a:srgbClr val="7030A0"/>
              </a:solidFill>
            </a:endParaRPr>
          </a:p>
        </p:txBody>
      </p:sp>
    </p:spTree>
    <p:extLst>
      <p:ext uri="{BB962C8B-B14F-4D97-AF65-F5344CB8AC3E}">
        <p14:creationId xmlns:p14="http://schemas.microsoft.com/office/powerpoint/2010/main" val="1916140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CF1D72-9E09-4245-851E-058D172F9A3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27B92B15-8522-425A-8708-2EF41A3B6CF2}"/>
              </a:ext>
            </a:extLst>
          </p:cNvPr>
          <p:cNvSpPr>
            <a:spLocks noGrp="1"/>
          </p:cNvSpPr>
          <p:nvPr>
            <p:ph type="sldNum" sz="quarter" idx="4"/>
          </p:nvPr>
        </p:nvSpPr>
        <p:spPr/>
        <p:txBody>
          <a:bodyPr/>
          <a:lstStyle/>
          <a:p>
            <a:fld id="{407F7647-6CBB-4945-B48A-22BF8575EA14}" type="slidenum">
              <a:rPr lang="en-US" smtClean="0"/>
              <a:pPr/>
              <a:t>26</a:t>
            </a:fld>
            <a:endParaRPr lang="en-US"/>
          </a:p>
        </p:txBody>
      </p:sp>
      <p:sp>
        <p:nvSpPr>
          <p:cNvPr id="5" name="Content Placeholder 4">
            <a:extLst>
              <a:ext uri="{FF2B5EF4-FFF2-40B4-BE49-F238E27FC236}">
                <a16:creationId xmlns:a16="http://schemas.microsoft.com/office/drawing/2014/main" id="{44C81D70-AD7D-4F93-B2CB-DC35C6701B11}"/>
              </a:ext>
            </a:extLst>
          </p:cNvPr>
          <p:cNvSpPr>
            <a:spLocks noGrp="1"/>
          </p:cNvSpPr>
          <p:nvPr>
            <p:ph sz="half" idx="13"/>
          </p:nvPr>
        </p:nvSpPr>
        <p:spPr>
          <a:xfrm>
            <a:off x="240930" y="1541100"/>
            <a:ext cx="11707091" cy="4466771"/>
          </a:xfrm>
        </p:spPr>
        <p:txBody>
          <a:bodyPr/>
          <a:lstStyle/>
          <a:p>
            <a:pPr marL="285750" marR="0" indent="-285750">
              <a:spcBef>
                <a:spcPts val="0"/>
              </a:spcBef>
              <a:spcAft>
                <a:spcPts val="0"/>
              </a:spcAft>
              <a:buFont typeface="Arial" panose="020B0604020202020204" pitchFamily="34" charset="0"/>
              <a:buChar char="•"/>
            </a:pPr>
            <a:r>
              <a:rPr lang="en-US" b="1">
                <a:latin typeface="Calibri" panose="020F0502020204030204" pitchFamily="34" charset="0"/>
                <a:ea typeface="Calibri" panose="020F0502020204030204" pitchFamily="34" charset="0"/>
              </a:rPr>
              <a:t>Frequent Callers:</a:t>
            </a:r>
            <a:r>
              <a:rPr lang="en-US">
                <a:latin typeface="Calibri" panose="020F0502020204030204" pitchFamily="34" charset="0"/>
                <a:ea typeface="Calibri" panose="020F0502020204030204" pitchFamily="34" charset="0"/>
              </a:rPr>
              <a:t> </a:t>
            </a:r>
            <a:r>
              <a:rPr lang="en-US" sz="1800">
                <a:solidFill>
                  <a:srgbClr val="7030A0"/>
                </a:solidFill>
                <a:effectLst/>
                <a:latin typeface="Calibri" panose="020F0502020204030204" pitchFamily="34" charset="0"/>
                <a:ea typeface="Calibri" panose="020F0502020204030204" pitchFamily="34" charset="0"/>
              </a:rPr>
              <a:t>Working to reduce volume from the most frequent customers of the Service Desk as well as New Hires with these three areas of focus.  </a:t>
            </a:r>
            <a:endParaRPr lang="en-US">
              <a:solidFill>
                <a:srgbClr val="7030A0"/>
              </a:solidFill>
              <a:latin typeface="Calibri" panose="020F0502020204030204" pitchFamily="34" charset="0"/>
              <a:ea typeface="Calibri" panose="020F0502020204030204" pitchFamily="34" charset="0"/>
            </a:endParaRPr>
          </a:p>
          <a:p>
            <a:pPr marL="742950" lvl="1" indent="-285750">
              <a:spcBef>
                <a:spcPts val="0"/>
              </a:spcBef>
              <a:buFont typeface="Arial" panose="020B0604020202020204" pitchFamily="34" charset="0"/>
              <a:buChar char="•"/>
            </a:pPr>
            <a:r>
              <a:rPr lang="en-US" b="1">
                <a:solidFill>
                  <a:srgbClr val="7030A0"/>
                </a:solidFill>
                <a:effectLst/>
                <a:latin typeface="Calibri" panose="020F0502020204030204" pitchFamily="34" charset="0"/>
                <a:ea typeface="Calibri" panose="020F0502020204030204" pitchFamily="34" charset="0"/>
              </a:rPr>
              <a:t>OAs:</a:t>
            </a:r>
            <a:r>
              <a:rPr lang="en-US">
                <a:solidFill>
                  <a:srgbClr val="7030A0"/>
                </a:solidFill>
                <a:effectLst/>
                <a:latin typeface="Calibri" panose="020F0502020204030204" pitchFamily="34" charset="0"/>
                <a:ea typeface="Calibri" panose="020F0502020204030204" pitchFamily="34" charset="0"/>
              </a:rPr>
              <a:t> Met with Martha Tanner to review our most frequent callers and to see if her team would find it useful to be notified when one of their staff makes it into our weekly or monthly top ten</a:t>
            </a:r>
            <a:r>
              <a:rPr lang="en-US">
                <a:solidFill>
                  <a:srgbClr val="7030A0"/>
                </a:solidFill>
                <a:latin typeface="Calibri" panose="020F0502020204030204" pitchFamily="34" charset="0"/>
                <a:ea typeface="Calibri" panose="020F0502020204030204" pitchFamily="34" charset="0"/>
              </a:rPr>
              <a:t>.</a:t>
            </a:r>
          </a:p>
          <a:p>
            <a:pPr marL="1428750" lvl="2" indent="-285750">
              <a:spcBef>
                <a:spcPts val="0"/>
              </a:spcBef>
            </a:pPr>
            <a:r>
              <a:rPr lang="en-US">
                <a:solidFill>
                  <a:srgbClr val="7030A0"/>
                </a:solidFill>
                <a:latin typeface="Calibri" panose="020F0502020204030204" pitchFamily="34" charset="0"/>
                <a:ea typeface="Calibri" panose="020F0502020204030204" pitchFamily="34" charset="0"/>
              </a:rPr>
              <a:t>She suggested that instead of targeting specific users, review the most frequent questions from frequent users and send out training recommendations for the Office Administrators to circulate through their teams.</a:t>
            </a:r>
          </a:p>
          <a:p>
            <a:pPr marL="1428750" lvl="2" indent="-285750">
              <a:spcBef>
                <a:spcPts val="0"/>
              </a:spcBef>
            </a:pPr>
            <a:r>
              <a:rPr lang="en-US">
                <a:solidFill>
                  <a:srgbClr val="7030A0"/>
                </a:solidFill>
                <a:latin typeface="Calibri" panose="020F0502020204030204" pitchFamily="34" charset="0"/>
                <a:ea typeface="Calibri" panose="020F0502020204030204" pitchFamily="34" charset="0"/>
              </a:rPr>
              <a:t>Then reevaluate and see if these most frequent customers improve.  </a:t>
            </a:r>
            <a:endParaRPr lang="en-US" sz="1600">
              <a:solidFill>
                <a:srgbClr val="7030A0"/>
              </a:solidFill>
              <a:latin typeface="Calibri" panose="020F0502020204030204" pitchFamily="34" charset="0"/>
              <a:ea typeface="Calibri" panose="020F0502020204030204" pitchFamily="34" charset="0"/>
            </a:endParaRPr>
          </a:p>
          <a:p>
            <a:pPr marL="742950" lvl="1" indent="-285750">
              <a:spcBef>
                <a:spcPts val="0"/>
              </a:spcBef>
              <a:buFont typeface="Arial" panose="020B0604020202020204" pitchFamily="34" charset="0"/>
              <a:buChar char="•"/>
            </a:pPr>
            <a:r>
              <a:rPr lang="en-US" sz="1800" b="1">
                <a:solidFill>
                  <a:srgbClr val="7030A0"/>
                </a:solidFill>
                <a:effectLst/>
                <a:latin typeface="Calibri" panose="020F0502020204030204" pitchFamily="34" charset="0"/>
                <a:ea typeface="Calibri" panose="020F0502020204030204" pitchFamily="34" charset="0"/>
              </a:rPr>
              <a:t>Duo:</a:t>
            </a:r>
            <a:r>
              <a:rPr lang="en-US" sz="1800">
                <a:solidFill>
                  <a:srgbClr val="7030A0"/>
                </a:solidFill>
                <a:effectLst/>
                <a:latin typeface="Calibri" panose="020F0502020204030204" pitchFamily="34" charset="0"/>
                <a:ea typeface="Calibri" panose="020F0502020204030204" pitchFamily="34" charset="0"/>
              </a:rPr>
              <a:t> New hires frequently have issues with </a:t>
            </a:r>
            <a:r>
              <a:rPr lang="en-US">
                <a:solidFill>
                  <a:srgbClr val="7030A0"/>
                </a:solidFill>
                <a:latin typeface="Calibri" panose="020F0502020204030204" pitchFamily="34" charset="0"/>
                <a:ea typeface="Calibri" panose="020F0502020204030204" pitchFamily="34" charset="0"/>
              </a:rPr>
              <a:t>first use of VPN because they do not have access to use it. </a:t>
            </a:r>
          </a:p>
          <a:p>
            <a:pPr marL="1428750" lvl="2" indent="-285750">
              <a:spcBef>
                <a:spcPts val="0"/>
              </a:spcBef>
            </a:pPr>
            <a:r>
              <a:rPr lang="en-US">
                <a:solidFill>
                  <a:srgbClr val="7030A0"/>
                </a:solidFill>
                <a:effectLst/>
                <a:latin typeface="Calibri" panose="020F0502020204030204" pitchFamily="34" charset="0"/>
                <a:ea typeface="Calibri" panose="020F0502020204030204" pitchFamily="34" charset="0"/>
              </a:rPr>
              <a:t>Looking to answer, “why do we not give all users rights to use VPN/Duo while in a hybrid work environment?</a:t>
            </a:r>
            <a:endParaRPr lang="en-US" sz="1600">
              <a:solidFill>
                <a:srgbClr val="7030A0"/>
              </a:solidFill>
              <a:latin typeface="Calibri" panose="020F0502020204030204" pitchFamily="34" charset="0"/>
              <a:ea typeface="Calibri" panose="020F0502020204030204" pitchFamily="34" charset="0"/>
            </a:endParaRPr>
          </a:p>
          <a:p>
            <a:pPr marL="742950" lvl="1" indent="-285750">
              <a:spcBef>
                <a:spcPts val="0"/>
              </a:spcBef>
              <a:buFont typeface="Arial" panose="020B0604020202020204" pitchFamily="34" charset="0"/>
              <a:buChar char="•"/>
            </a:pPr>
            <a:r>
              <a:rPr lang="en-US" sz="1800" b="1">
                <a:solidFill>
                  <a:srgbClr val="7030A0"/>
                </a:solidFill>
                <a:effectLst/>
                <a:latin typeface="Calibri" panose="020F0502020204030204" pitchFamily="34" charset="0"/>
                <a:ea typeface="Calibri" panose="020F0502020204030204" pitchFamily="34" charset="0"/>
              </a:rPr>
              <a:t>Training:</a:t>
            </a:r>
            <a:r>
              <a:rPr lang="en-US" sz="1800">
                <a:solidFill>
                  <a:srgbClr val="7030A0"/>
                </a:solidFill>
                <a:effectLst/>
                <a:latin typeface="Calibri" panose="020F0502020204030204" pitchFamily="34" charset="0"/>
                <a:ea typeface="Calibri" panose="020F0502020204030204" pitchFamily="34" charset="0"/>
              </a:rPr>
              <a:t> Professional Development has said they would </a:t>
            </a:r>
            <a:r>
              <a:rPr lang="en-US">
                <a:solidFill>
                  <a:srgbClr val="7030A0"/>
                </a:solidFill>
                <a:latin typeface="Calibri" panose="020F0502020204030204" pitchFamily="34" charset="0"/>
                <a:ea typeface="Calibri" panose="020F0502020204030204" pitchFamily="34" charset="0"/>
              </a:rPr>
              <a:t>be happy to </a:t>
            </a:r>
            <a:r>
              <a:rPr lang="en-US" sz="1800">
                <a:solidFill>
                  <a:srgbClr val="7030A0"/>
                </a:solidFill>
                <a:effectLst/>
                <a:latin typeface="Calibri" panose="020F0502020204030204" pitchFamily="34" charset="0"/>
                <a:ea typeface="Calibri" panose="020F0502020204030204" pitchFamily="34" charset="0"/>
              </a:rPr>
              <a:t>add any videos we provide to the new version of the new hire learning track.</a:t>
            </a:r>
          </a:p>
          <a:p>
            <a:pPr marL="1428750" lvl="2" indent="-285750">
              <a:spcBef>
                <a:spcPts val="0"/>
              </a:spcBef>
            </a:pPr>
            <a:r>
              <a:rPr lang="en-US">
                <a:solidFill>
                  <a:srgbClr val="7030A0"/>
                </a:solidFill>
                <a:latin typeface="Calibri" panose="020F0502020204030204" pitchFamily="34" charset="0"/>
                <a:ea typeface="Calibri" panose="020F0502020204030204" pitchFamily="34" charset="0"/>
              </a:rPr>
              <a:t>Looking to d</a:t>
            </a:r>
            <a:r>
              <a:rPr lang="en-US">
                <a:solidFill>
                  <a:srgbClr val="7030A0"/>
                </a:solidFill>
                <a:effectLst/>
                <a:latin typeface="Calibri" panose="020F0502020204030204" pitchFamily="34" charset="0"/>
                <a:ea typeface="Calibri" panose="020F0502020204030204" pitchFamily="34" charset="0"/>
              </a:rPr>
              <a:t>eveloping a list of short video topics</a:t>
            </a:r>
            <a:r>
              <a:rPr lang="en-US">
                <a:solidFill>
                  <a:srgbClr val="7030A0"/>
                </a:solidFill>
                <a:latin typeface="Calibri" panose="020F0502020204030204" pitchFamily="34" charset="0"/>
                <a:ea typeface="Calibri" panose="020F0502020204030204" pitchFamily="34" charset="0"/>
              </a:rPr>
              <a:t> and record short trainings on these.</a:t>
            </a:r>
          </a:p>
          <a:p>
            <a:pPr marL="285750" indent="-285750">
              <a:spcBef>
                <a:spcPts val="0"/>
              </a:spcBef>
              <a:buFont typeface="Arial" panose="020B0604020202020204" pitchFamily="34" charset="0"/>
              <a:buChar char="•"/>
            </a:pPr>
            <a:r>
              <a:rPr lang="en-US" b="1"/>
              <a:t>Surveys &amp; Feedback: </a:t>
            </a:r>
            <a:r>
              <a:rPr lang="en-US">
                <a:solidFill>
                  <a:srgbClr val="7030A0"/>
                </a:solidFill>
              </a:rPr>
              <a:t>Though our Survey scores have remained positive, feedback on some of our newer staff members has been mixed. </a:t>
            </a:r>
          </a:p>
          <a:p>
            <a:pPr marL="742950" lvl="1" indent="-285750">
              <a:spcBef>
                <a:spcPts val="0"/>
              </a:spcBef>
              <a:buFont typeface="Arial" panose="020B0604020202020204" pitchFamily="34" charset="0"/>
              <a:buChar char="•"/>
            </a:pPr>
            <a:r>
              <a:rPr lang="en-US">
                <a:solidFill>
                  <a:srgbClr val="7030A0"/>
                </a:solidFill>
              </a:rPr>
              <a:t>Expected as they acclimate to JL. </a:t>
            </a:r>
          </a:p>
          <a:p>
            <a:pPr marL="742950" lvl="1" indent="-285750">
              <a:spcBef>
                <a:spcPts val="0"/>
              </a:spcBef>
              <a:buFont typeface="Arial" panose="020B0604020202020204" pitchFamily="34" charset="0"/>
              <a:buChar char="•"/>
            </a:pPr>
            <a:r>
              <a:rPr lang="en-US">
                <a:solidFill>
                  <a:srgbClr val="7030A0"/>
                </a:solidFill>
              </a:rPr>
              <a:t>Working with staff in 1:1s on specific areas of improvement. </a:t>
            </a:r>
          </a:p>
          <a:p>
            <a:pPr marL="742950" lvl="1" indent="-285750">
              <a:spcBef>
                <a:spcPts val="0"/>
              </a:spcBef>
              <a:buFont typeface="Arial" panose="020B0604020202020204" pitchFamily="34" charset="0"/>
              <a:buChar char="•"/>
            </a:pPr>
            <a:r>
              <a:rPr lang="en-US">
                <a:solidFill>
                  <a:srgbClr val="7030A0"/>
                </a:solidFill>
              </a:rPr>
              <a:t>Reviewing options to return to the QA process. </a:t>
            </a:r>
          </a:p>
          <a:p>
            <a:pPr marL="285750" indent="-285750">
              <a:buFont typeface="Arial" panose="020B0604020202020204" pitchFamily="34" charset="0"/>
              <a:buChar char="•"/>
            </a:pPr>
            <a:endParaRPr lang="en-US"/>
          </a:p>
          <a:p>
            <a:pPr marL="342900" marR="0" lvl="0" indent="-342900">
              <a:spcBef>
                <a:spcPts val="0"/>
              </a:spcBef>
              <a:spcAft>
                <a:spcPts val="0"/>
              </a:spcAft>
              <a:buFont typeface="Symbol" panose="05050102010706020507" pitchFamily="18" charset="2"/>
              <a:buChar char=""/>
            </a:pPr>
            <a:endParaRPr lang="en-US" sz="1800">
              <a:effectLst/>
              <a:latin typeface="Calibri" panose="020F0502020204030204" pitchFamily="34" charset="0"/>
              <a:ea typeface="Calibri" panose="020F0502020204030204" pitchFamily="34" charset="0"/>
            </a:endParaRPr>
          </a:p>
          <a:p>
            <a:endParaRPr lang="en-US"/>
          </a:p>
        </p:txBody>
      </p:sp>
      <p:sp>
        <p:nvSpPr>
          <p:cNvPr id="6" name="Title 5">
            <a:extLst>
              <a:ext uri="{FF2B5EF4-FFF2-40B4-BE49-F238E27FC236}">
                <a16:creationId xmlns:a16="http://schemas.microsoft.com/office/drawing/2014/main" id="{94F10F7B-559C-4AE5-B5C1-6C0EA5D8EB22}"/>
              </a:ext>
            </a:extLst>
          </p:cNvPr>
          <p:cNvSpPr>
            <a:spLocks noGrp="1"/>
          </p:cNvSpPr>
          <p:nvPr>
            <p:ph type="title"/>
          </p:nvPr>
        </p:nvSpPr>
        <p:spPr/>
        <p:txBody>
          <a:bodyPr/>
          <a:lstStyle/>
          <a:p>
            <a:r>
              <a:rPr lang="en-US"/>
              <a:t>Areas of Improvement</a:t>
            </a:r>
            <a:br>
              <a:rPr lang="en-US"/>
            </a:br>
            <a:endParaRPr lang="en-US"/>
          </a:p>
        </p:txBody>
      </p:sp>
    </p:spTree>
    <p:extLst>
      <p:ext uri="{BB962C8B-B14F-4D97-AF65-F5344CB8AC3E}">
        <p14:creationId xmlns:p14="http://schemas.microsoft.com/office/powerpoint/2010/main" val="2716731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906772-A4EF-490E-9387-BB651BDCA075}"/>
              </a:ext>
            </a:extLst>
          </p:cNvPr>
          <p:cNvSpPr>
            <a:spLocks noGrp="1"/>
          </p:cNvSpPr>
          <p:nvPr>
            <p:ph type="title"/>
          </p:nvPr>
        </p:nvSpPr>
        <p:spPr/>
        <p:txBody>
          <a:bodyPr/>
          <a:lstStyle/>
          <a:p>
            <a:br>
              <a:rPr lang="en-US" sz="4000"/>
            </a:br>
            <a:r>
              <a:rPr lang="en-US" sz="4000"/>
              <a:t>Technology Operations</a:t>
            </a:r>
            <a:br>
              <a:rPr lang="en-US"/>
            </a:br>
            <a:endParaRPr lang="en-US"/>
          </a:p>
        </p:txBody>
      </p:sp>
      <p:sp>
        <p:nvSpPr>
          <p:cNvPr id="2" name="Footer Placeholder 1">
            <a:extLst>
              <a:ext uri="{FF2B5EF4-FFF2-40B4-BE49-F238E27FC236}">
                <a16:creationId xmlns:a16="http://schemas.microsoft.com/office/drawing/2014/main" id="{FE329348-6320-483F-A745-6555B90C2940}"/>
              </a:ext>
            </a:extLst>
          </p:cNvPr>
          <p:cNvSpPr>
            <a:spLocks noGrp="1"/>
          </p:cNvSpPr>
          <p:nvPr>
            <p:ph type="ftr" sz="quarter" idx="4294967295"/>
          </p:nvPr>
        </p:nvSpPr>
        <p:spPr>
          <a:xfrm>
            <a:off x="0" y="6356350"/>
            <a:ext cx="4114800" cy="365125"/>
          </a:xfrm>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E2DDFE91-434D-4BD4-A60E-4E8B492320D9}"/>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27</a:t>
            </a:fld>
            <a:endParaRPr lang="en-US"/>
          </a:p>
        </p:txBody>
      </p:sp>
    </p:spTree>
    <p:extLst>
      <p:ext uri="{BB962C8B-B14F-4D97-AF65-F5344CB8AC3E}">
        <p14:creationId xmlns:p14="http://schemas.microsoft.com/office/powerpoint/2010/main" val="2675930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835498-7952-47A7-95C8-BD7DEE591F9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B6D4A68-E039-4353-9B6B-D85D10F682A8}"/>
              </a:ext>
            </a:extLst>
          </p:cNvPr>
          <p:cNvSpPr>
            <a:spLocks noGrp="1"/>
          </p:cNvSpPr>
          <p:nvPr>
            <p:ph type="sldNum" sz="quarter" idx="4"/>
          </p:nvPr>
        </p:nvSpPr>
        <p:spPr/>
        <p:txBody>
          <a:bodyPr/>
          <a:lstStyle/>
          <a:p>
            <a:fld id="{407F7647-6CBB-4945-B48A-22BF8575EA14}" type="slidenum">
              <a:rPr lang="en-US" smtClean="0"/>
              <a:pPr/>
              <a:t>28</a:t>
            </a:fld>
            <a:endParaRPr lang="en-US"/>
          </a:p>
        </p:txBody>
      </p:sp>
      <p:sp>
        <p:nvSpPr>
          <p:cNvPr id="6" name="Title 5">
            <a:extLst>
              <a:ext uri="{FF2B5EF4-FFF2-40B4-BE49-F238E27FC236}">
                <a16:creationId xmlns:a16="http://schemas.microsoft.com/office/drawing/2014/main" id="{4F961BD3-BC17-4AD6-A589-D7CE964A2F5F}"/>
              </a:ext>
            </a:extLst>
          </p:cNvPr>
          <p:cNvSpPr>
            <a:spLocks noGrp="1"/>
          </p:cNvSpPr>
          <p:nvPr>
            <p:ph type="title"/>
          </p:nvPr>
        </p:nvSpPr>
        <p:spPr/>
        <p:txBody>
          <a:bodyPr/>
          <a:lstStyle/>
          <a:p>
            <a:r>
              <a:rPr lang="en-US" sz="2500"/>
              <a:t>Escalation Status</a:t>
            </a:r>
            <a:br>
              <a:rPr lang="en-US" sz="2500"/>
            </a:br>
            <a:endParaRPr lang="en-US" sz="2500"/>
          </a:p>
        </p:txBody>
      </p:sp>
      <p:graphicFrame>
        <p:nvGraphicFramePr>
          <p:cNvPr id="9" name="Content Placeholder 13">
            <a:extLst>
              <a:ext uri="{FF2B5EF4-FFF2-40B4-BE49-F238E27FC236}">
                <a16:creationId xmlns:a16="http://schemas.microsoft.com/office/drawing/2014/main" id="{ED5316BA-5032-44AD-B1D4-AB70C072763A}"/>
              </a:ext>
            </a:extLst>
          </p:cNvPr>
          <p:cNvGraphicFramePr>
            <a:graphicFrameLocks/>
          </p:cNvGraphicFramePr>
          <p:nvPr>
            <p:extLst>
              <p:ext uri="{D42A27DB-BD31-4B8C-83A1-F6EECF244321}">
                <p14:modId xmlns:p14="http://schemas.microsoft.com/office/powerpoint/2010/main" val="27109929"/>
              </p:ext>
            </p:extLst>
          </p:nvPr>
        </p:nvGraphicFramePr>
        <p:xfrm>
          <a:off x="641907" y="1364116"/>
          <a:ext cx="10905138" cy="48207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5353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29</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p:txBody>
          <a:bodyPr/>
          <a:lstStyle/>
          <a:p>
            <a:r>
              <a:rPr lang="en-US" sz="2500"/>
              <a:t>Escalation Baselines</a:t>
            </a:r>
            <a:br>
              <a:rPr lang="en-US" sz="2500">
                <a:solidFill>
                  <a:srgbClr val="FF0000"/>
                </a:solidFill>
              </a:rPr>
            </a:br>
            <a:endParaRPr lang="en-US" sz="2500"/>
          </a:p>
        </p:txBody>
      </p:sp>
      <p:graphicFrame>
        <p:nvGraphicFramePr>
          <p:cNvPr id="9" name="Content Placeholder 13">
            <a:extLst>
              <a:ext uri="{FF2B5EF4-FFF2-40B4-BE49-F238E27FC236}">
                <a16:creationId xmlns:a16="http://schemas.microsoft.com/office/drawing/2014/main" id="{DD42D8F5-1A2E-466D-9416-FE8984112E15}"/>
              </a:ext>
            </a:extLst>
          </p:cNvPr>
          <p:cNvGraphicFramePr>
            <a:graphicFrameLocks/>
          </p:cNvGraphicFramePr>
          <p:nvPr>
            <p:extLst>
              <p:ext uri="{D42A27DB-BD31-4B8C-83A1-F6EECF244321}">
                <p14:modId xmlns:p14="http://schemas.microsoft.com/office/powerpoint/2010/main" val="2836218859"/>
              </p:ext>
            </p:extLst>
          </p:nvPr>
        </p:nvGraphicFramePr>
        <p:xfrm>
          <a:off x="227642" y="1421280"/>
          <a:ext cx="11736716" cy="4750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3577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B4D4AD26-004E-4049-AC07-5C1F7DBC9C1B}"/>
              </a:ext>
            </a:extLst>
          </p:cNvPr>
          <p:cNvSpPr txBox="1">
            <a:spLocks/>
          </p:cNvSpPr>
          <p:nvPr/>
        </p:nvSpPr>
        <p:spPr>
          <a:xfrm>
            <a:off x="5136648" y="93933"/>
            <a:ext cx="4919662" cy="6555641"/>
          </a:xfrm>
          <a:prstGeom prst="rect">
            <a:avLst/>
          </a:prstGeom>
          <a:solidFill>
            <a:schemeClr val="bg1"/>
          </a:solidFill>
          <a:ln>
            <a:solidFill>
              <a:schemeClr val="bg1"/>
            </a:solidFill>
          </a:ln>
        </p:spPr>
        <p:txBody>
          <a:bodyPr vert="horz" lIns="0" tIns="0" rIns="0" bIns="0" rtlCol="0" anchor="ctr">
            <a:noAutofit/>
          </a:bodyPr>
          <a:lstStyle>
            <a:lvl1pPr marL="974725" indent="-401638" algn="l" defTabSz="1828800" rtl="0" eaLnBrk="1" latinLnBrk="0" hangingPunct="1">
              <a:lnSpc>
                <a:spcPct val="90000"/>
              </a:lnSpc>
              <a:spcBef>
                <a:spcPts val="1000"/>
              </a:spcBef>
              <a:buFont typeface="Arial" panose="020B0604020202020204" pitchFamily="34" charset="0"/>
              <a:buChar char="•"/>
              <a:tabLst/>
              <a:defRPr sz="18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7" indent="0">
              <a:buFont typeface="Arial" panose="020B0604020202020204" pitchFamily="34" charset="0"/>
              <a:buNone/>
            </a:pPr>
            <a:endParaRPr lang="en-US" b="1" u="sng"/>
          </a:p>
        </p:txBody>
      </p:sp>
      <p:sp>
        <p:nvSpPr>
          <p:cNvPr id="2" name="TextBox 1">
            <a:extLst>
              <a:ext uri="{FF2B5EF4-FFF2-40B4-BE49-F238E27FC236}">
                <a16:creationId xmlns:a16="http://schemas.microsoft.com/office/drawing/2014/main" id="{7C051A27-59C0-4E26-8868-18F40DC810F1}"/>
              </a:ext>
            </a:extLst>
          </p:cNvPr>
          <p:cNvSpPr txBox="1"/>
          <p:nvPr/>
        </p:nvSpPr>
        <p:spPr>
          <a:xfrm>
            <a:off x="5256964" y="423105"/>
            <a:ext cx="5585655" cy="3539430"/>
          </a:xfrm>
          <a:prstGeom prst="rect">
            <a:avLst/>
          </a:prstGeom>
          <a:noFill/>
        </p:spPr>
        <p:txBody>
          <a:bodyPr wrap="square" rtlCol="0">
            <a:spAutoFit/>
          </a:bodyPr>
          <a:lstStyle/>
          <a:p>
            <a:r>
              <a:rPr lang="en-US" sz="1600" b="1" i="1" u="sng"/>
              <a:t>Incident Management Summary</a:t>
            </a:r>
          </a:p>
          <a:p>
            <a:endParaRPr lang="en-US" sz="1600" b="1" i="1" u="sng"/>
          </a:p>
          <a:p>
            <a:r>
              <a:rPr lang="en-US" sz="1600" b="1" i="1" u="sng"/>
              <a:t>Service Desk Summary</a:t>
            </a:r>
            <a:endParaRPr lang="en-US" sz="1600"/>
          </a:p>
          <a:p>
            <a:endParaRPr lang="en-US" sz="1600"/>
          </a:p>
          <a:p>
            <a:r>
              <a:rPr lang="en-US" sz="1600" b="1" i="1" u="sng"/>
              <a:t>Technology Operations Summary</a:t>
            </a:r>
          </a:p>
          <a:p>
            <a:endParaRPr lang="en-US" sz="1600" b="1" i="1" u="sng"/>
          </a:p>
          <a:p>
            <a:r>
              <a:rPr lang="en-US" sz="1600" b="1" i="1" u="sng"/>
              <a:t>Endpoint Engineering Summary</a:t>
            </a:r>
          </a:p>
          <a:p>
            <a:endParaRPr lang="en-US" sz="1600" b="1" i="1" u="sng"/>
          </a:p>
          <a:p>
            <a:endParaRPr lang="en-US" sz="1600" b="1" i="1" u="sng"/>
          </a:p>
          <a:p>
            <a:endParaRPr lang="en-US" sz="1600" b="1" i="1" u="sng"/>
          </a:p>
          <a:p>
            <a:endParaRPr lang="en-US" sz="1600" b="1" i="1" u="sng"/>
          </a:p>
          <a:p>
            <a:endParaRPr lang="en-US" sz="1600" b="1" i="1" u="sng"/>
          </a:p>
          <a:p>
            <a:pPr marL="285750" indent="-285750">
              <a:buFont typeface="Arial" panose="020B0604020202020204" pitchFamily="34" charset="0"/>
              <a:buChar char="•"/>
            </a:pPr>
            <a:endParaRPr lang="en-US" sz="1600" b="1" i="1" u="sng"/>
          </a:p>
          <a:p>
            <a:endParaRPr lang="en-US" sz="1600" b="1" i="1" u="sng"/>
          </a:p>
        </p:txBody>
      </p:sp>
    </p:spTree>
    <p:extLst>
      <p:ext uri="{BB962C8B-B14F-4D97-AF65-F5344CB8AC3E}">
        <p14:creationId xmlns:p14="http://schemas.microsoft.com/office/powerpoint/2010/main" val="315560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30</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t>Logic Monitor Alerts</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6916483" y="1570182"/>
            <a:ext cx="5275517" cy="2668423"/>
          </a:xfrm>
          <a:prstGeom prst="rect">
            <a:avLst/>
          </a:prstGeom>
          <a:noFill/>
        </p:spPr>
        <p:txBody>
          <a:bodyPr vert="horz" wrap="square" rtlCol="0">
            <a:spAutoFit/>
          </a:bodyPr>
          <a:lstStyle/>
          <a:p>
            <a:r>
              <a:rPr lang="en-US" sz="1860">
                <a:solidFill>
                  <a:srgbClr val="7030A0"/>
                </a:solidFill>
              </a:rPr>
              <a:t>Critical Alerts</a:t>
            </a:r>
          </a:p>
          <a:p>
            <a:pPr marL="342900" indent="-342900">
              <a:buFont typeface="Arial" panose="020B0604020202020204" pitchFamily="34" charset="0"/>
              <a:buChar char="•"/>
            </a:pPr>
            <a:r>
              <a:rPr lang="en-US" sz="1860"/>
              <a:t>Continue IDF/Server Room Temps in Denver &amp; Miami</a:t>
            </a:r>
          </a:p>
          <a:p>
            <a:pPr marL="342900" indent="-342900">
              <a:buFont typeface="Arial" panose="020B0604020202020204" pitchFamily="34" charset="0"/>
              <a:buChar char="•"/>
            </a:pPr>
            <a:r>
              <a:rPr lang="en-US" sz="1860"/>
              <a:t>Adding longer SDT for </a:t>
            </a:r>
            <a:r>
              <a:rPr lang="en-US" sz="1860" err="1"/>
              <a:t>Clocktimizer</a:t>
            </a:r>
            <a:r>
              <a:rPr lang="en-US" sz="1860"/>
              <a:t> site refresh</a:t>
            </a:r>
          </a:p>
          <a:p>
            <a:r>
              <a:rPr lang="en-US" sz="1860">
                <a:solidFill>
                  <a:srgbClr val="7030A0"/>
                </a:solidFill>
              </a:rPr>
              <a:t>Error Alerts</a:t>
            </a:r>
          </a:p>
          <a:p>
            <a:pPr marL="342900" indent="-342900">
              <a:buFont typeface="Arial" panose="020B0604020202020204" pitchFamily="34" charset="0"/>
              <a:buChar char="•"/>
            </a:pPr>
            <a:r>
              <a:rPr lang="en-US" sz="1860"/>
              <a:t>Devices not being placed in SDT</a:t>
            </a:r>
          </a:p>
          <a:p>
            <a:pPr marL="342900" indent="-342900">
              <a:buFont typeface="Arial" panose="020B0604020202020204" pitchFamily="34" charset="0"/>
              <a:buChar char="•"/>
            </a:pPr>
            <a:r>
              <a:rPr lang="en-US" sz="1860"/>
              <a:t>Silver Peak Errors clearing</a:t>
            </a:r>
          </a:p>
          <a:p>
            <a:pPr marL="342900" indent="-342900">
              <a:buFont typeface="Arial" panose="020B0604020202020204" pitchFamily="34" charset="0"/>
              <a:buChar char="•"/>
            </a:pPr>
            <a:r>
              <a:rPr lang="en-US" sz="1860"/>
              <a:t>CPU on Service Now and Varonis Servers (will be re-adjusted)</a:t>
            </a:r>
          </a:p>
        </p:txBody>
      </p:sp>
      <p:graphicFrame>
        <p:nvGraphicFramePr>
          <p:cNvPr id="9" name="Content Placeholder 13">
            <a:extLst>
              <a:ext uri="{FF2B5EF4-FFF2-40B4-BE49-F238E27FC236}">
                <a16:creationId xmlns:a16="http://schemas.microsoft.com/office/drawing/2014/main" id="{FFAABD10-263C-4728-A9EF-127D892D3140}"/>
              </a:ext>
            </a:extLst>
          </p:cNvPr>
          <p:cNvGraphicFramePr>
            <a:graphicFrameLocks/>
          </p:cNvGraphicFramePr>
          <p:nvPr>
            <p:extLst>
              <p:ext uri="{D42A27DB-BD31-4B8C-83A1-F6EECF244321}">
                <p14:modId xmlns:p14="http://schemas.microsoft.com/office/powerpoint/2010/main" val="4233211729"/>
              </p:ext>
            </p:extLst>
          </p:nvPr>
        </p:nvGraphicFramePr>
        <p:xfrm>
          <a:off x="0" y="1570182"/>
          <a:ext cx="6808242" cy="46832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9293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31</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latin typeface="Arial"/>
                <a:cs typeface="Arial"/>
              </a:rPr>
              <a:t>Resource Uptime</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2408905" y="5248731"/>
            <a:ext cx="184731" cy="276999"/>
          </a:xfrm>
          <a:prstGeom prst="rect">
            <a:avLst/>
          </a:prstGeom>
          <a:noFill/>
        </p:spPr>
        <p:txBody>
          <a:bodyPr vert="horz" wrap="none" lIns="91440" tIns="45720" rIns="91440" bIns="45720" rtlCol="0" anchor="t">
            <a:spAutoFit/>
          </a:bodyPr>
          <a:lstStyle/>
          <a:p>
            <a:endParaRPr lang="en-US" sz="1200">
              <a:cs typeface="Calibri"/>
            </a:endParaRPr>
          </a:p>
        </p:txBody>
      </p:sp>
      <p:graphicFrame>
        <p:nvGraphicFramePr>
          <p:cNvPr id="10" name="Table 10">
            <a:extLst>
              <a:ext uri="{FF2B5EF4-FFF2-40B4-BE49-F238E27FC236}">
                <a16:creationId xmlns:a16="http://schemas.microsoft.com/office/drawing/2014/main" id="{2926F7AB-1857-D5C1-35B2-A22893FBB990}"/>
              </a:ext>
            </a:extLst>
          </p:cNvPr>
          <p:cNvGraphicFramePr>
            <a:graphicFrameLocks noGrp="1"/>
          </p:cNvGraphicFramePr>
          <p:nvPr>
            <p:extLst>
              <p:ext uri="{D42A27DB-BD31-4B8C-83A1-F6EECF244321}">
                <p14:modId xmlns:p14="http://schemas.microsoft.com/office/powerpoint/2010/main" val="3030615610"/>
              </p:ext>
            </p:extLst>
          </p:nvPr>
        </p:nvGraphicFramePr>
        <p:xfrm>
          <a:off x="369456" y="1550719"/>
          <a:ext cx="6269312" cy="4450073"/>
        </p:xfrm>
        <a:graphic>
          <a:graphicData uri="http://schemas.openxmlformats.org/drawingml/2006/table">
            <a:tbl>
              <a:tblPr firstRow="1" bandRow="1">
                <a:tableStyleId>{5C22544A-7EE6-4342-B048-85BDC9FD1C3A}</a:tableStyleId>
              </a:tblPr>
              <a:tblGrid>
                <a:gridCol w="2256181">
                  <a:extLst>
                    <a:ext uri="{9D8B030D-6E8A-4147-A177-3AD203B41FA5}">
                      <a16:colId xmlns:a16="http://schemas.microsoft.com/office/drawing/2014/main" val="3664369614"/>
                    </a:ext>
                  </a:extLst>
                </a:gridCol>
                <a:gridCol w="1373465">
                  <a:extLst>
                    <a:ext uri="{9D8B030D-6E8A-4147-A177-3AD203B41FA5}">
                      <a16:colId xmlns:a16="http://schemas.microsoft.com/office/drawing/2014/main" val="3680760730"/>
                    </a:ext>
                  </a:extLst>
                </a:gridCol>
                <a:gridCol w="1319833">
                  <a:extLst>
                    <a:ext uri="{9D8B030D-6E8A-4147-A177-3AD203B41FA5}">
                      <a16:colId xmlns:a16="http://schemas.microsoft.com/office/drawing/2014/main" val="182517123"/>
                    </a:ext>
                  </a:extLst>
                </a:gridCol>
                <a:gridCol w="1319833">
                  <a:extLst>
                    <a:ext uri="{9D8B030D-6E8A-4147-A177-3AD203B41FA5}">
                      <a16:colId xmlns:a16="http://schemas.microsoft.com/office/drawing/2014/main" val="2130247252"/>
                    </a:ext>
                  </a:extLst>
                </a:gridCol>
              </a:tblGrid>
              <a:tr h="370840">
                <a:tc>
                  <a:txBody>
                    <a:bodyPr/>
                    <a:lstStyle/>
                    <a:p>
                      <a:r>
                        <a:rPr lang="en-US"/>
                        <a:t>Resource</a:t>
                      </a:r>
                    </a:p>
                  </a:txBody>
                  <a:tcPr/>
                </a:tc>
                <a:tc>
                  <a:txBody>
                    <a:bodyPr/>
                    <a:lstStyle/>
                    <a:p>
                      <a:pPr lvl="0">
                        <a:buNone/>
                      </a:pPr>
                      <a:r>
                        <a:rPr lang="en-US"/>
                        <a:t>June</a:t>
                      </a:r>
                    </a:p>
                  </a:txBody>
                  <a:tcPr/>
                </a:tc>
                <a:tc>
                  <a:txBody>
                    <a:bodyPr/>
                    <a:lstStyle/>
                    <a:p>
                      <a:pPr lvl="0">
                        <a:buNone/>
                      </a:pPr>
                      <a:r>
                        <a:rPr lang="en-US"/>
                        <a:t>July</a:t>
                      </a:r>
                    </a:p>
                  </a:txBody>
                  <a:tcPr/>
                </a:tc>
                <a:tc>
                  <a:txBody>
                    <a:bodyPr/>
                    <a:lstStyle/>
                    <a:p>
                      <a:pPr lvl="0">
                        <a:buNone/>
                      </a:pPr>
                      <a:r>
                        <a:rPr lang="en-US"/>
                        <a:t>August</a:t>
                      </a:r>
                    </a:p>
                  </a:txBody>
                  <a:tcPr/>
                </a:tc>
                <a:extLst>
                  <a:ext uri="{0D108BD9-81ED-4DB2-BD59-A6C34878D82A}">
                    <a16:rowId xmlns:a16="http://schemas.microsoft.com/office/drawing/2014/main" val="672133594"/>
                  </a:ext>
                </a:extLst>
              </a:tr>
              <a:tr h="370840">
                <a:tc>
                  <a:txBody>
                    <a:bodyPr/>
                    <a:lstStyle/>
                    <a:p>
                      <a:r>
                        <a:rPr lang="en-US"/>
                        <a:t>Aderant</a:t>
                      </a:r>
                    </a:p>
                  </a:txBody>
                  <a:tcPr/>
                </a:tc>
                <a:tc>
                  <a:txBody>
                    <a:bodyPr/>
                    <a:lstStyle/>
                    <a:p>
                      <a:pPr lvl="0">
                        <a:buNone/>
                      </a:pPr>
                      <a:r>
                        <a:rPr lang="en-US"/>
                        <a:t>100%</a:t>
                      </a:r>
                    </a:p>
                  </a:txBody>
                  <a:tcPr/>
                </a:tc>
                <a:tc>
                  <a:txBody>
                    <a:bodyPr/>
                    <a:lstStyle/>
                    <a:p>
                      <a:pPr lvl="0">
                        <a:buNone/>
                      </a:pPr>
                      <a:r>
                        <a:rPr lang="en-US"/>
                        <a:t>99.773%</a:t>
                      </a:r>
                    </a:p>
                  </a:txBody>
                  <a:tcPr/>
                </a:tc>
                <a:tc>
                  <a:txBody>
                    <a:bodyPr/>
                    <a:lstStyle/>
                    <a:p>
                      <a:pPr lvl="0">
                        <a:buNone/>
                      </a:pPr>
                      <a:r>
                        <a:rPr lang="en-US"/>
                        <a:t>100%</a:t>
                      </a:r>
                    </a:p>
                  </a:txBody>
                  <a:tcPr/>
                </a:tc>
                <a:extLst>
                  <a:ext uri="{0D108BD9-81ED-4DB2-BD59-A6C34878D82A}">
                    <a16:rowId xmlns:a16="http://schemas.microsoft.com/office/drawing/2014/main" val="507419065"/>
                  </a:ext>
                </a:extLst>
              </a:tr>
              <a:tr h="370840">
                <a:tc>
                  <a:txBody>
                    <a:bodyPr/>
                    <a:lstStyle/>
                    <a:p>
                      <a:r>
                        <a:rPr lang="en-US" err="1"/>
                        <a:t>Intapp</a:t>
                      </a:r>
                      <a:r>
                        <a:rPr lang="en-US"/>
                        <a:t> Walls</a:t>
                      </a:r>
                    </a:p>
                  </a:txBody>
                  <a:tcPr/>
                </a:tc>
                <a:tc>
                  <a:txBody>
                    <a:bodyPr/>
                    <a:lstStyle/>
                    <a:p>
                      <a:pPr lvl="0">
                        <a:buNone/>
                      </a:pPr>
                      <a:r>
                        <a:rPr lang="en-US"/>
                        <a:t>100%</a:t>
                      </a:r>
                    </a:p>
                  </a:txBody>
                  <a:tcPr/>
                </a:tc>
                <a:tc>
                  <a:txBody>
                    <a:bodyPr/>
                    <a:lstStyle/>
                    <a:p>
                      <a:pPr lvl="0">
                        <a:buNone/>
                      </a:pPr>
                      <a:r>
                        <a:rPr lang="en-US"/>
                        <a:t>99.996%</a:t>
                      </a:r>
                    </a:p>
                  </a:txBody>
                  <a:tcPr/>
                </a:tc>
                <a:tc>
                  <a:txBody>
                    <a:bodyPr/>
                    <a:lstStyle/>
                    <a:p>
                      <a:pPr lvl="0">
                        <a:buNone/>
                      </a:pPr>
                      <a:r>
                        <a:rPr lang="en-US"/>
                        <a:t>100%</a:t>
                      </a:r>
                    </a:p>
                  </a:txBody>
                  <a:tcPr/>
                </a:tc>
                <a:extLst>
                  <a:ext uri="{0D108BD9-81ED-4DB2-BD59-A6C34878D82A}">
                    <a16:rowId xmlns:a16="http://schemas.microsoft.com/office/drawing/2014/main" val="3405068511"/>
                  </a:ext>
                </a:extLst>
              </a:tr>
              <a:tr h="370840">
                <a:tc>
                  <a:txBody>
                    <a:bodyPr/>
                    <a:lstStyle/>
                    <a:p>
                      <a:r>
                        <a:rPr lang="en-US"/>
                        <a:t>JL - Home</a:t>
                      </a:r>
                    </a:p>
                  </a:txBody>
                  <a:tcPr/>
                </a:tc>
                <a:tc>
                  <a:txBody>
                    <a:bodyPr/>
                    <a:lstStyle/>
                    <a:p>
                      <a:pPr lvl="0">
                        <a:buNone/>
                      </a:pPr>
                      <a:r>
                        <a:rPr lang="en-US"/>
                        <a:t>99.593%</a:t>
                      </a:r>
                    </a:p>
                  </a:txBody>
                  <a:tcPr/>
                </a:tc>
                <a:tc>
                  <a:txBody>
                    <a:bodyPr/>
                    <a:lstStyle/>
                    <a:p>
                      <a:pPr lvl="0">
                        <a:buNone/>
                      </a:pPr>
                      <a:r>
                        <a:rPr lang="en-US"/>
                        <a:t>99.935%</a:t>
                      </a:r>
                    </a:p>
                  </a:txBody>
                  <a:tcPr/>
                </a:tc>
                <a:tc>
                  <a:txBody>
                    <a:bodyPr/>
                    <a:lstStyle/>
                    <a:p>
                      <a:pPr lvl="0">
                        <a:buNone/>
                      </a:pPr>
                      <a:r>
                        <a:rPr lang="en-US"/>
                        <a:t>99.503%</a:t>
                      </a:r>
                    </a:p>
                  </a:txBody>
                  <a:tcPr/>
                </a:tc>
                <a:extLst>
                  <a:ext uri="{0D108BD9-81ED-4DB2-BD59-A6C34878D82A}">
                    <a16:rowId xmlns:a16="http://schemas.microsoft.com/office/drawing/2014/main" val="618108969"/>
                  </a:ext>
                </a:extLst>
              </a:tr>
              <a:tr h="370840">
                <a:tc>
                  <a:txBody>
                    <a:bodyPr/>
                    <a:lstStyle/>
                    <a:p>
                      <a:r>
                        <a:rPr lang="en-US"/>
                        <a:t>J Link</a:t>
                      </a:r>
                    </a:p>
                  </a:txBody>
                  <a:tcPr/>
                </a:tc>
                <a:tc>
                  <a:txBody>
                    <a:bodyPr/>
                    <a:lstStyle/>
                    <a:p>
                      <a:pPr lvl="0">
                        <a:buNone/>
                      </a:pPr>
                      <a:r>
                        <a:rPr lang="en-US"/>
                        <a:t>99.996%</a:t>
                      </a:r>
                    </a:p>
                  </a:txBody>
                  <a:tcPr/>
                </a:tc>
                <a:tc>
                  <a:txBody>
                    <a:bodyPr/>
                    <a:lstStyle/>
                    <a:p>
                      <a:pPr lvl="0">
                        <a:buNone/>
                      </a:pPr>
                      <a:r>
                        <a:rPr lang="en-US"/>
                        <a:t>100</a:t>
                      </a:r>
                    </a:p>
                  </a:txBody>
                  <a:tcPr/>
                </a:tc>
                <a:tc>
                  <a:txBody>
                    <a:bodyPr/>
                    <a:lstStyle/>
                    <a:p>
                      <a:pPr lvl="0">
                        <a:buNone/>
                      </a:pPr>
                      <a:r>
                        <a:rPr lang="en-US"/>
                        <a:t>99.996%</a:t>
                      </a:r>
                    </a:p>
                  </a:txBody>
                  <a:tcPr/>
                </a:tc>
                <a:extLst>
                  <a:ext uri="{0D108BD9-81ED-4DB2-BD59-A6C34878D82A}">
                    <a16:rowId xmlns:a16="http://schemas.microsoft.com/office/drawing/2014/main" val="1306464687"/>
                  </a:ext>
                </a:extLst>
              </a:tr>
              <a:tr h="370840">
                <a:tc>
                  <a:txBody>
                    <a:bodyPr/>
                    <a:lstStyle/>
                    <a:p>
                      <a:r>
                        <a:rPr lang="en-US"/>
                        <a:t>NBI </a:t>
                      </a:r>
                    </a:p>
                  </a:txBody>
                  <a:tcPr/>
                </a:tc>
                <a:tc>
                  <a:txBody>
                    <a:bodyPr/>
                    <a:lstStyle/>
                    <a:p>
                      <a:pPr lvl="0">
                        <a:buNone/>
                      </a:pPr>
                      <a:r>
                        <a:rPr lang="en-US"/>
                        <a:t>99.525%</a:t>
                      </a:r>
                    </a:p>
                  </a:txBody>
                  <a:tcPr/>
                </a:tc>
                <a:tc>
                  <a:txBody>
                    <a:bodyPr/>
                    <a:lstStyle/>
                    <a:p>
                      <a:pPr lvl="0">
                        <a:buNone/>
                      </a:pPr>
                      <a:r>
                        <a:rPr lang="en-US"/>
                        <a:t>99.993%</a:t>
                      </a:r>
                    </a:p>
                  </a:txBody>
                  <a:tcPr/>
                </a:tc>
                <a:tc>
                  <a:txBody>
                    <a:bodyPr/>
                    <a:lstStyle/>
                    <a:p>
                      <a:pPr lvl="0">
                        <a:buNone/>
                      </a:pPr>
                      <a:r>
                        <a:rPr lang="en-US"/>
                        <a:t>99.525%</a:t>
                      </a:r>
                    </a:p>
                  </a:txBody>
                  <a:tcPr/>
                </a:tc>
                <a:extLst>
                  <a:ext uri="{0D108BD9-81ED-4DB2-BD59-A6C34878D82A}">
                    <a16:rowId xmlns:a16="http://schemas.microsoft.com/office/drawing/2014/main" val="2136831971"/>
                  </a:ext>
                </a:extLst>
              </a:tr>
              <a:tr h="370840">
                <a:tc>
                  <a:txBody>
                    <a:bodyPr/>
                    <a:lstStyle/>
                    <a:p>
                      <a:r>
                        <a:rPr lang="en-US"/>
                        <a:t>Payments Credit Card</a:t>
                      </a:r>
                    </a:p>
                  </a:txBody>
                  <a:tcPr/>
                </a:tc>
                <a:tc>
                  <a:txBody>
                    <a:bodyPr/>
                    <a:lstStyle/>
                    <a:p>
                      <a:pPr lvl="0">
                        <a:buNone/>
                      </a:pPr>
                      <a:r>
                        <a:rPr lang="en-US"/>
                        <a:t>99.957%</a:t>
                      </a:r>
                    </a:p>
                  </a:txBody>
                  <a:tcPr/>
                </a:tc>
                <a:tc>
                  <a:txBody>
                    <a:bodyPr/>
                    <a:lstStyle/>
                    <a:p>
                      <a:pPr lvl="0">
                        <a:buNone/>
                      </a:pPr>
                      <a:r>
                        <a:rPr lang="en-US"/>
                        <a:t>99.764%</a:t>
                      </a:r>
                    </a:p>
                  </a:txBody>
                  <a:tcPr/>
                </a:tc>
                <a:tc>
                  <a:txBody>
                    <a:bodyPr/>
                    <a:lstStyle/>
                    <a:p>
                      <a:pPr lvl="0">
                        <a:buNone/>
                      </a:pPr>
                      <a:r>
                        <a:rPr lang="en-US"/>
                        <a:t>99.957%</a:t>
                      </a:r>
                    </a:p>
                  </a:txBody>
                  <a:tcPr/>
                </a:tc>
                <a:extLst>
                  <a:ext uri="{0D108BD9-81ED-4DB2-BD59-A6C34878D82A}">
                    <a16:rowId xmlns:a16="http://schemas.microsoft.com/office/drawing/2014/main" val="149074390"/>
                  </a:ext>
                </a:extLst>
              </a:tr>
              <a:tr h="370840">
                <a:tc>
                  <a:txBody>
                    <a:bodyPr/>
                    <a:lstStyle/>
                    <a:p>
                      <a:r>
                        <a:rPr lang="en-US"/>
                        <a:t>Dashboard</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100</a:t>
                      </a:r>
                    </a:p>
                  </a:txBody>
                  <a:tcPr/>
                </a:tc>
                <a:extLst>
                  <a:ext uri="{0D108BD9-81ED-4DB2-BD59-A6C34878D82A}">
                    <a16:rowId xmlns:a16="http://schemas.microsoft.com/office/drawing/2014/main" val="2263494704"/>
                  </a:ext>
                </a:extLst>
              </a:tr>
              <a:tr h="370839">
                <a:tc>
                  <a:txBody>
                    <a:bodyPr/>
                    <a:lstStyle/>
                    <a:p>
                      <a:pPr lvl="0">
                        <a:buNone/>
                      </a:pPr>
                      <a:r>
                        <a:rPr lang="en-US"/>
                        <a:t>Biscom</a:t>
                      </a:r>
                    </a:p>
                  </a:txBody>
                  <a:tcPr/>
                </a:tc>
                <a:tc>
                  <a:txBody>
                    <a:bodyPr/>
                    <a:lstStyle/>
                    <a:p>
                      <a:pPr lvl="0">
                        <a:buNone/>
                      </a:pPr>
                      <a:r>
                        <a:rPr lang="en-US"/>
                        <a:t>99.995%</a:t>
                      </a:r>
                    </a:p>
                  </a:txBody>
                  <a:tcPr/>
                </a:tc>
                <a:tc>
                  <a:txBody>
                    <a:bodyPr/>
                    <a:lstStyle/>
                    <a:p>
                      <a:pPr lvl="0">
                        <a:buNone/>
                      </a:pPr>
                      <a:r>
                        <a:rPr lang="en-US"/>
                        <a:t>99.967%</a:t>
                      </a:r>
                    </a:p>
                  </a:txBody>
                  <a:tcPr/>
                </a:tc>
                <a:tc>
                  <a:txBody>
                    <a:bodyPr/>
                    <a:lstStyle/>
                    <a:p>
                      <a:pPr lvl="0">
                        <a:buNone/>
                      </a:pPr>
                      <a:r>
                        <a:rPr lang="en-US"/>
                        <a:t>99.997%</a:t>
                      </a:r>
                    </a:p>
                  </a:txBody>
                  <a:tcPr/>
                </a:tc>
                <a:extLst>
                  <a:ext uri="{0D108BD9-81ED-4DB2-BD59-A6C34878D82A}">
                    <a16:rowId xmlns:a16="http://schemas.microsoft.com/office/drawing/2014/main" val="2471522693"/>
                  </a:ext>
                </a:extLst>
              </a:tr>
              <a:tr h="370838">
                <a:tc>
                  <a:txBody>
                    <a:bodyPr/>
                    <a:lstStyle/>
                    <a:p>
                      <a:pPr lvl="0">
                        <a:buNone/>
                      </a:pPr>
                      <a:r>
                        <a:rPr lang="en-US"/>
                        <a:t>Citrix</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100%</a:t>
                      </a:r>
                    </a:p>
                  </a:txBody>
                  <a:tcPr/>
                </a:tc>
                <a:extLst>
                  <a:ext uri="{0D108BD9-81ED-4DB2-BD59-A6C34878D82A}">
                    <a16:rowId xmlns:a16="http://schemas.microsoft.com/office/drawing/2014/main" val="684611268"/>
                  </a:ext>
                </a:extLst>
              </a:tr>
              <a:tr h="370838">
                <a:tc>
                  <a:txBody>
                    <a:bodyPr/>
                    <a:lstStyle/>
                    <a:p>
                      <a:pPr lvl="0">
                        <a:buNone/>
                      </a:pPr>
                      <a:r>
                        <a:rPr lang="en-US"/>
                        <a:t>VPN East</a:t>
                      </a:r>
                    </a:p>
                  </a:txBody>
                  <a:tcPr/>
                </a:tc>
                <a:tc>
                  <a:txBody>
                    <a:bodyPr/>
                    <a:lstStyle/>
                    <a:p>
                      <a:pPr lvl="0">
                        <a:buNone/>
                      </a:pPr>
                      <a:r>
                        <a:rPr lang="en-US"/>
                        <a:t>99.997%</a:t>
                      </a:r>
                    </a:p>
                  </a:txBody>
                  <a:tcPr/>
                </a:tc>
                <a:tc>
                  <a:txBody>
                    <a:bodyPr/>
                    <a:lstStyle/>
                    <a:p>
                      <a:pPr lvl="0">
                        <a:buNone/>
                      </a:pPr>
                      <a:r>
                        <a:rPr lang="en-US"/>
                        <a:t>99.979%</a:t>
                      </a:r>
                    </a:p>
                  </a:txBody>
                  <a:tcPr/>
                </a:tc>
                <a:tc>
                  <a:txBody>
                    <a:bodyPr/>
                    <a:lstStyle/>
                    <a:p>
                      <a:pPr lvl="0">
                        <a:buNone/>
                      </a:pPr>
                      <a:r>
                        <a:rPr lang="en-US"/>
                        <a:t>99.997%</a:t>
                      </a:r>
                    </a:p>
                  </a:txBody>
                  <a:tcPr/>
                </a:tc>
                <a:extLst>
                  <a:ext uri="{0D108BD9-81ED-4DB2-BD59-A6C34878D82A}">
                    <a16:rowId xmlns:a16="http://schemas.microsoft.com/office/drawing/2014/main" val="841393170"/>
                  </a:ext>
                </a:extLst>
              </a:tr>
              <a:tr h="370838">
                <a:tc>
                  <a:txBody>
                    <a:bodyPr/>
                    <a:lstStyle/>
                    <a:p>
                      <a:pPr lvl="0">
                        <a:buNone/>
                      </a:pPr>
                      <a:r>
                        <a:rPr lang="en-US"/>
                        <a:t>VPN West</a:t>
                      </a:r>
                    </a:p>
                  </a:txBody>
                  <a:tcPr/>
                </a:tc>
                <a:tc>
                  <a:txBody>
                    <a:bodyPr/>
                    <a:lstStyle/>
                    <a:p>
                      <a:pPr lvl="0">
                        <a:buNone/>
                      </a:pPr>
                      <a:r>
                        <a:rPr lang="en-US"/>
                        <a:t>99.72%</a:t>
                      </a:r>
                    </a:p>
                  </a:txBody>
                  <a:tcPr/>
                </a:tc>
                <a:tc>
                  <a:txBody>
                    <a:bodyPr/>
                    <a:lstStyle/>
                    <a:p>
                      <a:pPr lvl="0">
                        <a:buNone/>
                      </a:pPr>
                      <a:r>
                        <a:rPr lang="en-US"/>
                        <a:t>100</a:t>
                      </a:r>
                    </a:p>
                  </a:txBody>
                  <a:tcPr/>
                </a:tc>
                <a:tc>
                  <a:txBody>
                    <a:bodyPr/>
                    <a:lstStyle/>
                    <a:p>
                      <a:pPr lvl="0">
                        <a:buNone/>
                      </a:pPr>
                      <a:r>
                        <a:rPr lang="en-US"/>
                        <a:t>99.73%</a:t>
                      </a:r>
                    </a:p>
                  </a:txBody>
                  <a:tcPr/>
                </a:tc>
                <a:extLst>
                  <a:ext uri="{0D108BD9-81ED-4DB2-BD59-A6C34878D82A}">
                    <a16:rowId xmlns:a16="http://schemas.microsoft.com/office/drawing/2014/main" val="2369466744"/>
                  </a:ext>
                </a:extLst>
              </a:tr>
            </a:tbl>
          </a:graphicData>
        </a:graphic>
      </p:graphicFrame>
      <p:sp>
        <p:nvSpPr>
          <p:cNvPr id="11" name="TextBox 10">
            <a:extLst>
              <a:ext uri="{FF2B5EF4-FFF2-40B4-BE49-F238E27FC236}">
                <a16:creationId xmlns:a16="http://schemas.microsoft.com/office/drawing/2014/main" id="{822F1A64-38B8-53BA-DB83-82298D4C6D01}"/>
              </a:ext>
            </a:extLst>
          </p:cNvPr>
          <p:cNvSpPr txBox="1"/>
          <p:nvPr/>
        </p:nvSpPr>
        <p:spPr>
          <a:xfrm>
            <a:off x="7240569" y="1688437"/>
            <a:ext cx="45819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7030A0"/>
                </a:solidFill>
                <a:cs typeface="Calibri"/>
              </a:rPr>
              <a:t>Logic Monitor Collector Polling</a:t>
            </a:r>
          </a:p>
          <a:p>
            <a:pPr marL="285750" indent="-285750">
              <a:buFont typeface="Arial" panose="020B0604020202020204" pitchFamily="34" charset="0"/>
              <a:buChar char="•"/>
            </a:pPr>
            <a:r>
              <a:rPr lang="en-US">
                <a:cs typeface="Calibri"/>
              </a:rPr>
              <a:t>JL – Home and NBI schedule maintenance ( Site wasn’t place in SDT) </a:t>
            </a:r>
          </a:p>
        </p:txBody>
      </p:sp>
    </p:spTree>
    <p:extLst>
      <p:ext uri="{BB962C8B-B14F-4D97-AF65-F5344CB8AC3E}">
        <p14:creationId xmlns:p14="http://schemas.microsoft.com/office/powerpoint/2010/main" val="3489642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CB0E-0E07-4FE3-9AE6-42E15B7A1AF8}"/>
              </a:ext>
            </a:extLst>
          </p:cNvPr>
          <p:cNvSpPr>
            <a:spLocks noGrp="1"/>
          </p:cNvSpPr>
          <p:nvPr>
            <p:ph type="title"/>
          </p:nvPr>
        </p:nvSpPr>
        <p:spPr/>
        <p:txBody>
          <a:bodyPr/>
          <a:lstStyle/>
          <a:p>
            <a:r>
              <a:rPr lang="en-US" sz="4000"/>
              <a:t>Endpoint Engineering</a:t>
            </a:r>
          </a:p>
        </p:txBody>
      </p:sp>
    </p:spTree>
    <p:extLst>
      <p:ext uri="{BB962C8B-B14F-4D97-AF65-F5344CB8AC3E}">
        <p14:creationId xmlns:p14="http://schemas.microsoft.com/office/powerpoint/2010/main" val="878642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33</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Analytics</a:t>
            </a:r>
          </a:p>
        </p:txBody>
      </p:sp>
      <p:sp>
        <p:nvSpPr>
          <p:cNvPr id="10" name="TextBox 9">
            <a:extLst>
              <a:ext uri="{FF2B5EF4-FFF2-40B4-BE49-F238E27FC236}">
                <a16:creationId xmlns:a16="http://schemas.microsoft.com/office/drawing/2014/main" id="{B994EDEB-F2BE-4DD3-993C-52E72FA14CC4}"/>
              </a:ext>
            </a:extLst>
          </p:cNvPr>
          <p:cNvSpPr txBox="1"/>
          <p:nvPr/>
        </p:nvSpPr>
        <p:spPr>
          <a:xfrm>
            <a:off x="7652202" y="2066811"/>
            <a:ext cx="4422567" cy="37702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a:ea typeface="+mn-lt"/>
                <a:cs typeface="+mn-lt"/>
              </a:rPr>
              <a:t>•Overall score came in at 80 for August. With SCCM restored and operational, we can now stay on top of app updates and deliver new solutions.</a:t>
            </a:r>
            <a:endParaRPr lang="en-US"/>
          </a:p>
          <a:p>
            <a:endParaRPr lang="en-US" sz="1850">
              <a:ea typeface="+mn-lt"/>
              <a:cs typeface="+mn-lt"/>
            </a:endParaRPr>
          </a:p>
          <a:p>
            <a:r>
              <a:rPr lang="en-US" sz="1850">
                <a:ea typeface="+mn-lt"/>
                <a:cs typeface="+mn-lt"/>
              </a:rPr>
              <a:t>•Startup and App Reliability holding at 74 and 77 and look to improve as both older hardware continues to be replaced and applications continue migrate to Intune.</a:t>
            </a:r>
          </a:p>
          <a:p>
            <a:endParaRPr lang="en-US" sz="1850">
              <a:ea typeface="+mn-lt"/>
              <a:cs typeface="+mn-lt"/>
            </a:endParaRPr>
          </a:p>
          <a:p>
            <a:r>
              <a:rPr lang="en-US" sz="1800">
                <a:ea typeface="+mn-lt"/>
                <a:cs typeface="+mn-lt"/>
              </a:rPr>
              <a:t>• Work from Anywhere should begin to improve over the next quarter as more AAD PC’s join our fleet.</a:t>
            </a:r>
            <a:endParaRPr lang="en-US"/>
          </a:p>
        </p:txBody>
      </p:sp>
      <p:sp>
        <p:nvSpPr>
          <p:cNvPr id="7" name="Oval 6">
            <a:extLst>
              <a:ext uri="{FF2B5EF4-FFF2-40B4-BE49-F238E27FC236}">
                <a16:creationId xmlns:a16="http://schemas.microsoft.com/office/drawing/2014/main" id="{FE4C6B70-3BDD-4075-8178-E93ECB5ECA4F}"/>
              </a:ext>
            </a:extLst>
          </p:cNvPr>
          <p:cNvSpPr/>
          <p:nvPr/>
        </p:nvSpPr>
        <p:spPr>
          <a:xfrm>
            <a:off x="150875" y="157018"/>
            <a:ext cx="366361" cy="30018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a:extLst>
              <a:ext uri="{FF2B5EF4-FFF2-40B4-BE49-F238E27FC236}">
                <a16:creationId xmlns:a16="http://schemas.microsoft.com/office/drawing/2014/main" id="{87C25510-F8A0-4744-8F46-D030348D47FC}"/>
              </a:ext>
            </a:extLst>
          </p:cNvPr>
          <p:cNvGraphicFramePr>
            <a:graphicFrameLocks/>
          </p:cNvGraphicFramePr>
          <p:nvPr>
            <p:extLst>
              <p:ext uri="{D42A27DB-BD31-4B8C-83A1-F6EECF244321}">
                <p14:modId xmlns:p14="http://schemas.microsoft.com/office/powerpoint/2010/main" val="3007563925"/>
              </p:ext>
            </p:extLst>
          </p:nvPr>
        </p:nvGraphicFramePr>
        <p:xfrm>
          <a:off x="117231" y="2066811"/>
          <a:ext cx="7404100" cy="34178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9223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34</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Inventory</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35D000BB-8D78-4B1E-9190-BE6B7DC58CF4}"/>
              </a:ext>
            </a:extLst>
          </p:cNvPr>
          <p:cNvSpPr txBox="1"/>
          <p:nvPr/>
        </p:nvSpPr>
        <p:spPr>
          <a:xfrm>
            <a:off x="7438312" y="1498421"/>
            <a:ext cx="4573175" cy="452431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a:ea typeface="+mn-lt"/>
                <a:cs typeface="+mn-lt"/>
              </a:rPr>
              <a:t>•Corrected issue(30days or less)with Intune reporting device counts. Numbers now reflect offline roster count. (2233 devices)</a:t>
            </a:r>
          </a:p>
          <a:p>
            <a:endParaRPr lang="en-US"/>
          </a:p>
          <a:p>
            <a:endParaRPr lang="en-US"/>
          </a:p>
          <a:p>
            <a:r>
              <a:rPr lang="en-US">
                <a:ea typeface="+mn-lt"/>
                <a:cs typeface="+mn-lt"/>
              </a:rPr>
              <a:t>•NexGen resumes to replace our older hardware(HP G6’s and down) and remove HDDs from the environment will further increase our scores all around.</a:t>
            </a:r>
          </a:p>
          <a:p>
            <a:endParaRPr lang="en-US">
              <a:ea typeface="+mn-lt"/>
              <a:cs typeface="+mn-lt"/>
            </a:endParaRPr>
          </a:p>
          <a:p>
            <a:endParaRPr lang="en-US">
              <a:ea typeface="+mn-lt"/>
              <a:cs typeface="+mn-lt"/>
            </a:endParaRPr>
          </a:p>
          <a:p>
            <a:r>
              <a:rPr lang="en-US">
                <a:ea typeface="+mn-lt"/>
                <a:cs typeface="+mn-lt"/>
              </a:rPr>
              <a:t>•</a:t>
            </a:r>
            <a:r>
              <a:rPr lang="en-US">
                <a:solidFill>
                  <a:schemeClr val="accent4">
                    <a:lumMod val="75000"/>
                  </a:schemeClr>
                </a:solidFill>
                <a:ea typeface="+mn-lt"/>
                <a:cs typeface="+mn-lt"/>
              </a:rPr>
              <a:t>906 total Surface Laptop 4s - Best performer</a:t>
            </a:r>
          </a:p>
          <a:p>
            <a:r>
              <a:rPr lang="en-US">
                <a:ea typeface="+mn-lt"/>
                <a:cs typeface="+mn-lt"/>
              </a:rPr>
              <a:t>•</a:t>
            </a:r>
            <a:r>
              <a:rPr lang="en-US">
                <a:solidFill>
                  <a:srgbClr val="FF0000"/>
                </a:solidFill>
                <a:ea typeface="+mn-lt"/>
                <a:cs typeface="+mn-lt"/>
              </a:rPr>
              <a:t>16 Remaining Surface Pro 5s - Worst performer</a:t>
            </a:r>
          </a:p>
          <a:p>
            <a:endParaRPr lang="en-US">
              <a:ea typeface="+mn-lt"/>
              <a:cs typeface="+mn-lt"/>
            </a:endParaRPr>
          </a:p>
          <a:p>
            <a:pPr marL="285750" indent="-285750">
              <a:buFont typeface="Arial"/>
              <a:buChar char="•"/>
            </a:pPr>
            <a:endParaRPr lang="en-US">
              <a:solidFill>
                <a:srgbClr val="7030A0"/>
              </a:solidFill>
              <a:cs typeface="Calibri"/>
            </a:endParaRPr>
          </a:p>
        </p:txBody>
      </p:sp>
      <p:sp>
        <p:nvSpPr>
          <p:cNvPr id="7" name="Oval 6">
            <a:extLst>
              <a:ext uri="{FF2B5EF4-FFF2-40B4-BE49-F238E27FC236}">
                <a16:creationId xmlns:a16="http://schemas.microsoft.com/office/drawing/2014/main" id="{7A238717-A045-4F1B-94A1-13D84DF7109C}"/>
              </a:ext>
            </a:extLst>
          </p:cNvPr>
          <p:cNvSpPr/>
          <p:nvPr/>
        </p:nvSpPr>
        <p:spPr>
          <a:xfrm>
            <a:off x="150875" y="157018"/>
            <a:ext cx="366361" cy="30018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hart 9">
            <a:extLst>
              <a:ext uri="{FF2B5EF4-FFF2-40B4-BE49-F238E27FC236}">
                <a16:creationId xmlns:a16="http://schemas.microsoft.com/office/drawing/2014/main" id="{F4FAA930-74B1-4AC0-AE32-81FBF769BCB3}"/>
              </a:ext>
            </a:extLst>
          </p:cNvPr>
          <p:cNvGraphicFramePr>
            <a:graphicFrameLocks/>
          </p:cNvGraphicFramePr>
          <p:nvPr>
            <p:extLst>
              <p:ext uri="{D42A27DB-BD31-4B8C-83A1-F6EECF244321}">
                <p14:modId xmlns:p14="http://schemas.microsoft.com/office/powerpoint/2010/main" val="3888863681"/>
              </p:ext>
            </p:extLst>
          </p:nvPr>
        </p:nvGraphicFramePr>
        <p:xfrm>
          <a:off x="685800" y="2052414"/>
          <a:ext cx="6662738" cy="35702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58021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35</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257800"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Performance</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7" name="TextBox 6">
            <a:extLst>
              <a:ext uri="{FF2B5EF4-FFF2-40B4-BE49-F238E27FC236}">
                <a16:creationId xmlns:a16="http://schemas.microsoft.com/office/drawing/2014/main" id="{927EA9A4-D105-4928-B690-64C98AF83C20}"/>
              </a:ext>
            </a:extLst>
          </p:cNvPr>
          <p:cNvSpPr txBox="1"/>
          <p:nvPr/>
        </p:nvSpPr>
        <p:spPr>
          <a:xfrm>
            <a:off x="7648755" y="1705429"/>
            <a:ext cx="3807124" cy="3139321"/>
          </a:xfrm>
          <a:prstGeom prst="rect">
            <a:avLst/>
          </a:prstGeom>
          <a:noFill/>
        </p:spPr>
        <p:txBody>
          <a:bodyPr wrap="square" lIns="91440" tIns="45720" rIns="91440" bIns="45720" rtlCol="0" anchor="t">
            <a:spAutoFit/>
          </a:bodyPr>
          <a:lstStyle/>
          <a:p>
            <a:r>
              <a:rPr lang="en-US">
                <a:ea typeface="+mn-lt"/>
                <a:cs typeface="+mn-lt"/>
              </a:rPr>
              <a:t>The introduction of Surface Pro 8’s will bring better performance and reliability to tablet seeking users.</a:t>
            </a:r>
          </a:p>
          <a:p>
            <a:endParaRPr lang="en-US">
              <a:ea typeface="+mn-lt"/>
              <a:cs typeface="+mn-lt"/>
            </a:endParaRPr>
          </a:p>
          <a:p>
            <a:endParaRPr lang="en-US">
              <a:ea typeface="+mn-lt"/>
              <a:cs typeface="+mn-lt"/>
            </a:endParaRPr>
          </a:p>
          <a:p>
            <a:r>
              <a:rPr lang="en-US">
                <a:ea typeface="+mn-lt"/>
                <a:cs typeface="+mn-lt"/>
              </a:rPr>
              <a:t>With 51 remaining Pro 6’s set to be replaced in the coming month’s, our boot and log on time should increase our overall scores.</a:t>
            </a:r>
            <a:endParaRPr lang="en-US"/>
          </a:p>
          <a:p>
            <a:endParaRPr lang="en-US">
              <a:ea typeface="+mn-lt"/>
              <a:cs typeface="+mn-lt"/>
            </a:endParaRPr>
          </a:p>
          <a:p>
            <a:endParaRPr lang="en-US">
              <a:solidFill>
                <a:srgbClr val="3B1365"/>
              </a:solidFill>
              <a:ea typeface="+mn-lt"/>
              <a:cs typeface="+mn-lt"/>
            </a:endParaRPr>
          </a:p>
        </p:txBody>
      </p:sp>
      <p:sp>
        <p:nvSpPr>
          <p:cNvPr id="8" name="Oval 7">
            <a:extLst>
              <a:ext uri="{FF2B5EF4-FFF2-40B4-BE49-F238E27FC236}">
                <a16:creationId xmlns:a16="http://schemas.microsoft.com/office/drawing/2014/main" id="{EEA5538D-7357-44F0-B7BA-4CF5BDD8BC78}"/>
              </a:ext>
            </a:extLst>
          </p:cNvPr>
          <p:cNvSpPr/>
          <p:nvPr/>
        </p:nvSpPr>
        <p:spPr>
          <a:xfrm>
            <a:off x="150875" y="157018"/>
            <a:ext cx="366361" cy="30018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hart 11">
            <a:extLst>
              <a:ext uri="{FF2B5EF4-FFF2-40B4-BE49-F238E27FC236}">
                <a16:creationId xmlns:a16="http://schemas.microsoft.com/office/drawing/2014/main" id="{9198F7C6-B280-4CDF-B529-7D3D7FD23B7D}"/>
              </a:ext>
            </a:extLst>
          </p:cNvPr>
          <p:cNvGraphicFramePr>
            <a:graphicFrameLocks/>
          </p:cNvGraphicFramePr>
          <p:nvPr>
            <p:extLst>
              <p:ext uri="{D42A27DB-BD31-4B8C-83A1-F6EECF244321}">
                <p14:modId xmlns:p14="http://schemas.microsoft.com/office/powerpoint/2010/main" val="1854114088"/>
              </p:ext>
            </p:extLst>
          </p:nvPr>
        </p:nvGraphicFramePr>
        <p:xfrm>
          <a:off x="334055" y="1863385"/>
          <a:ext cx="6997700" cy="3535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6177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E7E32C-ED55-4545-AA1F-F3CBD55423C7}"/>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FBB4E23D-40B2-4FAA-83A5-605F2368DCD9}"/>
              </a:ext>
            </a:extLst>
          </p:cNvPr>
          <p:cNvSpPr>
            <a:spLocks noGrp="1"/>
          </p:cNvSpPr>
          <p:nvPr>
            <p:ph type="sldNum" sz="quarter" idx="4"/>
          </p:nvPr>
        </p:nvSpPr>
        <p:spPr/>
        <p:txBody>
          <a:bodyPr/>
          <a:lstStyle/>
          <a:p>
            <a:fld id="{407F7647-6CBB-4945-B48A-22BF8575EA14}" type="slidenum">
              <a:rPr lang="en-US" smtClean="0"/>
              <a:pPr/>
              <a:t>36</a:t>
            </a:fld>
            <a:endParaRPr lang="en-US"/>
          </a:p>
        </p:txBody>
      </p:sp>
      <p:sp>
        <p:nvSpPr>
          <p:cNvPr id="6" name="Title 5">
            <a:extLst>
              <a:ext uri="{FF2B5EF4-FFF2-40B4-BE49-F238E27FC236}">
                <a16:creationId xmlns:a16="http://schemas.microsoft.com/office/drawing/2014/main" id="{6DFDF4BA-720D-476D-9815-2A8F8D21EB9D}"/>
              </a:ext>
            </a:extLst>
          </p:cNvPr>
          <p:cNvSpPr>
            <a:spLocks noGrp="1"/>
          </p:cNvSpPr>
          <p:nvPr>
            <p:ph type="title"/>
          </p:nvPr>
        </p:nvSpPr>
        <p:spPr/>
        <p:txBody>
          <a:bodyPr/>
          <a:lstStyle/>
          <a:p>
            <a:r>
              <a:rPr lang="en-US" err="1">
                <a:latin typeface="Arial"/>
                <a:cs typeface="Arial"/>
              </a:rPr>
              <a:t>Aternity</a:t>
            </a:r>
            <a:r>
              <a:rPr lang="en-US">
                <a:latin typeface="Arial"/>
                <a:cs typeface="Arial"/>
              </a:rPr>
              <a:t> DEM-Q Performance</a:t>
            </a:r>
            <a:endParaRPr lang="en-US"/>
          </a:p>
        </p:txBody>
      </p:sp>
      <p:sp>
        <p:nvSpPr>
          <p:cNvPr id="5" name="TextBox 4">
            <a:extLst>
              <a:ext uri="{FF2B5EF4-FFF2-40B4-BE49-F238E27FC236}">
                <a16:creationId xmlns:a16="http://schemas.microsoft.com/office/drawing/2014/main" id="{077972E4-6C24-45B4-91DF-9DEB6C119B19}"/>
              </a:ext>
            </a:extLst>
          </p:cNvPr>
          <p:cNvSpPr txBox="1"/>
          <p:nvPr/>
        </p:nvSpPr>
        <p:spPr>
          <a:xfrm>
            <a:off x="8756289" y="2318649"/>
            <a:ext cx="332232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a:solidFill>
                  <a:schemeClr val="accent1"/>
                </a:solidFill>
                <a:ea typeface="+mn-lt"/>
                <a:cs typeface="+mn-lt"/>
              </a:rPr>
              <a:t>DEM-Q rose to 8.3, up 0.1 from July.</a:t>
            </a:r>
          </a:p>
          <a:p>
            <a:pPr>
              <a:buFont typeface="Arial"/>
              <a:buChar char="•"/>
            </a:pPr>
            <a:endParaRPr lang="en-US">
              <a:solidFill>
                <a:schemeClr val="accent1"/>
              </a:solidFill>
              <a:ea typeface="+mn-lt"/>
              <a:cs typeface="+mn-lt"/>
            </a:endParaRPr>
          </a:p>
          <a:p>
            <a:pPr>
              <a:buFont typeface="Arial"/>
              <a:buChar char="•"/>
            </a:pPr>
            <a:r>
              <a:rPr lang="en-US">
                <a:solidFill>
                  <a:schemeClr val="accent1"/>
                </a:solidFill>
                <a:ea typeface="+mn-lt"/>
                <a:cs typeface="+mn-lt"/>
              </a:rPr>
              <a:t>Boot duration fell to 100secs as the push to stay up to date from our update rings becomes more standard.</a:t>
            </a:r>
            <a:endParaRPr lang="en-US">
              <a:solidFill>
                <a:schemeClr val="accent1"/>
              </a:solidFill>
              <a:cs typeface="Calibri"/>
            </a:endParaRPr>
          </a:p>
          <a:p>
            <a:pPr>
              <a:buFont typeface="Arial"/>
              <a:buChar char="•"/>
            </a:pPr>
            <a:endParaRPr lang="en-US">
              <a:solidFill>
                <a:schemeClr val="accent1"/>
              </a:solidFill>
              <a:cs typeface="Calibri"/>
            </a:endParaRPr>
          </a:p>
          <a:p>
            <a:pPr>
              <a:buFont typeface="Arial"/>
              <a:buChar char="•"/>
            </a:pPr>
            <a:r>
              <a:rPr lang="en-US">
                <a:solidFill>
                  <a:schemeClr val="accent1"/>
                </a:solidFill>
                <a:ea typeface="+mn-lt"/>
                <a:cs typeface="+mn-lt"/>
              </a:rPr>
              <a:t>App UXI is still holding at 4.6,but now better than 81.2% of companies.</a:t>
            </a:r>
            <a:endParaRPr lang="en-US">
              <a:solidFill>
                <a:schemeClr val="accent1"/>
              </a:solidFill>
              <a:cs typeface="Calibri"/>
            </a:endParaRPr>
          </a:p>
          <a:p>
            <a:pPr marL="285750" indent="-285750">
              <a:buFont typeface="Arial"/>
              <a:buChar char="•"/>
            </a:pPr>
            <a:endParaRPr lang="en-US">
              <a:solidFill>
                <a:schemeClr val="accent1"/>
              </a:solidFill>
              <a:cs typeface="Calibri"/>
            </a:endParaRPr>
          </a:p>
        </p:txBody>
      </p:sp>
      <p:sp>
        <p:nvSpPr>
          <p:cNvPr id="7" name="Oval 6">
            <a:extLst>
              <a:ext uri="{FF2B5EF4-FFF2-40B4-BE49-F238E27FC236}">
                <a16:creationId xmlns:a16="http://schemas.microsoft.com/office/drawing/2014/main" id="{6C2B0916-5D19-4B37-A71E-E29379593BE8}"/>
              </a:ext>
            </a:extLst>
          </p:cNvPr>
          <p:cNvSpPr/>
          <p:nvPr/>
        </p:nvSpPr>
        <p:spPr>
          <a:xfrm>
            <a:off x="150875" y="157018"/>
            <a:ext cx="366361" cy="30018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07F205C-A8A8-411B-9FA7-B8D9C19B0D6C}"/>
              </a:ext>
            </a:extLst>
          </p:cNvPr>
          <p:cNvPicPr>
            <a:picLocks noChangeAspect="1"/>
          </p:cNvPicPr>
          <p:nvPr/>
        </p:nvPicPr>
        <p:blipFill>
          <a:blip r:embed="rId2"/>
          <a:stretch>
            <a:fillRect/>
          </a:stretch>
        </p:blipFill>
        <p:spPr>
          <a:xfrm>
            <a:off x="334055" y="1784684"/>
            <a:ext cx="8323626" cy="3980872"/>
          </a:xfrm>
          <a:prstGeom prst="rect">
            <a:avLst/>
          </a:prstGeom>
        </p:spPr>
      </p:pic>
    </p:spTree>
    <p:extLst>
      <p:ext uri="{BB962C8B-B14F-4D97-AF65-F5344CB8AC3E}">
        <p14:creationId xmlns:p14="http://schemas.microsoft.com/office/powerpoint/2010/main" val="587595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74294B-730E-4DC5-A2AC-E1B8050E4B8A}"/>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EB26E21D-F712-4EBD-8893-785C85FA1278}"/>
              </a:ext>
            </a:extLst>
          </p:cNvPr>
          <p:cNvSpPr>
            <a:spLocks noGrp="1"/>
          </p:cNvSpPr>
          <p:nvPr>
            <p:ph type="sldNum" sz="quarter" idx="4"/>
          </p:nvPr>
        </p:nvSpPr>
        <p:spPr/>
        <p:txBody>
          <a:bodyPr/>
          <a:lstStyle/>
          <a:p>
            <a:fld id="{407F7647-6CBB-4945-B48A-22BF8575EA14}" type="slidenum">
              <a:rPr lang="en-US" smtClean="0"/>
              <a:pPr/>
              <a:t>37</a:t>
            </a:fld>
            <a:endParaRPr lang="en-US"/>
          </a:p>
        </p:txBody>
      </p:sp>
      <p:sp>
        <p:nvSpPr>
          <p:cNvPr id="5" name="Content Placeholder 4">
            <a:extLst>
              <a:ext uri="{FF2B5EF4-FFF2-40B4-BE49-F238E27FC236}">
                <a16:creationId xmlns:a16="http://schemas.microsoft.com/office/drawing/2014/main" id="{A3CD5DB4-AD08-4FE6-A3F3-30165AEA8A9B}"/>
              </a:ext>
            </a:extLst>
          </p:cNvPr>
          <p:cNvSpPr>
            <a:spLocks noGrp="1"/>
          </p:cNvSpPr>
          <p:nvPr>
            <p:ph sz="half" idx="13"/>
          </p:nvPr>
        </p:nvSpPr>
        <p:spPr>
          <a:xfrm>
            <a:off x="3622090" y="4209156"/>
            <a:ext cx="4785063" cy="1110788"/>
          </a:xfrm>
        </p:spPr>
        <p:txBody>
          <a:bodyPr/>
          <a:lstStyle/>
          <a:p>
            <a:r>
              <a:rPr lang="en-US">
                <a:hlinkClick r:id="rId2"/>
              </a:rPr>
              <a:t>Confluence Windows 11 Test Feedback Page</a:t>
            </a:r>
            <a:endParaRPr lang="en-US"/>
          </a:p>
          <a:p>
            <a:endParaRPr lang="en-US"/>
          </a:p>
        </p:txBody>
      </p:sp>
      <p:sp>
        <p:nvSpPr>
          <p:cNvPr id="6" name="Title 5">
            <a:extLst>
              <a:ext uri="{FF2B5EF4-FFF2-40B4-BE49-F238E27FC236}">
                <a16:creationId xmlns:a16="http://schemas.microsoft.com/office/drawing/2014/main" id="{2AAED4EB-C751-4892-9E44-7578BF8EFC63}"/>
              </a:ext>
            </a:extLst>
          </p:cNvPr>
          <p:cNvSpPr>
            <a:spLocks noGrp="1"/>
          </p:cNvSpPr>
          <p:nvPr>
            <p:ph type="title"/>
          </p:nvPr>
        </p:nvSpPr>
        <p:spPr/>
        <p:txBody>
          <a:bodyPr/>
          <a:lstStyle/>
          <a:p>
            <a:r>
              <a:rPr lang="en-US"/>
              <a:t>Windows 11 Testing</a:t>
            </a:r>
          </a:p>
        </p:txBody>
      </p:sp>
      <p:sp>
        <p:nvSpPr>
          <p:cNvPr id="7" name="Content Placeholder 4">
            <a:extLst>
              <a:ext uri="{FF2B5EF4-FFF2-40B4-BE49-F238E27FC236}">
                <a16:creationId xmlns:a16="http://schemas.microsoft.com/office/drawing/2014/main" id="{EBF61C6B-83A4-4E24-AABA-A1B286F04C35}"/>
              </a:ext>
            </a:extLst>
          </p:cNvPr>
          <p:cNvSpPr txBox="1">
            <a:spLocks/>
          </p:cNvSpPr>
          <p:nvPr/>
        </p:nvSpPr>
        <p:spPr>
          <a:xfrm>
            <a:off x="978025" y="2195403"/>
            <a:ext cx="10449756" cy="85851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Currently 10-15 Core IT members testing our image with Windows 11 as an upgrade and bare metal deployment. Feedback so far has been good.</a:t>
            </a:r>
          </a:p>
        </p:txBody>
      </p:sp>
      <p:sp>
        <p:nvSpPr>
          <p:cNvPr id="8" name="Content Placeholder 4">
            <a:extLst>
              <a:ext uri="{FF2B5EF4-FFF2-40B4-BE49-F238E27FC236}">
                <a16:creationId xmlns:a16="http://schemas.microsoft.com/office/drawing/2014/main" id="{8A56EEB7-43C6-408B-8E9F-19049A4FABCC}"/>
              </a:ext>
            </a:extLst>
          </p:cNvPr>
          <p:cNvSpPr txBox="1">
            <a:spLocks/>
          </p:cNvSpPr>
          <p:nvPr/>
        </p:nvSpPr>
        <p:spPr>
          <a:xfrm>
            <a:off x="978025" y="3257304"/>
            <a:ext cx="10449756" cy="54678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Moving to other users/workflows by years end to further test our environment against Windows 11.</a:t>
            </a:r>
          </a:p>
        </p:txBody>
      </p:sp>
    </p:spTree>
    <p:extLst>
      <p:ext uri="{BB962C8B-B14F-4D97-AF65-F5344CB8AC3E}">
        <p14:creationId xmlns:p14="http://schemas.microsoft.com/office/powerpoint/2010/main" val="3300160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05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Incident Management</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4</a:t>
            </a:fld>
            <a:endParaRPr lang="en-US"/>
          </a:p>
        </p:txBody>
      </p:sp>
    </p:spTree>
    <p:extLst>
      <p:ext uri="{BB962C8B-B14F-4D97-AF65-F5344CB8AC3E}">
        <p14:creationId xmlns:p14="http://schemas.microsoft.com/office/powerpoint/2010/main" val="405335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4287846768"/>
              </p:ext>
            </p:extLst>
          </p:nvPr>
        </p:nvGraphicFramePr>
        <p:xfrm>
          <a:off x="55138" y="1283342"/>
          <a:ext cx="6039338" cy="280076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6512716" y="1383961"/>
            <a:ext cx="5624146" cy="4770537"/>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 </a:t>
            </a:r>
            <a:r>
              <a:rPr lang="en-US" sz="1600">
                <a:solidFill>
                  <a:srgbClr val="7030A0"/>
                </a:solidFill>
                <a:latin typeface="Arial" panose="020B0604020202020204" pitchFamily="34" charset="0"/>
                <a:cs typeface="Arial" panose="020B0604020202020204" pitchFamily="34" charset="0"/>
              </a:rPr>
              <a:t> </a:t>
            </a:r>
          </a:p>
          <a:p>
            <a:r>
              <a:rPr lang="en-US" sz="1600">
                <a:solidFill>
                  <a:srgbClr val="7030A0"/>
                </a:solidFill>
                <a:latin typeface="Arial" panose="020B0604020202020204" pitchFamily="34" charset="0"/>
                <a:cs typeface="Arial" panose="020B0604020202020204" pitchFamily="34" charset="0"/>
              </a:rPr>
              <a:t>3,373 incidents were opened during the month, across all groups within SNOW. 21.82% of incident volume were emails.</a:t>
            </a:r>
          </a:p>
          <a:p>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Phone: 2535</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Email: 736</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Self-Service: 56</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Walk-in: 46</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First contact resolution rose in August to 86.6% (as opposed to 81.8% in July). </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EC79EF8C-5C60-4F13-B65D-E3459647ECF4}"/>
              </a:ext>
            </a:extLst>
          </p:cNvPr>
          <p:cNvGraphicFramePr/>
          <p:nvPr>
            <p:extLst>
              <p:ext uri="{D42A27DB-BD31-4B8C-83A1-F6EECF244321}">
                <p14:modId xmlns:p14="http://schemas.microsoft.com/office/powerpoint/2010/main" val="1201901943"/>
              </p:ext>
            </p:extLst>
          </p:nvPr>
        </p:nvGraphicFramePr>
        <p:xfrm>
          <a:off x="55138" y="4172290"/>
          <a:ext cx="6039338" cy="23653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3127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6</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Incidents Opened by Week</a:t>
            </a:r>
          </a:p>
        </p:txBody>
      </p:sp>
      <p:sp>
        <p:nvSpPr>
          <p:cNvPr id="11" name="TextBox 10">
            <a:extLst>
              <a:ext uri="{FF2B5EF4-FFF2-40B4-BE49-F238E27FC236}">
                <a16:creationId xmlns:a16="http://schemas.microsoft.com/office/drawing/2014/main" id="{4C9E97A7-8CF9-4121-BD5C-C518FC9BBDEC}"/>
              </a:ext>
            </a:extLst>
          </p:cNvPr>
          <p:cNvSpPr txBox="1"/>
          <p:nvPr/>
        </p:nvSpPr>
        <p:spPr>
          <a:xfrm>
            <a:off x="-1" y="4046315"/>
            <a:ext cx="12191999" cy="378565"/>
          </a:xfrm>
          <a:prstGeom prst="rect">
            <a:avLst/>
          </a:prstGeom>
          <a:noFill/>
        </p:spPr>
        <p:txBody>
          <a:bodyPr wrap="square" rtlCol="0">
            <a:spAutoFit/>
          </a:bodyPr>
          <a:lstStyle/>
          <a:p>
            <a:r>
              <a:rPr lang="en-US" sz="1860">
                <a:solidFill>
                  <a:srgbClr val="7030A0"/>
                </a:solidFill>
              </a:rPr>
              <a:t>Percentage of incidents resolved; same day opened. </a:t>
            </a:r>
          </a:p>
        </p:txBody>
      </p:sp>
      <p:sp>
        <p:nvSpPr>
          <p:cNvPr id="7" name="TextBox 6">
            <a:extLst>
              <a:ext uri="{FF2B5EF4-FFF2-40B4-BE49-F238E27FC236}">
                <a16:creationId xmlns:a16="http://schemas.microsoft.com/office/drawing/2014/main" id="{FE7EE410-2640-4E5A-B961-2D0C05BB533F}"/>
              </a:ext>
            </a:extLst>
          </p:cNvPr>
          <p:cNvSpPr txBox="1"/>
          <p:nvPr/>
        </p:nvSpPr>
        <p:spPr>
          <a:xfrm>
            <a:off x="7866345" y="1785168"/>
            <a:ext cx="4205494" cy="3785652"/>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Incidents opened by week continued to trend upward. </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percentage of incidents resolved the same day that they were opened trended upward in August. </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p:txBody>
      </p:sp>
      <p:pic>
        <p:nvPicPr>
          <p:cNvPr id="8" name="Picture 7" descr="Chart, line chart&#10;&#10;Description automatically generated">
            <a:extLst>
              <a:ext uri="{FF2B5EF4-FFF2-40B4-BE49-F238E27FC236}">
                <a16:creationId xmlns:a16="http://schemas.microsoft.com/office/drawing/2014/main" id="{C5EFB13B-D9BC-46C5-872F-9EE407B19E6E}"/>
              </a:ext>
            </a:extLst>
          </p:cNvPr>
          <p:cNvPicPr>
            <a:picLocks noChangeAspect="1"/>
          </p:cNvPicPr>
          <p:nvPr/>
        </p:nvPicPr>
        <p:blipFill>
          <a:blip r:embed="rId3"/>
          <a:stretch>
            <a:fillRect/>
          </a:stretch>
        </p:blipFill>
        <p:spPr>
          <a:xfrm>
            <a:off x="-1" y="1897108"/>
            <a:ext cx="7866346" cy="2169541"/>
          </a:xfrm>
          <a:prstGeom prst="rect">
            <a:avLst/>
          </a:prstGeom>
        </p:spPr>
      </p:pic>
      <p:pic>
        <p:nvPicPr>
          <p:cNvPr id="14" name="Picture 13" descr="Chart, line chart&#10;&#10;Description automatically generated">
            <a:extLst>
              <a:ext uri="{FF2B5EF4-FFF2-40B4-BE49-F238E27FC236}">
                <a16:creationId xmlns:a16="http://schemas.microsoft.com/office/drawing/2014/main" id="{5CBD7139-F3D3-4D4B-9D5A-6CF7686BD1B6}"/>
              </a:ext>
            </a:extLst>
          </p:cNvPr>
          <p:cNvPicPr>
            <a:picLocks noChangeAspect="1"/>
          </p:cNvPicPr>
          <p:nvPr/>
        </p:nvPicPr>
        <p:blipFill>
          <a:blip r:embed="rId4"/>
          <a:stretch>
            <a:fillRect/>
          </a:stretch>
        </p:blipFill>
        <p:spPr>
          <a:xfrm>
            <a:off x="13563" y="4424880"/>
            <a:ext cx="7852782" cy="2044183"/>
          </a:xfrm>
          <a:prstGeom prst="rect">
            <a:avLst/>
          </a:prstGeom>
        </p:spPr>
      </p:pic>
    </p:spTree>
    <p:extLst>
      <p:ext uri="{BB962C8B-B14F-4D97-AF65-F5344CB8AC3E}">
        <p14:creationId xmlns:p14="http://schemas.microsoft.com/office/powerpoint/2010/main" val="372658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0AE14C-031C-495C-B643-CAD3BB053782}"/>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4731DB1-8F0E-4F7B-82AD-550F9CD8E90E}"/>
              </a:ext>
            </a:extLst>
          </p:cNvPr>
          <p:cNvSpPr>
            <a:spLocks noGrp="1"/>
          </p:cNvSpPr>
          <p:nvPr>
            <p:ph type="sldNum" sz="quarter" idx="4"/>
          </p:nvPr>
        </p:nvSpPr>
        <p:spPr/>
        <p:txBody>
          <a:bodyPr/>
          <a:lstStyle/>
          <a:p>
            <a:fld id="{407F7647-6CBB-4945-B48A-22BF8575EA14}" type="slidenum">
              <a:rPr lang="en-US" smtClean="0"/>
              <a:pPr/>
              <a:t>7</a:t>
            </a:fld>
            <a:endParaRPr lang="en-US"/>
          </a:p>
        </p:txBody>
      </p:sp>
      <p:sp>
        <p:nvSpPr>
          <p:cNvPr id="11" name="Title 3">
            <a:extLst>
              <a:ext uri="{FF2B5EF4-FFF2-40B4-BE49-F238E27FC236}">
                <a16:creationId xmlns:a16="http://schemas.microsoft.com/office/drawing/2014/main" id="{32F48467-7A62-41C0-A1E7-3811EC513CC9}"/>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2" name="TextBox 11">
            <a:extLst>
              <a:ext uri="{FF2B5EF4-FFF2-40B4-BE49-F238E27FC236}">
                <a16:creationId xmlns:a16="http://schemas.microsoft.com/office/drawing/2014/main" id="{51013045-3E88-4BA4-A7CC-7C45C7A49A34}"/>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 Backlog Growth</a:t>
            </a:r>
          </a:p>
        </p:txBody>
      </p:sp>
      <p:pic>
        <p:nvPicPr>
          <p:cNvPr id="6" name="Picture 5" descr="Chart, waterfall chart&#10;&#10;Description automatically generated">
            <a:extLst>
              <a:ext uri="{FF2B5EF4-FFF2-40B4-BE49-F238E27FC236}">
                <a16:creationId xmlns:a16="http://schemas.microsoft.com/office/drawing/2014/main" id="{8E341F29-116E-4864-B924-FA298DDCE165}"/>
              </a:ext>
            </a:extLst>
          </p:cNvPr>
          <p:cNvPicPr>
            <a:picLocks noChangeAspect="1"/>
          </p:cNvPicPr>
          <p:nvPr/>
        </p:nvPicPr>
        <p:blipFill>
          <a:blip r:embed="rId3"/>
          <a:stretch>
            <a:fillRect/>
          </a:stretch>
        </p:blipFill>
        <p:spPr>
          <a:xfrm>
            <a:off x="22181" y="2270512"/>
            <a:ext cx="12151347" cy="3326724"/>
          </a:xfrm>
          <a:prstGeom prst="rect">
            <a:avLst/>
          </a:prstGeom>
        </p:spPr>
      </p:pic>
    </p:spTree>
    <p:extLst>
      <p:ext uri="{BB962C8B-B14F-4D97-AF65-F5344CB8AC3E}">
        <p14:creationId xmlns:p14="http://schemas.microsoft.com/office/powerpoint/2010/main" val="159503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8</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Average Age of Open Incidents</a:t>
            </a:r>
          </a:p>
        </p:txBody>
      </p:sp>
      <p:sp>
        <p:nvSpPr>
          <p:cNvPr id="7" name="TextBox 6">
            <a:extLst>
              <a:ext uri="{FF2B5EF4-FFF2-40B4-BE49-F238E27FC236}">
                <a16:creationId xmlns:a16="http://schemas.microsoft.com/office/drawing/2014/main" id="{FE7EE410-2640-4E5A-B961-2D0C05BB533F}"/>
              </a:ext>
            </a:extLst>
          </p:cNvPr>
          <p:cNvSpPr txBox="1"/>
          <p:nvPr/>
        </p:nvSpPr>
        <p:spPr>
          <a:xfrm>
            <a:off x="684276" y="5341186"/>
            <a:ext cx="10818876" cy="338554"/>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In August, the average age of open incidents trended downward.</a:t>
            </a:r>
          </a:p>
        </p:txBody>
      </p:sp>
      <p:pic>
        <p:nvPicPr>
          <p:cNvPr id="10" name="Picture 9" descr="Chart, line chart&#10;&#10;Description automatically generated">
            <a:extLst>
              <a:ext uri="{FF2B5EF4-FFF2-40B4-BE49-F238E27FC236}">
                <a16:creationId xmlns:a16="http://schemas.microsoft.com/office/drawing/2014/main" id="{5611C5E3-C858-44BC-A95B-7284792A1657}"/>
              </a:ext>
            </a:extLst>
          </p:cNvPr>
          <p:cNvPicPr>
            <a:picLocks noChangeAspect="1"/>
          </p:cNvPicPr>
          <p:nvPr/>
        </p:nvPicPr>
        <p:blipFill>
          <a:blip r:embed="rId3"/>
          <a:stretch>
            <a:fillRect/>
          </a:stretch>
        </p:blipFill>
        <p:spPr>
          <a:xfrm>
            <a:off x="231076" y="2074374"/>
            <a:ext cx="11725275" cy="3057525"/>
          </a:xfrm>
          <a:prstGeom prst="rect">
            <a:avLst/>
          </a:prstGeom>
        </p:spPr>
      </p:pic>
    </p:spTree>
    <p:extLst>
      <p:ext uri="{BB962C8B-B14F-4D97-AF65-F5344CB8AC3E}">
        <p14:creationId xmlns:p14="http://schemas.microsoft.com/office/powerpoint/2010/main" val="321648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85CAC0-AF8E-4065-9D0E-F4C9CA829998}"/>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0D077938-94BD-47FC-8081-11FCE984B42B}"/>
              </a:ext>
            </a:extLst>
          </p:cNvPr>
          <p:cNvSpPr>
            <a:spLocks noGrp="1"/>
          </p:cNvSpPr>
          <p:nvPr>
            <p:ph type="sldNum" sz="quarter" idx="4"/>
          </p:nvPr>
        </p:nvSpPr>
        <p:spPr/>
        <p:txBody>
          <a:bodyPr/>
          <a:lstStyle/>
          <a:p>
            <a:fld id="{407F7647-6CBB-4945-B48A-22BF8575EA14}" type="slidenum">
              <a:rPr lang="en-US" smtClean="0"/>
              <a:pPr/>
              <a:t>9</a:t>
            </a:fld>
            <a:endParaRPr lang="en-US"/>
          </a:p>
        </p:txBody>
      </p:sp>
      <p:sp>
        <p:nvSpPr>
          <p:cNvPr id="9" name="TextBox 8">
            <a:extLst>
              <a:ext uri="{FF2B5EF4-FFF2-40B4-BE49-F238E27FC236}">
                <a16:creationId xmlns:a16="http://schemas.microsoft.com/office/drawing/2014/main" id="{F57FFC0A-E3F0-4D84-A449-FA37792AF326}"/>
              </a:ext>
            </a:extLst>
          </p:cNvPr>
          <p:cNvSpPr txBox="1"/>
          <p:nvPr/>
        </p:nvSpPr>
        <p:spPr>
          <a:xfrm>
            <a:off x="0" y="1514079"/>
            <a:ext cx="12192000" cy="378565"/>
          </a:xfrm>
          <a:prstGeom prst="rect">
            <a:avLst/>
          </a:prstGeom>
          <a:noFill/>
        </p:spPr>
        <p:txBody>
          <a:bodyPr wrap="square" lIns="91440" tIns="45720" rIns="91440" bIns="45720" rtlCol="0" anchor="t">
            <a:spAutoFit/>
          </a:bodyPr>
          <a:lstStyle/>
          <a:p>
            <a:r>
              <a:rPr lang="en-US" sz="1850">
                <a:solidFill>
                  <a:srgbClr val="7030A0"/>
                </a:solidFill>
              </a:rPr>
              <a:t>Average Age of Open Incidents by Assignment Group - as of the last day of the month</a:t>
            </a:r>
            <a:endParaRPr lang="en-US" sz="1860">
              <a:solidFill>
                <a:srgbClr val="7030A0"/>
              </a:solidFill>
              <a:cs typeface="Calibri" panose="020F0502020204030204"/>
            </a:endParaRPr>
          </a:p>
        </p:txBody>
      </p:sp>
      <p:sp>
        <p:nvSpPr>
          <p:cNvPr id="10" name="Title 3">
            <a:extLst>
              <a:ext uri="{FF2B5EF4-FFF2-40B4-BE49-F238E27FC236}">
                <a16:creationId xmlns:a16="http://schemas.microsoft.com/office/drawing/2014/main" id="{CA0BFE7E-2ECD-4986-BEA7-50D8AC475A55}"/>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6" name="Picture 5" descr="Chart, bar chart&#10;&#10;Description automatically generated">
            <a:extLst>
              <a:ext uri="{FF2B5EF4-FFF2-40B4-BE49-F238E27FC236}">
                <a16:creationId xmlns:a16="http://schemas.microsoft.com/office/drawing/2014/main" id="{3BC35623-A139-4510-8E69-86A102E8BD0A}"/>
              </a:ext>
            </a:extLst>
          </p:cNvPr>
          <p:cNvPicPr>
            <a:picLocks noChangeAspect="1"/>
          </p:cNvPicPr>
          <p:nvPr/>
        </p:nvPicPr>
        <p:blipFill>
          <a:blip r:embed="rId2"/>
          <a:stretch>
            <a:fillRect/>
          </a:stretch>
        </p:blipFill>
        <p:spPr>
          <a:xfrm>
            <a:off x="735902" y="2001660"/>
            <a:ext cx="10720195" cy="4243135"/>
          </a:xfrm>
          <a:prstGeom prst="rect">
            <a:avLst/>
          </a:prstGeom>
        </p:spPr>
      </p:pic>
    </p:spTree>
    <p:extLst>
      <p:ext uri="{BB962C8B-B14F-4D97-AF65-F5344CB8AC3E}">
        <p14:creationId xmlns:p14="http://schemas.microsoft.com/office/powerpoint/2010/main" val="4203422222"/>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E7E6E6"/>
      </a:lt2>
      <a:accent1>
        <a:srgbClr val="3B1365"/>
      </a:accent1>
      <a:accent2>
        <a:srgbClr val="FF5750"/>
      </a:accent2>
      <a:accent3>
        <a:srgbClr val="91D2F2"/>
      </a:accent3>
      <a:accent4>
        <a:srgbClr val="00A87E"/>
      </a:accent4>
      <a:accent5>
        <a:srgbClr val="BC3D95"/>
      </a:accent5>
      <a:accent6>
        <a:srgbClr val="FDF385"/>
      </a:accent6>
      <a:hlink>
        <a:srgbClr val="3B1264"/>
      </a:hlink>
      <a:folHlink>
        <a:srgbClr val="3B126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L_PPT_Short_V1_20200113.pptx  -  Read-Only" id="{48D00568-7052-4F53-AB33-9D3848305AA0}" vid="{2109B9BA-1E9D-414D-9B7E-3A0BDFCE5A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JL_PPT_Short_V1_20200113</Template>
  <Application>Microsoft Office PowerPoint</Application>
  <PresentationFormat>Widescreen</PresentationFormat>
  <Slides>38</Slides>
  <Notes>19</Notes>
  <HiddenSlides>1</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Endpoints Operations</vt:lpstr>
      <vt:lpstr>Executive Summary</vt:lpstr>
      <vt:lpstr>PowerPoint Presentation</vt:lpstr>
      <vt:lpstr>Incident Management</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2022 SLA Goals &amp; Actuals</vt:lpstr>
      <vt:lpstr>PowerPoint Presentation</vt:lpstr>
      <vt:lpstr>Service Desk</vt:lpstr>
      <vt:lpstr>Year over Year Quarterly Results</vt:lpstr>
      <vt:lpstr>Key Call Statistics </vt:lpstr>
      <vt:lpstr>Key Call Statistics </vt:lpstr>
      <vt:lpstr>Key Call Statistics </vt:lpstr>
      <vt:lpstr>Incident Statistics </vt:lpstr>
      <vt:lpstr>Incident Statistics </vt:lpstr>
      <vt:lpstr>2021 Service Desk SLA Statistics</vt:lpstr>
      <vt:lpstr>Knowledge Statistics </vt:lpstr>
      <vt:lpstr>Update &amp; Reminder Highlights </vt:lpstr>
      <vt:lpstr>Areas of Improvement </vt:lpstr>
      <vt:lpstr> Technology Operations </vt:lpstr>
      <vt:lpstr>Escalation Status </vt:lpstr>
      <vt:lpstr>Escalation Baselines </vt:lpstr>
      <vt:lpstr>Logic Monitor Alerts </vt:lpstr>
      <vt:lpstr>Resource Uptime </vt:lpstr>
      <vt:lpstr>Endpoint Engineering</vt:lpstr>
      <vt:lpstr>Endpoint Analytics</vt:lpstr>
      <vt:lpstr>Endpoint Model Inventory </vt:lpstr>
      <vt:lpstr>Endpoint Model Performance </vt:lpstr>
      <vt:lpstr>Aternity DEM-Q Performance</vt:lpstr>
      <vt:lpstr>Windows 11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 IT Risk &amp; Security TVA Report</dc:title>
  <dc:creator>Noble, Keith (IT)</dc:creator>
  <cp:revision>1</cp:revision>
  <dcterms:created xsi:type="dcterms:W3CDTF">2021-04-29T18:29:43Z</dcterms:created>
  <dcterms:modified xsi:type="dcterms:W3CDTF">2022-09-12T20:43:47Z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8b226d-6b88-4ce3-8eaa-79f3faccaf85_Enabled">
    <vt:lpwstr>true</vt:lpwstr>
  </property>
  <property fmtid="{D5CDD505-2E9C-101B-9397-08002B2CF9AE}" pid="3" name="MSIP_Label_348b226d-6b88-4ce3-8eaa-79f3faccaf85_SetDate">
    <vt:lpwstr>2021-04-29T18:29:43Z</vt:lpwstr>
  </property>
  <property fmtid="{D5CDD505-2E9C-101B-9397-08002B2CF9AE}" pid="4" name="MSIP_Label_348b226d-6b88-4ce3-8eaa-79f3faccaf85_Method">
    <vt:lpwstr>Standard</vt:lpwstr>
  </property>
  <property fmtid="{D5CDD505-2E9C-101B-9397-08002B2CF9AE}" pid="5" name="MSIP_Label_348b226d-6b88-4ce3-8eaa-79f3faccaf85_Name">
    <vt:lpwstr>348b226d-6b88-4ce3-8eaa-79f3faccaf85</vt:lpwstr>
  </property>
  <property fmtid="{D5CDD505-2E9C-101B-9397-08002B2CF9AE}" pid="6" name="MSIP_Label_348b226d-6b88-4ce3-8eaa-79f3faccaf85_SiteId">
    <vt:lpwstr>6ab77482-4dda-43b3-9e50-82db3e426c2c</vt:lpwstr>
  </property>
  <property fmtid="{D5CDD505-2E9C-101B-9397-08002B2CF9AE}" pid="7" name="MSIP_Label_348b226d-6b88-4ce3-8eaa-79f3faccaf85_ActionId">
    <vt:lpwstr>2d8f1f87-5cf1-4f44-9c7c-91a170a2c201</vt:lpwstr>
  </property>
  <property fmtid="{D5CDD505-2E9C-101B-9397-08002B2CF9AE}" pid="8" name="MSIP_Label_348b226d-6b88-4ce3-8eaa-79f3faccaf85_ContentBits">
    <vt:lpwstr>0</vt:lpwstr>
  </property>
</Properties>
</file>