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00" r:id="rId27"/>
    <p:sldId id="1530" r:id="rId28"/>
    <p:sldId id="1503" r:id="rId29"/>
    <p:sldId id="1540" r:id="rId30"/>
    <p:sldId id="1549"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0B28F-4D2C-5A38-5C5B-A1BE6AA65652}" v="1499" dt="2022-10-10T18:18:06.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ss, Randy R. (IT)" userId="c0219d6d-cb86-482b-ae89-bc001c521ac1" providerId="ADAL" clId="{844E7AFD-4A15-4B90-9E27-C0045FE3AE20}"/>
    <pc:docChg chg="custSel modSld">
      <pc:chgData name="Doss, Randy R. (IT)" userId="c0219d6d-cb86-482b-ae89-bc001c521ac1" providerId="ADAL" clId="{844E7AFD-4A15-4B90-9E27-C0045FE3AE20}" dt="2022-10-10T18:32:34.859" v="192" actId="20577"/>
      <pc:docMkLst>
        <pc:docMk/>
      </pc:docMkLst>
      <pc:sldChg chg="modSp mod">
        <pc:chgData name="Doss, Randy R. (IT)" userId="c0219d6d-cb86-482b-ae89-bc001c521ac1" providerId="ADAL" clId="{844E7AFD-4A15-4B90-9E27-C0045FE3AE20}" dt="2022-10-10T18:32:34.859" v="192" actId="20577"/>
        <pc:sldMkLst>
          <pc:docMk/>
          <pc:sldMk cId="899223553" sldId="1542"/>
        </pc:sldMkLst>
        <pc:spChg chg="mod">
          <ac:chgData name="Doss, Randy R. (IT)" userId="c0219d6d-cb86-482b-ae89-bc001c521ac1" providerId="ADAL" clId="{844E7AFD-4A15-4B90-9E27-C0045FE3AE20}" dt="2022-10-10T18:32:34.859" v="192" actId="20577"/>
          <ac:spMkLst>
            <pc:docMk/>
            <pc:sldMk cId="899223553" sldId="1542"/>
            <ac:spMk id="10" creationId="{B994EDEB-F2BE-4DD3-993C-52E72FA14CC4}"/>
          </ac:spMkLst>
        </pc:spChg>
      </pc:sldChg>
      <pc:sldChg chg="modSp mod">
        <pc:chgData name="Doss, Randy R. (IT)" userId="c0219d6d-cb86-482b-ae89-bc001c521ac1" providerId="ADAL" clId="{844E7AFD-4A15-4B90-9E27-C0045FE3AE20}" dt="2022-10-10T18:26:23.031" v="158" actId="20577"/>
        <pc:sldMkLst>
          <pc:docMk/>
          <pc:sldMk cId="587595109" sldId="1546"/>
        </pc:sldMkLst>
        <pc:spChg chg="mod">
          <ac:chgData name="Doss, Randy R. (IT)" userId="c0219d6d-cb86-482b-ae89-bc001c521ac1" providerId="ADAL" clId="{844E7AFD-4A15-4B90-9E27-C0045FE3AE20}" dt="2022-10-10T18:26:23.031" v="158" actId="20577"/>
          <ac:spMkLst>
            <pc:docMk/>
            <pc:sldMk cId="587595109" sldId="1546"/>
            <ac:spMk id="5" creationId="{077972E4-6C24-45B4-91DF-9DEB6C119B19}"/>
          </ac:spMkLst>
        </pc:spChg>
      </pc:sldChg>
      <pc:sldChg chg="modSp mod">
        <pc:chgData name="Doss, Randy R. (IT)" userId="c0219d6d-cb86-482b-ae89-bc001c521ac1" providerId="ADAL" clId="{844E7AFD-4A15-4B90-9E27-C0045FE3AE20}" dt="2022-10-10T18:23:37.759" v="97" actId="20577"/>
        <pc:sldMkLst>
          <pc:docMk/>
          <pc:sldMk cId="2576177492" sldId="1547"/>
        </pc:sldMkLst>
        <pc:spChg chg="mod">
          <ac:chgData name="Doss, Randy R. (IT)" userId="c0219d6d-cb86-482b-ae89-bc001c521ac1" providerId="ADAL" clId="{844E7AFD-4A15-4B90-9E27-C0045FE3AE20}" dt="2022-10-10T18:23:37.759" v="97" actId="20577"/>
          <ac:spMkLst>
            <pc:docMk/>
            <pc:sldMk cId="2576177492" sldId="1547"/>
            <ac:spMk id="7" creationId="{927EA9A4-D105-4928-B690-64C98AF83C20}"/>
          </ac:spMkLst>
        </pc:spChg>
      </pc:sldChg>
      <pc:sldChg chg="modSp mod">
        <pc:chgData name="Doss, Randy R. (IT)" userId="c0219d6d-cb86-482b-ae89-bc001c521ac1" providerId="ADAL" clId="{844E7AFD-4A15-4B90-9E27-C0045FE3AE20}" dt="2022-10-10T18:22:23.042" v="75" actId="313"/>
        <pc:sldMkLst>
          <pc:docMk/>
          <pc:sldMk cId="2858021380" sldId="1548"/>
        </pc:sldMkLst>
        <pc:spChg chg="mod">
          <ac:chgData name="Doss, Randy R. (IT)" userId="c0219d6d-cb86-482b-ae89-bc001c521ac1" providerId="ADAL" clId="{844E7AFD-4A15-4B90-9E27-C0045FE3AE20}" dt="2022-10-10T18:22:23.042" v="75" actId="313"/>
          <ac:spMkLst>
            <pc:docMk/>
            <pc:sldMk cId="2858021380" sldId="1548"/>
            <ac:spMk id="6" creationId="{35D000BB-8D78-4B1E-9190-BE6B7DC58CF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2068</c:v>
                </c:pt>
                <c:pt idx="1">
                  <c:v>2535</c:v>
                </c:pt>
                <c:pt idx="2">
                  <c:v>2477</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670</c:v>
                </c:pt>
                <c:pt idx="1">
                  <c:v>736</c:v>
                </c:pt>
                <c:pt idx="2">
                  <c:v>787</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Sheet1!$A$8:$A$10</c:f>
              <c:strCache>
                <c:ptCount val="3"/>
                <c:pt idx="0">
                  <c:v>July</c:v>
                </c:pt>
                <c:pt idx="1">
                  <c:v>August</c:v>
                </c:pt>
                <c:pt idx="2">
                  <c:v>September</c:v>
                </c:pt>
              </c:strCache>
            </c:strRef>
          </c:cat>
          <c:val>
            <c:numRef>
              <c:f>Sheet1!$D$8:$D$10</c:f>
              <c:numCache>
                <c:formatCode>General</c:formatCode>
                <c:ptCount val="3"/>
                <c:pt idx="0">
                  <c:v>57</c:v>
                </c:pt>
                <c:pt idx="1">
                  <c:v>56</c:v>
                </c:pt>
                <c:pt idx="2">
                  <c:v>40</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Sheet1!$A$8:$A$10</c:f>
              <c:strCache>
                <c:ptCount val="3"/>
                <c:pt idx="0">
                  <c:v>July</c:v>
                </c:pt>
                <c:pt idx="1">
                  <c:v>August</c:v>
                </c:pt>
                <c:pt idx="2">
                  <c:v>September</c:v>
                </c:pt>
              </c:strCache>
            </c:strRef>
          </c:cat>
          <c:val>
            <c:numRef>
              <c:f>Sheet1!$E$8:$E$10</c:f>
              <c:numCache>
                <c:formatCode>General</c:formatCode>
                <c:ptCount val="3"/>
                <c:pt idx="0">
                  <c:v>39</c:v>
                </c:pt>
                <c:pt idx="1">
                  <c:v>46</c:v>
                </c:pt>
                <c:pt idx="2">
                  <c:v>20</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Sheet1!$A$8:$A$10</c:f>
              <c:strCache>
                <c:ptCount val="3"/>
                <c:pt idx="0">
                  <c:v>July</c:v>
                </c:pt>
                <c:pt idx="1">
                  <c:v>August</c:v>
                </c:pt>
                <c:pt idx="2">
                  <c:v>September</c:v>
                </c:pt>
              </c:strCache>
            </c:strRef>
          </c:cat>
          <c:val>
            <c:numRef>
              <c:f>Sheet1!$F$8:$F$10</c:f>
              <c:numCache>
                <c:formatCode>General</c:formatCode>
                <c:ptCount val="3"/>
                <c:pt idx="0">
                  <c:v>1</c:v>
                </c:pt>
                <c:pt idx="1">
                  <c:v>0</c:v>
                </c:pt>
                <c:pt idx="2">
                  <c:v>1</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Sheet1!$A$8:$A$10</c:f>
              <c:strCache>
                <c:ptCount val="3"/>
                <c:pt idx="0">
                  <c:v>July</c:v>
                </c:pt>
                <c:pt idx="1">
                  <c:v>August</c:v>
                </c:pt>
                <c:pt idx="2">
                  <c:v>September</c:v>
                </c:pt>
              </c:strCache>
            </c:strRef>
          </c:cat>
          <c:val>
            <c:numRef>
              <c:f>Sheet1!$B$8:$B$10</c:f>
              <c:numCache>
                <c:formatCode>0.00%</c:formatCode>
                <c:ptCount val="3"/>
                <c:pt idx="0">
                  <c:v>0.83860000000000001</c:v>
                </c:pt>
                <c:pt idx="1">
                  <c:v>0.85050000000000003</c:v>
                </c:pt>
                <c:pt idx="2">
                  <c:v>0.85829999999999995</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Sheet1!$A$8:$A$10</c:f>
              <c:strCache>
                <c:ptCount val="3"/>
                <c:pt idx="0">
                  <c:v>July</c:v>
                </c:pt>
                <c:pt idx="1">
                  <c:v>August</c:v>
                </c:pt>
                <c:pt idx="2">
                  <c:v>September</c:v>
                </c:pt>
              </c:strCache>
            </c:strRef>
          </c:cat>
          <c:val>
            <c:numRef>
              <c:f>Sheet1!$C$8:$C$10</c:f>
              <c:numCache>
                <c:formatCode>0.00%</c:formatCode>
                <c:ptCount val="3"/>
                <c:pt idx="0">
                  <c:v>0.87039999999999995</c:v>
                </c:pt>
                <c:pt idx="1">
                  <c:v>0.88090000000000002</c:v>
                </c:pt>
                <c:pt idx="2">
                  <c:v>0.88759999999999994</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Sheet1!$A$8:$A$10</c:f>
              <c:strCache>
                <c:ptCount val="3"/>
                <c:pt idx="0">
                  <c:v>July</c:v>
                </c:pt>
                <c:pt idx="1">
                  <c:v>August</c:v>
                </c:pt>
                <c:pt idx="2">
                  <c:v>September</c:v>
                </c:pt>
              </c:strCache>
            </c:strRef>
          </c:cat>
          <c:val>
            <c:numRef>
              <c:f>Sheet1!$D$8:$D$10</c:f>
              <c:numCache>
                <c:formatCode>0.00%</c:formatCode>
                <c:ptCount val="3"/>
                <c:pt idx="0">
                  <c:v>0.8911</c:v>
                </c:pt>
                <c:pt idx="1">
                  <c:v>0.90300000000000002</c:v>
                </c:pt>
                <c:pt idx="2">
                  <c:v>0.90529999999999999</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Sheet1!$A$8:$A$10</c:f>
              <c:strCache>
                <c:ptCount val="3"/>
                <c:pt idx="0">
                  <c:v>July</c:v>
                </c:pt>
                <c:pt idx="1">
                  <c:v>August</c:v>
                </c:pt>
                <c:pt idx="2">
                  <c:v>September</c:v>
                </c:pt>
              </c:strCache>
            </c:strRef>
          </c:cat>
          <c:val>
            <c:numRef>
              <c:f>Sheet1!$B$8:$B$10</c:f>
              <c:numCache>
                <c:formatCode>General</c:formatCode>
                <c:ptCount val="3"/>
                <c:pt idx="0">
                  <c:v>46</c:v>
                </c:pt>
                <c:pt idx="1">
                  <c:v>39</c:v>
                </c:pt>
                <c:pt idx="2">
                  <c:v>33</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2395</c:v>
                </c:pt>
                <c:pt idx="1">
                  <c:v>803</c:v>
                </c:pt>
                <c:pt idx="2">
                  <c:v>43</c:v>
                </c:pt>
                <c:pt idx="3">
                  <c:v>26</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2.2702702702702702</c:v>
                </c:pt>
                <c:pt idx="7">
                  <c:v>2.3846153846153846</c:v>
                </c:pt>
                <c:pt idx="8">
                  <c:v>2.8918918918918921</c:v>
                </c:pt>
                <c:pt idx="9">
                  <c:v>0</c:v>
                </c:pt>
                <c:pt idx="10">
                  <c:v>0</c:v>
                </c:pt>
                <c:pt idx="11">
                  <c:v>0</c:v>
                </c:pt>
                <c:pt idx="12">
                  <c:v>2.4222797927461142</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208</c:v>
                </c:pt>
                <c:pt idx="1">
                  <c:v>212</c:v>
                </c:pt>
                <c:pt idx="2">
                  <c:v>214</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272</c:v>
                </c:pt>
                <c:pt idx="1">
                  <c:v>271</c:v>
                </c:pt>
                <c:pt idx="2">
                  <c:v>276</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Sheet1!$A$8:$A$10</c:f>
              <c:strCache>
                <c:ptCount val="3"/>
                <c:pt idx="0">
                  <c:v>July</c:v>
                </c:pt>
                <c:pt idx="1">
                  <c:v>August</c:v>
                </c:pt>
                <c:pt idx="2">
                  <c:v>September</c:v>
                </c:pt>
              </c:strCache>
            </c:strRef>
          </c:cat>
          <c:val>
            <c:numRef>
              <c:f>Sheet1!$D$8:$D$10</c:f>
              <c:numCache>
                <c:formatCode>General</c:formatCode>
                <c:ptCount val="3"/>
                <c:pt idx="0">
                  <c:v>99</c:v>
                </c:pt>
                <c:pt idx="1">
                  <c:v>111</c:v>
                </c:pt>
                <c:pt idx="2">
                  <c:v>119</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364</c:v>
                </c:pt>
                <c:pt idx="1">
                  <c:v>467</c:v>
                </c:pt>
                <c:pt idx="2">
                  <c:v>437</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100</c:v>
                </c:pt>
                <c:pt idx="1">
                  <c:v>94</c:v>
                </c:pt>
                <c:pt idx="2">
                  <c:v>41</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131</c:v>
                </c:pt>
                <c:pt idx="1">
                  <c:v>83</c:v>
                </c:pt>
                <c:pt idx="2">
                  <c:v>141</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27</c:v>
                </c:pt>
                <c:pt idx="1">
                  <c:v>50</c:v>
                </c:pt>
                <c:pt idx="2">
                  <c:v>51</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Sheet1!$A$8:$A$10</c:f>
              <c:strCache>
                <c:ptCount val="3"/>
                <c:pt idx="0">
                  <c:v>July</c:v>
                </c:pt>
                <c:pt idx="1">
                  <c:v>August</c:v>
                </c:pt>
                <c:pt idx="2">
                  <c:v>September</c:v>
                </c:pt>
              </c:strCache>
            </c:strRef>
          </c:cat>
          <c:val>
            <c:numRef>
              <c:f>Sheet1!$D$8:$D$10</c:f>
              <c:numCache>
                <c:formatCode>General</c:formatCode>
                <c:ptCount val="3"/>
                <c:pt idx="0">
                  <c:v>10</c:v>
                </c:pt>
                <c:pt idx="1">
                  <c:v>15</c:v>
                </c:pt>
                <c:pt idx="2">
                  <c:v>26</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Sheet1!$A$8:$A$10</c:f>
              <c:strCache>
                <c:ptCount val="3"/>
                <c:pt idx="0">
                  <c:v>July</c:v>
                </c:pt>
                <c:pt idx="1">
                  <c:v>August</c:v>
                </c:pt>
                <c:pt idx="2">
                  <c:v>September</c:v>
                </c:pt>
              </c:strCache>
            </c:strRef>
          </c:cat>
          <c:val>
            <c:numRef>
              <c:f>Sheet1!$E$8:$E$10</c:f>
              <c:numCache>
                <c:formatCode>General</c:formatCode>
                <c:ptCount val="3"/>
                <c:pt idx="0">
                  <c:v>10</c:v>
                </c:pt>
                <c:pt idx="1">
                  <c:v>25</c:v>
                </c:pt>
                <c:pt idx="2">
                  <c:v>12</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Sheet1!$A$8:$A$10</c:f>
              <c:strCache>
                <c:ptCount val="3"/>
                <c:pt idx="0">
                  <c:v>July</c:v>
                </c:pt>
                <c:pt idx="1">
                  <c:v>August</c:v>
                </c:pt>
                <c:pt idx="2">
                  <c:v>September</c:v>
                </c:pt>
              </c:strCache>
            </c:strRef>
          </c:cat>
          <c:val>
            <c:numRef>
              <c:f>Sheet1!$F$8:$F$10</c:f>
              <c:numCache>
                <c:formatCode>General</c:formatCode>
                <c:ptCount val="3"/>
                <c:pt idx="0">
                  <c:v>105</c:v>
                </c:pt>
                <c:pt idx="1">
                  <c:v>203</c:v>
                </c:pt>
                <c:pt idx="2">
                  <c:v>127</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Sheet1!$A$8:$A$10</c:f>
              <c:strCache>
                <c:ptCount val="3"/>
                <c:pt idx="0">
                  <c:v>July</c:v>
                </c:pt>
                <c:pt idx="1">
                  <c:v>August</c:v>
                </c:pt>
                <c:pt idx="2">
                  <c:v>September</c:v>
                </c:pt>
              </c:strCache>
            </c:strRef>
          </c:cat>
          <c:val>
            <c:numRef>
              <c:f>Sheet1!$G$8:$G$10</c:f>
              <c:numCache>
                <c:formatCode>General</c:formatCode>
                <c:ptCount val="3"/>
                <c:pt idx="0">
                  <c:v>62</c:v>
                </c:pt>
                <c:pt idx="1">
                  <c:v>76</c:v>
                </c:pt>
                <c:pt idx="2">
                  <c:v>63</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Sheet1!$A$8:$A$10</c:f>
              <c:strCache>
                <c:ptCount val="3"/>
                <c:pt idx="0">
                  <c:v>July</c:v>
                </c:pt>
                <c:pt idx="1">
                  <c:v>August</c:v>
                </c:pt>
                <c:pt idx="2">
                  <c:v>September</c:v>
                </c:pt>
              </c:strCache>
            </c:strRef>
          </c:cat>
          <c:val>
            <c:numRef>
              <c:f>Sheet1!$H$8:$H$10</c:f>
              <c:numCache>
                <c:formatCode>General</c:formatCode>
                <c:ptCount val="3"/>
                <c:pt idx="0">
                  <c:v>19</c:v>
                </c:pt>
                <c:pt idx="1">
                  <c:v>15</c:v>
                </c:pt>
                <c:pt idx="2">
                  <c:v>17</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261</c:v>
                </c:pt>
                <c:pt idx="1">
                  <c:v>202</c:v>
                </c:pt>
                <c:pt idx="2">
                  <c:v>289</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2293</c:v>
                </c:pt>
                <c:pt idx="1">
                  <c:v>2391</c:v>
                </c:pt>
                <c:pt idx="2">
                  <c:v>2600</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81.83</c:v>
                </c:pt>
                <c:pt idx="1">
                  <c:v>86.6</c:v>
                </c:pt>
                <c:pt idx="2">
                  <c:v>85.47</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Sheet1!$A$8:$A$10</c:f>
              <c:strCache>
                <c:ptCount val="3"/>
                <c:pt idx="0">
                  <c:v>July</c:v>
                </c:pt>
                <c:pt idx="1">
                  <c:v>August</c:v>
                </c:pt>
                <c:pt idx="2">
                  <c:v>September</c:v>
                </c:pt>
              </c:strCache>
            </c:strRef>
          </c:cat>
          <c:val>
            <c:numRef>
              <c:f>Sheet1!$C$8:$C$10</c:f>
              <c:numCache>
                <c:formatCode>General</c:formatCode>
                <c:ptCount val="3"/>
                <c:pt idx="0">
                  <c:v>18.170000000000002</c:v>
                </c:pt>
                <c:pt idx="1">
                  <c:v>13.4</c:v>
                </c:pt>
                <c:pt idx="2">
                  <c:v>14.53</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Sheet1!$A$8:$A$10</c:f>
              <c:strCache>
                <c:ptCount val="3"/>
                <c:pt idx="0">
                  <c:v>July</c:v>
                </c:pt>
                <c:pt idx="1">
                  <c:v>August</c:v>
                </c:pt>
                <c:pt idx="2">
                  <c:v>September</c:v>
                </c:pt>
              </c:strCache>
            </c:strRef>
          </c:cat>
          <c:val>
            <c:numRef>
              <c:f>Sheet1!$B$8:$B$10</c:f>
              <c:numCache>
                <c:formatCode>General</c:formatCode>
                <c:ptCount val="3"/>
                <c:pt idx="0">
                  <c:v>9</c:v>
                </c:pt>
                <c:pt idx="1">
                  <c:v>7</c:v>
                </c:pt>
                <c:pt idx="2">
                  <c:v>7</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 Abandonment</a:t>
            </a:r>
            <a:r>
              <a:rPr lang="en-US" baseline="0" dirty="0">
                <a:solidFill>
                  <a:srgbClr val="7030A0"/>
                </a:solidFill>
              </a:rPr>
              <a:t> Rate</a:t>
            </a:r>
            <a:endParaRPr lang="en-US" dirty="0">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Sheet1!$A$8:$A$10</c:f>
              <c:strCache>
                <c:ptCount val="3"/>
                <c:pt idx="0">
                  <c:v>July</c:v>
                </c:pt>
                <c:pt idx="1">
                  <c:v>August</c:v>
                </c:pt>
                <c:pt idx="2">
                  <c:v>September</c:v>
                </c:pt>
              </c:strCache>
            </c:strRef>
          </c:cat>
          <c:val>
            <c:numRef>
              <c:f>Sheet1!$B$8:$B$10</c:f>
              <c:numCache>
                <c:formatCode>General</c:formatCode>
                <c:ptCount val="3"/>
                <c:pt idx="0">
                  <c:v>2339</c:v>
                </c:pt>
                <c:pt idx="1">
                  <c:v>2880</c:v>
                </c:pt>
                <c:pt idx="2">
                  <c:v>2880</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Sheet1!$A$8:$A$10</c:f>
              <c:strCache>
                <c:ptCount val="3"/>
                <c:pt idx="0">
                  <c:v>July</c:v>
                </c:pt>
                <c:pt idx="1">
                  <c:v>August</c:v>
                </c:pt>
                <c:pt idx="2">
                  <c:v>September</c:v>
                </c:pt>
              </c:strCache>
            </c:strRef>
          </c:cat>
          <c:val>
            <c:numRef>
              <c:f>Sheet1!$B$8:$B$10</c:f>
              <c:numCache>
                <c:formatCode>0.00%</c:formatCode>
                <c:ptCount val="3"/>
                <c:pt idx="0">
                  <c:v>7.1800000000000003E-2</c:v>
                </c:pt>
                <c:pt idx="1">
                  <c:v>6.8400000000000002E-2</c:v>
                </c:pt>
                <c:pt idx="2">
                  <c:v>4.82E-2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4ddf61341b1cd9d0ec0896c62a4bcb75&amp;sysparm_record_target=problem&amp;sysparm_record_row=5&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2" Type="http://schemas.openxmlformats.org/officeDocument/2006/relationships/chart" Target="../charts/chart3.xml"/><Relationship Id="rId1" Type="http://schemas.openxmlformats.org/officeDocument/2006/relationships/slideLayout" Target="../slideLayouts/slideLayout11.xml"/><Relationship Id="rId6" Type="http://schemas.openxmlformats.org/officeDocument/2006/relationships/hyperlink" Target="https://jacksonlewis.service-now.com/problem.do?sys_id=493a9df81bd4d9d0ec0896c62a4bcb3a&amp;sysparm_record_target=problem&amp;sysparm_record_row=4&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5" Type="http://schemas.openxmlformats.org/officeDocument/2006/relationships/hyperlink" Target="https://jacksonlewis.service-now.com/problem.do?sys_id=c4f5a8241b1cdd50601ea9fbbc4bcb72&amp;sysparm_record_target=problem&amp;sysparm_record_row=3&amp;sysparm_record_rows=10&amp;sysparm_record_list=state%21%3D107%5EORstate%3DNULL%5Estate%21%3D106%5EORstate%3DNULL%5EORDERBYopened_at" TargetMode="External"/><Relationship Id="rId10"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4" Type="http://schemas.openxmlformats.org/officeDocument/2006/relationships/hyperlink" Target="https://jacksonlewis.service-now.com/problem.do?sys_id=ecc8eac41b224d10ec0896c62a4bcbdd&amp;sysparm_record_target=problem&amp;sysparm_record_row=2&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dc59e2aa1b25515004933224cc4bcb77&amp;sysparm_record_target=problem&amp;sysparm_record_row=7&amp;sysparm_record_rows=10&amp;sysparm_record_list=state%21%3D107%5EORstate%3DNULL%5Estate%21%3D106%5EORstate%3DNULL%5EORDERBYopened_a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829"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dirty="0"/>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dirty="0"/>
              <a:t>September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6" name="Picture 5" descr="Chart, bar chart&#10;&#10;Description automatically generated">
            <a:extLst>
              <a:ext uri="{FF2B5EF4-FFF2-40B4-BE49-F238E27FC236}">
                <a16:creationId xmlns:a16="http://schemas.microsoft.com/office/drawing/2014/main" id="{19EF0825-AEE2-4077-860D-CF0B099B8123}"/>
              </a:ext>
            </a:extLst>
          </p:cNvPr>
          <p:cNvPicPr>
            <a:picLocks noChangeAspect="1"/>
          </p:cNvPicPr>
          <p:nvPr/>
        </p:nvPicPr>
        <p:blipFill>
          <a:blip r:embed="rId2"/>
          <a:stretch>
            <a:fillRect/>
          </a:stretch>
        </p:blipFill>
        <p:spPr>
          <a:xfrm>
            <a:off x="570204" y="1933375"/>
            <a:ext cx="11051591" cy="4379705"/>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6" name="Picture 5" descr="Calendar&#10;&#10;Description automatically generated with medium confidence">
            <a:extLst>
              <a:ext uri="{FF2B5EF4-FFF2-40B4-BE49-F238E27FC236}">
                <a16:creationId xmlns:a16="http://schemas.microsoft.com/office/drawing/2014/main" id="{6BE92C80-14EC-4EF1-B46C-11D9C96C0297}"/>
              </a:ext>
            </a:extLst>
          </p:cNvPr>
          <p:cNvPicPr>
            <a:picLocks noChangeAspect="1"/>
          </p:cNvPicPr>
          <p:nvPr/>
        </p:nvPicPr>
        <p:blipFill>
          <a:blip r:embed="rId3"/>
          <a:stretch>
            <a:fillRect/>
          </a:stretch>
        </p:blipFill>
        <p:spPr>
          <a:xfrm>
            <a:off x="1119" y="2042987"/>
            <a:ext cx="5939411" cy="3959607"/>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EBD62611-36D3-4114-A83A-01B62CF8D673}"/>
              </a:ext>
            </a:extLst>
          </p:cNvPr>
          <p:cNvPicPr>
            <a:picLocks noChangeAspect="1"/>
          </p:cNvPicPr>
          <p:nvPr/>
        </p:nvPicPr>
        <p:blipFill>
          <a:blip r:embed="rId4"/>
          <a:stretch>
            <a:fillRect/>
          </a:stretch>
        </p:blipFill>
        <p:spPr>
          <a:xfrm>
            <a:off x="6245696" y="2042986"/>
            <a:ext cx="5939412" cy="3959608"/>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7030A0"/>
                </a:solidFill>
                <a:latin typeface="Arial"/>
                <a:cs typeface="Arial"/>
              </a:rPr>
              <a:t>The average resolution time trended upward across the month. </a:t>
            </a:r>
            <a:endParaRPr lang="en-US" sz="1600" dirty="0">
              <a:solidFill>
                <a:srgbClr val="7030A0"/>
              </a:solidFill>
              <a:latin typeface="Arial" panose="020B0604020202020204" pitchFamily="34" charset="0"/>
              <a:cs typeface="Arial" panose="020B0604020202020204" pitchFamily="34" charset="0"/>
            </a:endParaRPr>
          </a:p>
        </p:txBody>
      </p:sp>
      <p:pic>
        <p:nvPicPr>
          <p:cNvPr id="7" name="Picture 6" descr="Chart, line chart&#10;&#10;Description automatically generated">
            <a:extLst>
              <a:ext uri="{FF2B5EF4-FFF2-40B4-BE49-F238E27FC236}">
                <a16:creationId xmlns:a16="http://schemas.microsoft.com/office/drawing/2014/main" id="{07F56857-B8A2-44B3-B97F-CF2DA856E01E}"/>
              </a:ext>
            </a:extLst>
          </p:cNvPr>
          <p:cNvPicPr>
            <a:picLocks noChangeAspect="1"/>
          </p:cNvPicPr>
          <p:nvPr/>
        </p:nvPicPr>
        <p:blipFill>
          <a:blip r:embed="rId2"/>
          <a:stretch>
            <a:fillRect/>
          </a:stretch>
        </p:blipFill>
        <p:spPr>
          <a:xfrm>
            <a:off x="39321" y="2214376"/>
            <a:ext cx="12113358" cy="3161291"/>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dirty="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FA83D378-1A7A-4994-8A22-9DEA731DD637}"/>
              </a:ext>
            </a:extLst>
          </p:cNvPr>
          <p:cNvPicPr>
            <a:picLocks noChangeAspect="1"/>
          </p:cNvPicPr>
          <p:nvPr/>
        </p:nvPicPr>
        <p:blipFill>
          <a:blip r:embed="rId2"/>
          <a:stretch>
            <a:fillRect/>
          </a:stretch>
        </p:blipFill>
        <p:spPr>
          <a:xfrm>
            <a:off x="777442" y="2038035"/>
            <a:ext cx="10637116" cy="4215449"/>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3430885180"/>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dirty="0">
                          <a:effectLst/>
                        </a:rPr>
                        <a:t>90.73%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rPr>
              <a:t>The Incident SLA goal in September was met across all teams. </a:t>
            </a:r>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876467808"/>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4165134434"/>
              </p:ext>
            </p:extLst>
          </p:nvPr>
        </p:nvGraphicFramePr>
        <p:xfrm>
          <a:off x="6248402" y="1954994"/>
          <a:ext cx="5544039" cy="4217206"/>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555770">
                <a:tc>
                  <a:txBody>
                    <a:bodyPr/>
                    <a:lstStyle/>
                    <a:p>
                      <a:r>
                        <a:rPr lang="en-US" sz="1400" dirty="0"/>
                        <a:t>Problem</a:t>
                      </a:r>
                    </a:p>
                  </a:txBody>
                  <a:tcPr/>
                </a:tc>
                <a:tc>
                  <a:txBody>
                    <a:bodyPr/>
                    <a:lstStyle/>
                    <a:p>
                      <a:r>
                        <a:rPr lang="en-US" sz="1400" dirty="0"/>
                        <a:t>Date of most recent update</a:t>
                      </a:r>
                    </a:p>
                  </a:txBody>
                  <a:tcPr/>
                </a:tc>
                <a:tc>
                  <a:txBody>
                    <a:bodyPr/>
                    <a:lstStyle/>
                    <a:p>
                      <a:r>
                        <a:rPr lang="en-US" sz="1400" dirty="0"/>
                        <a:t>Assignment Group</a:t>
                      </a:r>
                    </a:p>
                  </a:txBody>
                  <a:tcPr/>
                </a:tc>
                <a:extLst>
                  <a:ext uri="{0D108BD9-81ED-4DB2-BD59-A6C34878D82A}">
                    <a16:rowId xmlns:a16="http://schemas.microsoft.com/office/drawing/2014/main" val="3737737255"/>
                  </a:ext>
                </a:extLst>
              </a:tr>
              <a:tr h="345074">
                <a:tc>
                  <a:txBody>
                    <a:bodyPr/>
                    <a:lstStyle/>
                    <a:p>
                      <a:r>
                        <a:rPr lang="en-US" sz="1400" b="0" u="sng" kern="1200" dirty="0">
                          <a:solidFill>
                            <a:srgbClr val="7030A0"/>
                          </a:solidFill>
                          <a:effectLst/>
                          <a:hlinkClick r:id="rId3">
                            <a:extLst>
                              <a:ext uri="{A12FA001-AC4F-418D-AE19-62706E023703}">
                                <ahyp:hlinkClr xmlns:ahyp="http://schemas.microsoft.com/office/drawing/2018/hyperlinkcolor" val="tx"/>
                              </a:ext>
                            </a:extLst>
                          </a:hlinkClick>
                        </a:rPr>
                        <a:t>PRB0010189</a:t>
                      </a:r>
                      <a:endParaRPr lang="en-US" sz="1400" dirty="0">
                        <a:solidFill>
                          <a:srgbClr val="7030A0"/>
                        </a:solidFill>
                      </a:endParaRPr>
                    </a:p>
                  </a:txBody>
                  <a:tcPr/>
                </a:tc>
                <a:tc>
                  <a:txBody>
                    <a:bodyPr/>
                    <a:lstStyle/>
                    <a:p>
                      <a:r>
                        <a:rPr lang="en-US" sz="1400" b="0" kern="1200" dirty="0">
                          <a:solidFill>
                            <a:srgbClr val="7030A0"/>
                          </a:solidFill>
                          <a:effectLst/>
                        </a:rPr>
                        <a:t>2022-09-20</a:t>
                      </a:r>
                      <a:endParaRPr lang="en-US" sz="1400" dirty="0">
                        <a:solidFill>
                          <a:srgbClr val="7030A0"/>
                        </a:solidFill>
                      </a:endParaRPr>
                    </a:p>
                  </a:txBody>
                  <a:tcPr/>
                </a:tc>
                <a:tc>
                  <a:txBody>
                    <a:bodyPr/>
                    <a:lstStyle/>
                    <a:p>
                      <a:r>
                        <a:rPr lang="en-US" sz="1400" dirty="0">
                          <a:solidFill>
                            <a:srgbClr val="7030A0"/>
                          </a:solidFill>
                        </a:rPr>
                        <a:t>Cloud Engineering</a:t>
                      </a:r>
                    </a:p>
                  </a:txBody>
                  <a:tcPr/>
                </a:tc>
                <a:extLst>
                  <a:ext uri="{0D108BD9-81ED-4DB2-BD59-A6C34878D82A}">
                    <a16:rowId xmlns:a16="http://schemas.microsoft.com/office/drawing/2014/main" val="1398732344"/>
                  </a:ext>
                </a:extLst>
              </a:tr>
              <a:tr h="345074">
                <a:tc>
                  <a:txBody>
                    <a:bodyPr/>
                    <a:lstStyle/>
                    <a:p>
                      <a:r>
                        <a:rPr lang="en-US" sz="1400" b="0" u="sng" kern="1200" dirty="0">
                          <a:solidFill>
                            <a:srgbClr val="7030A0"/>
                          </a:solidFill>
                          <a:effectLst/>
                          <a:hlinkClick r:id="rId4">
                            <a:extLst>
                              <a:ext uri="{A12FA001-AC4F-418D-AE19-62706E023703}">
                                <ahyp:hlinkClr xmlns:ahyp="http://schemas.microsoft.com/office/drawing/2018/hyperlinkcolor" val="tx"/>
                              </a:ext>
                            </a:extLst>
                          </a:hlinkClick>
                        </a:rPr>
                        <a:t>PRB0010474</a:t>
                      </a:r>
                      <a:endParaRPr lang="en-US" sz="1400" dirty="0">
                        <a:solidFill>
                          <a:srgbClr val="7030A0"/>
                        </a:solidFill>
                      </a:endParaRPr>
                    </a:p>
                  </a:txBody>
                  <a:tcPr/>
                </a:tc>
                <a:tc>
                  <a:txBody>
                    <a:bodyPr/>
                    <a:lstStyle/>
                    <a:p>
                      <a:r>
                        <a:rPr lang="en-US" sz="1400" b="0" kern="1200" dirty="0">
                          <a:solidFill>
                            <a:srgbClr val="7030A0"/>
                          </a:solidFill>
                          <a:effectLst/>
                        </a:rPr>
                        <a:t>2022-09-20</a:t>
                      </a:r>
                      <a:endParaRPr lang="en-US" sz="1400" dirty="0">
                        <a:solidFill>
                          <a:srgbClr val="7030A0"/>
                        </a:solidFill>
                      </a:endParaRPr>
                    </a:p>
                  </a:txBody>
                  <a:tcPr/>
                </a:tc>
                <a:tc>
                  <a:txBody>
                    <a:bodyPr/>
                    <a:lstStyle/>
                    <a:p>
                      <a:r>
                        <a:rPr lang="en-US" sz="1400" dirty="0">
                          <a:solidFill>
                            <a:srgbClr val="7030A0"/>
                          </a:solidFill>
                        </a:rPr>
                        <a:t>Network Operations</a:t>
                      </a:r>
                    </a:p>
                  </a:txBody>
                  <a:tcPr/>
                </a:tc>
                <a:extLst>
                  <a:ext uri="{0D108BD9-81ED-4DB2-BD59-A6C34878D82A}">
                    <a16:rowId xmlns:a16="http://schemas.microsoft.com/office/drawing/2014/main" val="2574973961"/>
                  </a:ext>
                </a:extLst>
              </a:tr>
              <a:tr h="345074">
                <a:tc>
                  <a:txBody>
                    <a:bodyPr/>
                    <a:lstStyle/>
                    <a:p>
                      <a:r>
                        <a:rPr lang="en-US" sz="1400" b="0" u="sng" kern="1200" dirty="0">
                          <a:solidFill>
                            <a:srgbClr val="7030A0"/>
                          </a:solidFill>
                          <a:effectLst/>
                          <a:hlinkClick r:id="rId5">
                            <a:extLst>
                              <a:ext uri="{A12FA001-AC4F-418D-AE19-62706E023703}">
                                <ahyp:hlinkClr xmlns:ahyp="http://schemas.microsoft.com/office/drawing/2018/hyperlinkcolor" val="tx"/>
                              </a:ext>
                            </a:extLst>
                          </a:hlinkClick>
                        </a:rPr>
                        <a:t>PRB0010541</a:t>
                      </a:r>
                      <a:endParaRPr lang="en-US" sz="1400" dirty="0">
                        <a:solidFill>
                          <a:srgbClr val="7030A0"/>
                        </a:solidFill>
                      </a:endParaRPr>
                    </a:p>
                  </a:txBody>
                  <a:tcPr/>
                </a:tc>
                <a:tc>
                  <a:txBody>
                    <a:bodyPr/>
                    <a:lstStyle/>
                    <a:p>
                      <a:r>
                        <a:rPr lang="en-US" sz="1400" b="0" kern="1200" dirty="0">
                          <a:solidFill>
                            <a:srgbClr val="FF0000"/>
                          </a:solidFill>
                          <a:effectLst/>
                        </a:rPr>
                        <a:t>2022-07-20</a:t>
                      </a:r>
                      <a:endParaRPr lang="en-US" sz="1400" dirty="0">
                        <a:solidFill>
                          <a:srgbClr val="FF0000"/>
                        </a:solidFill>
                      </a:endParaRPr>
                    </a:p>
                  </a:txBody>
                  <a:tcPr/>
                </a:tc>
                <a:tc>
                  <a:txBody>
                    <a:bodyPr/>
                    <a:lstStyle/>
                    <a:p>
                      <a:r>
                        <a:rPr lang="en-US" sz="1400" dirty="0">
                          <a:solidFill>
                            <a:srgbClr val="7030A0"/>
                          </a:solidFill>
                        </a:rPr>
                        <a:t>Security</a:t>
                      </a:r>
                    </a:p>
                  </a:txBody>
                  <a:tcPr/>
                </a:tc>
                <a:extLst>
                  <a:ext uri="{0D108BD9-81ED-4DB2-BD59-A6C34878D82A}">
                    <a16:rowId xmlns:a16="http://schemas.microsoft.com/office/drawing/2014/main" val="2447455063"/>
                  </a:ext>
                </a:extLst>
              </a:tr>
              <a:tr h="345074">
                <a:tc>
                  <a:txBody>
                    <a:bodyPr/>
                    <a:lstStyle/>
                    <a:p>
                      <a:r>
                        <a:rPr lang="en-US" sz="1400" b="0" u="sng" kern="1200" dirty="0">
                          <a:solidFill>
                            <a:srgbClr val="7030A0"/>
                          </a:solidFill>
                          <a:effectLst/>
                          <a:hlinkClick r:id="rId6">
                            <a:extLst>
                              <a:ext uri="{A12FA001-AC4F-418D-AE19-62706E023703}">
                                <ahyp:hlinkClr xmlns:ahyp="http://schemas.microsoft.com/office/drawing/2018/hyperlinkcolor" val="tx"/>
                              </a:ext>
                            </a:extLst>
                          </a:hlinkClick>
                        </a:rPr>
                        <a:t>PRB0010542</a:t>
                      </a:r>
                      <a:endParaRPr lang="en-US" sz="1400" dirty="0">
                        <a:solidFill>
                          <a:srgbClr val="7030A0"/>
                        </a:solidFill>
                      </a:endParaRPr>
                    </a:p>
                  </a:txBody>
                  <a:tcPr/>
                </a:tc>
                <a:tc>
                  <a:txBody>
                    <a:bodyPr/>
                    <a:lstStyle/>
                    <a:p>
                      <a:r>
                        <a:rPr lang="en-US" sz="1400" b="0" kern="1200" dirty="0">
                          <a:solidFill>
                            <a:srgbClr val="FF0000"/>
                          </a:solidFill>
                          <a:effectLst/>
                        </a:rPr>
                        <a:t>2022-07-27</a:t>
                      </a:r>
                      <a:endParaRPr lang="en-US" sz="1400" dirty="0">
                        <a:solidFill>
                          <a:srgbClr val="FF0000"/>
                        </a:solidFill>
                      </a:endParaRPr>
                    </a:p>
                  </a:txBody>
                  <a:tcPr/>
                </a:tc>
                <a:tc>
                  <a:txBody>
                    <a:bodyPr/>
                    <a:lstStyle/>
                    <a:p>
                      <a:r>
                        <a:rPr lang="en-US" sz="1400" dirty="0" err="1">
                          <a:solidFill>
                            <a:srgbClr val="7030A0"/>
                          </a:solidFill>
                        </a:rPr>
                        <a:t>Intapp</a:t>
                      </a:r>
                      <a:endParaRPr lang="en-US" sz="1400" dirty="0">
                        <a:solidFill>
                          <a:srgbClr val="7030A0"/>
                        </a:solidFill>
                      </a:endParaRPr>
                    </a:p>
                  </a:txBody>
                  <a:tcPr/>
                </a:tc>
                <a:extLst>
                  <a:ext uri="{0D108BD9-81ED-4DB2-BD59-A6C34878D82A}">
                    <a16:rowId xmlns:a16="http://schemas.microsoft.com/office/drawing/2014/main" val="274092489"/>
                  </a:ext>
                </a:extLst>
              </a:tr>
              <a:tr h="345074">
                <a:tc>
                  <a:txBody>
                    <a:bodyPr/>
                    <a:lstStyle/>
                    <a:p>
                      <a:r>
                        <a:rPr lang="en-US" sz="1400" b="0" u="sng" kern="1200" dirty="0">
                          <a:solidFill>
                            <a:srgbClr val="7030A0"/>
                          </a:solidFill>
                          <a:effectLst/>
                          <a:hlinkClick r:id="rId7">
                            <a:extLst>
                              <a:ext uri="{A12FA001-AC4F-418D-AE19-62706E023703}">
                                <ahyp:hlinkClr xmlns:ahyp="http://schemas.microsoft.com/office/drawing/2018/hyperlinkcolor" val="tx"/>
                              </a:ext>
                            </a:extLst>
                          </a:hlinkClick>
                        </a:rPr>
                        <a:t>PRB0010543</a:t>
                      </a:r>
                      <a:endParaRPr lang="en-US" sz="1400" dirty="0">
                        <a:solidFill>
                          <a:srgbClr val="7030A0"/>
                        </a:solidFill>
                      </a:endParaRPr>
                    </a:p>
                  </a:txBody>
                  <a:tcPr/>
                </a:tc>
                <a:tc>
                  <a:txBody>
                    <a:bodyPr/>
                    <a:lstStyle/>
                    <a:p>
                      <a:r>
                        <a:rPr lang="en-US" sz="1400" b="0" kern="1200" dirty="0">
                          <a:solidFill>
                            <a:srgbClr val="7030A0"/>
                          </a:solidFill>
                          <a:effectLst/>
                        </a:rPr>
                        <a:t>2022-10-04</a:t>
                      </a:r>
                      <a:endParaRPr lang="en-US" sz="1400" dirty="0">
                        <a:solidFill>
                          <a:srgbClr val="7030A0"/>
                        </a:solidFill>
                      </a:endParaRPr>
                    </a:p>
                  </a:txBody>
                  <a:tcPr/>
                </a:tc>
                <a:tc>
                  <a:txBody>
                    <a:bodyPr/>
                    <a:lstStyle/>
                    <a:p>
                      <a:r>
                        <a:rPr lang="en-US" sz="1400" dirty="0">
                          <a:solidFill>
                            <a:srgbClr val="7030A0"/>
                          </a:solidFill>
                        </a:rPr>
                        <a:t>Cloud Engineering</a:t>
                      </a:r>
                    </a:p>
                  </a:txBody>
                  <a:tcPr/>
                </a:tc>
                <a:extLst>
                  <a:ext uri="{0D108BD9-81ED-4DB2-BD59-A6C34878D82A}">
                    <a16:rowId xmlns:a16="http://schemas.microsoft.com/office/drawing/2014/main" val="2737568123"/>
                  </a:ext>
                </a:extLst>
              </a:tr>
              <a:tr h="345074">
                <a:tc>
                  <a:txBody>
                    <a:bodyPr/>
                    <a:lstStyle/>
                    <a:p>
                      <a:r>
                        <a:rPr lang="en-US" sz="1400" b="0" u="sng" kern="1200" dirty="0">
                          <a:solidFill>
                            <a:srgbClr val="7030A0"/>
                          </a:solidFill>
                          <a:effectLst/>
                          <a:hlinkClick r:id="rId8">
                            <a:extLst>
                              <a:ext uri="{A12FA001-AC4F-418D-AE19-62706E023703}">
                                <ahyp:hlinkClr xmlns:ahyp="http://schemas.microsoft.com/office/drawing/2018/hyperlinkcolor" val="tx"/>
                              </a:ext>
                            </a:extLst>
                          </a:hlinkClick>
                        </a:rPr>
                        <a:t>PRB0010587</a:t>
                      </a:r>
                      <a:endParaRPr lang="en-US" sz="1400" dirty="0">
                        <a:solidFill>
                          <a:srgbClr val="7030A0"/>
                        </a:solidFill>
                      </a:endParaRPr>
                    </a:p>
                  </a:txBody>
                  <a:tcPr/>
                </a:tc>
                <a:tc>
                  <a:txBody>
                    <a:bodyPr/>
                    <a:lstStyle/>
                    <a:p>
                      <a:r>
                        <a:rPr lang="en-US" sz="1400" b="0" kern="1200" dirty="0">
                          <a:solidFill>
                            <a:srgbClr val="7030A0"/>
                          </a:solidFill>
                          <a:effectLst/>
                        </a:rPr>
                        <a:t>2022-09-20</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3724583275"/>
                  </a:ext>
                </a:extLst>
              </a:tr>
              <a:tr h="345074">
                <a:tc>
                  <a:txBody>
                    <a:bodyPr/>
                    <a:lstStyle/>
                    <a:p>
                      <a:r>
                        <a:rPr lang="en-US" sz="1400" b="0" u="sng" kern="1200" dirty="0">
                          <a:solidFill>
                            <a:srgbClr val="7030A0"/>
                          </a:solidFill>
                          <a:effectLst/>
                          <a:hlinkClick r:id="rId9">
                            <a:extLst>
                              <a:ext uri="{A12FA001-AC4F-418D-AE19-62706E023703}">
                                <ahyp:hlinkClr xmlns:ahyp="http://schemas.microsoft.com/office/drawing/2018/hyperlinkcolor" val="tx"/>
                              </a:ext>
                            </a:extLst>
                          </a:hlinkClick>
                        </a:rPr>
                        <a:t>PRB0010595</a:t>
                      </a:r>
                      <a:endParaRPr lang="en-US" sz="1400" dirty="0">
                        <a:solidFill>
                          <a:srgbClr val="7030A0"/>
                        </a:solidFill>
                      </a:endParaRPr>
                    </a:p>
                  </a:txBody>
                  <a:tcPr/>
                </a:tc>
                <a:tc>
                  <a:txBody>
                    <a:bodyPr/>
                    <a:lstStyle/>
                    <a:p>
                      <a:r>
                        <a:rPr lang="en-US" sz="1400" b="0" kern="1200" dirty="0">
                          <a:solidFill>
                            <a:srgbClr val="FF0000"/>
                          </a:solidFill>
                          <a:effectLst/>
                        </a:rPr>
                        <a:t>2022-08-31</a:t>
                      </a:r>
                      <a:endParaRPr lang="en-US" sz="1400" dirty="0">
                        <a:solidFill>
                          <a:srgbClr val="FF0000"/>
                        </a:solidFill>
                      </a:endParaRPr>
                    </a:p>
                  </a:txBody>
                  <a:tcPr/>
                </a:tc>
                <a:tc>
                  <a:txBody>
                    <a:bodyPr/>
                    <a:lstStyle/>
                    <a:p>
                      <a:r>
                        <a:rPr lang="en-US" sz="1400" dirty="0">
                          <a:solidFill>
                            <a:srgbClr val="7030A0"/>
                          </a:solidFill>
                        </a:rPr>
                        <a:t>Telco Operations</a:t>
                      </a:r>
                    </a:p>
                  </a:txBody>
                  <a:tcPr/>
                </a:tc>
                <a:extLst>
                  <a:ext uri="{0D108BD9-81ED-4DB2-BD59-A6C34878D82A}">
                    <a16:rowId xmlns:a16="http://schemas.microsoft.com/office/drawing/2014/main" val="2606788412"/>
                  </a:ext>
                </a:extLst>
              </a:tr>
              <a:tr h="345074">
                <a:tc>
                  <a:txBody>
                    <a:bodyPr/>
                    <a:lstStyle/>
                    <a:p>
                      <a:r>
                        <a:rPr lang="en-US" sz="1400" b="0" u="sng" kern="1200" dirty="0">
                          <a:solidFill>
                            <a:srgbClr val="7030A0"/>
                          </a:solidFill>
                          <a:effectLst/>
                          <a:hlinkClick r:id="rId10">
                            <a:extLst>
                              <a:ext uri="{A12FA001-AC4F-418D-AE19-62706E023703}">
                                <ahyp:hlinkClr xmlns:ahyp="http://schemas.microsoft.com/office/drawing/2018/hyperlinkcolor" val="tx"/>
                              </a:ext>
                            </a:extLst>
                          </a:hlinkClick>
                        </a:rPr>
                        <a:t>PRB0010598</a:t>
                      </a:r>
                      <a:endParaRPr lang="en-US" sz="1400" dirty="0">
                        <a:solidFill>
                          <a:srgbClr val="7030A0"/>
                        </a:solidFill>
                      </a:endParaRPr>
                    </a:p>
                  </a:txBody>
                  <a:tcPr/>
                </a:tc>
                <a:tc>
                  <a:txBody>
                    <a:bodyPr/>
                    <a:lstStyle/>
                    <a:p>
                      <a:r>
                        <a:rPr lang="en-US" sz="1400" b="0" kern="1200" dirty="0">
                          <a:solidFill>
                            <a:srgbClr val="7030A0"/>
                          </a:solidFill>
                          <a:effectLst/>
                        </a:rPr>
                        <a:t>2022-09-20</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2396701261"/>
                  </a:ext>
                </a:extLst>
              </a:tr>
              <a:tr h="345074">
                <a:tc>
                  <a:txBody>
                    <a:bodyPr/>
                    <a:lstStyle/>
                    <a:p>
                      <a:r>
                        <a:rPr lang="en-US" sz="1400" b="0" u="sng" kern="1200" dirty="0">
                          <a:solidFill>
                            <a:srgbClr val="7030A0"/>
                          </a:solidFill>
                          <a:effectLst/>
                          <a:hlinkClick r:id="rId11">
                            <a:extLst>
                              <a:ext uri="{A12FA001-AC4F-418D-AE19-62706E023703}">
                                <ahyp:hlinkClr xmlns:ahyp="http://schemas.microsoft.com/office/drawing/2018/hyperlinkcolor" val="tx"/>
                              </a:ext>
                            </a:extLst>
                          </a:hlinkClick>
                        </a:rPr>
                        <a:t>PRB0010606</a:t>
                      </a:r>
                      <a:endParaRPr lang="en-US" sz="1400" dirty="0">
                        <a:solidFill>
                          <a:srgbClr val="7030A0"/>
                        </a:solidFill>
                      </a:endParaRPr>
                    </a:p>
                  </a:txBody>
                  <a:tcPr/>
                </a:tc>
                <a:tc>
                  <a:txBody>
                    <a:bodyPr/>
                    <a:lstStyle/>
                    <a:p>
                      <a:r>
                        <a:rPr lang="en-US" sz="1400" b="0" kern="1200" dirty="0">
                          <a:solidFill>
                            <a:srgbClr val="7030A0"/>
                          </a:solidFill>
                          <a:effectLst/>
                        </a:rPr>
                        <a:t>2022-10-03</a:t>
                      </a:r>
                      <a:endParaRPr lang="en-US" sz="1400" dirty="0">
                        <a:solidFill>
                          <a:srgbClr val="7030A0"/>
                        </a:solidFill>
                      </a:endParaRPr>
                    </a:p>
                  </a:txBody>
                  <a:tcPr/>
                </a:tc>
                <a:tc>
                  <a:txBody>
                    <a:bodyPr/>
                    <a:lstStyle/>
                    <a:p>
                      <a:r>
                        <a:rPr lang="en-US" sz="1400" dirty="0">
                          <a:solidFill>
                            <a:srgbClr val="7030A0"/>
                          </a:solidFill>
                        </a:rPr>
                        <a:t>Endpoint Operations</a:t>
                      </a:r>
                    </a:p>
                  </a:txBody>
                  <a:tcPr/>
                </a:tc>
                <a:extLst>
                  <a:ext uri="{0D108BD9-81ED-4DB2-BD59-A6C34878D82A}">
                    <a16:rowId xmlns:a16="http://schemas.microsoft.com/office/drawing/2014/main" val="1897736450"/>
                  </a:ext>
                </a:extLst>
              </a:tr>
              <a:tr h="555770">
                <a:tc>
                  <a:txBody>
                    <a:bodyPr/>
                    <a:lstStyle/>
                    <a:p>
                      <a:r>
                        <a:rPr lang="en-US" sz="1400" b="0" u="sng" kern="1200" dirty="0">
                          <a:solidFill>
                            <a:srgbClr val="7030A0"/>
                          </a:solidFill>
                          <a:effectLst/>
                          <a:hlinkClick r:id="rId12">
                            <a:extLst>
                              <a:ext uri="{A12FA001-AC4F-418D-AE19-62706E023703}">
                                <ahyp:hlinkClr xmlns:ahyp="http://schemas.microsoft.com/office/drawing/2018/hyperlinkcolor" val="tx"/>
                              </a:ext>
                            </a:extLst>
                          </a:hlinkClick>
                        </a:rPr>
                        <a:t>PRB0010617</a:t>
                      </a:r>
                      <a:endParaRPr lang="en-US" sz="1400" dirty="0">
                        <a:solidFill>
                          <a:srgbClr val="7030A0"/>
                        </a:solidFill>
                      </a:endParaRPr>
                    </a:p>
                  </a:txBody>
                  <a:tcPr/>
                </a:tc>
                <a:tc>
                  <a:txBody>
                    <a:bodyPr/>
                    <a:lstStyle/>
                    <a:p>
                      <a:r>
                        <a:rPr lang="en-US" sz="1400" b="0" kern="1200" dirty="0">
                          <a:solidFill>
                            <a:srgbClr val="7030A0"/>
                          </a:solidFill>
                          <a:effectLst/>
                        </a:rPr>
                        <a:t>2022-09-22</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Endpoint Operations</a:t>
                      </a:r>
                    </a:p>
                  </a:txBody>
                  <a:tcPr/>
                </a:tc>
                <a:extLst>
                  <a:ext uri="{0D108BD9-81ED-4DB2-BD59-A6C34878D82A}">
                    <a16:rowId xmlns:a16="http://schemas.microsoft.com/office/drawing/2014/main" val="794606215"/>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515108"/>
            <a:ext cx="5544039" cy="378565"/>
          </a:xfrm>
          <a:prstGeom prst="rect">
            <a:avLst/>
          </a:prstGeom>
          <a:noFill/>
        </p:spPr>
        <p:txBody>
          <a:bodyPr wrap="square" rtlCol="0">
            <a:spAutoFit/>
          </a:bodyPr>
          <a:lstStyle/>
          <a:p>
            <a:pPr algn="ctr"/>
            <a:r>
              <a:rPr lang="en-US" sz="1860" dirty="0">
                <a:solidFill>
                  <a:srgbClr val="7030A0"/>
                </a:solidFill>
              </a:rPr>
              <a:t>Open Problems</a:t>
            </a:r>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dirty="0"/>
              <a:t>Jackson Lewis P.C.  </a:t>
            </a:r>
            <a:endParaRPr lang="en-US" dirty="0"/>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1080421140"/>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2118218826"/>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950019766"/>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976323714"/>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dirty="0">
                <a:solidFill>
                  <a:srgbClr val="7030A0"/>
                </a:solidFill>
              </a:rPr>
              <a:t>Total incident and call volume reduced in Q3 2022 over 2020 &amp; 2021.</a:t>
            </a:r>
          </a:p>
          <a:p>
            <a:endParaRPr lang="en-US" dirty="0">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Call volume remained steady in September with 2,800 calls.</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4153978943"/>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goal was met, ending the month with 4.82%.</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abandonment rate monthly goal is 9%. </a:t>
            </a:r>
          </a:p>
          <a:p>
            <a:pPr>
              <a:lnSpc>
                <a:spcPct val="90000"/>
              </a:lnSpc>
              <a:spcAft>
                <a:spcPts val="600"/>
              </a:spcAft>
            </a:pPr>
            <a:endParaRPr lang="en-US" sz="1600" dirty="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1334256043"/>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224205680"/>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431636"/>
            <a:ext cx="11877174" cy="5286406"/>
          </a:xfrm>
        </p:spPr>
        <p:txBody>
          <a:bodyPr vert="horz" lIns="0" tIns="0" rIns="0" bIns="0" rtlCol="0" anchor="t">
            <a:noAutofit/>
          </a:bodyPr>
          <a:lstStyle/>
          <a:p>
            <a:pPr marL="0" indent="0">
              <a:buNone/>
            </a:pPr>
            <a:r>
              <a:rPr lang="en-US" sz="1800" dirty="0">
                <a:solidFill>
                  <a:srgbClr val="7030A0"/>
                </a:solidFill>
                <a:latin typeface="Arial"/>
                <a:cs typeface="Arial"/>
              </a:rPr>
              <a:t>Incident Management </a:t>
            </a:r>
            <a:r>
              <a:rPr lang="en-US" sz="1800" dirty="0">
                <a:latin typeface="Arial" panose="020B0604020202020204" pitchFamily="34" charset="0"/>
                <a:cs typeface="Arial" panose="020B0604020202020204" pitchFamily="34" charset="0"/>
              </a:rPr>
              <a:t>saw incident volume remain steady in September (</a:t>
            </a:r>
            <a:r>
              <a:rPr lang="en-US" sz="1800" dirty="0"/>
              <a:t>3,325</a:t>
            </a:r>
            <a:r>
              <a:rPr lang="en-US" sz="1800" dirty="0">
                <a:latin typeface="Arial" panose="020B0604020202020204" pitchFamily="34" charset="0"/>
                <a:cs typeface="Arial" panose="020B0604020202020204" pitchFamily="34" charset="0"/>
              </a:rPr>
              <a:t>). The first call resolution, or FCR, was 85.4%. The overall SLA goal across all teams was met at 90.7%. </a:t>
            </a:r>
          </a:p>
          <a:p>
            <a:pPr marL="0" indent="0">
              <a:buNone/>
            </a:pPr>
            <a:r>
              <a:rPr lang="en-US" sz="1800" dirty="0">
                <a:solidFill>
                  <a:srgbClr val="7030A0"/>
                </a:solidFill>
                <a:latin typeface="Arial"/>
                <a:cs typeface="Arial"/>
              </a:rPr>
              <a:t>Service Desk </a:t>
            </a:r>
            <a:r>
              <a:rPr lang="en-US" sz="1800" dirty="0">
                <a:latin typeface="Arial"/>
                <a:cs typeface="Arial"/>
              </a:rPr>
              <a:t>call volume remained largely the same at 2,800 in September. Calls answered within 30-, 60-, and 90- seconds goals were surpassed. Average speed to answer was 33 seconds. The abandonment rate goal for the month was also surpassed at 4.8%. SLA goals were met by the Service Desk with an overall SLA score of 97.5%.  </a:t>
            </a: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437 incidents across the month. Critical alerts </a:t>
            </a:r>
            <a:r>
              <a:rPr lang="en-US" sz="1800" dirty="0">
                <a:solidFill>
                  <a:srgbClr val="FF0000"/>
                </a:solidFill>
                <a:latin typeface="Arial"/>
                <a:cs typeface="Arial"/>
              </a:rPr>
              <a:t>dropped for a third consecutive month and were 23% less month over month</a:t>
            </a:r>
            <a:r>
              <a:rPr lang="en-US" sz="1800" dirty="0">
                <a:latin typeface="Arial"/>
                <a:cs typeface="Arial"/>
              </a:rPr>
              <a:t>.</a:t>
            </a:r>
          </a:p>
          <a:p>
            <a:pPr marL="0" indent="0">
              <a:buNone/>
            </a:pPr>
            <a:r>
              <a:rPr lang="en-US" sz="1800" dirty="0">
                <a:solidFill>
                  <a:srgbClr val="7030A0"/>
                </a:solidFill>
                <a:latin typeface="Arial"/>
                <a:cs typeface="Arial"/>
              </a:rPr>
              <a:t>Endpoint Engineering </a:t>
            </a:r>
            <a:r>
              <a:rPr lang="en-US" sz="1800" dirty="0">
                <a:latin typeface="Arial"/>
                <a:cs typeface="Arial"/>
              </a:rPr>
              <a:t>Auto Pilot configuration and testing continues.  We are currently evaluating packet captures as we try to determine why we have location inconsistencies. Window’s 11 testing also continues.  We have it installed on approximately 20 systems in IT with no issues to date.  We are building an application/web site test plan for both Windows 11 and the removal of IE.  </a:t>
            </a:r>
            <a:r>
              <a:rPr lang="en-US" sz="1800" dirty="0">
                <a:solidFill>
                  <a:schemeClr val="accent2"/>
                </a:solidFill>
                <a:latin typeface="Arial"/>
                <a:cs typeface="Arial"/>
              </a:rPr>
              <a:t>	</a:t>
            </a:r>
          </a:p>
          <a:p>
            <a:pPr marL="0" lvl="0" indent="0">
              <a:lnSpc>
                <a:spcPct val="100000"/>
              </a:lnSpc>
              <a:buNone/>
            </a:pPr>
            <a:r>
              <a:rPr lang="en-US" sz="1800" dirty="0">
                <a:solidFill>
                  <a:srgbClr val="7030A0"/>
                </a:solidFill>
                <a:latin typeface="Arial"/>
                <a:cs typeface="Arial"/>
              </a:rPr>
              <a:t>Endpoint Projects </a:t>
            </a:r>
            <a:r>
              <a:rPr lang="en-US" sz="1800" dirty="0">
                <a:latin typeface="Arial"/>
                <a:cs typeface="Arial"/>
              </a:rPr>
              <a:t>NextGen started again the second week of August. We completed 6 locations (Cincinnati, Dayton, Norfolk, Philadelphia, White Plains, and Tampa).  Self Service Password Reset has been deployed to the Pilot offices and we have had 121 enrollments or approximately 60%.  We are currently waiting on a patch that will fix some vulnerabilities before deploying nationwide. Final amenities form for the Conference Room project has been configured in our test environment.  We will be demonstrating it for the OA’s in September.</a:t>
            </a:r>
            <a:endParaRPr lang="en-US" sz="1800" dirty="0">
              <a:solidFill>
                <a:srgbClr val="FF0000"/>
              </a:solidFill>
            </a:endParaRPr>
          </a:p>
        </p:txBody>
      </p:sp>
      <p:sp>
        <p:nvSpPr>
          <p:cNvPr id="5" name="Oval 4">
            <a:extLst>
              <a:ext uri="{FF2B5EF4-FFF2-40B4-BE49-F238E27FC236}">
                <a16:creationId xmlns:a16="http://schemas.microsoft.com/office/drawing/2014/main" id="{B1A3E425-3A2A-4DC8-976A-D716F877FD42}"/>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speed to answer was 33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1966082987"/>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487107249"/>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2,696</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3,267</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82.52%</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2,395</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803</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43</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26</a:t>
            </a:r>
          </a:p>
          <a:p>
            <a:endParaRPr lang="en-US" sz="1600" dirty="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dirty="0">
                <a:solidFill>
                  <a:srgbClr val="7030A0"/>
                </a:solidFill>
              </a:rPr>
              <a:t>Top 5 Subcategories:</a:t>
            </a:r>
          </a:p>
          <a:p>
            <a:pPr marL="342900" indent="-342900">
              <a:buFont typeface="Arial" panose="020B0604020202020204" pitchFamily="34" charset="0"/>
              <a:buChar char="•"/>
            </a:pPr>
            <a:r>
              <a:rPr lang="en-US" sz="1860" dirty="0"/>
              <a:t>Microsoft Office (600)</a:t>
            </a:r>
          </a:p>
          <a:p>
            <a:pPr marL="342900" indent="-342900">
              <a:buFont typeface="Arial" panose="020B0604020202020204" pitchFamily="34" charset="0"/>
              <a:buChar char="•"/>
            </a:pPr>
            <a:r>
              <a:rPr lang="en-US" sz="1860" dirty="0"/>
              <a:t>NetDocuments (416)</a:t>
            </a:r>
          </a:p>
          <a:p>
            <a:pPr marL="342900" indent="-342900">
              <a:buFont typeface="Arial" panose="020B0604020202020204" pitchFamily="34" charset="0"/>
              <a:buChar char="•"/>
            </a:pPr>
            <a:r>
              <a:rPr lang="en-US" sz="1860" dirty="0"/>
              <a:t>Active Directory (243)</a:t>
            </a:r>
          </a:p>
          <a:p>
            <a:pPr marL="342900" indent="-342900">
              <a:buFont typeface="Arial" panose="020B0604020202020204" pitchFamily="34" charset="0"/>
              <a:buChar char="•"/>
            </a:pPr>
            <a:r>
              <a:rPr lang="en-US" sz="1860" dirty="0"/>
              <a:t>Power PDF (156)</a:t>
            </a:r>
          </a:p>
          <a:p>
            <a:pPr marL="342900" indent="-342900">
              <a:buFont typeface="Arial" panose="020B0604020202020204" pitchFamily="34" charset="0"/>
              <a:buChar char="•"/>
            </a:pPr>
            <a:r>
              <a:rPr lang="en-US" sz="1860" dirty="0"/>
              <a:t>Printer (123)</a:t>
            </a:r>
          </a:p>
          <a:p>
            <a:endParaRPr lang="en-US" sz="1860" dirty="0">
              <a:solidFill>
                <a:srgbClr val="7030A0"/>
              </a:solidFill>
            </a:endParaRPr>
          </a:p>
          <a:p>
            <a:r>
              <a:rPr lang="en-US" sz="1860" dirty="0">
                <a:solidFill>
                  <a:srgbClr val="7030A0"/>
                </a:solidFill>
              </a:rPr>
              <a:t>Top 5 Customers: </a:t>
            </a:r>
          </a:p>
          <a:p>
            <a:pPr marL="342900" indent="-342900">
              <a:buFont typeface="+mj-lt"/>
              <a:buAutoNum type="arabicPeriod"/>
            </a:pPr>
            <a:r>
              <a:rPr lang="en-US" dirty="0"/>
              <a:t>Greisy Ledo (22)</a:t>
            </a:r>
          </a:p>
          <a:p>
            <a:pPr marL="342900" indent="-342900">
              <a:buFont typeface="+mj-lt"/>
              <a:buAutoNum type="arabicPeriod"/>
            </a:pPr>
            <a:r>
              <a:rPr lang="en-US" dirty="0"/>
              <a:t>Penny Ann </a:t>
            </a:r>
            <a:r>
              <a:rPr lang="en-US" dirty="0" err="1"/>
              <a:t>Leiberman</a:t>
            </a:r>
            <a:r>
              <a:rPr lang="en-US" dirty="0"/>
              <a:t> (18)</a:t>
            </a:r>
          </a:p>
          <a:p>
            <a:pPr marL="342900" indent="-342900">
              <a:buFont typeface="+mj-lt"/>
              <a:buAutoNum type="arabicPeriod"/>
            </a:pPr>
            <a:r>
              <a:rPr lang="en-US" dirty="0"/>
              <a:t>Beth Davis (17)</a:t>
            </a:r>
          </a:p>
          <a:p>
            <a:pPr marL="342900" indent="-342900">
              <a:buFont typeface="+mj-lt"/>
              <a:buAutoNum type="arabicPeriod"/>
            </a:pPr>
            <a:r>
              <a:rPr lang="en-US" dirty="0"/>
              <a:t>Joseph Galagaza (17)</a:t>
            </a:r>
          </a:p>
          <a:p>
            <a:pPr marL="342900" indent="-342900">
              <a:buFont typeface="+mj-lt"/>
              <a:buAutoNum type="arabicPeriod"/>
            </a:pPr>
            <a:r>
              <a:rPr lang="en-US" dirty="0"/>
              <a:t>Susan Vanderburgh (17)</a:t>
            </a:r>
          </a:p>
          <a:p>
            <a:endParaRPr lang="en-US" dirty="0"/>
          </a:p>
          <a:p>
            <a:r>
              <a:rPr lang="en-US" sz="1860" dirty="0">
                <a:solidFill>
                  <a:srgbClr val="7030A0"/>
                </a:solidFill>
              </a:rPr>
              <a:t>Average Incident/employee/month: </a:t>
            </a:r>
            <a:r>
              <a:rPr lang="en-US" sz="1860" dirty="0"/>
              <a:t>1.80</a:t>
            </a:r>
          </a:p>
          <a:p>
            <a:r>
              <a:rPr lang="en-US" sz="1860" dirty="0">
                <a:solidFill>
                  <a:srgbClr val="7030A0"/>
                </a:solidFill>
              </a:rPr>
              <a:t>Average Incident/new hire/month: </a:t>
            </a:r>
            <a:r>
              <a:rPr lang="en-US" sz="1860" dirty="0"/>
              <a:t>2.89</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1483725750"/>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821554814"/>
              </p:ext>
            </p:extLst>
          </p:nvPr>
        </p:nvGraphicFramePr>
        <p:xfrm>
          <a:off x="171886" y="2205839"/>
          <a:ext cx="5921828" cy="2272284"/>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71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2626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57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2640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97.84%</a:t>
                      </a:r>
                    </a:p>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128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5266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97.57%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dirty="0">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516102" y="1466796"/>
            <a:ext cx="4487699" cy="5530745"/>
          </a:xfrm>
          <a:prstGeom prst="rect">
            <a:avLst/>
          </a:prstGeom>
          <a:noFill/>
        </p:spPr>
        <p:txBody>
          <a:bodyPr wrap="square" rtlCol="0">
            <a:spAutoFit/>
          </a:bodyPr>
          <a:lstStyle/>
          <a:p>
            <a:r>
              <a:rPr lang="en-US" sz="1860" dirty="0">
                <a:solidFill>
                  <a:srgbClr val="7030A0"/>
                </a:solidFill>
              </a:rPr>
              <a:t>Survey Response Comment Highlights:</a:t>
            </a:r>
          </a:p>
          <a:p>
            <a:endParaRPr lang="en-US" sz="1860" dirty="0">
              <a:solidFill>
                <a:srgbClr val="7030A0"/>
              </a:solidFill>
            </a:endParaRPr>
          </a:p>
          <a:p>
            <a:pPr marL="342900" indent="-342900">
              <a:buFont typeface="Arial" panose="020B0604020202020204" pitchFamily="34" charset="0"/>
              <a:buChar char="•"/>
            </a:pPr>
            <a:r>
              <a:rPr lang="en-US" sz="1860" dirty="0"/>
              <a:t>Sandy – “Super nice to work with”</a:t>
            </a:r>
          </a:p>
          <a:p>
            <a:pPr marL="342900" indent="-342900">
              <a:buFont typeface="Arial" panose="020B0604020202020204" pitchFamily="34" charset="0"/>
              <a:buChar char="•"/>
            </a:pPr>
            <a:r>
              <a:rPr lang="en-US" sz="1860" dirty="0"/>
              <a:t>Dan – “IT was helpful and responded quickly and efficiently to the issue.”</a:t>
            </a:r>
          </a:p>
          <a:p>
            <a:pPr marL="342900" indent="-342900">
              <a:buFont typeface="Arial" panose="020B0604020202020204" pitchFamily="34" charset="0"/>
              <a:buChar char="•"/>
            </a:pPr>
            <a:r>
              <a:rPr lang="en-US" sz="1860" dirty="0"/>
              <a:t>Marcus – “Helpful as always!  Love my IT team.”</a:t>
            </a:r>
          </a:p>
          <a:p>
            <a:pPr marL="342900" indent="-342900">
              <a:buFont typeface="Arial" panose="020B0604020202020204" pitchFamily="34" charset="0"/>
              <a:buChar char="•"/>
            </a:pPr>
            <a:r>
              <a:rPr lang="en-US" sz="1860" dirty="0"/>
              <a:t>“Stéphane did a great job allowing me to express the problem without using proper terms and was able to diagnose my issue with no trouble.”</a:t>
            </a:r>
          </a:p>
          <a:p>
            <a:pPr marL="342900" indent="-342900">
              <a:buFont typeface="Arial" panose="020B0604020202020204" pitchFamily="34" charset="0"/>
              <a:buChar char="•"/>
            </a:pPr>
            <a:r>
              <a:rPr lang="en-US" sz="1860" dirty="0"/>
              <a:t>“Ultimately, 4 people were involved in helping me with this problem - Blaise, Stephane, Keith, and Leighton.  My computer had to be reimaged.  All four people were extremely helpful and made the whole experience as seamless as possible.  Huge shout out to IT.”</a:t>
            </a:r>
          </a:p>
          <a:p>
            <a:endParaRPr lang="en-US" sz="1860" dirty="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2399911094"/>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33975" y="1226887"/>
            <a:ext cx="5781575" cy="4552015"/>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dirty="0"/>
              <a:t>How to install a network printer</a:t>
            </a:r>
          </a:p>
          <a:p>
            <a:pPr marL="285750" indent="-285750">
              <a:buFont typeface="Arial" panose="020B0604020202020204" pitchFamily="34" charset="0"/>
              <a:buChar char="•"/>
            </a:pPr>
            <a:r>
              <a:rPr lang="en-US" dirty="0"/>
              <a:t>How to clear your browser cache</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JL Storage &amp; Network Drives</a:t>
            </a:r>
          </a:p>
          <a:p>
            <a:pPr marL="285750" indent="-285750">
              <a:buFont typeface="Arial" panose="020B0604020202020204" pitchFamily="34" charset="0"/>
              <a:buChar char="•"/>
            </a:pPr>
            <a:r>
              <a:rPr lang="en-US" dirty="0"/>
              <a:t>TeamViewer: Remote Control</a:t>
            </a:r>
          </a:p>
          <a:p>
            <a:pPr marL="285750" indent="-285750">
              <a:buFont typeface="Arial" panose="020B0604020202020204" pitchFamily="34" charset="0"/>
              <a:buChar char="•"/>
            </a:pPr>
            <a:r>
              <a:rPr lang="en-US" dirty="0" err="1"/>
              <a:t>Litera</a:t>
            </a:r>
            <a:r>
              <a:rPr lang="en-US" dirty="0"/>
              <a:t> FAQs</a:t>
            </a:r>
          </a:p>
          <a:p>
            <a:r>
              <a:rPr lang="en-US" sz="1860" dirty="0">
                <a:solidFill>
                  <a:srgbClr val="7030A0"/>
                </a:solidFill>
              </a:rPr>
              <a:t>Average Article rating: </a:t>
            </a:r>
            <a:r>
              <a:rPr lang="en-US" dirty="0"/>
              <a:t>4.65/5</a:t>
            </a:r>
            <a:br>
              <a:rPr lang="en-US" dirty="0"/>
            </a:br>
            <a:r>
              <a:rPr lang="en-US" dirty="0">
                <a:solidFill>
                  <a:srgbClr val="7030A0"/>
                </a:solidFill>
              </a:rPr>
              <a:t>Did you know? </a:t>
            </a:r>
          </a:p>
          <a:p>
            <a:pPr marL="285750" indent="-285750">
              <a:buFont typeface="Arial" panose="020B0604020202020204" pitchFamily="34" charset="0"/>
              <a:buChar char="•"/>
            </a:pPr>
            <a:r>
              <a:rPr lang="en-US" dirty="0"/>
              <a:t>1,304 searches were made from within the JL Service Center by 163 unique users. </a:t>
            </a:r>
          </a:p>
          <a:p>
            <a:pPr marL="285750" indent="-285750">
              <a:buFont typeface="Arial" panose="020B0604020202020204" pitchFamily="34" charset="0"/>
              <a:buChar char="•"/>
            </a:pPr>
            <a:r>
              <a:rPr lang="en-US" dirty="0"/>
              <a:t>These searches were across both Knowledge &amp; Service Center. </a:t>
            </a:r>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dirty="0">
                <a:latin typeface="Arial" panose="020B0604020202020204" pitchFamily="34" charset="0"/>
                <a:ea typeface="+mj-ea"/>
                <a:cs typeface="Arial" panose="020B0604020202020204" pitchFamily="34" charset="0"/>
              </a:rPr>
              <a:t>Update &amp; Reminder </a:t>
            </a:r>
            <a:r>
              <a:rPr lang="en-US" sz="2500" b="1" i="0" kern="1200" dirty="0">
                <a:latin typeface="Arial" panose="020B0604020202020204" pitchFamily="34" charset="0"/>
                <a:ea typeface="+mj-ea"/>
                <a:cs typeface="Arial" panose="020B0604020202020204" pitchFamily="34" charset="0"/>
              </a:rPr>
              <a:t>Highlights</a:t>
            </a:r>
            <a:br>
              <a:rPr lang="en-US" sz="2500" b="1" i="0" kern="1200" dirty="0">
                <a:latin typeface="Arial" panose="020B0604020202020204" pitchFamily="34" charset="0"/>
                <a:ea typeface="+mj-ea"/>
                <a:cs typeface="Arial" panose="020B0604020202020204" pitchFamily="34" charset="0"/>
              </a:rPr>
            </a:br>
            <a:endParaRPr lang="en-US" sz="2500" b="1" i="0" kern="1200" dirty="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346396"/>
            <a:ext cx="11922937" cy="618630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7030A0"/>
                </a:solidFill>
                <a:effectLst/>
              </a:rPr>
              <a:t>OneDrive Account access:</a:t>
            </a:r>
            <a:r>
              <a:rPr lang="en-US" b="0" i="0" dirty="0">
                <a:solidFill>
                  <a:srgbClr val="7030A0"/>
                </a:solidFill>
                <a:effectLst/>
              </a:rPr>
              <a:t> When a user is separated, via the form in Service Now, the manager may select who will receive access to the separated user’s OneDrive Account.</a:t>
            </a:r>
          </a:p>
          <a:p>
            <a:pPr marL="742950" lvl="1" indent="-285750" algn="l">
              <a:buFont typeface="Arial" panose="020B0604020202020204" pitchFamily="34" charset="0"/>
              <a:buChar char="•"/>
            </a:pPr>
            <a:r>
              <a:rPr lang="en-US" b="0" i="0" dirty="0">
                <a:solidFill>
                  <a:srgbClr val="7030A0"/>
                </a:solidFill>
                <a:effectLst/>
              </a:rPr>
              <a:t>The user who receives access will receive a link via the task/email.</a:t>
            </a:r>
          </a:p>
          <a:p>
            <a:pPr marL="742950" lvl="1" indent="-285750" algn="l">
              <a:buFont typeface="Arial" panose="020B0604020202020204" pitchFamily="34" charset="0"/>
              <a:buChar char="•"/>
            </a:pPr>
            <a:r>
              <a:rPr lang="en-US" b="0" i="0" dirty="0">
                <a:solidFill>
                  <a:srgbClr val="7030A0"/>
                </a:solidFill>
                <a:effectLst/>
              </a:rPr>
              <a:t>This is the only reason OneDrive account access is typically given.</a:t>
            </a:r>
          </a:p>
          <a:p>
            <a:pPr marL="742950" lvl="1" indent="-285750" algn="l">
              <a:buFont typeface="Arial" panose="020B0604020202020204" pitchFamily="34" charset="0"/>
              <a:buChar char="•"/>
            </a:pPr>
            <a:r>
              <a:rPr lang="en-US" b="0" i="0" dirty="0">
                <a:solidFill>
                  <a:srgbClr val="7030A0"/>
                </a:solidFill>
                <a:effectLst/>
              </a:rPr>
              <a:t>A </a:t>
            </a:r>
            <a:r>
              <a:rPr lang="en-US" b="0" i="0" u="none" strike="noStrike" dirty="0">
                <a:solidFill>
                  <a:srgbClr val="7030A0"/>
                </a:solidFill>
                <a:effectLst/>
                <a:hlinkClick r:id="rId3" tooltip="https://jacksonlewis.service-now.com/kb_view.do?sysparm_article=KB0010829">
                  <a:extLst>
                    <a:ext uri="{A12FA001-AC4F-418D-AE19-62706E023703}">
                      <ahyp:hlinkClr xmlns:ahyp="http://schemas.microsoft.com/office/drawing/2018/hyperlinkcolor" val="tx"/>
                    </a:ext>
                  </a:extLst>
                </a:hlinkClick>
              </a:rPr>
              <a:t>Knowledge Article</a:t>
            </a:r>
            <a:r>
              <a:rPr lang="en-US" b="0" i="0" dirty="0">
                <a:solidFill>
                  <a:srgbClr val="7030A0"/>
                </a:solidFill>
                <a:effectLst/>
              </a:rPr>
              <a:t> has been added to more clearly describe this.</a:t>
            </a:r>
          </a:p>
          <a:p>
            <a:pPr marL="285750" indent="-285750">
              <a:buFont typeface="Arial" panose="020B0604020202020204" pitchFamily="34" charset="0"/>
              <a:buChar char="•"/>
            </a:pPr>
            <a:r>
              <a:rPr lang="en-US" b="1" i="0" dirty="0">
                <a:solidFill>
                  <a:srgbClr val="7030A0"/>
                </a:solidFill>
                <a:effectLst/>
                <a:latin typeface="-apple-system"/>
              </a:rPr>
              <a:t>New Team Member: </a:t>
            </a:r>
            <a:r>
              <a:rPr lang="en-US" b="0" i="0" dirty="0">
                <a:solidFill>
                  <a:srgbClr val="7030A0"/>
                </a:solidFill>
                <a:effectLst/>
                <a:latin typeface="-apple-system"/>
              </a:rPr>
              <a:t>Jammie Lipsey joins the Service Desk next Monday in the LA office. Jammie has been added to the Endpoints Teams chat. Please join me in Welcoming them!</a:t>
            </a:r>
          </a:p>
          <a:p>
            <a:pPr algn="l">
              <a:buFont typeface="Arial" panose="020B0604020202020204" pitchFamily="34" charset="0"/>
              <a:buChar char="•"/>
            </a:pPr>
            <a:r>
              <a:rPr lang="en-US" b="1" i="0" dirty="0">
                <a:solidFill>
                  <a:srgbClr val="7030A0"/>
                </a:solidFill>
                <a:effectLst/>
                <a:latin typeface="-apple-system"/>
              </a:rPr>
              <a:t>    International Travel Access request:</a:t>
            </a:r>
            <a:r>
              <a:rPr lang="en-US" b="0" i="0" dirty="0">
                <a:solidFill>
                  <a:srgbClr val="7030A0"/>
                </a:solidFill>
                <a:effectLst/>
                <a:latin typeface="-apple-system"/>
              </a:rPr>
              <a:t> Please ask users to fill out this form ahead of travel to another country.</a:t>
            </a:r>
          </a:p>
          <a:p>
            <a:pPr marL="742950" lvl="1" indent="-285750" algn="l">
              <a:buFont typeface="Arial" panose="020B0604020202020204" pitchFamily="34" charset="0"/>
              <a:buChar char="•"/>
            </a:pPr>
            <a:r>
              <a:rPr lang="en-US" b="0" i="0" dirty="0">
                <a:solidFill>
                  <a:srgbClr val="7030A0"/>
                </a:solidFill>
                <a:effectLst/>
                <a:latin typeface="-apple-system"/>
              </a:rPr>
              <a:t>This form is under the access category in the Service Catalog.</a:t>
            </a:r>
          </a:p>
          <a:p>
            <a:pPr marL="742950" lvl="1" indent="-285750" algn="l">
              <a:buFont typeface="Arial" panose="020B0604020202020204" pitchFamily="34" charset="0"/>
              <a:buChar char="•"/>
            </a:pPr>
            <a:r>
              <a:rPr lang="en-US" b="0" i="0" dirty="0">
                <a:solidFill>
                  <a:srgbClr val="7030A0"/>
                </a:solidFill>
                <a:effectLst/>
                <a:latin typeface="-apple-system"/>
              </a:rPr>
              <a:t>The task is then assigned to Security to review the request and provide the needed access.</a:t>
            </a:r>
          </a:p>
          <a:p>
            <a:pPr marL="1143000" lvl="2" indent="-228600" algn="l">
              <a:buFont typeface="Arial" panose="020B0604020202020204" pitchFamily="34" charset="0"/>
              <a:buChar char="•"/>
            </a:pPr>
            <a:r>
              <a:rPr lang="en-US" b="0" i="0" dirty="0">
                <a:solidFill>
                  <a:srgbClr val="7030A0"/>
                </a:solidFill>
                <a:effectLst/>
                <a:latin typeface="-apple-system"/>
              </a:rPr>
              <a:t>no approvals are required on these, so they go straight to Security without a delay.</a:t>
            </a:r>
          </a:p>
          <a:p>
            <a:pPr marL="228600" indent="-228600">
              <a:buFont typeface="Arial" panose="020B0604020202020204" pitchFamily="34" charset="0"/>
              <a:buChar char="•"/>
            </a:pPr>
            <a:r>
              <a:rPr lang="en-US" b="1" i="0" dirty="0">
                <a:solidFill>
                  <a:srgbClr val="7030A0"/>
                </a:solidFill>
                <a:effectLst/>
                <a:latin typeface="-apple-system"/>
              </a:rPr>
              <a:t>Departure:</a:t>
            </a:r>
            <a:r>
              <a:rPr lang="en-US" b="0" i="0" dirty="0">
                <a:solidFill>
                  <a:srgbClr val="7030A0"/>
                </a:solidFill>
                <a:effectLst/>
                <a:latin typeface="-apple-system"/>
              </a:rPr>
              <a:t> Please join me in wishing Nate all the best in his next role! His last day with JL will be today, September 16</a:t>
            </a:r>
            <a:r>
              <a:rPr lang="en-US" b="0" i="0" baseline="30000" dirty="0">
                <a:solidFill>
                  <a:srgbClr val="7030A0"/>
                </a:solidFill>
                <a:effectLst/>
                <a:latin typeface="-apple-system"/>
              </a:rPr>
              <a:t>th</a:t>
            </a:r>
            <a:r>
              <a:rPr lang="en-US" b="0" i="0" dirty="0">
                <a:solidFill>
                  <a:srgbClr val="7030A0"/>
                </a:solidFill>
                <a:effectLst/>
                <a:latin typeface="-apple-system"/>
              </a:rPr>
              <a:t>. Good Luck, Nate!</a:t>
            </a:r>
            <a:endParaRPr lang="en-US" dirty="0">
              <a:solidFill>
                <a:srgbClr val="7030A0"/>
              </a:solidFill>
              <a:latin typeface="-apple-system"/>
            </a:endParaRPr>
          </a:p>
          <a:p>
            <a:pPr marL="228600" indent="-228600">
              <a:buFont typeface="Arial" panose="020B0604020202020204" pitchFamily="34" charset="0"/>
              <a:buChar char="•"/>
            </a:pPr>
            <a:r>
              <a:rPr lang="en-US" b="1" i="0" dirty="0">
                <a:solidFill>
                  <a:srgbClr val="7030A0"/>
                </a:solidFill>
                <a:effectLst/>
                <a:latin typeface="-apple-system"/>
              </a:rPr>
              <a:t>Subcategories:</a:t>
            </a:r>
            <a:r>
              <a:rPr lang="en-US" b="0" i="0" dirty="0">
                <a:solidFill>
                  <a:srgbClr val="7030A0"/>
                </a:solidFill>
                <a:effectLst/>
                <a:latin typeface="-apple-system"/>
              </a:rPr>
              <a:t> </a:t>
            </a:r>
            <a:r>
              <a:rPr lang="en-US" b="0" i="1" dirty="0">
                <a:solidFill>
                  <a:srgbClr val="7030A0"/>
                </a:solidFill>
                <a:effectLst/>
                <a:latin typeface="-apple-system"/>
              </a:rPr>
              <a:t>PAAC</a:t>
            </a:r>
            <a:r>
              <a:rPr lang="en-US" b="0" i="0" dirty="0">
                <a:solidFill>
                  <a:srgbClr val="7030A0"/>
                </a:solidFill>
                <a:effectLst/>
                <a:latin typeface="-apple-system"/>
              </a:rPr>
              <a:t> and </a:t>
            </a:r>
            <a:r>
              <a:rPr lang="en-US" b="0" i="1" dirty="0">
                <a:solidFill>
                  <a:srgbClr val="7030A0"/>
                </a:solidFill>
                <a:effectLst/>
                <a:latin typeface="-apple-system"/>
              </a:rPr>
              <a:t>Foundation</a:t>
            </a:r>
            <a:r>
              <a:rPr lang="en-US" b="0" i="0" dirty="0">
                <a:solidFill>
                  <a:srgbClr val="7030A0"/>
                </a:solidFill>
                <a:effectLst/>
                <a:latin typeface="-apple-system"/>
              </a:rPr>
              <a:t> have been added to the Web Based category.</a:t>
            </a:r>
          </a:p>
          <a:p>
            <a:pPr marL="228600" indent="-228600">
              <a:buFont typeface="Arial" panose="020B0604020202020204" pitchFamily="34" charset="0"/>
              <a:buChar char="•"/>
            </a:pPr>
            <a:r>
              <a:rPr lang="en-US" b="1" i="0" dirty="0">
                <a:solidFill>
                  <a:srgbClr val="7030A0"/>
                </a:solidFill>
                <a:effectLst/>
                <a:latin typeface="-apple-system"/>
              </a:rPr>
              <a:t>Open Role:</a:t>
            </a:r>
            <a:r>
              <a:rPr lang="en-US" b="0" i="0" dirty="0">
                <a:solidFill>
                  <a:srgbClr val="7030A0"/>
                </a:solidFill>
                <a:effectLst/>
                <a:latin typeface="-apple-system"/>
              </a:rPr>
              <a:t> The help desk analyst position in LA has been posted in Workday and our recruiting sites and we’re beginning to source candidates. One last reminder to contact me if you have anyone you would like to refer as a part of our referral program.  </a:t>
            </a:r>
          </a:p>
          <a:p>
            <a:pPr marL="228600" indent="-228600">
              <a:buFont typeface="Arial" panose="020B0604020202020204" pitchFamily="34" charset="0"/>
              <a:buChar char="•"/>
            </a:pPr>
            <a:r>
              <a:rPr lang="en-US" b="1" i="0" dirty="0">
                <a:solidFill>
                  <a:srgbClr val="7030A0"/>
                </a:solidFill>
                <a:effectLst/>
                <a:latin typeface="-apple-system"/>
              </a:rPr>
              <a:t>Annual Evaluations:</a:t>
            </a:r>
            <a:r>
              <a:rPr lang="en-US" b="0" i="0" dirty="0">
                <a:solidFill>
                  <a:srgbClr val="7030A0"/>
                </a:solidFill>
                <a:effectLst/>
                <a:latin typeface="-apple-system"/>
              </a:rPr>
              <a:t> Beginning next week you’ll be able to complete a self-evaluation within Workday.</a:t>
            </a:r>
          </a:p>
          <a:p>
            <a:pPr lvl="1">
              <a:buFont typeface="Arial" panose="020B0604020202020204" pitchFamily="34" charset="0"/>
              <a:buChar char="•"/>
            </a:pPr>
            <a:r>
              <a:rPr lang="en-US" b="0" i="0" dirty="0">
                <a:solidFill>
                  <a:srgbClr val="7030A0"/>
                </a:solidFill>
                <a:effectLst/>
                <a:latin typeface="-apple-system"/>
              </a:rPr>
              <a:t> These are not mandatory, but I recommend going through the exercise of completing a self-evaluation.</a:t>
            </a:r>
          </a:p>
          <a:p>
            <a:endParaRPr lang="en-US" b="0" i="0" dirty="0">
              <a:solidFill>
                <a:srgbClr val="7030A0"/>
              </a:solidFill>
              <a:effectLst/>
              <a:latin typeface="-apple-system"/>
            </a:endParaRPr>
          </a:p>
          <a:p>
            <a:pPr marL="285750" indent="-285750">
              <a:buFont typeface="Arial" panose="020B0604020202020204" pitchFamily="34" charset="0"/>
              <a:buChar char="•"/>
            </a:pPr>
            <a:endParaRPr lang="en-US" b="0" i="0" dirty="0">
              <a:solidFill>
                <a:srgbClr val="172B4D"/>
              </a:solidFill>
              <a:effectLst/>
              <a:latin typeface="-apple-system"/>
            </a:endParaRPr>
          </a:p>
          <a:p>
            <a:pPr marL="285750" indent="-285750">
              <a:buFont typeface="Arial" panose="020B0604020202020204" pitchFamily="34" charset="0"/>
              <a:buChar char="•"/>
            </a:pPr>
            <a:endParaRPr lang="en-US" dirty="0">
              <a:solidFill>
                <a:srgbClr val="7030A0"/>
              </a:solidFill>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26</a:t>
            </a:fld>
            <a:endParaRPr lang="en-US"/>
          </a:p>
        </p:txBody>
      </p:sp>
    </p:spTree>
    <p:extLst>
      <p:ext uri="{BB962C8B-B14F-4D97-AF65-F5344CB8AC3E}">
        <p14:creationId xmlns:p14="http://schemas.microsoft.com/office/powerpoint/2010/main" val="26759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2073709534"/>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225939859"/>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548664"/>
          </a:xfrm>
          <a:prstGeom prst="rect">
            <a:avLst/>
          </a:prstGeom>
          <a:noFill/>
        </p:spPr>
        <p:txBody>
          <a:bodyPr vert="horz" wrap="square" rtlCol="0">
            <a:spAutoFit/>
          </a:bodyPr>
          <a:lstStyle/>
          <a:p>
            <a:r>
              <a:rPr lang="en-US" sz="1860" dirty="0"/>
              <a:t>Uptime (484 alerts) – Reboots on servers not placed in SDT</a:t>
            </a:r>
          </a:p>
          <a:p>
            <a:endParaRPr lang="en-US" sz="1860" dirty="0"/>
          </a:p>
          <a:p>
            <a:r>
              <a:rPr lang="en-US" sz="1860" dirty="0"/>
              <a:t>CPU (895 alerts) – CPU passing thresholds set in place – Must further fine tune top 5 VM’s</a:t>
            </a:r>
          </a:p>
          <a:p>
            <a:endParaRPr lang="en-US" sz="1860" dirty="0"/>
          </a:p>
          <a:p>
            <a:r>
              <a:rPr lang="en-US" sz="1800" b="0" i="0" u="none" strike="noStrike" dirty="0" err="1">
                <a:solidFill>
                  <a:srgbClr val="000000"/>
                </a:solidFill>
                <a:effectLst/>
                <a:latin typeface="Calibri" panose="020F0502020204030204" pitchFamily="34" charset="0"/>
              </a:rPr>
              <a:t>AlertComplex</a:t>
            </a:r>
            <a:r>
              <a:rPr lang="en-US" sz="2000" dirty="0"/>
              <a:t> </a:t>
            </a:r>
            <a:r>
              <a:rPr lang="en-US" sz="1860" dirty="0"/>
              <a:t>(577 alerts) – Related to Silver Peak and Citrix VDS where Logic Monitor can’t poll data. </a:t>
            </a:r>
          </a:p>
          <a:p>
            <a:endParaRPr lang="en-US" sz="1860" dirty="0"/>
          </a:p>
          <a:p>
            <a:r>
              <a:rPr lang="en-US" sz="1860" dirty="0"/>
              <a:t>Idle Interval (309 alerts) – Mostly Critical alerts on Silver Peak devices that LM can’t poll data for short period. </a:t>
            </a:r>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1130580592"/>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1259679388"/>
              </p:ext>
            </p:extLst>
          </p:nvPr>
        </p:nvGraphicFramePr>
        <p:xfrm>
          <a:off x="369456" y="1550719"/>
          <a:ext cx="6269312" cy="4450073"/>
        </p:xfrm>
        <a:graphic>
          <a:graphicData uri="http://schemas.openxmlformats.org/drawingml/2006/table">
            <a:tbl>
              <a:tblPr firstRow="1" bandRow="1">
                <a:tableStyleId>{5C22544A-7EE6-4342-B048-85BDC9FD1C3A}</a:tableStyleId>
              </a:tblPr>
              <a:tblGrid>
                <a:gridCol w="2256181">
                  <a:extLst>
                    <a:ext uri="{9D8B030D-6E8A-4147-A177-3AD203B41FA5}">
                      <a16:colId xmlns:a16="http://schemas.microsoft.com/office/drawing/2014/main" val="3664369614"/>
                    </a:ext>
                  </a:extLst>
                </a:gridCol>
                <a:gridCol w="1373465">
                  <a:extLst>
                    <a:ext uri="{9D8B030D-6E8A-4147-A177-3AD203B41FA5}">
                      <a16:colId xmlns:a16="http://schemas.microsoft.com/office/drawing/2014/main" val="3680760730"/>
                    </a:ext>
                  </a:extLst>
                </a:gridCol>
                <a:gridCol w="1319833">
                  <a:extLst>
                    <a:ext uri="{9D8B030D-6E8A-4147-A177-3AD203B41FA5}">
                      <a16:colId xmlns:a16="http://schemas.microsoft.com/office/drawing/2014/main" val="182517123"/>
                    </a:ext>
                  </a:extLst>
                </a:gridCol>
                <a:gridCol w="1319833">
                  <a:extLst>
                    <a:ext uri="{9D8B030D-6E8A-4147-A177-3AD203B41FA5}">
                      <a16:colId xmlns:a16="http://schemas.microsoft.com/office/drawing/2014/main" val="2130247252"/>
                    </a:ext>
                  </a:extLst>
                </a:gridCol>
              </a:tblGrid>
              <a:tr h="370840">
                <a:tc>
                  <a:txBody>
                    <a:bodyPr/>
                    <a:lstStyle/>
                    <a:p>
                      <a:r>
                        <a:rPr lang="en-US"/>
                        <a:t>Resource</a:t>
                      </a:r>
                    </a:p>
                  </a:txBody>
                  <a:tcPr/>
                </a:tc>
                <a:tc>
                  <a:txBody>
                    <a:bodyPr/>
                    <a:lstStyle/>
                    <a:p>
                      <a:pPr lvl="0">
                        <a:buNone/>
                      </a:pPr>
                      <a:r>
                        <a:rPr lang="en-US"/>
                        <a:t>July</a:t>
                      </a:r>
                    </a:p>
                  </a:txBody>
                  <a:tcPr/>
                </a:tc>
                <a:tc>
                  <a:txBody>
                    <a:bodyPr/>
                    <a:lstStyle/>
                    <a:p>
                      <a:pPr lvl="0">
                        <a:buNone/>
                      </a:pPr>
                      <a:r>
                        <a:rPr lang="en-US"/>
                        <a:t>August</a:t>
                      </a:r>
                    </a:p>
                  </a:txBody>
                  <a:tcPr/>
                </a:tc>
                <a:tc>
                  <a:txBody>
                    <a:bodyPr/>
                    <a:lstStyle/>
                    <a:p>
                      <a:pPr lvl="0">
                        <a:buNone/>
                      </a:pPr>
                      <a:r>
                        <a:rPr lang="en-US"/>
                        <a:t>September</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99.773%</a:t>
                      </a:r>
                    </a:p>
                  </a:txBody>
                  <a:tcPr/>
                </a:tc>
                <a:tc>
                  <a:txBody>
                    <a:bodyPr/>
                    <a:lstStyle/>
                    <a:p>
                      <a:pPr lvl="0">
                        <a:buNone/>
                      </a:pPr>
                      <a:r>
                        <a:rPr lang="en-US"/>
                        <a:t>100%</a:t>
                      </a:r>
                    </a:p>
                  </a:txBody>
                  <a:tcPr/>
                </a:tc>
                <a:tc>
                  <a:txBody>
                    <a:bodyPr/>
                    <a:lstStyle/>
                    <a:p>
                      <a:pPr lvl="0">
                        <a:buNone/>
                      </a:pPr>
                      <a:r>
                        <a:rPr lang="en-US"/>
                        <a:t>99.936%</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99.996%</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99.935%</a:t>
                      </a:r>
                    </a:p>
                  </a:txBody>
                  <a:tcPr/>
                </a:tc>
                <a:tc>
                  <a:txBody>
                    <a:bodyPr/>
                    <a:lstStyle/>
                    <a:p>
                      <a:pPr lvl="0">
                        <a:buNone/>
                      </a:pPr>
                      <a:r>
                        <a:rPr lang="en-US"/>
                        <a:t>99.503%</a:t>
                      </a:r>
                    </a:p>
                  </a:txBody>
                  <a:tcPr/>
                </a:tc>
                <a:tc>
                  <a:txBody>
                    <a:bodyPr/>
                    <a:lstStyle/>
                    <a:p>
                      <a:pPr lvl="0">
                        <a:buNone/>
                      </a:pPr>
                      <a:r>
                        <a:rPr lang="en-US"/>
                        <a:t>44.393%</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100</a:t>
                      </a:r>
                    </a:p>
                  </a:txBody>
                  <a:tcPr/>
                </a:tc>
                <a:tc>
                  <a:txBody>
                    <a:bodyPr/>
                    <a:lstStyle/>
                    <a:p>
                      <a:pPr lvl="0">
                        <a:buNone/>
                      </a:pPr>
                      <a:r>
                        <a:rPr lang="en-US"/>
                        <a:t>99.996%</a:t>
                      </a:r>
                    </a:p>
                  </a:txBody>
                  <a:tcPr/>
                </a:tc>
                <a:tc>
                  <a:txBody>
                    <a:bodyPr/>
                    <a:lstStyle/>
                    <a:p>
                      <a:pPr lvl="0">
                        <a:buNone/>
                      </a:pPr>
                      <a:r>
                        <a:rPr lang="en-US" dirty="0"/>
                        <a:t>99.922%</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99.993%</a:t>
                      </a:r>
                    </a:p>
                  </a:txBody>
                  <a:tcPr/>
                </a:tc>
                <a:tc>
                  <a:txBody>
                    <a:bodyPr/>
                    <a:lstStyle/>
                    <a:p>
                      <a:pPr lvl="0">
                        <a:buNone/>
                      </a:pPr>
                      <a:r>
                        <a:rPr lang="en-US"/>
                        <a:t>99.525%</a:t>
                      </a:r>
                    </a:p>
                  </a:txBody>
                  <a:tcPr/>
                </a:tc>
                <a:tc>
                  <a:txBody>
                    <a:bodyPr/>
                    <a:lstStyle/>
                    <a:p>
                      <a:pPr lvl="0">
                        <a:buNone/>
                      </a:pPr>
                      <a:r>
                        <a:rPr lang="en-US" dirty="0"/>
                        <a:t>44.427%</a:t>
                      </a:r>
                    </a:p>
                  </a:txBody>
                  <a:tcPr/>
                </a:tc>
                <a:extLst>
                  <a:ext uri="{0D108BD9-81ED-4DB2-BD59-A6C34878D82A}">
                    <a16:rowId xmlns:a16="http://schemas.microsoft.com/office/drawing/2014/main" val="2136831971"/>
                  </a:ext>
                </a:extLst>
              </a:tr>
              <a:tr h="370840">
                <a:tc>
                  <a:txBody>
                    <a:bodyPr/>
                    <a:lstStyle/>
                    <a:p>
                      <a:r>
                        <a:rPr lang="en-US"/>
                        <a:t>Payments Credit Card</a:t>
                      </a:r>
                    </a:p>
                  </a:txBody>
                  <a:tcPr/>
                </a:tc>
                <a:tc>
                  <a:txBody>
                    <a:bodyPr/>
                    <a:lstStyle/>
                    <a:p>
                      <a:pPr lvl="0">
                        <a:buNone/>
                      </a:pPr>
                      <a:r>
                        <a:rPr lang="en-US"/>
                        <a:t>99.764%</a:t>
                      </a:r>
                    </a:p>
                  </a:txBody>
                  <a:tcPr/>
                </a:tc>
                <a:tc>
                  <a:txBody>
                    <a:bodyPr/>
                    <a:lstStyle/>
                    <a:p>
                      <a:pPr lvl="0">
                        <a:buNone/>
                      </a:pPr>
                      <a:r>
                        <a:rPr lang="en-US"/>
                        <a:t>99.957%</a:t>
                      </a:r>
                    </a:p>
                  </a:txBody>
                  <a:tcPr/>
                </a:tc>
                <a:tc>
                  <a:txBody>
                    <a:bodyPr/>
                    <a:lstStyle/>
                    <a:p>
                      <a:pPr lvl="0">
                        <a:buNone/>
                      </a:pPr>
                      <a:r>
                        <a:rPr lang="en-US" dirty="0"/>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100%</a:t>
                      </a:r>
                    </a:p>
                  </a:txBody>
                  <a:tcPr/>
                </a:tc>
                <a:tc>
                  <a:txBody>
                    <a:bodyPr/>
                    <a:lstStyle/>
                    <a:p>
                      <a:pPr lvl="0">
                        <a:buNone/>
                      </a:pPr>
                      <a:r>
                        <a:rPr lang="en-US" dirty="0"/>
                        <a:t>100%</a:t>
                      </a:r>
                    </a:p>
                  </a:txBody>
                  <a:tcPr/>
                </a:tc>
                <a:tc>
                  <a:txBody>
                    <a:bodyPr/>
                    <a:lstStyle/>
                    <a:p>
                      <a:pPr lvl="0">
                        <a:buNone/>
                      </a:pPr>
                      <a:r>
                        <a:rPr lang="en-US" dirty="0"/>
                        <a:t>100%</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99.967%</a:t>
                      </a:r>
                    </a:p>
                  </a:txBody>
                  <a:tcPr/>
                </a:tc>
                <a:tc>
                  <a:txBody>
                    <a:bodyPr/>
                    <a:lstStyle/>
                    <a:p>
                      <a:pPr lvl="0">
                        <a:buNone/>
                      </a:pPr>
                      <a:r>
                        <a:rPr lang="en-US" dirty="0"/>
                        <a:t>99.997%</a:t>
                      </a:r>
                    </a:p>
                  </a:txBody>
                  <a:tcPr/>
                </a:tc>
                <a:tc>
                  <a:txBody>
                    <a:bodyPr/>
                    <a:lstStyle/>
                    <a:p>
                      <a:pPr lvl="0">
                        <a:buNone/>
                      </a:pPr>
                      <a:r>
                        <a:rPr lang="en-US"/>
                        <a:t>100%</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dirty="0"/>
                        <a:t>100%</a:t>
                      </a:r>
                    </a:p>
                  </a:txBody>
                  <a:tcPr/>
                </a:tc>
                <a:tc>
                  <a:txBody>
                    <a:bodyPr/>
                    <a:lstStyle/>
                    <a:p>
                      <a:pPr lvl="0">
                        <a:buNone/>
                      </a:pPr>
                      <a:r>
                        <a:rPr lang="en-US"/>
                        <a:t>99.928%</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99.979%</a:t>
                      </a:r>
                    </a:p>
                  </a:txBody>
                  <a:tcPr/>
                </a:tc>
                <a:tc>
                  <a:txBody>
                    <a:bodyPr/>
                    <a:lstStyle/>
                    <a:p>
                      <a:pPr lvl="0">
                        <a:buNone/>
                      </a:pPr>
                      <a:r>
                        <a:rPr lang="en-US"/>
                        <a:t>99.997%</a:t>
                      </a:r>
                    </a:p>
                  </a:txBody>
                  <a:tcPr/>
                </a:tc>
                <a:tc>
                  <a:txBody>
                    <a:bodyPr/>
                    <a:lstStyle/>
                    <a:p>
                      <a:pPr lvl="0">
                        <a:buNone/>
                      </a:pPr>
                      <a:r>
                        <a:rPr lang="en-US"/>
                        <a:t>100%</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100</a:t>
                      </a:r>
                    </a:p>
                  </a:txBody>
                  <a:tcPr/>
                </a:tc>
                <a:tc>
                  <a:txBody>
                    <a:bodyPr/>
                    <a:lstStyle/>
                    <a:p>
                      <a:pPr lvl="0">
                        <a:buNone/>
                      </a:pPr>
                      <a:r>
                        <a:rPr lang="en-US"/>
                        <a:t>99.73%</a:t>
                      </a:r>
                    </a:p>
                  </a:txBody>
                  <a:tcPr/>
                </a:tc>
                <a:tc>
                  <a:txBody>
                    <a:bodyPr/>
                    <a:lstStyle/>
                    <a:p>
                      <a:pPr lvl="0">
                        <a:buNone/>
                      </a:pPr>
                      <a:r>
                        <a:rPr lang="en-US" dirty="0"/>
                        <a:t>99.973%</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7240569" y="1688437"/>
            <a:ext cx="4581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cs typeface="Calibri"/>
              </a:rPr>
              <a:t>Logic Monitor Collector Polling</a:t>
            </a:r>
          </a:p>
          <a:p>
            <a:pPr marL="285750" indent="-285750">
              <a:buFont typeface="Arial" panose="020B0604020202020204" pitchFamily="34" charset="0"/>
              <a:buChar char="•"/>
            </a:pPr>
            <a:r>
              <a:rPr lang="en-US" dirty="0">
                <a:cs typeface="Calibri"/>
              </a:rPr>
              <a:t>JL – Home and NBI were set with a service account with an expired password. This was resolved. The health status showed the site was </a:t>
            </a:r>
            <a:r>
              <a:rPr lang="en-US">
                <a:cs typeface="Calibri"/>
              </a:rPr>
              <a:t>up (no </a:t>
            </a:r>
            <a:r>
              <a:rPr lang="en-US" dirty="0">
                <a:cs typeface="Calibri"/>
              </a:rPr>
              <a:t>critical alert) but unable to get a healthy status code to log in. </a:t>
            </a:r>
          </a:p>
        </p:txBody>
      </p:sp>
    </p:spTree>
    <p:extLst>
      <p:ext uri="{BB962C8B-B14F-4D97-AF65-F5344CB8AC3E}">
        <p14:creationId xmlns:p14="http://schemas.microsoft.com/office/powerpoint/2010/main" val="348964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351122" y="1516295"/>
            <a:ext cx="4652210"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solidFill>
                <a:srgbClr val="7030A0"/>
              </a:solidFill>
              <a:cs typeface="Calibri" panose="020F0502020204030204"/>
            </a:endParaRPr>
          </a:p>
          <a:p>
            <a:pPr marL="342900" indent="-342900">
              <a:buFont typeface="Arial" panose="020B0604020202020204" pitchFamily="34" charset="0"/>
              <a:buChar char="•"/>
            </a:pPr>
            <a:r>
              <a:rPr lang="en-US" sz="1850" dirty="0">
                <a:solidFill>
                  <a:srgbClr val="7030A0"/>
                </a:solidFill>
              </a:rPr>
              <a:t>Overall score fell one point to 79 from August primarily due to 21H2s Feature Update deployed into production.</a:t>
            </a:r>
          </a:p>
          <a:p>
            <a:pPr marL="342900" indent="-342900">
              <a:buFont typeface="Arial" panose="020B0604020202020204" pitchFamily="34" charset="0"/>
              <a:buChar char="•"/>
            </a:pPr>
            <a:endParaRPr lang="en-US" dirty="0">
              <a:solidFill>
                <a:srgbClr val="7030A0"/>
              </a:solidFill>
              <a:ea typeface="+mn-lt"/>
              <a:cs typeface="+mn-lt"/>
            </a:endParaRPr>
          </a:p>
          <a:p>
            <a:pPr marL="342900" indent="-342900">
              <a:buFont typeface="Arial" panose="020B0604020202020204" pitchFamily="34" charset="0"/>
              <a:buChar char="•"/>
            </a:pPr>
            <a:r>
              <a:rPr lang="en-US" sz="1850" dirty="0">
                <a:solidFill>
                  <a:srgbClr val="7030A0"/>
                </a:solidFill>
              </a:rPr>
              <a:t>Startup and App Reliability fell some to 71 and 73 primarily due to 21H2s Feature Update making it out to production.</a:t>
            </a:r>
            <a:br>
              <a:rPr lang="en-US" sz="1850" dirty="0">
                <a:solidFill>
                  <a:srgbClr val="7030A0"/>
                </a:solidFill>
              </a:rPr>
            </a:br>
            <a:endParaRPr lang="en-US" sz="1850" dirty="0">
              <a:solidFill>
                <a:srgbClr val="7030A0"/>
              </a:solidFill>
              <a:ea typeface="+mn-lt"/>
              <a:cs typeface="+mn-lt"/>
            </a:endParaRPr>
          </a:p>
          <a:p>
            <a:pPr marL="342900" indent="-342900">
              <a:buFont typeface="Arial" panose="020B0604020202020204" pitchFamily="34" charset="0"/>
              <a:buChar char="•"/>
            </a:pPr>
            <a:r>
              <a:rPr lang="en-US" sz="1850" dirty="0">
                <a:solidFill>
                  <a:srgbClr val="7030A0"/>
                </a:solidFill>
                <a:cs typeface="Calibri"/>
              </a:rPr>
              <a:t>Also, introducing new apps to assist our MS Office suite are affecting this category slightly. </a:t>
            </a:r>
            <a:endParaRPr lang="en-US" sz="1850" dirty="0">
              <a:solidFill>
                <a:srgbClr val="7030A0"/>
              </a:solidFill>
            </a:endParaRPr>
          </a:p>
          <a:p>
            <a:pPr marL="342900" indent="-342900">
              <a:buFont typeface="Arial" panose="020B0604020202020204" pitchFamily="34" charset="0"/>
              <a:buChar char="•"/>
            </a:pPr>
            <a:endParaRPr lang="en-US" sz="1850" dirty="0">
              <a:solidFill>
                <a:srgbClr val="7030A0"/>
              </a:solidFill>
            </a:endParaRPr>
          </a:p>
          <a:p>
            <a:pPr marL="342900" indent="-342900">
              <a:buFont typeface="Arial" panose="020B0604020202020204" pitchFamily="34" charset="0"/>
              <a:buChar char="•"/>
            </a:pPr>
            <a:r>
              <a:rPr lang="en-US" sz="1850" dirty="0">
                <a:solidFill>
                  <a:srgbClr val="7030A0"/>
                </a:solidFill>
              </a:rPr>
              <a:t>Work from Anywhere holding at 80. Soon </a:t>
            </a:r>
            <a:r>
              <a:rPr lang="en-US" sz="1850">
                <a:solidFill>
                  <a:srgbClr val="7030A0"/>
                </a:solidFill>
              </a:rPr>
              <a:t>when we restore our CMG, </a:t>
            </a:r>
            <a:r>
              <a:rPr lang="en-US" sz="1850" dirty="0">
                <a:solidFill>
                  <a:srgbClr val="7030A0"/>
                </a:solidFill>
              </a:rPr>
              <a:t>we will regain up to 6 points for this category.</a:t>
            </a:r>
            <a:endParaRPr lang="en-US" sz="1850" dirty="0">
              <a:solidFill>
                <a:srgbClr val="7030A0"/>
              </a:solidFill>
              <a:cs typeface="Calibri"/>
            </a:endParaRPr>
          </a:p>
          <a:p>
            <a:endParaRPr lang="en-US" dirty="0">
              <a:solidFill>
                <a:srgbClr val="7030A0"/>
              </a:solidFill>
              <a:cs typeface="Calibri"/>
            </a:endParaRPr>
          </a:p>
          <a:p>
            <a:endParaRPr lang="en-US" dirty="0">
              <a:solidFill>
                <a:srgbClr val="7030A0"/>
              </a:solidFill>
            </a:endParaRPr>
          </a:p>
        </p:txBody>
      </p:sp>
      <p:sp>
        <p:nvSpPr>
          <p:cNvPr id="7" name="Oval 6">
            <a:extLst>
              <a:ext uri="{FF2B5EF4-FFF2-40B4-BE49-F238E27FC236}">
                <a16:creationId xmlns:a16="http://schemas.microsoft.com/office/drawing/2014/main" id="{244F0A29-361B-434B-AE6C-44E65D7562F0}"/>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bar chart&#10;&#10;Description automatically generated">
            <a:extLst>
              <a:ext uri="{FF2B5EF4-FFF2-40B4-BE49-F238E27FC236}">
                <a16:creationId xmlns:a16="http://schemas.microsoft.com/office/drawing/2014/main" id="{0A453961-4C2D-2504-711E-2F9973BC8AA4}"/>
              </a:ext>
            </a:extLst>
          </p:cNvPr>
          <p:cNvPicPr>
            <a:picLocks noChangeAspect="1"/>
          </p:cNvPicPr>
          <p:nvPr/>
        </p:nvPicPr>
        <p:blipFill>
          <a:blip r:embed="rId2"/>
          <a:stretch>
            <a:fillRect/>
          </a:stretch>
        </p:blipFill>
        <p:spPr>
          <a:xfrm>
            <a:off x="39291" y="2538665"/>
            <a:ext cx="7386637" cy="3203468"/>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440982"/>
            <a:ext cx="4736662" cy="263918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Continuing the trend of replacing our hardware with Microsoft products, giving us increased performance and reliability.</a:t>
            </a:r>
            <a:br>
              <a:rPr lang="en-US" sz="1850" dirty="0"/>
            </a:br>
            <a:endParaRPr lang="en-US" dirty="0">
              <a:ea typeface="+mn-lt"/>
              <a:cs typeface="+mn-lt"/>
            </a:endParaRPr>
          </a:p>
          <a:p>
            <a:pPr marL="342900" indent="-342900">
              <a:buFont typeface="Arial" panose="020B0604020202020204" pitchFamily="34" charset="0"/>
              <a:buChar char="•"/>
            </a:pPr>
            <a:r>
              <a:rPr lang="en-US" sz="1850" dirty="0">
                <a:solidFill>
                  <a:srgbClr val="00B050"/>
                </a:solidFill>
              </a:rPr>
              <a:t>954 total Surface Laptop 4s – Best overall performer</a:t>
            </a:r>
            <a:endParaRPr lang="en-US" sz="1850" dirty="0">
              <a:solidFill>
                <a:srgbClr val="00B050"/>
              </a:solidFill>
              <a:cs typeface="Calibri"/>
            </a:endParaRPr>
          </a:p>
          <a:p>
            <a:pPr marL="342900" indent="-342900">
              <a:buFont typeface="Arial" panose="020B0604020202020204" pitchFamily="34" charset="0"/>
              <a:buChar char="•"/>
            </a:pPr>
            <a:r>
              <a:rPr lang="en-US" sz="1850" dirty="0">
                <a:solidFill>
                  <a:srgbClr val="FF0000"/>
                </a:solidFill>
              </a:rPr>
              <a:t>14 Remaining Surface Pro 5s - Worst </a:t>
            </a:r>
            <a:r>
              <a:rPr lang="en-US" sz="1850" dirty="0" err="1">
                <a:solidFill>
                  <a:srgbClr val="FF0000"/>
                </a:solidFill>
              </a:rPr>
              <a:t>oveall</a:t>
            </a:r>
            <a:r>
              <a:rPr lang="en-US" sz="1850" dirty="0">
                <a:solidFill>
                  <a:srgbClr val="FF0000"/>
                </a:solidFill>
              </a:rPr>
              <a:t> performer</a:t>
            </a:r>
            <a:endParaRPr lang="en-US" sz="1850" dirty="0">
              <a:solidFill>
                <a:srgbClr val="FF0000"/>
              </a:solidFill>
              <a:cs typeface="Calibri"/>
            </a:endParaRPr>
          </a:p>
          <a:p>
            <a:endParaRPr lang="en-US" dirty="0">
              <a:cs typeface="Calibri"/>
            </a:endParaRPr>
          </a:p>
        </p:txBody>
      </p:sp>
      <p:pic>
        <p:nvPicPr>
          <p:cNvPr id="8" name="Picture 8" descr="A picture containing text&#10;&#10;Description automatically generated">
            <a:extLst>
              <a:ext uri="{FF2B5EF4-FFF2-40B4-BE49-F238E27FC236}">
                <a16:creationId xmlns:a16="http://schemas.microsoft.com/office/drawing/2014/main" id="{D0FE3A0B-CD70-E237-D519-EE839C3248F0}"/>
              </a:ext>
            </a:extLst>
          </p:cNvPr>
          <p:cNvPicPr>
            <a:picLocks noChangeAspect="1"/>
          </p:cNvPicPr>
          <p:nvPr/>
        </p:nvPicPr>
        <p:blipFill>
          <a:blip r:embed="rId2"/>
          <a:stretch>
            <a:fillRect/>
          </a:stretch>
        </p:blipFill>
        <p:spPr>
          <a:xfrm>
            <a:off x="684029" y="2048073"/>
            <a:ext cx="6393711" cy="3408668"/>
          </a:xfrm>
          <a:prstGeom prst="rect">
            <a:avLst/>
          </a:prstGeom>
        </p:spPr>
      </p:pic>
      <p:sp>
        <p:nvSpPr>
          <p:cNvPr id="7" name="Oval 6">
            <a:extLst>
              <a:ext uri="{FF2B5EF4-FFF2-40B4-BE49-F238E27FC236}">
                <a16:creationId xmlns:a16="http://schemas.microsoft.com/office/drawing/2014/main" id="{CABB09B1-B94A-46F3-906C-B86D3808E6B1}"/>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793983" y="1821169"/>
            <a:ext cx="3807124" cy="407188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dirty="0">
                <a:solidFill>
                  <a:srgbClr val="7030A0"/>
                </a:solidFill>
              </a:rPr>
              <a:t>With only 14 Surface Pro 6s remaining, this worst performer will be replaced from our environment by our current best performing model, Surface Pro 7+.</a:t>
            </a:r>
            <a:endParaRPr lang="en-US" sz="1850" dirty="0">
              <a:solidFill>
                <a:srgbClr val="7030A0"/>
              </a:solidFill>
              <a:cs typeface="Calibri"/>
            </a:endParaRPr>
          </a:p>
          <a:p>
            <a:pPr marL="342900" indent="-342900">
              <a:buFont typeface="Arial" panose="020B0604020202020204" pitchFamily="34" charset="0"/>
              <a:buChar char="•"/>
            </a:pPr>
            <a:endParaRPr lang="en-US" sz="1860" dirty="0">
              <a:solidFill>
                <a:srgbClr val="7030A0"/>
              </a:solidFill>
            </a:endParaRPr>
          </a:p>
          <a:p>
            <a:pPr marL="342900" indent="-342900">
              <a:buFont typeface="Arial" panose="020B0604020202020204" pitchFamily="34" charset="0"/>
              <a:buChar char="•"/>
            </a:pPr>
            <a:r>
              <a:rPr lang="en-US" sz="1850" dirty="0">
                <a:solidFill>
                  <a:srgbClr val="7030A0"/>
                </a:solidFill>
              </a:rPr>
              <a:t>NextGen resuming this month will continue to improve our scores as well as save time overall. 945 total HP models(Laptop's and Desktop Mini's) still used. NextGen looks to replace the majority of these over the next few months.</a:t>
            </a:r>
            <a:endParaRPr lang="en-US" sz="1850" dirty="0">
              <a:solidFill>
                <a:srgbClr val="7030A0"/>
              </a:solidFill>
              <a:cs typeface="Calibri"/>
            </a:endParaRPr>
          </a:p>
          <a:p>
            <a:endParaRPr lang="en-US" dirty="0">
              <a:solidFill>
                <a:srgbClr val="7030A0"/>
              </a:solidFill>
              <a:ea typeface="+mn-lt"/>
              <a:cs typeface="+mn-lt"/>
            </a:endParaRPr>
          </a:p>
        </p:txBody>
      </p:sp>
      <p:sp>
        <p:nvSpPr>
          <p:cNvPr id="8" name="Oval 7">
            <a:extLst>
              <a:ext uri="{FF2B5EF4-FFF2-40B4-BE49-F238E27FC236}">
                <a16:creationId xmlns:a16="http://schemas.microsoft.com/office/drawing/2014/main" id="{613C6221-2DBB-471A-891F-2E2E9FBBD21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bar chart&#10;&#10;Description automatically generated">
            <a:extLst>
              <a:ext uri="{FF2B5EF4-FFF2-40B4-BE49-F238E27FC236}">
                <a16:creationId xmlns:a16="http://schemas.microsoft.com/office/drawing/2014/main" id="{E6B8A162-E4F9-9EBE-D70C-5C1E523C182E}"/>
              </a:ext>
            </a:extLst>
          </p:cNvPr>
          <p:cNvPicPr>
            <a:picLocks noChangeAspect="1"/>
          </p:cNvPicPr>
          <p:nvPr/>
        </p:nvPicPr>
        <p:blipFill>
          <a:blip r:embed="rId2"/>
          <a:stretch>
            <a:fillRect/>
          </a:stretch>
        </p:blipFill>
        <p:spPr>
          <a:xfrm>
            <a:off x="497682" y="1783359"/>
            <a:ext cx="6850854" cy="4273548"/>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761582" y="1789332"/>
            <a:ext cx="3322320" cy="4642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DEM-Q fell to 8.2, down 0.1 from August. 21H2s production deployment(now on 1871 PCs) hindered this number slightly. </a:t>
            </a:r>
          </a:p>
          <a:p>
            <a:pPr marL="342900" indent="-342900">
              <a:buFont typeface="Arial" panose="020B0604020202020204" pitchFamily="34" charset="0"/>
              <a:buChar char="•"/>
            </a:pPr>
            <a:endParaRPr lang="en-US" sz="1860" dirty="0">
              <a:solidFill>
                <a:srgbClr val="7030A0"/>
              </a:solidFill>
            </a:endParaRPr>
          </a:p>
          <a:p>
            <a:pPr marL="342900" indent="-342900">
              <a:buFont typeface="Arial" panose="020B0604020202020204" pitchFamily="34" charset="0"/>
              <a:buChar char="•"/>
            </a:pPr>
            <a:r>
              <a:rPr lang="en-US" sz="1850" dirty="0">
                <a:solidFill>
                  <a:srgbClr val="7030A0"/>
                </a:solidFill>
              </a:rPr>
              <a:t>Boot duration rose by 2 to 102secs as the push of 21H2 finally hit all production PCs over the majority of September.</a:t>
            </a:r>
            <a:endParaRPr lang="en-US" sz="1850" dirty="0">
              <a:solidFill>
                <a:srgbClr val="7030A0"/>
              </a:solidFill>
              <a:cs typeface="Calibri"/>
            </a:endParaRPr>
          </a:p>
          <a:p>
            <a:pPr marL="342900" indent="-342900">
              <a:buFont typeface="Arial" panose="020B0604020202020204" pitchFamily="34" charset="0"/>
              <a:buChar char="•"/>
            </a:pPr>
            <a:endParaRPr lang="en-US" sz="1860" dirty="0">
              <a:solidFill>
                <a:srgbClr val="7030A0"/>
              </a:solidFill>
            </a:endParaRPr>
          </a:p>
          <a:p>
            <a:pPr marL="342900" indent="-342900">
              <a:buFont typeface="Arial" panose="020B0604020202020204" pitchFamily="34" charset="0"/>
              <a:buChar char="•"/>
            </a:pPr>
            <a:r>
              <a:rPr lang="en-US" sz="1850" dirty="0">
                <a:solidFill>
                  <a:srgbClr val="7030A0"/>
                </a:solidFill>
              </a:rPr>
              <a:t>App UXI is still holding at 4.6, now better only than 79.9% of companies.</a:t>
            </a:r>
            <a:endParaRPr lang="en-US" sz="1850" dirty="0">
              <a:solidFill>
                <a:srgbClr val="7030A0"/>
              </a:solidFill>
              <a:cs typeface="Calibri"/>
            </a:endParaRPr>
          </a:p>
          <a:p>
            <a:pPr>
              <a:buFont typeface="Arial"/>
              <a:buChar char="•"/>
            </a:pPr>
            <a:endParaRPr lang="en-US" dirty="0">
              <a:solidFill>
                <a:srgbClr val="7030A0"/>
              </a:solidFill>
              <a:cs typeface="Calibri"/>
            </a:endParaRPr>
          </a:p>
        </p:txBody>
      </p:sp>
      <p:sp>
        <p:nvSpPr>
          <p:cNvPr id="7" name="Oval 6">
            <a:extLst>
              <a:ext uri="{FF2B5EF4-FFF2-40B4-BE49-F238E27FC236}">
                <a16:creationId xmlns:a16="http://schemas.microsoft.com/office/drawing/2014/main" id="{22FB09C1-BA39-4088-9AFC-94BED525FC6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scatter chart&#10;&#10;Description automatically generated">
            <a:extLst>
              <a:ext uri="{FF2B5EF4-FFF2-40B4-BE49-F238E27FC236}">
                <a16:creationId xmlns:a16="http://schemas.microsoft.com/office/drawing/2014/main" id="{317962D5-4482-3B92-1E62-344E737CDE8E}"/>
              </a:ext>
            </a:extLst>
          </p:cNvPr>
          <p:cNvPicPr>
            <a:picLocks noChangeAspect="1"/>
          </p:cNvPicPr>
          <p:nvPr/>
        </p:nvPicPr>
        <p:blipFill>
          <a:blip r:embed="rId2"/>
          <a:stretch>
            <a:fillRect/>
          </a:stretch>
        </p:blipFill>
        <p:spPr>
          <a:xfrm>
            <a:off x="271462" y="1712210"/>
            <a:ext cx="8422482" cy="4898046"/>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977991966"/>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3,325 incidents were opened during the month, across all groups within SNOW. 23.7% of incident volume were emails.</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2477</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787</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40</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20</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lowered slightly in September to 85.4% (as opposed to 86.6% in August).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2074911215"/>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Incidents opened by week continued to trend upward.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percentage of incidents resolved the same day that they were opened trended downward in September.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pic>
        <p:nvPicPr>
          <p:cNvPr id="13" name="Picture 12" descr="Chart, line chart&#10;&#10;Description automatically generated">
            <a:extLst>
              <a:ext uri="{FF2B5EF4-FFF2-40B4-BE49-F238E27FC236}">
                <a16:creationId xmlns:a16="http://schemas.microsoft.com/office/drawing/2014/main" id="{DED76ABD-77F1-4AF1-8169-4F8765667D1C}"/>
              </a:ext>
            </a:extLst>
          </p:cNvPr>
          <p:cNvPicPr>
            <a:picLocks noChangeAspect="1"/>
          </p:cNvPicPr>
          <p:nvPr/>
        </p:nvPicPr>
        <p:blipFill>
          <a:blip r:embed="rId3"/>
          <a:stretch>
            <a:fillRect/>
          </a:stretch>
        </p:blipFill>
        <p:spPr>
          <a:xfrm>
            <a:off x="36945" y="4464669"/>
            <a:ext cx="7418819" cy="1936131"/>
          </a:xfrm>
          <a:prstGeom prst="rect">
            <a:avLst/>
          </a:prstGeom>
        </p:spPr>
      </p:pic>
      <p:pic>
        <p:nvPicPr>
          <p:cNvPr id="16" name="Picture 15" descr="Chart, line chart&#10;&#10;Description automatically generated">
            <a:extLst>
              <a:ext uri="{FF2B5EF4-FFF2-40B4-BE49-F238E27FC236}">
                <a16:creationId xmlns:a16="http://schemas.microsoft.com/office/drawing/2014/main" id="{F2E4CF08-BFEA-4EB0-BD3D-6F7B959BFCAC}"/>
              </a:ext>
            </a:extLst>
          </p:cNvPr>
          <p:cNvPicPr>
            <a:picLocks noChangeAspect="1"/>
          </p:cNvPicPr>
          <p:nvPr/>
        </p:nvPicPr>
        <p:blipFill>
          <a:blip r:embed="rId4"/>
          <a:stretch>
            <a:fillRect/>
          </a:stretch>
        </p:blipFill>
        <p:spPr>
          <a:xfrm>
            <a:off x="36945" y="1918143"/>
            <a:ext cx="7418819" cy="1936131"/>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dirty="0"/>
              <a:t>Jackson Lewis P.C.  </a:t>
            </a:r>
            <a:endParaRPr lang="en-US" dirty="0"/>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pic>
        <p:nvPicPr>
          <p:cNvPr id="5" name="Picture 4" descr="Chart&#10;&#10;Description automatically generated">
            <a:extLst>
              <a:ext uri="{FF2B5EF4-FFF2-40B4-BE49-F238E27FC236}">
                <a16:creationId xmlns:a16="http://schemas.microsoft.com/office/drawing/2014/main" id="{35FD8BF1-A94D-47DE-864A-F5EC0E4D8834}"/>
              </a:ext>
            </a:extLst>
          </p:cNvPr>
          <p:cNvPicPr>
            <a:picLocks noChangeAspect="1"/>
          </p:cNvPicPr>
          <p:nvPr/>
        </p:nvPicPr>
        <p:blipFill>
          <a:blip r:embed="rId3"/>
          <a:stretch>
            <a:fillRect/>
          </a:stretch>
        </p:blipFill>
        <p:spPr>
          <a:xfrm>
            <a:off x="57229" y="2322984"/>
            <a:ext cx="12077542" cy="3151944"/>
          </a:xfrm>
          <a:prstGeom prst="rect">
            <a:avLst/>
          </a:prstGeom>
        </p:spPr>
      </p:pic>
      <p:sp>
        <p:nvSpPr>
          <p:cNvPr id="10" name="TextBox 9">
            <a:extLst>
              <a:ext uri="{FF2B5EF4-FFF2-40B4-BE49-F238E27FC236}">
                <a16:creationId xmlns:a16="http://schemas.microsoft.com/office/drawing/2014/main" id="{EFC61EF0-BFEF-4476-BEE4-401B95F38623}"/>
              </a:ext>
            </a:extLst>
          </p:cNvPr>
          <p:cNvSpPr txBox="1"/>
          <p:nvPr/>
        </p:nvSpPr>
        <p:spPr>
          <a:xfrm>
            <a:off x="686562" y="5474928"/>
            <a:ext cx="1081887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September, backlog growth continued to trend downward. Reminders sent regarding oldest incidents helped push teams to close their older incidents. </a:t>
            </a:r>
          </a:p>
        </p:txBody>
      </p:sp>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September, the average age of open incidents trended upward. Nearing the end of the month, reminders were given during service stand-ups. Please work with your teams to work first in, first out and close their aging incidents. </a:t>
            </a:r>
          </a:p>
        </p:txBody>
      </p:sp>
      <p:pic>
        <p:nvPicPr>
          <p:cNvPr id="6" name="Picture 5" descr="Chart, line chart&#10;&#10;Description automatically generated">
            <a:extLst>
              <a:ext uri="{FF2B5EF4-FFF2-40B4-BE49-F238E27FC236}">
                <a16:creationId xmlns:a16="http://schemas.microsoft.com/office/drawing/2014/main" id="{1209E3EA-D977-4253-82C1-E114101776D6}"/>
              </a:ext>
            </a:extLst>
          </p:cNvPr>
          <p:cNvPicPr>
            <a:picLocks noChangeAspect="1"/>
          </p:cNvPicPr>
          <p:nvPr/>
        </p:nvPicPr>
        <p:blipFill>
          <a:blip r:embed="rId3"/>
          <a:stretch>
            <a:fillRect/>
          </a:stretch>
        </p:blipFill>
        <p:spPr>
          <a:xfrm>
            <a:off x="229527" y="2069886"/>
            <a:ext cx="11732946" cy="3062013"/>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73A99F5E-06D8-4C4E-BD07-D251BB811F65}"/>
              </a:ext>
            </a:extLst>
          </p:cNvPr>
          <p:cNvPicPr>
            <a:picLocks noChangeAspect="1"/>
          </p:cNvPicPr>
          <p:nvPr/>
        </p:nvPicPr>
        <p:blipFill>
          <a:blip r:embed="rId2"/>
          <a:stretch>
            <a:fillRect/>
          </a:stretch>
        </p:blipFill>
        <p:spPr>
          <a:xfrm>
            <a:off x="674093" y="1993018"/>
            <a:ext cx="10843813" cy="4297363"/>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1974</TotalTime>
  <Words>3001</Words>
  <Application>Microsoft Office PowerPoint</Application>
  <PresentationFormat>Widescreen</PresentationFormat>
  <Paragraphs>482</Paragraphs>
  <Slides>36</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-apple-system</vt:lpstr>
      <vt:lpstr>Arial</vt:lpstr>
      <vt:lpstr>Calibri</vt: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Doss, Randy R. (IT)</cp:lastModifiedBy>
  <cp:revision>156</cp:revision>
  <dcterms:created xsi:type="dcterms:W3CDTF">2021-04-29T18:29:43Z</dcterms:created>
  <dcterms:modified xsi:type="dcterms:W3CDTF">2022-10-10T18:32:37Z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