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438" r:id="rId2"/>
    <p:sldId id="1528" r:id="rId3"/>
    <p:sldId id="1464" r:id="rId4"/>
    <p:sldId id="1537" r:id="rId5"/>
    <p:sldId id="1497" r:id="rId6"/>
    <p:sldId id="1514" r:id="rId7"/>
    <p:sldId id="1519" r:id="rId8"/>
    <p:sldId id="1526" r:id="rId9"/>
    <p:sldId id="1520" r:id="rId10"/>
    <p:sldId id="1521" r:id="rId11"/>
    <p:sldId id="1511" r:id="rId12"/>
    <p:sldId id="1522" r:id="rId13"/>
    <p:sldId id="1523" r:id="rId14"/>
    <p:sldId id="1525" r:id="rId15"/>
    <p:sldId id="1532" r:id="rId16"/>
    <p:sldId id="1502" r:id="rId17"/>
    <p:sldId id="1518" r:id="rId18"/>
    <p:sldId id="1466" r:id="rId19"/>
    <p:sldId id="1495" r:id="rId20"/>
    <p:sldId id="1496" r:id="rId21"/>
    <p:sldId id="1534" r:id="rId22"/>
    <p:sldId id="1527" r:id="rId23"/>
    <p:sldId id="1535" r:id="rId24"/>
    <p:sldId id="1499" r:id="rId25"/>
    <p:sldId id="1536" r:id="rId26"/>
    <p:sldId id="1500" r:id="rId27"/>
    <p:sldId id="1530" r:id="rId28"/>
    <p:sldId id="1503" r:id="rId29"/>
    <p:sldId id="1540" r:id="rId30"/>
    <p:sldId id="1549" r:id="rId31"/>
    <p:sldId id="1501" r:id="rId32"/>
    <p:sldId id="1542" r:id="rId33"/>
    <p:sldId id="1548" r:id="rId34"/>
    <p:sldId id="1547" r:id="rId35"/>
    <p:sldId id="1546"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DE497-3CE0-B566-6363-487F3FDFB78B}" v="1597" dt="2022-11-03T03:42:32.316"/>
    <p1510:client id="{524FD90C-FBB0-40CF-A330-D4F5B2D15E4B}" v="5" dt="2022-11-03T00:34:04.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26"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2535</c:v>
                </c:pt>
                <c:pt idx="1">
                  <c:v>2477</c:v>
                </c:pt>
                <c:pt idx="2">
                  <c:v>2760</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736</c:v>
                </c:pt>
                <c:pt idx="1">
                  <c:v>787</c:v>
                </c:pt>
                <c:pt idx="2">
                  <c:v>672</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Sheet1!$A$9:$A$11</c:f>
              <c:strCache>
                <c:ptCount val="3"/>
                <c:pt idx="0">
                  <c:v>August</c:v>
                </c:pt>
                <c:pt idx="1">
                  <c:v>September</c:v>
                </c:pt>
                <c:pt idx="2">
                  <c:v>October</c:v>
                </c:pt>
              </c:strCache>
            </c:strRef>
          </c:cat>
          <c:val>
            <c:numRef>
              <c:f>Sheet1!$D$9:$D$11</c:f>
              <c:numCache>
                <c:formatCode>General</c:formatCode>
                <c:ptCount val="3"/>
                <c:pt idx="0">
                  <c:v>56</c:v>
                </c:pt>
                <c:pt idx="1">
                  <c:v>40</c:v>
                </c:pt>
                <c:pt idx="2">
                  <c:v>77</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Sheet1!$A$9:$A$11</c:f>
              <c:strCache>
                <c:ptCount val="3"/>
                <c:pt idx="0">
                  <c:v>August</c:v>
                </c:pt>
                <c:pt idx="1">
                  <c:v>September</c:v>
                </c:pt>
                <c:pt idx="2">
                  <c:v>October</c:v>
                </c:pt>
              </c:strCache>
            </c:strRef>
          </c:cat>
          <c:val>
            <c:numRef>
              <c:f>Sheet1!$E$9:$E$11</c:f>
              <c:numCache>
                <c:formatCode>General</c:formatCode>
                <c:ptCount val="3"/>
                <c:pt idx="0">
                  <c:v>46</c:v>
                </c:pt>
                <c:pt idx="1">
                  <c:v>20</c:v>
                </c:pt>
                <c:pt idx="2">
                  <c:v>23</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Sheet1!$A$9:$A$11</c:f>
              <c:strCache>
                <c:ptCount val="3"/>
                <c:pt idx="0">
                  <c:v>August</c:v>
                </c:pt>
                <c:pt idx="1">
                  <c:v>September</c:v>
                </c:pt>
                <c:pt idx="2">
                  <c:v>October</c:v>
                </c:pt>
              </c:strCache>
            </c:strRef>
          </c:cat>
          <c:val>
            <c:numRef>
              <c:f>Sheet1!$F$9:$F$11</c:f>
              <c:numCache>
                <c:formatCode>General</c:formatCode>
                <c:ptCount val="3"/>
                <c:pt idx="0">
                  <c:v>0</c:v>
                </c:pt>
                <c:pt idx="1">
                  <c:v>1</c:v>
                </c:pt>
                <c:pt idx="2">
                  <c:v>2</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Sheet1!$A$9:$A$11</c:f>
              <c:strCache>
                <c:ptCount val="3"/>
                <c:pt idx="0">
                  <c:v>August</c:v>
                </c:pt>
                <c:pt idx="1">
                  <c:v>September</c:v>
                </c:pt>
                <c:pt idx="2">
                  <c:v>October</c:v>
                </c:pt>
              </c:strCache>
            </c:strRef>
          </c:cat>
          <c:val>
            <c:numRef>
              <c:f>Sheet1!$B$9:$B$11</c:f>
              <c:numCache>
                <c:formatCode>0.00%</c:formatCode>
                <c:ptCount val="3"/>
                <c:pt idx="0">
                  <c:v>0.85050000000000003</c:v>
                </c:pt>
                <c:pt idx="1">
                  <c:v>0.85829999999999995</c:v>
                </c:pt>
                <c:pt idx="2">
                  <c:v>0.87160000000000004</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Sheet1!$A$9:$A$11</c:f>
              <c:strCache>
                <c:ptCount val="3"/>
                <c:pt idx="0">
                  <c:v>August</c:v>
                </c:pt>
                <c:pt idx="1">
                  <c:v>September</c:v>
                </c:pt>
                <c:pt idx="2">
                  <c:v>October</c:v>
                </c:pt>
              </c:strCache>
            </c:strRef>
          </c:cat>
          <c:val>
            <c:numRef>
              <c:f>Sheet1!$C$9:$C$11</c:f>
              <c:numCache>
                <c:formatCode>0.00%</c:formatCode>
                <c:ptCount val="3"/>
                <c:pt idx="0">
                  <c:v>0.88090000000000002</c:v>
                </c:pt>
                <c:pt idx="1">
                  <c:v>0.88759999999999994</c:v>
                </c:pt>
                <c:pt idx="2">
                  <c:v>0.89939999999999998</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Sheet1!$A$9:$A$11</c:f>
              <c:strCache>
                <c:ptCount val="3"/>
                <c:pt idx="0">
                  <c:v>August</c:v>
                </c:pt>
                <c:pt idx="1">
                  <c:v>September</c:v>
                </c:pt>
                <c:pt idx="2">
                  <c:v>October</c:v>
                </c:pt>
              </c:strCache>
            </c:strRef>
          </c:cat>
          <c:val>
            <c:numRef>
              <c:f>Sheet1!$D$9:$D$11</c:f>
              <c:numCache>
                <c:formatCode>0.00%</c:formatCode>
                <c:ptCount val="3"/>
                <c:pt idx="0">
                  <c:v>0.90300000000000002</c:v>
                </c:pt>
                <c:pt idx="1">
                  <c:v>0.90529999999999999</c:v>
                </c:pt>
                <c:pt idx="2">
                  <c:v>0.92090000000000005</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Sheet1!$A$9:$A$11</c:f>
              <c:strCache>
                <c:ptCount val="3"/>
                <c:pt idx="0">
                  <c:v>August</c:v>
                </c:pt>
                <c:pt idx="1">
                  <c:v>September</c:v>
                </c:pt>
                <c:pt idx="2">
                  <c:v>October</c:v>
                </c:pt>
              </c:strCache>
            </c:strRef>
          </c:cat>
          <c:val>
            <c:numRef>
              <c:f>Sheet1!$B$9:$B$11</c:f>
              <c:numCache>
                <c:formatCode>General</c:formatCode>
                <c:ptCount val="3"/>
                <c:pt idx="0">
                  <c:v>39</c:v>
                </c:pt>
                <c:pt idx="1">
                  <c:v>33</c:v>
                </c:pt>
                <c:pt idx="2">
                  <c:v>30</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2657</c:v>
                </c:pt>
                <c:pt idx="1">
                  <c:v>681</c:v>
                </c:pt>
                <c:pt idx="2">
                  <c:v>80</c:v>
                </c:pt>
                <c:pt idx="3">
                  <c:v>23</c:v>
                </c:pt>
                <c:pt idx="4">
                  <c:v>2</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2.0588235294117645</c:v>
                </c:pt>
                <c:pt idx="4">
                  <c:v>2.0441176470588234</c:v>
                </c:pt>
                <c:pt idx="5">
                  <c:v>3.3714285714285714</c:v>
                </c:pt>
                <c:pt idx="6">
                  <c:v>2.2702702702702702</c:v>
                </c:pt>
                <c:pt idx="7">
                  <c:v>2.3846153846153846</c:v>
                </c:pt>
                <c:pt idx="8">
                  <c:v>2.8918918918918921</c:v>
                </c:pt>
                <c:pt idx="9">
                  <c:v>1.6756756756756757</c:v>
                </c:pt>
                <c:pt idx="10">
                  <c:v>0</c:v>
                </c:pt>
                <c:pt idx="11">
                  <c:v>0</c:v>
                </c:pt>
                <c:pt idx="12">
                  <c:v>2.3569739952718676</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212</c:v>
                </c:pt>
                <c:pt idx="1">
                  <c:v>214</c:v>
                </c:pt>
                <c:pt idx="2">
                  <c:v>216</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271</c:v>
                </c:pt>
                <c:pt idx="1">
                  <c:v>276</c:v>
                </c:pt>
                <c:pt idx="2">
                  <c:v>279</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Sheet1!$A$9:$A$11</c:f>
              <c:strCache>
                <c:ptCount val="3"/>
                <c:pt idx="0">
                  <c:v>August</c:v>
                </c:pt>
                <c:pt idx="1">
                  <c:v>September</c:v>
                </c:pt>
                <c:pt idx="2">
                  <c:v>October</c:v>
                </c:pt>
              </c:strCache>
            </c:strRef>
          </c:cat>
          <c:val>
            <c:numRef>
              <c:f>Sheet1!$D$9:$D$11</c:f>
              <c:numCache>
                <c:formatCode>General</c:formatCode>
                <c:ptCount val="3"/>
                <c:pt idx="0">
                  <c:v>111</c:v>
                </c:pt>
                <c:pt idx="1">
                  <c:v>119</c:v>
                </c:pt>
                <c:pt idx="2">
                  <c:v>141</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467</c:v>
                </c:pt>
                <c:pt idx="1">
                  <c:v>437</c:v>
                </c:pt>
                <c:pt idx="2">
                  <c:v>378</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94</c:v>
                </c:pt>
                <c:pt idx="1">
                  <c:v>41</c:v>
                </c:pt>
                <c:pt idx="2">
                  <c:v>80</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83</c:v>
                </c:pt>
                <c:pt idx="1">
                  <c:v>141</c:v>
                </c:pt>
                <c:pt idx="2">
                  <c:v>87</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50</c:v>
                </c:pt>
                <c:pt idx="1">
                  <c:v>51</c:v>
                </c:pt>
                <c:pt idx="2">
                  <c:v>26</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Sheet1!$A$9:$A$11</c:f>
              <c:strCache>
                <c:ptCount val="3"/>
                <c:pt idx="0">
                  <c:v>August</c:v>
                </c:pt>
                <c:pt idx="1">
                  <c:v>September</c:v>
                </c:pt>
                <c:pt idx="2">
                  <c:v>October</c:v>
                </c:pt>
              </c:strCache>
            </c:strRef>
          </c:cat>
          <c:val>
            <c:numRef>
              <c:f>Sheet1!$D$9:$D$11</c:f>
              <c:numCache>
                <c:formatCode>General</c:formatCode>
                <c:ptCount val="3"/>
                <c:pt idx="0">
                  <c:v>15</c:v>
                </c:pt>
                <c:pt idx="1">
                  <c:v>26</c:v>
                </c:pt>
                <c:pt idx="2">
                  <c:v>9</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Sheet1!$A$9:$A$11</c:f>
              <c:strCache>
                <c:ptCount val="3"/>
                <c:pt idx="0">
                  <c:v>August</c:v>
                </c:pt>
                <c:pt idx="1">
                  <c:v>September</c:v>
                </c:pt>
                <c:pt idx="2">
                  <c:v>October</c:v>
                </c:pt>
              </c:strCache>
            </c:strRef>
          </c:cat>
          <c:val>
            <c:numRef>
              <c:f>Sheet1!$E$9:$E$11</c:f>
              <c:numCache>
                <c:formatCode>General</c:formatCode>
                <c:ptCount val="3"/>
                <c:pt idx="0">
                  <c:v>25</c:v>
                </c:pt>
                <c:pt idx="1">
                  <c:v>12</c:v>
                </c:pt>
                <c:pt idx="2">
                  <c:v>11</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Sheet1!$A$9:$A$11</c:f>
              <c:strCache>
                <c:ptCount val="3"/>
                <c:pt idx="0">
                  <c:v>August</c:v>
                </c:pt>
                <c:pt idx="1">
                  <c:v>September</c:v>
                </c:pt>
                <c:pt idx="2">
                  <c:v>October</c:v>
                </c:pt>
              </c:strCache>
            </c:strRef>
          </c:cat>
          <c:val>
            <c:numRef>
              <c:f>Sheet1!$F$9:$F$11</c:f>
              <c:numCache>
                <c:formatCode>General</c:formatCode>
                <c:ptCount val="3"/>
                <c:pt idx="0">
                  <c:v>203</c:v>
                </c:pt>
                <c:pt idx="1">
                  <c:v>127</c:v>
                </c:pt>
                <c:pt idx="2">
                  <c:v>169</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Sheet1!$A$9:$A$11</c:f>
              <c:strCache>
                <c:ptCount val="3"/>
                <c:pt idx="0">
                  <c:v>August</c:v>
                </c:pt>
                <c:pt idx="1">
                  <c:v>September</c:v>
                </c:pt>
                <c:pt idx="2">
                  <c:v>October</c:v>
                </c:pt>
              </c:strCache>
            </c:strRef>
          </c:cat>
          <c:val>
            <c:numRef>
              <c:f>Sheet1!$G$9:$G$11</c:f>
              <c:numCache>
                <c:formatCode>General</c:formatCode>
                <c:ptCount val="3"/>
                <c:pt idx="0">
                  <c:v>76</c:v>
                </c:pt>
                <c:pt idx="1">
                  <c:v>63</c:v>
                </c:pt>
                <c:pt idx="2">
                  <c:v>53</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Sheet1!$A$9:$A$11</c:f>
              <c:strCache>
                <c:ptCount val="3"/>
                <c:pt idx="0">
                  <c:v>August</c:v>
                </c:pt>
                <c:pt idx="1">
                  <c:v>September</c:v>
                </c:pt>
                <c:pt idx="2">
                  <c:v>October</c:v>
                </c:pt>
              </c:strCache>
            </c:strRef>
          </c:cat>
          <c:val>
            <c:numRef>
              <c:f>Sheet1!$H$9:$H$11</c:f>
              <c:numCache>
                <c:formatCode>General</c:formatCode>
                <c:ptCount val="3"/>
                <c:pt idx="0">
                  <c:v>15</c:v>
                </c:pt>
                <c:pt idx="1">
                  <c:v>17</c:v>
                </c:pt>
                <c:pt idx="2">
                  <c:v>10</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202</c:v>
                </c:pt>
                <c:pt idx="1">
                  <c:v>289</c:v>
                </c:pt>
                <c:pt idx="2">
                  <c:v>147</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2391</c:v>
                </c:pt>
                <c:pt idx="1">
                  <c:v>2600</c:v>
                </c:pt>
                <c:pt idx="2">
                  <c:v>2674</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86.6</c:v>
                </c:pt>
                <c:pt idx="1">
                  <c:v>85.47</c:v>
                </c:pt>
                <c:pt idx="2" formatCode="0.00">
                  <c:v>83.81</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Sheet1!$A$9:$A$11</c:f>
              <c:strCache>
                <c:ptCount val="3"/>
                <c:pt idx="0">
                  <c:v>August</c:v>
                </c:pt>
                <c:pt idx="1">
                  <c:v>September</c:v>
                </c:pt>
                <c:pt idx="2">
                  <c:v>October</c:v>
                </c:pt>
              </c:strCache>
            </c:strRef>
          </c:cat>
          <c:val>
            <c:numRef>
              <c:f>Sheet1!$C$9:$C$11</c:f>
              <c:numCache>
                <c:formatCode>General</c:formatCode>
                <c:ptCount val="3"/>
                <c:pt idx="0">
                  <c:v>13.4</c:v>
                </c:pt>
                <c:pt idx="1">
                  <c:v>14.53</c:v>
                </c:pt>
                <c:pt idx="2" formatCode="0.00">
                  <c:v>16.190000000000001</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Sheet1!$A$9:$A$11</c:f>
              <c:strCache>
                <c:ptCount val="3"/>
                <c:pt idx="0">
                  <c:v>August</c:v>
                </c:pt>
                <c:pt idx="1">
                  <c:v>September</c:v>
                </c:pt>
                <c:pt idx="2">
                  <c:v>October</c:v>
                </c:pt>
              </c:strCache>
            </c:strRef>
          </c:cat>
          <c:val>
            <c:numRef>
              <c:f>Sheet1!$B$9:$B$11</c:f>
              <c:numCache>
                <c:formatCode>General</c:formatCode>
                <c:ptCount val="3"/>
                <c:pt idx="0">
                  <c:v>7</c:v>
                </c:pt>
                <c:pt idx="1">
                  <c:v>7</c:v>
                </c:pt>
                <c:pt idx="2">
                  <c:v>6</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pt idx="2">
                  <c:v>9278</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pt idx="2">
                  <c:v>8019</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pt idx="2">
                  <c:v>6600</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 Abandonment</a:t>
            </a:r>
            <a:r>
              <a:rPr lang="en-US" baseline="0">
                <a:solidFill>
                  <a:srgbClr val="7030A0"/>
                </a:solidFill>
              </a:rPr>
              <a:t> Rate</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5754681242418"/>
          <c:y val="0.19720110527916235"/>
          <c:w val="0.8854245318757582"/>
          <c:h val="0.590517427537669"/>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pt idx="2">
                  <c:v>6.2399999999999997E-2</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150"/>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layout>
        <c:manualLayout>
          <c:xMode val="edge"/>
          <c:yMode val="edge"/>
          <c:x val="0.30872490552213316"/>
          <c:y val="0.88546522645442483"/>
          <c:w val="0.29653645015658608"/>
          <c:h val="0.114534773545575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 over 3 Months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Sheet1!$A$9:$A$11</c:f>
              <c:strCache>
                <c:ptCount val="3"/>
                <c:pt idx="0">
                  <c:v>August</c:v>
                </c:pt>
                <c:pt idx="1">
                  <c:v>September</c:v>
                </c:pt>
                <c:pt idx="2">
                  <c:v>October</c:v>
                </c:pt>
              </c:strCache>
            </c:strRef>
          </c:cat>
          <c:val>
            <c:numRef>
              <c:f>Sheet1!$B$9:$B$11</c:f>
              <c:numCache>
                <c:formatCode>General</c:formatCode>
                <c:ptCount val="3"/>
                <c:pt idx="0">
                  <c:v>2880</c:v>
                </c:pt>
                <c:pt idx="1">
                  <c:v>2880</c:v>
                </c:pt>
                <c:pt idx="2">
                  <c:v>3190</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Sheet1!$A$9:$A$11</c:f>
              <c:strCache>
                <c:ptCount val="3"/>
                <c:pt idx="0">
                  <c:v>August</c:v>
                </c:pt>
                <c:pt idx="1">
                  <c:v>September</c:v>
                </c:pt>
                <c:pt idx="2">
                  <c:v>October</c:v>
                </c:pt>
              </c:strCache>
            </c:strRef>
          </c:cat>
          <c:val>
            <c:numRef>
              <c:f>Sheet1!$B$9:$B$11</c:f>
              <c:numCache>
                <c:formatCode>0.00%</c:formatCode>
                <c:ptCount val="3"/>
                <c:pt idx="0">
                  <c:v>6.8400000000000002E-2</c:v>
                </c:pt>
                <c:pt idx="1">
                  <c:v>4.82E-2</c:v>
                </c:pt>
                <c:pt idx="2">
                  <c:v>4.9200000000000001E-2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29</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30</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11</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hyperlink" Target="https://jacksonlewis.service-now.com/problem.do?sys_id=dc59e2aa1b25515004933224cc4bcb77&amp;sysparm_record_target=problem&amp;sysparm_record_row=7&amp;sysparm_record_rows=10&amp;sysparm_record_list=state%21%3D107%5EORstate%3DNULL%5Estate%21%3D106%5EORstate%3DNULL%5EORDERBYopened_at" TargetMode="External"/><Relationship Id="rId13" Type="http://schemas.openxmlformats.org/officeDocument/2006/relationships/hyperlink" Target="https://jacksonlewis.service-now.com/problem.do?sys_id=4f5fc0e71bea5d5404933224cc4bcbd9&amp;sysparm_record_target=problem&amp;sysparm_record_row=11&amp;sysparm_record_rows=14&amp;sysparm_record_list=state%21%3D107%5EORstate%3DNULL%5Estate%21%3D106%5EORstate%3DNULL%5EORDERBYnumber" TargetMode="External"/><Relationship Id="rId3"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7"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12" Type="http://schemas.openxmlformats.org/officeDocument/2006/relationships/hyperlink" Target="https://jacksonlewis.service-now.com/problem.do?sys_id=77ce261f1ba25d147aa00dc8cc4bcbc4&amp;sysparm_record_target=problem&amp;sysparm_record_row=10&amp;sysparm_record_rows=14&amp;sysparm_record_list=state%21%3D107%5EORstate%3DNULL%5Estate%21%3D106%5EORstate%3DNULL%5EORDERBYnumber" TargetMode="External"/><Relationship Id="rId2" Type="http://schemas.openxmlformats.org/officeDocument/2006/relationships/chart" Target="../charts/chart3.xml"/><Relationship Id="rId16" Type="http://schemas.openxmlformats.org/officeDocument/2006/relationships/hyperlink" Target="https://jacksonlewis.service-now.com/problem.do?sys_id=24f17c131b7a11107aa00dc8cc4bcbc4&amp;sysparm_record_target=problem&amp;sysparm_record_row=14&amp;sysparm_record_rows=14&amp;sysparm_record_list=state%21%3D107%5EORstate%3DNULL%5Estate%21%3D106%5EORstate%3DNULL%5EORDERBYnumber" TargetMode="External"/><Relationship Id="rId1" Type="http://schemas.openxmlformats.org/officeDocument/2006/relationships/slideLayout" Target="../slideLayouts/slideLayout11.xml"/><Relationship Id="rId6" Type="http://schemas.openxmlformats.org/officeDocument/2006/relationships/hyperlink" Target="https://jacksonlewis.service-now.com/problem.do?sys_id=4ddf61341b1cd9d0ec0896c62a4bcb75&amp;sysparm_record_target=problem&amp;sysparm_record_row=5&amp;sysparm_record_rows=10&amp;sysparm_record_list=state%21%3D107%5EORstate%3DNULL%5Estate%21%3D106%5EORstate%3DNULL%5EORDERBYopened_at" TargetMode="External"/><Relationship Id="rId11" Type="http://schemas.openxmlformats.org/officeDocument/2006/relationships/hyperlink" Target="https://jacksonlewis.service-now.com/problem.do?sys_id=8dcedf5e1b8a99107aa00dc8cc4bcb97&amp;sysparm_record_target=problem&amp;sysparm_record_row=10&amp;sysparm_record_rows=10&amp;sysparm_record_list=state%21%3D107%5EORstate%3DNULL%5Estate%21%3D106%5EORstate%3DNULL%5EORDERBYopened_at" TargetMode="External"/><Relationship Id="rId5" Type="http://schemas.openxmlformats.org/officeDocument/2006/relationships/hyperlink" Target="https://jacksonlewis.service-now.com/problem.do?sys_id=493a9df81bd4d9d0ec0896c62a4bcb3a&amp;sysparm_record_target=problem&amp;sysparm_record_row=4&amp;sysparm_record_rows=10&amp;sysparm_record_list=state%21%3D107%5EORstate%3DNULL%5Estate%21%3D106%5EORstate%3DNULL%5EORDERBYopened_at" TargetMode="External"/><Relationship Id="rId15" Type="http://schemas.openxmlformats.org/officeDocument/2006/relationships/hyperlink" Target="https://jacksonlewis.service-now.com/problem.do?sys_id=110a097c1bf6d11004933224cc4bcbbc&amp;sysparm_record_target=problem&amp;sysparm_record_row=13&amp;sysparm_record_rows=14&amp;sysparm_record_list=state%21%3D107%5EORstate%3DNULL%5Estate%21%3D106%5EORstate%3DNULL%5EORDERBYnumber" TargetMode="External"/><Relationship Id="rId10" Type="http://schemas.openxmlformats.org/officeDocument/2006/relationships/hyperlink" Target="https://jacksonlewis.service-now.com/problem.do?sys_id=7daa7b421bb1999004933224cc4bcbbb&amp;sysparm_record_target=problem&amp;sysparm_record_row=9&amp;sysparm_record_rows=10&amp;sysparm_record_list=state%21%3D107%5EORstate%3DNULL%5Estate%21%3D106%5EORstate%3DNULL%5EORDERBYopened_at" TargetMode="External"/><Relationship Id="rId4" Type="http://schemas.openxmlformats.org/officeDocument/2006/relationships/hyperlink" Target="https://jacksonlewis.service-now.com/problem.do?sys_id=c4f5a8241b1cdd50601ea9fbbc4bcb72&amp;sysparm_record_target=problem&amp;sysparm_record_row=3&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14" Type="http://schemas.openxmlformats.org/officeDocument/2006/relationships/hyperlink" Target="https://jacksonlewis.service-now.com/problem.do?sys_id=a48b0ba41b7e511004933224cc4bcbb6&amp;sysparm_record_target=problem&amp;sysparm_record_row=12&amp;sysparm_record_rows=14&amp;sysparm_record_list=state%21%3D107%5EORstate%3DNULL%5Estate%21%3D106%5EORstate%3DNULL%5EORDERBYnumb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kb_view.do?sysparm_article=KB0010468"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https://jacksonlewis.service-now.com/kb_view.do?sysparm_article=KB001017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October 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5" name="Picture 4" descr="Chart, bar chart&#10;&#10;Description automatically generated">
            <a:extLst>
              <a:ext uri="{FF2B5EF4-FFF2-40B4-BE49-F238E27FC236}">
                <a16:creationId xmlns:a16="http://schemas.microsoft.com/office/drawing/2014/main" id="{F9346DAC-F239-48A3-9AE8-F7185EFD68AB}"/>
              </a:ext>
            </a:extLst>
          </p:cNvPr>
          <p:cNvPicPr>
            <a:picLocks noChangeAspect="1"/>
          </p:cNvPicPr>
          <p:nvPr/>
        </p:nvPicPr>
        <p:blipFill>
          <a:blip r:embed="rId2"/>
          <a:stretch>
            <a:fillRect/>
          </a:stretch>
        </p:blipFill>
        <p:spPr>
          <a:xfrm>
            <a:off x="799429" y="1892644"/>
            <a:ext cx="10593141" cy="4398963"/>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sp>
        <p:nvSpPr>
          <p:cNvPr id="11" name="TextBox 10">
            <a:extLst>
              <a:ext uri="{FF2B5EF4-FFF2-40B4-BE49-F238E27FC236}">
                <a16:creationId xmlns:a16="http://schemas.microsoft.com/office/drawing/2014/main" id="{4C9E97A7-8CF9-4121-BD5C-C518FC9BBDEC}"/>
              </a:ext>
            </a:extLst>
          </p:cNvPr>
          <p:cNvSpPr txBox="1"/>
          <p:nvPr/>
        </p:nvSpPr>
        <p:spPr>
          <a:xfrm>
            <a:off x="6392008" y="1310666"/>
            <a:ext cx="4398746" cy="378565"/>
          </a:xfrm>
          <a:prstGeom prst="rect">
            <a:avLst/>
          </a:prstGeom>
          <a:noFill/>
        </p:spPr>
        <p:txBody>
          <a:bodyPr wrap="square" rtlCol="0">
            <a:spAutoFit/>
          </a:bodyPr>
          <a:lstStyle/>
          <a:p>
            <a:r>
              <a:rPr lang="en-US" sz="1860">
                <a:solidFill>
                  <a:srgbClr val="7030A0"/>
                </a:solidFill>
              </a:rPr>
              <a:t>Open Incidents not updated in last 30 days</a:t>
            </a:r>
          </a:p>
        </p:txBody>
      </p:sp>
      <p:pic>
        <p:nvPicPr>
          <p:cNvPr id="7" name="Picture 6" descr="A picture containing bar chart&#10;&#10;Description automatically generated">
            <a:extLst>
              <a:ext uri="{FF2B5EF4-FFF2-40B4-BE49-F238E27FC236}">
                <a16:creationId xmlns:a16="http://schemas.microsoft.com/office/drawing/2014/main" id="{AA3F68D7-3D15-4E3C-99B3-551676B9E4D2}"/>
              </a:ext>
            </a:extLst>
          </p:cNvPr>
          <p:cNvPicPr>
            <a:picLocks noChangeAspect="1"/>
          </p:cNvPicPr>
          <p:nvPr/>
        </p:nvPicPr>
        <p:blipFill>
          <a:blip r:embed="rId3"/>
          <a:stretch>
            <a:fillRect/>
          </a:stretch>
        </p:blipFill>
        <p:spPr>
          <a:xfrm>
            <a:off x="0" y="2042986"/>
            <a:ext cx="5939412" cy="3959608"/>
          </a:xfrm>
          <a:prstGeom prst="rect">
            <a:avLst/>
          </a:prstGeom>
        </p:spPr>
      </p:pic>
      <p:pic>
        <p:nvPicPr>
          <p:cNvPr id="23" name="Picture 22" descr="Chart, scatter chart&#10;&#10;Description automatically generated">
            <a:extLst>
              <a:ext uri="{FF2B5EF4-FFF2-40B4-BE49-F238E27FC236}">
                <a16:creationId xmlns:a16="http://schemas.microsoft.com/office/drawing/2014/main" id="{C275A297-CC8C-4AC5-B6FA-D3C03847F23F}"/>
              </a:ext>
            </a:extLst>
          </p:cNvPr>
          <p:cNvPicPr>
            <a:picLocks noChangeAspect="1"/>
          </p:cNvPicPr>
          <p:nvPr/>
        </p:nvPicPr>
        <p:blipFill>
          <a:blip r:embed="rId4"/>
          <a:stretch>
            <a:fillRect/>
          </a:stretch>
        </p:blipFill>
        <p:spPr>
          <a:xfrm>
            <a:off x="6094476" y="2042986"/>
            <a:ext cx="5939411" cy="3959608"/>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rgbClr val="7030A0"/>
                </a:solidFill>
                <a:latin typeface="Arial"/>
                <a:cs typeface="Arial"/>
              </a:rPr>
              <a:t>The average resolution time trended downward across the month. </a:t>
            </a:r>
            <a:endParaRPr lang="en-US" sz="1600">
              <a:solidFill>
                <a:srgbClr val="7030A0"/>
              </a:solidFill>
              <a:latin typeface="Arial" panose="020B0604020202020204" pitchFamily="34" charset="0"/>
              <a:cs typeface="Arial" panose="020B0604020202020204" pitchFamily="34" charset="0"/>
            </a:endParaRPr>
          </a:p>
        </p:txBody>
      </p:sp>
      <p:pic>
        <p:nvPicPr>
          <p:cNvPr id="12" name="Picture 11" descr="Chart, line chart&#10;&#10;Description automatically generated">
            <a:extLst>
              <a:ext uri="{FF2B5EF4-FFF2-40B4-BE49-F238E27FC236}">
                <a16:creationId xmlns:a16="http://schemas.microsoft.com/office/drawing/2014/main" id="{A29F7D9D-A1BD-4A9D-83D0-1B597A2D1B9A}"/>
              </a:ext>
            </a:extLst>
          </p:cNvPr>
          <p:cNvPicPr>
            <a:picLocks noChangeAspect="1"/>
          </p:cNvPicPr>
          <p:nvPr/>
        </p:nvPicPr>
        <p:blipFill>
          <a:blip r:embed="rId2"/>
          <a:stretch>
            <a:fillRect/>
          </a:stretch>
        </p:blipFill>
        <p:spPr>
          <a:xfrm>
            <a:off x="0" y="2062018"/>
            <a:ext cx="12192000" cy="3280496"/>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7E9BB355-3366-4780-AF85-4F2C02401F45}"/>
              </a:ext>
            </a:extLst>
          </p:cNvPr>
          <p:cNvPicPr>
            <a:picLocks noChangeAspect="1"/>
          </p:cNvPicPr>
          <p:nvPr/>
        </p:nvPicPr>
        <p:blipFill>
          <a:blip r:embed="rId2"/>
          <a:stretch>
            <a:fillRect/>
          </a:stretch>
        </p:blipFill>
        <p:spPr>
          <a:xfrm>
            <a:off x="802646" y="1893673"/>
            <a:ext cx="10586707" cy="4396291"/>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274829762"/>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a:effectLst/>
                        </a:rPr>
                        <a:t>92.7%</a:t>
                      </a:r>
                    </a:p>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93.9%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90.7%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89.9%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F0000"/>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rPr>
              <a:t>The Incident SLA goal in October was not met. A contributing factor may be the push to close out old incidents.  </a:t>
            </a:r>
          </a:p>
        </p:txBody>
      </p:sp>
    </p:spTree>
    <p:extLst>
      <p:ext uri="{BB962C8B-B14F-4D97-AF65-F5344CB8AC3E}">
        <p14:creationId xmlns:p14="http://schemas.microsoft.com/office/powerpoint/2010/main" val="2225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1355411207"/>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71080471"/>
              </p:ext>
            </p:extLst>
          </p:nvPr>
        </p:nvGraphicFramePr>
        <p:xfrm>
          <a:off x="6248402" y="1954994"/>
          <a:ext cx="5544039" cy="4831324"/>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434462">
                <a:tc>
                  <a:txBody>
                    <a:bodyPr/>
                    <a:lstStyle/>
                    <a:p>
                      <a:r>
                        <a:rPr lang="en-US" sz="1400"/>
                        <a:t>Problem</a:t>
                      </a:r>
                    </a:p>
                  </a:txBody>
                  <a:tcPr/>
                </a:tc>
                <a:tc>
                  <a:txBody>
                    <a:bodyPr/>
                    <a:lstStyle/>
                    <a:p>
                      <a:r>
                        <a:rPr lang="en-US" sz="1400"/>
                        <a:t>Date of most recent update</a:t>
                      </a:r>
                    </a:p>
                  </a:txBody>
                  <a:tcPr/>
                </a:tc>
                <a:tc>
                  <a:txBody>
                    <a:bodyPr/>
                    <a:lstStyle/>
                    <a:p>
                      <a:r>
                        <a:rPr lang="en-US" sz="1400"/>
                        <a:t>Assignment Group</a:t>
                      </a:r>
                    </a:p>
                  </a:txBody>
                  <a:tcPr/>
                </a:tc>
                <a:extLst>
                  <a:ext uri="{0D108BD9-81ED-4DB2-BD59-A6C34878D82A}">
                    <a16:rowId xmlns:a16="http://schemas.microsoft.com/office/drawing/2014/main" val="3737737255"/>
                  </a:ext>
                </a:extLst>
              </a:tr>
              <a:tr h="292907">
                <a:tc>
                  <a:txBody>
                    <a:bodyPr/>
                    <a:lstStyle/>
                    <a:p>
                      <a:r>
                        <a:rPr lang="en-US" sz="1400" b="0" u="sng" kern="1200">
                          <a:solidFill>
                            <a:srgbClr val="7030A0"/>
                          </a:solidFill>
                          <a:effectLst/>
                          <a:hlinkClick r:id="rId3">
                            <a:extLst>
                              <a:ext uri="{A12FA001-AC4F-418D-AE19-62706E023703}">
                                <ahyp:hlinkClr xmlns:ahyp="http://schemas.microsoft.com/office/drawing/2018/hyperlinkcolor" val="tx"/>
                              </a:ext>
                            </a:extLst>
                          </a:hlinkClick>
                        </a:rPr>
                        <a:t>PRB0010189</a:t>
                      </a:r>
                      <a:endParaRPr lang="en-US" sz="1400">
                        <a:solidFill>
                          <a:srgbClr val="7030A0"/>
                        </a:solidFill>
                      </a:endParaRPr>
                    </a:p>
                  </a:txBody>
                  <a:tcPr/>
                </a:tc>
                <a:tc>
                  <a:txBody>
                    <a:bodyPr/>
                    <a:lstStyle/>
                    <a:p>
                      <a:r>
                        <a:rPr lang="en-US" sz="1400" b="0" kern="1200">
                          <a:solidFill>
                            <a:srgbClr val="7030A0"/>
                          </a:solidFill>
                          <a:effectLst/>
                        </a:rPr>
                        <a:t>2022-10-12</a:t>
                      </a:r>
                      <a:endParaRPr lang="en-US" sz="1400">
                        <a:solidFill>
                          <a:srgbClr val="7030A0"/>
                        </a:solidFill>
                      </a:endParaRPr>
                    </a:p>
                  </a:txBody>
                  <a:tcPr/>
                </a:tc>
                <a:tc>
                  <a:txBody>
                    <a:bodyPr/>
                    <a:lstStyle/>
                    <a:p>
                      <a:r>
                        <a:rPr lang="en-US" sz="1400">
                          <a:solidFill>
                            <a:srgbClr val="7030A0"/>
                          </a:solidFill>
                        </a:rPr>
                        <a:t>Cloud Engineering</a:t>
                      </a:r>
                    </a:p>
                  </a:txBody>
                  <a:tcPr/>
                </a:tc>
                <a:extLst>
                  <a:ext uri="{0D108BD9-81ED-4DB2-BD59-A6C34878D82A}">
                    <a16:rowId xmlns:a16="http://schemas.microsoft.com/office/drawing/2014/main" val="1398732344"/>
                  </a:ext>
                </a:extLst>
              </a:tr>
              <a:tr h="292907">
                <a:tc>
                  <a:txBody>
                    <a:bodyPr/>
                    <a:lstStyle/>
                    <a:p>
                      <a:r>
                        <a:rPr lang="en-US" sz="1400" b="0" u="sng" kern="1200">
                          <a:solidFill>
                            <a:srgbClr val="7030A0"/>
                          </a:solidFill>
                          <a:effectLst/>
                          <a:hlinkClick r:id="rId4">
                            <a:extLst>
                              <a:ext uri="{A12FA001-AC4F-418D-AE19-62706E023703}">
                                <ahyp:hlinkClr xmlns:ahyp="http://schemas.microsoft.com/office/drawing/2018/hyperlinkcolor" val="tx"/>
                              </a:ext>
                            </a:extLst>
                          </a:hlinkClick>
                        </a:rPr>
                        <a:t>PRB0010541</a:t>
                      </a:r>
                      <a:endParaRPr lang="en-US" sz="1400">
                        <a:solidFill>
                          <a:srgbClr val="7030A0"/>
                        </a:solidFill>
                      </a:endParaRPr>
                    </a:p>
                  </a:txBody>
                  <a:tcPr/>
                </a:tc>
                <a:tc>
                  <a:txBody>
                    <a:bodyPr/>
                    <a:lstStyle/>
                    <a:p>
                      <a:r>
                        <a:rPr lang="en-US" sz="1400" b="0" kern="1200" dirty="0">
                          <a:solidFill>
                            <a:srgbClr val="FF0000"/>
                          </a:solidFill>
                          <a:effectLst/>
                        </a:rPr>
                        <a:t>2022-07-20</a:t>
                      </a:r>
                      <a:endParaRPr lang="en-US" sz="1400" dirty="0">
                        <a:solidFill>
                          <a:srgbClr val="FF0000"/>
                        </a:solidFill>
                      </a:endParaRPr>
                    </a:p>
                  </a:txBody>
                  <a:tcPr/>
                </a:tc>
                <a:tc>
                  <a:txBody>
                    <a:bodyPr/>
                    <a:lstStyle/>
                    <a:p>
                      <a:r>
                        <a:rPr lang="en-US" sz="1400">
                          <a:solidFill>
                            <a:srgbClr val="7030A0"/>
                          </a:solidFill>
                        </a:rPr>
                        <a:t>Security</a:t>
                      </a:r>
                    </a:p>
                  </a:txBody>
                  <a:tcPr/>
                </a:tc>
                <a:extLst>
                  <a:ext uri="{0D108BD9-81ED-4DB2-BD59-A6C34878D82A}">
                    <a16:rowId xmlns:a16="http://schemas.microsoft.com/office/drawing/2014/main" val="2447455063"/>
                  </a:ext>
                </a:extLst>
              </a:tr>
              <a:tr h="292907">
                <a:tc>
                  <a:txBody>
                    <a:bodyPr/>
                    <a:lstStyle/>
                    <a:p>
                      <a:r>
                        <a:rPr lang="en-US" sz="1400" b="0" u="sng" kern="1200">
                          <a:solidFill>
                            <a:srgbClr val="7030A0"/>
                          </a:solidFill>
                          <a:effectLst/>
                          <a:hlinkClick r:id="rId5">
                            <a:extLst>
                              <a:ext uri="{A12FA001-AC4F-418D-AE19-62706E023703}">
                                <ahyp:hlinkClr xmlns:ahyp="http://schemas.microsoft.com/office/drawing/2018/hyperlinkcolor" val="tx"/>
                              </a:ext>
                            </a:extLst>
                          </a:hlinkClick>
                        </a:rPr>
                        <a:t>PRB0010542</a:t>
                      </a:r>
                      <a:endParaRPr lang="en-US" sz="1400">
                        <a:solidFill>
                          <a:srgbClr val="7030A0"/>
                        </a:solidFill>
                      </a:endParaRPr>
                    </a:p>
                  </a:txBody>
                  <a:tcPr/>
                </a:tc>
                <a:tc>
                  <a:txBody>
                    <a:bodyPr/>
                    <a:lstStyle/>
                    <a:p>
                      <a:r>
                        <a:rPr lang="en-US" sz="1400" b="0" kern="1200" dirty="0">
                          <a:solidFill>
                            <a:srgbClr val="FF0000"/>
                          </a:solidFill>
                          <a:effectLst/>
                        </a:rPr>
                        <a:t>2022-07-27</a:t>
                      </a:r>
                      <a:endParaRPr lang="en-US" sz="1400" dirty="0">
                        <a:solidFill>
                          <a:srgbClr val="FF0000"/>
                        </a:solidFill>
                      </a:endParaRPr>
                    </a:p>
                  </a:txBody>
                  <a:tcPr/>
                </a:tc>
                <a:tc>
                  <a:txBody>
                    <a:bodyPr/>
                    <a:lstStyle/>
                    <a:p>
                      <a:r>
                        <a:rPr lang="en-US" sz="1400" err="1">
                          <a:solidFill>
                            <a:srgbClr val="7030A0"/>
                          </a:solidFill>
                        </a:rPr>
                        <a:t>Intapp</a:t>
                      </a:r>
                      <a:endParaRPr lang="en-US" sz="1400">
                        <a:solidFill>
                          <a:srgbClr val="7030A0"/>
                        </a:solidFill>
                      </a:endParaRPr>
                    </a:p>
                  </a:txBody>
                  <a:tcPr/>
                </a:tc>
                <a:extLst>
                  <a:ext uri="{0D108BD9-81ED-4DB2-BD59-A6C34878D82A}">
                    <a16:rowId xmlns:a16="http://schemas.microsoft.com/office/drawing/2014/main" val="274092489"/>
                  </a:ext>
                </a:extLst>
              </a:tr>
              <a:tr h="292907">
                <a:tc>
                  <a:txBody>
                    <a:bodyPr/>
                    <a:lstStyle/>
                    <a:p>
                      <a:r>
                        <a:rPr lang="en-US" sz="1400" b="0" u="sng" kern="1200">
                          <a:solidFill>
                            <a:srgbClr val="7030A0"/>
                          </a:solidFill>
                          <a:effectLst/>
                          <a:hlinkClick r:id="rId6">
                            <a:extLst>
                              <a:ext uri="{A12FA001-AC4F-418D-AE19-62706E023703}">
                                <ahyp:hlinkClr xmlns:ahyp="http://schemas.microsoft.com/office/drawing/2018/hyperlinkcolor" val="tx"/>
                              </a:ext>
                            </a:extLst>
                          </a:hlinkClick>
                        </a:rPr>
                        <a:t>PRB0010543</a:t>
                      </a:r>
                      <a:endParaRPr lang="en-US" sz="1400">
                        <a:solidFill>
                          <a:srgbClr val="7030A0"/>
                        </a:solidFill>
                      </a:endParaRPr>
                    </a:p>
                  </a:txBody>
                  <a:tcPr/>
                </a:tc>
                <a:tc>
                  <a:txBody>
                    <a:bodyPr/>
                    <a:lstStyle/>
                    <a:p>
                      <a:r>
                        <a:rPr lang="en-US" sz="1400" b="0" kern="1200">
                          <a:solidFill>
                            <a:srgbClr val="7030A0"/>
                          </a:solidFill>
                          <a:effectLst/>
                        </a:rPr>
                        <a:t>2022-10-26</a:t>
                      </a:r>
                      <a:endParaRPr lang="en-US" sz="1400">
                        <a:solidFill>
                          <a:srgbClr val="7030A0"/>
                        </a:solidFill>
                      </a:endParaRPr>
                    </a:p>
                  </a:txBody>
                  <a:tcPr/>
                </a:tc>
                <a:tc>
                  <a:txBody>
                    <a:bodyPr/>
                    <a:lstStyle/>
                    <a:p>
                      <a:r>
                        <a:rPr lang="en-US" sz="1400">
                          <a:solidFill>
                            <a:srgbClr val="7030A0"/>
                          </a:solidFill>
                        </a:rPr>
                        <a:t>Cloud Engineering</a:t>
                      </a:r>
                    </a:p>
                  </a:txBody>
                  <a:tcPr/>
                </a:tc>
                <a:extLst>
                  <a:ext uri="{0D108BD9-81ED-4DB2-BD59-A6C34878D82A}">
                    <a16:rowId xmlns:a16="http://schemas.microsoft.com/office/drawing/2014/main" val="2737568123"/>
                  </a:ext>
                </a:extLst>
              </a:tr>
              <a:tr h="292907">
                <a:tc>
                  <a:txBody>
                    <a:bodyPr/>
                    <a:lstStyle/>
                    <a:p>
                      <a:r>
                        <a:rPr lang="en-US" sz="1400" b="0" u="sng" kern="1200">
                          <a:solidFill>
                            <a:srgbClr val="7030A0"/>
                          </a:solidFill>
                          <a:effectLst/>
                          <a:hlinkClick r:id="rId7">
                            <a:extLst>
                              <a:ext uri="{A12FA001-AC4F-418D-AE19-62706E023703}">
                                <ahyp:hlinkClr xmlns:ahyp="http://schemas.microsoft.com/office/drawing/2018/hyperlinkcolor" val="tx"/>
                              </a:ext>
                            </a:extLst>
                          </a:hlinkClick>
                        </a:rPr>
                        <a:t>PRB0010587</a:t>
                      </a:r>
                      <a:endParaRPr lang="en-US" sz="1400">
                        <a:solidFill>
                          <a:srgbClr val="7030A0"/>
                        </a:solidFill>
                      </a:endParaRPr>
                    </a:p>
                  </a:txBody>
                  <a:tcPr/>
                </a:tc>
                <a:tc>
                  <a:txBody>
                    <a:bodyPr/>
                    <a:lstStyle/>
                    <a:p>
                      <a:r>
                        <a:rPr lang="en-US" sz="1400" b="0" kern="1200">
                          <a:solidFill>
                            <a:srgbClr val="7030A0"/>
                          </a:solidFill>
                          <a:effectLst/>
                        </a:rPr>
                        <a:t>2022-10-12</a:t>
                      </a:r>
                      <a:endParaRPr lang="en-US" sz="140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Engineering</a:t>
                      </a:r>
                    </a:p>
                  </a:txBody>
                  <a:tcPr/>
                </a:tc>
                <a:extLst>
                  <a:ext uri="{0D108BD9-81ED-4DB2-BD59-A6C34878D82A}">
                    <a16:rowId xmlns:a16="http://schemas.microsoft.com/office/drawing/2014/main" val="3724583275"/>
                  </a:ext>
                </a:extLst>
              </a:tr>
              <a:tr h="292907">
                <a:tc>
                  <a:txBody>
                    <a:bodyPr/>
                    <a:lstStyle/>
                    <a:p>
                      <a:r>
                        <a:rPr lang="en-US" sz="1400" b="0" u="sng" kern="1200">
                          <a:solidFill>
                            <a:srgbClr val="7030A0"/>
                          </a:solidFill>
                          <a:effectLst/>
                          <a:hlinkClick r:id="rId8">
                            <a:extLst>
                              <a:ext uri="{A12FA001-AC4F-418D-AE19-62706E023703}">
                                <ahyp:hlinkClr xmlns:ahyp="http://schemas.microsoft.com/office/drawing/2018/hyperlinkcolor" val="tx"/>
                              </a:ext>
                            </a:extLst>
                          </a:hlinkClick>
                        </a:rPr>
                        <a:t>PRB0010595</a:t>
                      </a:r>
                      <a:endParaRPr lang="en-US" sz="1400">
                        <a:solidFill>
                          <a:srgbClr val="7030A0"/>
                        </a:solidFill>
                      </a:endParaRPr>
                    </a:p>
                  </a:txBody>
                  <a:tcPr/>
                </a:tc>
                <a:tc>
                  <a:txBody>
                    <a:bodyPr/>
                    <a:lstStyle/>
                    <a:p>
                      <a:r>
                        <a:rPr lang="en-US" sz="1400" b="0" kern="1200" dirty="0">
                          <a:solidFill>
                            <a:srgbClr val="FF0000"/>
                          </a:solidFill>
                          <a:effectLst/>
                        </a:rPr>
                        <a:t>2022-08-31</a:t>
                      </a:r>
                      <a:endParaRPr lang="en-US" sz="1400" dirty="0">
                        <a:solidFill>
                          <a:srgbClr val="FF0000"/>
                        </a:solidFill>
                      </a:endParaRPr>
                    </a:p>
                  </a:txBody>
                  <a:tcPr/>
                </a:tc>
                <a:tc>
                  <a:txBody>
                    <a:bodyPr/>
                    <a:lstStyle/>
                    <a:p>
                      <a:r>
                        <a:rPr lang="en-US" sz="1400">
                          <a:solidFill>
                            <a:srgbClr val="7030A0"/>
                          </a:solidFill>
                        </a:rPr>
                        <a:t>Telco Operations</a:t>
                      </a:r>
                    </a:p>
                  </a:txBody>
                  <a:tcPr/>
                </a:tc>
                <a:extLst>
                  <a:ext uri="{0D108BD9-81ED-4DB2-BD59-A6C34878D82A}">
                    <a16:rowId xmlns:a16="http://schemas.microsoft.com/office/drawing/2014/main" val="2606788412"/>
                  </a:ext>
                </a:extLst>
              </a:tr>
              <a:tr h="292907">
                <a:tc>
                  <a:txBody>
                    <a:bodyPr/>
                    <a:lstStyle/>
                    <a:p>
                      <a:r>
                        <a:rPr lang="en-US" sz="1400" b="0" u="sng" kern="1200">
                          <a:solidFill>
                            <a:srgbClr val="7030A0"/>
                          </a:solidFill>
                          <a:effectLst/>
                          <a:hlinkClick r:id="rId9">
                            <a:extLst>
                              <a:ext uri="{A12FA001-AC4F-418D-AE19-62706E023703}">
                                <ahyp:hlinkClr xmlns:ahyp="http://schemas.microsoft.com/office/drawing/2018/hyperlinkcolor" val="tx"/>
                              </a:ext>
                            </a:extLst>
                          </a:hlinkClick>
                        </a:rPr>
                        <a:t>PRB0010598</a:t>
                      </a:r>
                      <a:endParaRPr lang="en-US" sz="1400">
                        <a:solidFill>
                          <a:srgbClr val="7030A0"/>
                        </a:solidFill>
                      </a:endParaRPr>
                    </a:p>
                  </a:txBody>
                  <a:tcPr/>
                </a:tc>
                <a:tc>
                  <a:txBody>
                    <a:bodyPr/>
                    <a:lstStyle/>
                    <a:p>
                      <a:r>
                        <a:rPr lang="en-US" sz="1400" b="0" kern="1200">
                          <a:solidFill>
                            <a:srgbClr val="7030A0"/>
                          </a:solidFill>
                          <a:effectLst/>
                        </a:rPr>
                        <a:t>2022-11-01</a:t>
                      </a:r>
                      <a:endParaRPr lang="en-US" sz="140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Engineering</a:t>
                      </a:r>
                    </a:p>
                  </a:txBody>
                  <a:tcPr/>
                </a:tc>
                <a:extLst>
                  <a:ext uri="{0D108BD9-81ED-4DB2-BD59-A6C34878D82A}">
                    <a16:rowId xmlns:a16="http://schemas.microsoft.com/office/drawing/2014/main" val="2396701261"/>
                  </a:ext>
                </a:extLst>
              </a:tr>
              <a:tr h="292907">
                <a:tc>
                  <a:txBody>
                    <a:bodyPr/>
                    <a:lstStyle/>
                    <a:p>
                      <a:r>
                        <a:rPr lang="en-US" sz="1400" b="0" u="sng" kern="1200">
                          <a:solidFill>
                            <a:srgbClr val="7030A0"/>
                          </a:solidFill>
                          <a:effectLst/>
                          <a:hlinkClick r:id="rId10">
                            <a:extLst>
                              <a:ext uri="{A12FA001-AC4F-418D-AE19-62706E023703}">
                                <ahyp:hlinkClr xmlns:ahyp="http://schemas.microsoft.com/office/drawing/2018/hyperlinkcolor" val="tx"/>
                              </a:ext>
                            </a:extLst>
                          </a:hlinkClick>
                        </a:rPr>
                        <a:t>PRB0010606</a:t>
                      </a:r>
                      <a:endParaRPr lang="en-US" sz="1400">
                        <a:solidFill>
                          <a:srgbClr val="7030A0"/>
                        </a:solidFill>
                      </a:endParaRPr>
                    </a:p>
                  </a:txBody>
                  <a:tcPr/>
                </a:tc>
                <a:tc>
                  <a:txBody>
                    <a:bodyPr/>
                    <a:lstStyle/>
                    <a:p>
                      <a:r>
                        <a:rPr lang="en-US" sz="1400" b="0" kern="1200">
                          <a:solidFill>
                            <a:srgbClr val="7030A0"/>
                          </a:solidFill>
                          <a:effectLst/>
                        </a:rPr>
                        <a:t>2022-10-21</a:t>
                      </a:r>
                      <a:endParaRPr lang="en-US" sz="1400">
                        <a:solidFill>
                          <a:srgbClr val="7030A0"/>
                        </a:solidFill>
                      </a:endParaRPr>
                    </a:p>
                  </a:txBody>
                  <a:tcPr/>
                </a:tc>
                <a:tc>
                  <a:txBody>
                    <a:bodyPr/>
                    <a:lstStyle/>
                    <a:p>
                      <a:r>
                        <a:rPr lang="en-US" sz="1400">
                          <a:solidFill>
                            <a:srgbClr val="7030A0"/>
                          </a:solidFill>
                        </a:rPr>
                        <a:t>Endpoint Engineering</a:t>
                      </a:r>
                    </a:p>
                  </a:txBody>
                  <a:tcPr/>
                </a:tc>
                <a:extLst>
                  <a:ext uri="{0D108BD9-81ED-4DB2-BD59-A6C34878D82A}">
                    <a16:rowId xmlns:a16="http://schemas.microsoft.com/office/drawing/2014/main" val="1897736450"/>
                  </a:ext>
                </a:extLst>
              </a:tr>
              <a:tr h="292907">
                <a:tc>
                  <a:txBody>
                    <a:bodyPr/>
                    <a:lstStyle/>
                    <a:p>
                      <a:r>
                        <a:rPr lang="en-US" sz="1400" b="0" u="sng" kern="1200" dirty="0">
                          <a:solidFill>
                            <a:srgbClr val="7030A0"/>
                          </a:solidFill>
                          <a:effectLst/>
                          <a:hlinkClick r:id="rId11">
                            <a:extLst>
                              <a:ext uri="{A12FA001-AC4F-418D-AE19-62706E023703}">
                                <ahyp:hlinkClr xmlns:ahyp="http://schemas.microsoft.com/office/drawing/2018/hyperlinkcolor" val="tx"/>
                              </a:ext>
                            </a:extLst>
                          </a:hlinkClick>
                        </a:rPr>
                        <a:t>PRB0010617</a:t>
                      </a:r>
                      <a:endParaRPr lang="en-US" sz="1400" dirty="0">
                        <a:solidFill>
                          <a:srgbClr val="7030A0"/>
                        </a:solidFill>
                      </a:endParaRPr>
                    </a:p>
                  </a:txBody>
                  <a:tcPr/>
                </a:tc>
                <a:tc>
                  <a:txBody>
                    <a:bodyPr/>
                    <a:lstStyle/>
                    <a:p>
                      <a:r>
                        <a:rPr lang="en-US" sz="1400" b="0" kern="1200" dirty="0">
                          <a:solidFill>
                            <a:srgbClr val="FF0000"/>
                          </a:solidFill>
                          <a:effectLst/>
                        </a:rPr>
                        <a:t>2022-09-22</a:t>
                      </a:r>
                      <a:endParaRPr lang="en-US" sz="1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Endpoint Operations</a:t>
                      </a:r>
                    </a:p>
                  </a:txBody>
                  <a:tcPr/>
                </a:tc>
                <a:extLst>
                  <a:ext uri="{0D108BD9-81ED-4DB2-BD59-A6C34878D82A}">
                    <a16:rowId xmlns:a16="http://schemas.microsoft.com/office/drawing/2014/main" val="794606215"/>
                  </a:ext>
                </a:extLst>
              </a:tr>
              <a:tr h="292907">
                <a:tc>
                  <a:txBody>
                    <a:bodyPr/>
                    <a:lstStyle/>
                    <a:p>
                      <a:r>
                        <a:rPr lang="en-US" sz="1400" b="0" i="0" u="sng" kern="1200">
                          <a:solidFill>
                            <a:srgbClr val="7030A0"/>
                          </a:solidFill>
                          <a:effectLst/>
                          <a:latin typeface="+mn-lt"/>
                          <a:ea typeface="+mn-ea"/>
                          <a:cs typeface="+mn-cs"/>
                          <a:hlinkClick r:id="rId12">
                            <a:extLst>
                              <a:ext uri="{A12FA001-AC4F-418D-AE19-62706E023703}">
                                <ahyp:hlinkClr xmlns:ahyp="http://schemas.microsoft.com/office/drawing/2018/hyperlinkcolor" val="tx"/>
                              </a:ext>
                            </a:extLst>
                          </a:hlinkClick>
                        </a:rPr>
                        <a:t>PRB0010633</a:t>
                      </a:r>
                      <a:endParaRPr lang="en-US" sz="1400">
                        <a:solidFill>
                          <a:srgbClr val="7030A0"/>
                        </a:solidFill>
                      </a:endParaRPr>
                    </a:p>
                  </a:txBody>
                  <a:tcPr/>
                </a:tc>
                <a:tc>
                  <a:txBody>
                    <a:bodyPr/>
                    <a:lstStyle/>
                    <a:p>
                      <a:r>
                        <a:rPr lang="en-US" sz="1400">
                          <a:solidFill>
                            <a:srgbClr val="7030A0"/>
                          </a:solidFill>
                        </a:rPr>
                        <a:t>2022-11-01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Net/Telco Engineering</a:t>
                      </a:r>
                    </a:p>
                  </a:txBody>
                  <a:tcPr/>
                </a:tc>
                <a:extLst>
                  <a:ext uri="{0D108BD9-81ED-4DB2-BD59-A6C34878D82A}">
                    <a16:rowId xmlns:a16="http://schemas.microsoft.com/office/drawing/2014/main" val="812710505"/>
                  </a:ext>
                </a:extLst>
              </a:tr>
              <a:tr h="292907">
                <a:tc>
                  <a:txBody>
                    <a:bodyPr/>
                    <a:lstStyle/>
                    <a:p>
                      <a:r>
                        <a:rPr lang="en-US" sz="1400" b="0" i="0" u="sng" kern="1200">
                          <a:solidFill>
                            <a:srgbClr val="7030A0"/>
                          </a:solidFill>
                          <a:effectLst/>
                          <a:latin typeface="+mn-lt"/>
                          <a:ea typeface="+mn-ea"/>
                          <a:cs typeface="+mn-cs"/>
                          <a:hlinkClick r:id="rId13">
                            <a:extLst>
                              <a:ext uri="{A12FA001-AC4F-418D-AE19-62706E023703}">
                                <ahyp:hlinkClr xmlns:ahyp="http://schemas.microsoft.com/office/drawing/2018/hyperlinkcolor" val="tx"/>
                              </a:ext>
                            </a:extLst>
                          </a:hlinkClick>
                        </a:rPr>
                        <a:t>PRB0010634</a:t>
                      </a:r>
                      <a:endParaRPr lang="en-US" sz="1400">
                        <a:solidFill>
                          <a:srgbClr val="7030A0"/>
                        </a:solidFill>
                      </a:endParaRPr>
                    </a:p>
                  </a:txBody>
                  <a:tcPr/>
                </a:tc>
                <a:tc>
                  <a:txBody>
                    <a:bodyPr/>
                    <a:lstStyle/>
                    <a:p>
                      <a:r>
                        <a:rPr lang="en-US" sz="1400">
                          <a:solidFill>
                            <a:srgbClr val="7030A0"/>
                          </a:solidFill>
                        </a:rPr>
                        <a:t>2022-11-01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Cloud Operations</a:t>
                      </a:r>
                    </a:p>
                  </a:txBody>
                  <a:tcPr/>
                </a:tc>
                <a:extLst>
                  <a:ext uri="{0D108BD9-81ED-4DB2-BD59-A6C34878D82A}">
                    <a16:rowId xmlns:a16="http://schemas.microsoft.com/office/drawing/2014/main" val="2679180915"/>
                  </a:ext>
                </a:extLst>
              </a:tr>
              <a:tr h="292907">
                <a:tc>
                  <a:txBody>
                    <a:bodyPr/>
                    <a:lstStyle/>
                    <a:p>
                      <a:r>
                        <a:rPr lang="en-US" sz="1400" b="0" i="0" u="sng" kern="1200">
                          <a:solidFill>
                            <a:srgbClr val="7030A0"/>
                          </a:solidFill>
                          <a:effectLst/>
                          <a:latin typeface="+mn-lt"/>
                          <a:ea typeface="+mn-ea"/>
                          <a:cs typeface="+mn-cs"/>
                          <a:hlinkClick r:id="rId14">
                            <a:extLst>
                              <a:ext uri="{A12FA001-AC4F-418D-AE19-62706E023703}">
                                <ahyp:hlinkClr xmlns:ahyp="http://schemas.microsoft.com/office/drawing/2018/hyperlinkcolor" val="tx"/>
                              </a:ext>
                            </a:extLst>
                          </a:hlinkClick>
                        </a:rPr>
                        <a:t>PRB0010637</a:t>
                      </a:r>
                      <a:endParaRPr lang="en-US" sz="1400">
                        <a:solidFill>
                          <a:srgbClr val="7030A0"/>
                        </a:solidFill>
                      </a:endParaRPr>
                    </a:p>
                  </a:txBody>
                  <a:tcPr/>
                </a:tc>
                <a:tc>
                  <a:txBody>
                    <a:bodyPr/>
                    <a:lstStyle/>
                    <a:p>
                      <a:r>
                        <a:rPr lang="en-US" sz="1400">
                          <a:solidFill>
                            <a:srgbClr val="7030A0"/>
                          </a:solidFill>
                        </a:rPr>
                        <a:t>2022-11-01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Net/Telco Engineering</a:t>
                      </a:r>
                    </a:p>
                  </a:txBody>
                  <a:tcPr/>
                </a:tc>
                <a:extLst>
                  <a:ext uri="{0D108BD9-81ED-4DB2-BD59-A6C34878D82A}">
                    <a16:rowId xmlns:a16="http://schemas.microsoft.com/office/drawing/2014/main" val="3443638048"/>
                  </a:ext>
                </a:extLst>
              </a:tr>
              <a:tr h="292907">
                <a:tc>
                  <a:txBody>
                    <a:bodyPr/>
                    <a:lstStyle/>
                    <a:p>
                      <a:r>
                        <a:rPr lang="en-US" sz="1400" b="0" i="0" u="sng" kern="1200">
                          <a:solidFill>
                            <a:srgbClr val="7030A0"/>
                          </a:solidFill>
                          <a:effectLst/>
                          <a:latin typeface="+mn-lt"/>
                          <a:ea typeface="+mn-ea"/>
                          <a:cs typeface="+mn-cs"/>
                          <a:hlinkClick r:id="rId15">
                            <a:extLst>
                              <a:ext uri="{A12FA001-AC4F-418D-AE19-62706E023703}">
                                <ahyp:hlinkClr xmlns:ahyp="http://schemas.microsoft.com/office/drawing/2018/hyperlinkcolor" val="tx"/>
                              </a:ext>
                            </a:extLst>
                          </a:hlinkClick>
                        </a:rPr>
                        <a:t>PRB0010638</a:t>
                      </a:r>
                      <a:endParaRPr lang="en-US" sz="1400">
                        <a:solidFill>
                          <a:srgbClr val="7030A0"/>
                        </a:solidFill>
                      </a:endParaRPr>
                    </a:p>
                  </a:txBody>
                  <a:tcPr/>
                </a:tc>
                <a:tc>
                  <a:txBody>
                    <a:bodyPr/>
                    <a:lstStyle/>
                    <a:p>
                      <a:r>
                        <a:rPr lang="en-US" sz="1400">
                          <a:solidFill>
                            <a:srgbClr val="7030A0"/>
                          </a:solidFill>
                        </a:rPr>
                        <a:t>2022-10-28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7030A0"/>
                          </a:solidFill>
                        </a:rPr>
                        <a:t>Infrastructure Engineering</a:t>
                      </a:r>
                    </a:p>
                  </a:txBody>
                  <a:tcPr/>
                </a:tc>
                <a:extLst>
                  <a:ext uri="{0D108BD9-81ED-4DB2-BD59-A6C34878D82A}">
                    <a16:rowId xmlns:a16="http://schemas.microsoft.com/office/drawing/2014/main" val="1322711831"/>
                  </a:ext>
                </a:extLst>
              </a:tr>
              <a:tr h="434462">
                <a:tc>
                  <a:txBody>
                    <a:bodyPr/>
                    <a:lstStyle/>
                    <a:p>
                      <a:r>
                        <a:rPr lang="en-US" sz="1400" b="0" i="0" u="sng" kern="1200">
                          <a:solidFill>
                            <a:srgbClr val="7030A0"/>
                          </a:solidFill>
                          <a:effectLst/>
                          <a:latin typeface="+mn-lt"/>
                          <a:ea typeface="+mn-ea"/>
                          <a:cs typeface="+mn-cs"/>
                          <a:hlinkClick r:id="rId16">
                            <a:extLst>
                              <a:ext uri="{A12FA001-AC4F-418D-AE19-62706E023703}">
                                <ahyp:hlinkClr xmlns:ahyp="http://schemas.microsoft.com/office/drawing/2018/hyperlinkcolor" val="tx"/>
                              </a:ext>
                            </a:extLst>
                          </a:hlinkClick>
                        </a:rPr>
                        <a:t>PRB0010640</a:t>
                      </a:r>
                      <a:endParaRPr lang="en-US" sz="1400">
                        <a:solidFill>
                          <a:srgbClr val="7030A0"/>
                        </a:solidFill>
                      </a:endParaRPr>
                    </a:p>
                  </a:txBody>
                  <a:tcPr/>
                </a:tc>
                <a:tc>
                  <a:txBody>
                    <a:bodyPr/>
                    <a:lstStyle/>
                    <a:p>
                      <a:r>
                        <a:rPr lang="en-US" sz="1400">
                          <a:solidFill>
                            <a:srgbClr val="7030A0"/>
                          </a:solidFill>
                        </a:rPr>
                        <a:t>2022-11-01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Engineering</a:t>
                      </a:r>
                    </a:p>
                  </a:txBody>
                  <a:tcPr/>
                </a:tc>
                <a:extLst>
                  <a:ext uri="{0D108BD9-81ED-4DB2-BD59-A6C34878D82A}">
                    <a16:rowId xmlns:a16="http://schemas.microsoft.com/office/drawing/2014/main" val="2193037946"/>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515108"/>
            <a:ext cx="5544039" cy="378565"/>
          </a:xfrm>
          <a:prstGeom prst="rect">
            <a:avLst/>
          </a:prstGeom>
          <a:noFill/>
        </p:spPr>
        <p:txBody>
          <a:bodyPr wrap="square" rtlCol="0">
            <a:spAutoFit/>
          </a:bodyPr>
          <a:lstStyle/>
          <a:p>
            <a:pPr algn="ctr"/>
            <a:r>
              <a:rPr lang="en-US" sz="1860">
                <a:solidFill>
                  <a:srgbClr val="7030A0"/>
                </a:solidFill>
              </a:rPr>
              <a:t>Open Problems</a:t>
            </a:r>
          </a:p>
        </p:txBody>
      </p:sp>
    </p:spTree>
    <p:extLst>
      <p:ext uri="{BB962C8B-B14F-4D97-AF65-F5344CB8AC3E}">
        <p14:creationId xmlns:p14="http://schemas.microsoft.com/office/powerpoint/2010/main" val="37407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16</a:t>
            </a:fld>
            <a:endParaRPr lang="en-US"/>
          </a:p>
        </p:txBody>
      </p:sp>
    </p:spTree>
    <p:extLst>
      <p:ext uri="{BB962C8B-B14F-4D97-AF65-F5344CB8AC3E}">
        <p14:creationId xmlns:p14="http://schemas.microsoft.com/office/powerpoint/2010/main" val="89751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1080421140"/>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2118218826"/>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950019766"/>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976323714"/>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a:solidFill>
                  <a:srgbClr val="7030A0"/>
                </a:solidFill>
              </a:rPr>
              <a:t>Total incident and call volume reduced in Q3 2022 over 2020 &amp; 2021.</a:t>
            </a:r>
          </a:p>
          <a:p>
            <a:endParaRPr lang="en-US">
              <a:solidFill>
                <a:srgbClr val="7030A0"/>
              </a:solidFill>
            </a:endParaRPr>
          </a:p>
        </p:txBody>
      </p:sp>
    </p:spTree>
    <p:extLst>
      <p:ext uri="{BB962C8B-B14F-4D97-AF65-F5344CB8AC3E}">
        <p14:creationId xmlns:p14="http://schemas.microsoft.com/office/powerpoint/2010/main" val="181448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18</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Call volume rose to 3190 calls in October.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3483078158"/>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goal was met, ending the month with 4.92%.</a:t>
            </a: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abandonment rate monthly goal is 9%. </a:t>
            </a:r>
          </a:p>
          <a:p>
            <a:pPr>
              <a:lnSpc>
                <a:spcPct val="90000"/>
              </a:lnSpc>
              <a:spcAft>
                <a:spcPts val="600"/>
              </a:spcAft>
            </a:pPr>
            <a:endParaRPr lang="en-US" sz="160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79890940"/>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2427988753"/>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150875" y="1431636"/>
            <a:ext cx="11877174" cy="5286406"/>
          </a:xfrm>
        </p:spPr>
        <p:txBody>
          <a:bodyPr vert="horz" lIns="0" tIns="0" rIns="0" bIns="0" rtlCol="0" anchor="t">
            <a:noAutofit/>
          </a:bodyPr>
          <a:lstStyle/>
          <a:p>
            <a:pPr marL="0" indent="0">
              <a:buNone/>
            </a:pPr>
            <a:r>
              <a:rPr lang="en-US" sz="1800" dirty="0">
                <a:solidFill>
                  <a:srgbClr val="7030A0"/>
                </a:solidFill>
                <a:latin typeface="Arial"/>
                <a:cs typeface="Arial"/>
              </a:rPr>
              <a:t>Incident Management </a:t>
            </a:r>
            <a:r>
              <a:rPr lang="en-US" sz="1800" dirty="0">
                <a:latin typeface="Arial"/>
                <a:cs typeface="Arial"/>
              </a:rPr>
              <a:t>saw incident volume remain steady in September (3,325). The first call resolution, or FCR, was 85.4%. The overall SLA goal across all teams was met at 90.7%. </a:t>
            </a:r>
            <a:endParaRPr lang="en-US" sz="1800">
              <a:latin typeface="Arial" panose="020B0604020202020204" pitchFamily="34" charset="0"/>
              <a:cs typeface="Arial" panose="020B0604020202020204" pitchFamily="34" charset="0"/>
            </a:endParaRPr>
          </a:p>
          <a:p>
            <a:pPr marL="0" indent="0">
              <a:buNone/>
            </a:pPr>
            <a:r>
              <a:rPr lang="en-US" sz="1800" dirty="0">
                <a:solidFill>
                  <a:srgbClr val="7030A0"/>
                </a:solidFill>
                <a:latin typeface="Arial"/>
                <a:cs typeface="Arial"/>
              </a:rPr>
              <a:t>Service Desk </a:t>
            </a:r>
            <a:r>
              <a:rPr lang="en-US" sz="1800" dirty="0">
                <a:latin typeface="Arial"/>
                <a:cs typeface="Arial"/>
              </a:rPr>
              <a:t>call volume remained largely the same at 2,800 in September. Calls answered within 30-, 60-, and 90- seconds goals were surpassed. Average speed to answer was 33 seconds. The abandonment rate goal for the month was also surpassed at 4.8%. SLA goals were met by the Service Desk with an overall SLA score of 97.5%.  </a:t>
            </a:r>
          </a:p>
          <a:p>
            <a:pPr marL="0" indent="0">
              <a:buNone/>
            </a:pPr>
            <a:r>
              <a:rPr lang="en-US" sz="1800" dirty="0">
                <a:solidFill>
                  <a:srgbClr val="7030A0"/>
                </a:solidFill>
                <a:latin typeface="Arial"/>
                <a:cs typeface="Arial"/>
              </a:rPr>
              <a:t>Technology Operations </a:t>
            </a:r>
            <a:r>
              <a:rPr lang="en-US" sz="1800" dirty="0">
                <a:latin typeface="Arial"/>
                <a:cs typeface="Arial"/>
              </a:rPr>
              <a:t>assignment groups opened or received 437 incidents across the month. Critical Alerts increased to 289 in September.  We still need to work on fine-tuning Logic Monitor thresholds and make sure Jackson Lewis and third parties are putting equipment in SDT mode to avoid false positive outages.</a:t>
            </a:r>
          </a:p>
          <a:p>
            <a:pPr marL="0" indent="0">
              <a:buNone/>
            </a:pPr>
            <a:r>
              <a:rPr lang="en-US" sz="1800" dirty="0">
                <a:solidFill>
                  <a:srgbClr val="7030A0"/>
                </a:solidFill>
                <a:latin typeface="Arial"/>
                <a:cs typeface="Arial"/>
              </a:rPr>
              <a:t>Endpoint Engineering </a:t>
            </a:r>
            <a:r>
              <a:rPr lang="en-US" sz="1800" dirty="0">
                <a:latin typeface="Arial"/>
                <a:cs typeface="Arial"/>
              </a:rPr>
              <a:t>Successfully moving through our test regimes(JL Core, JL Pilot) using Company Portal as primary deployment agent. Finalizing plans for Egress, </a:t>
            </a:r>
            <a:r>
              <a:rPr lang="en-US" sz="1800" dirty="0" err="1">
                <a:latin typeface="Arial"/>
                <a:cs typeface="Arial"/>
              </a:rPr>
              <a:t>Litera</a:t>
            </a:r>
            <a:r>
              <a:rPr lang="en-US" sz="1800" dirty="0">
                <a:latin typeface="Arial"/>
                <a:cs typeface="Arial"/>
              </a:rPr>
              <a:t>, Kofax and </a:t>
            </a:r>
            <a:r>
              <a:rPr lang="en-US" sz="1800" dirty="0" err="1">
                <a:latin typeface="Arial"/>
                <a:cs typeface="Arial"/>
              </a:rPr>
              <a:t>Netdocs</a:t>
            </a:r>
            <a:r>
              <a:rPr lang="en-US" sz="1800" dirty="0">
                <a:latin typeface="Arial"/>
                <a:cs typeface="Arial"/>
              </a:rPr>
              <a:t> to deploy to majority of the firm by years end. Troubleshooting and resolving issues found in Autopilot/AAD joined devices as SMEs are testing workflows for their specific roles. CIS Policies are currently in pilot and we're monitoring any issues/workflow blocks that these could cause.</a:t>
            </a:r>
          </a:p>
          <a:p>
            <a:pPr marL="0" indent="0">
              <a:buNone/>
            </a:pPr>
            <a:r>
              <a:rPr lang="en-US" sz="1800" dirty="0">
                <a:solidFill>
                  <a:srgbClr val="7030A0"/>
                </a:solidFill>
                <a:latin typeface="Arial"/>
                <a:cs typeface="Arial"/>
              </a:rPr>
              <a:t>Endpoint Projects </a:t>
            </a:r>
            <a:r>
              <a:rPr lang="en-US" sz="1800" dirty="0">
                <a:latin typeface="Arial"/>
                <a:cs typeface="Arial"/>
              </a:rPr>
              <a:t>NextGen was put on hold in September. Self Service Password Reset is currently being patched on the domain controllers.  We are awaiting confirmation before rolling it out nationwide. Final amenities form for the Conference Room project was updated and configured in our test environment.  Working with Microsoft on getting all rooms to show up in the Outlook </a:t>
            </a:r>
            <a:r>
              <a:rPr lang="en-US" sz="1800" dirty="0" err="1">
                <a:latin typeface="Arial"/>
                <a:cs typeface="Arial"/>
              </a:rPr>
              <a:t>Roomfinder</a:t>
            </a:r>
            <a:r>
              <a:rPr lang="en-US" sz="1800" dirty="0">
                <a:latin typeface="Arial"/>
                <a:cs typeface="Arial"/>
              </a:rPr>
              <a:t> before training the OA’s and department managers.  </a:t>
            </a:r>
            <a:endParaRPr lang="en-US" sz="1800">
              <a:solidFill>
                <a:srgbClr val="FF0000"/>
              </a:solidFill>
            </a:endParaRPr>
          </a:p>
        </p:txBody>
      </p:sp>
      <p:sp>
        <p:nvSpPr>
          <p:cNvPr id="5" name="Oval 4">
            <a:extLst>
              <a:ext uri="{FF2B5EF4-FFF2-40B4-BE49-F238E27FC236}">
                <a16:creationId xmlns:a16="http://schemas.microsoft.com/office/drawing/2014/main" id="{B1A3E425-3A2A-4DC8-976A-D716F877FD42}"/>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average speed to answer was 30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3796172796"/>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69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3540494676"/>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dirty="0">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dirty="0">
                <a:solidFill>
                  <a:srgbClr val="7030A0"/>
                </a:solidFill>
                <a:cs typeface="Arial" panose="020B0604020202020204" pitchFamily="34" charset="0"/>
              </a:rPr>
              <a:t>Incidents closed by SD: </a:t>
            </a:r>
            <a:r>
              <a:rPr lang="en-US" dirty="0">
                <a:cs typeface="Arial" panose="020B0604020202020204" pitchFamily="34" charset="0"/>
              </a:rPr>
              <a:t>2,820</a:t>
            </a:r>
          </a:p>
          <a:p>
            <a:pPr marL="285750" indent="-285750">
              <a:buFont typeface="Arial" panose="020B0604020202020204" pitchFamily="34" charset="0"/>
              <a:buChar char="•"/>
            </a:pPr>
            <a:r>
              <a:rPr lang="en-US" dirty="0">
                <a:solidFill>
                  <a:srgbClr val="7030A0"/>
                </a:solidFill>
                <a:cs typeface="Arial" panose="020B0604020202020204" pitchFamily="34" charset="0"/>
              </a:rPr>
              <a:t>Total Closed Incidents: </a:t>
            </a:r>
            <a:r>
              <a:rPr lang="en-US" dirty="0">
                <a:cs typeface="Arial" panose="020B0604020202020204" pitchFamily="34" charset="0"/>
              </a:rPr>
              <a:t>3,443</a:t>
            </a:r>
          </a:p>
          <a:p>
            <a:pPr marL="285750" indent="-285750">
              <a:buFont typeface="Arial" panose="020B0604020202020204" pitchFamily="34" charset="0"/>
              <a:buChar char="•"/>
            </a:pPr>
            <a:r>
              <a:rPr lang="en-US" dirty="0">
                <a:solidFill>
                  <a:srgbClr val="7030A0"/>
                </a:solidFill>
                <a:cs typeface="Arial" panose="020B0604020202020204" pitchFamily="34" charset="0"/>
              </a:rPr>
              <a:t>Closed by SD Percentage: </a:t>
            </a:r>
            <a:r>
              <a:rPr lang="en-US" dirty="0">
                <a:cs typeface="Arial" panose="020B0604020202020204" pitchFamily="34" charset="0"/>
              </a:rPr>
              <a:t>82%</a:t>
            </a:r>
            <a:endParaRPr lang="en-US" b="1" dirty="0">
              <a:solidFill>
                <a:srgbClr val="7030A0"/>
              </a:solidFill>
              <a:cs typeface="Arial" panose="020B0604020202020204" pitchFamily="34" charset="0"/>
            </a:endParaRPr>
          </a:p>
          <a:p>
            <a:r>
              <a:rPr lang="en-US" sz="1860" b="1" dirty="0">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dirty="0">
                <a:solidFill>
                  <a:srgbClr val="7030A0"/>
                </a:solidFill>
                <a:cs typeface="Arial" panose="020B0604020202020204" pitchFamily="34" charset="0"/>
              </a:rPr>
              <a:t>Phone: </a:t>
            </a:r>
            <a:r>
              <a:rPr lang="en-US" dirty="0">
                <a:cs typeface="Arial" panose="020B0604020202020204" pitchFamily="34" charset="0"/>
              </a:rPr>
              <a:t>2,657</a:t>
            </a:r>
          </a:p>
          <a:p>
            <a:pPr marL="285750" indent="-285750">
              <a:buFont typeface="Arial" panose="020B0604020202020204" pitchFamily="34" charset="0"/>
              <a:buChar char="•"/>
            </a:pPr>
            <a:r>
              <a:rPr lang="en-US" dirty="0">
                <a:solidFill>
                  <a:srgbClr val="7030A0"/>
                </a:solidFill>
                <a:cs typeface="Arial" panose="020B0604020202020204" pitchFamily="34" charset="0"/>
              </a:rPr>
              <a:t>Email: </a:t>
            </a:r>
            <a:r>
              <a:rPr lang="en-US" dirty="0">
                <a:cs typeface="Arial" panose="020B0604020202020204" pitchFamily="34" charset="0"/>
              </a:rPr>
              <a:t>681</a:t>
            </a:r>
          </a:p>
          <a:p>
            <a:pPr marL="285750" indent="-285750">
              <a:buFont typeface="Arial" panose="020B0604020202020204" pitchFamily="34" charset="0"/>
              <a:buChar char="•"/>
            </a:pPr>
            <a:r>
              <a:rPr lang="en-US" dirty="0">
                <a:solidFill>
                  <a:srgbClr val="7030A0"/>
                </a:solidFill>
                <a:cs typeface="Arial" panose="020B0604020202020204" pitchFamily="34" charset="0"/>
              </a:rPr>
              <a:t>Self-Service: </a:t>
            </a:r>
            <a:r>
              <a:rPr lang="en-US" dirty="0">
                <a:cs typeface="Arial" panose="020B0604020202020204" pitchFamily="34" charset="0"/>
              </a:rPr>
              <a:t>80</a:t>
            </a:r>
          </a:p>
          <a:p>
            <a:pPr marL="285750" indent="-285750">
              <a:buFont typeface="Arial" panose="020B0604020202020204" pitchFamily="34" charset="0"/>
              <a:buChar char="•"/>
            </a:pPr>
            <a:r>
              <a:rPr lang="en-US" dirty="0">
                <a:solidFill>
                  <a:srgbClr val="7030A0"/>
                </a:solidFill>
                <a:cs typeface="Arial" panose="020B0604020202020204" pitchFamily="34" charset="0"/>
              </a:rPr>
              <a:t>Walk-in: </a:t>
            </a:r>
            <a:r>
              <a:rPr lang="en-US" dirty="0">
                <a:cs typeface="Arial" panose="020B0604020202020204" pitchFamily="34" charset="0"/>
              </a:rPr>
              <a:t>23</a:t>
            </a:r>
          </a:p>
          <a:p>
            <a:endParaRPr lang="en-US" sz="1600" dirty="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dirty="0">
                <a:solidFill>
                  <a:srgbClr val="7030A0"/>
                </a:solidFill>
              </a:rPr>
              <a:t>Top 5 Subcategories:</a:t>
            </a:r>
          </a:p>
          <a:p>
            <a:pPr marL="342900" indent="-342900">
              <a:buFont typeface="Arial" panose="020B0604020202020204" pitchFamily="34" charset="0"/>
              <a:buChar char="•"/>
            </a:pPr>
            <a:r>
              <a:rPr lang="en-US" sz="1860" dirty="0"/>
              <a:t>Microsoft Office (595)</a:t>
            </a:r>
          </a:p>
          <a:p>
            <a:pPr marL="342900" indent="-342900">
              <a:buFont typeface="Arial" panose="020B0604020202020204" pitchFamily="34" charset="0"/>
              <a:buChar char="•"/>
            </a:pPr>
            <a:r>
              <a:rPr lang="en-US" sz="1860" dirty="0"/>
              <a:t>Active Directory (454)</a:t>
            </a:r>
          </a:p>
          <a:p>
            <a:pPr marL="342900" indent="-342900">
              <a:buFont typeface="Arial" panose="020B0604020202020204" pitchFamily="34" charset="0"/>
              <a:buChar char="•"/>
            </a:pPr>
            <a:r>
              <a:rPr lang="en-US" sz="1860" dirty="0"/>
              <a:t>NetDocuments (390)</a:t>
            </a:r>
          </a:p>
          <a:p>
            <a:pPr marL="342900" indent="-342900">
              <a:buFont typeface="Arial" panose="020B0604020202020204" pitchFamily="34" charset="0"/>
              <a:buChar char="•"/>
            </a:pPr>
            <a:r>
              <a:rPr lang="en-US" sz="1860" dirty="0"/>
              <a:t>Power PDF (135)</a:t>
            </a:r>
          </a:p>
          <a:p>
            <a:pPr marL="342900" indent="-342900">
              <a:buFont typeface="Arial" panose="020B0604020202020204" pitchFamily="34" charset="0"/>
              <a:buChar char="•"/>
            </a:pPr>
            <a:r>
              <a:rPr lang="en-US" sz="1860" dirty="0"/>
              <a:t>Printer (113)</a:t>
            </a:r>
          </a:p>
          <a:p>
            <a:endParaRPr lang="en-US" sz="1860" dirty="0">
              <a:solidFill>
                <a:srgbClr val="7030A0"/>
              </a:solidFill>
            </a:endParaRPr>
          </a:p>
          <a:p>
            <a:r>
              <a:rPr lang="en-US" sz="1860" dirty="0">
                <a:solidFill>
                  <a:srgbClr val="7030A0"/>
                </a:solidFill>
              </a:rPr>
              <a:t>Top 5 Customers: </a:t>
            </a:r>
          </a:p>
          <a:p>
            <a:pPr marL="342900" indent="-342900">
              <a:buFont typeface="+mj-lt"/>
              <a:buAutoNum type="arabicPeriod"/>
            </a:pPr>
            <a:r>
              <a:rPr lang="en-US" dirty="0"/>
              <a:t>Emily </a:t>
            </a:r>
            <a:r>
              <a:rPr lang="en-US" dirty="0" err="1"/>
              <a:t>Tewes</a:t>
            </a:r>
            <a:r>
              <a:rPr lang="en-US" dirty="0"/>
              <a:t> (21)</a:t>
            </a:r>
          </a:p>
          <a:p>
            <a:pPr marL="342900" indent="-342900">
              <a:buFont typeface="+mj-lt"/>
              <a:buAutoNum type="arabicPeriod"/>
            </a:pPr>
            <a:r>
              <a:rPr lang="en-US" dirty="0"/>
              <a:t>Patty Williams Mears (21)</a:t>
            </a:r>
          </a:p>
          <a:p>
            <a:pPr marL="342900" indent="-342900">
              <a:buFont typeface="+mj-lt"/>
              <a:buAutoNum type="arabicPeriod"/>
            </a:pPr>
            <a:r>
              <a:rPr lang="en-US" dirty="0"/>
              <a:t>Barbara Bona (19)</a:t>
            </a:r>
          </a:p>
          <a:p>
            <a:pPr marL="342900" indent="-342900">
              <a:buFont typeface="+mj-lt"/>
              <a:buAutoNum type="arabicPeriod"/>
            </a:pPr>
            <a:r>
              <a:rPr lang="en-US" dirty="0"/>
              <a:t>Susan Vanderburgh (19)</a:t>
            </a:r>
          </a:p>
          <a:p>
            <a:pPr marL="342900" indent="-342900">
              <a:buFont typeface="+mj-lt"/>
              <a:buAutoNum type="arabicPeriod"/>
            </a:pPr>
            <a:r>
              <a:rPr lang="en-US" dirty="0"/>
              <a:t>Betty Arnold (17)</a:t>
            </a:r>
          </a:p>
          <a:p>
            <a:endParaRPr lang="en-US" dirty="0"/>
          </a:p>
          <a:p>
            <a:r>
              <a:rPr lang="en-US" sz="1860" dirty="0">
                <a:solidFill>
                  <a:srgbClr val="7030A0"/>
                </a:solidFill>
              </a:rPr>
              <a:t>Average Incident/employee/month: </a:t>
            </a:r>
            <a:r>
              <a:rPr lang="en-US" sz="1860" dirty="0"/>
              <a:t>1.8</a:t>
            </a:r>
          </a:p>
          <a:p>
            <a:r>
              <a:rPr lang="en-US" sz="1860" dirty="0">
                <a:solidFill>
                  <a:srgbClr val="7030A0"/>
                </a:solidFill>
              </a:rPr>
              <a:t>Average Incident/new hire/month: </a:t>
            </a:r>
            <a:r>
              <a:rPr lang="en-US" sz="1860" dirty="0"/>
              <a:t>1.7</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2958102672"/>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384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626266273"/>
              </p:ext>
            </p:extLst>
          </p:nvPr>
        </p:nvGraphicFramePr>
        <p:xfrm>
          <a:off x="171886" y="2205839"/>
          <a:ext cx="5921828" cy="2257806"/>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2730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96.56%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38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2786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98.64%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132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5516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97.61%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6516102" y="1466796"/>
            <a:ext cx="4487699" cy="5244513"/>
          </a:xfrm>
          <a:prstGeom prst="rect">
            <a:avLst/>
          </a:prstGeom>
          <a:noFill/>
        </p:spPr>
        <p:txBody>
          <a:bodyPr wrap="square" rtlCol="0">
            <a:spAutoFit/>
          </a:bodyPr>
          <a:lstStyle/>
          <a:p>
            <a:r>
              <a:rPr lang="en-US" sz="1860">
                <a:solidFill>
                  <a:srgbClr val="7030A0"/>
                </a:solidFill>
              </a:rPr>
              <a:t>Survey Response Comment Highlights:</a:t>
            </a:r>
          </a:p>
          <a:p>
            <a:endParaRPr lang="en-US" sz="1860">
              <a:solidFill>
                <a:srgbClr val="7030A0"/>
              </a:solidFill>
            </a:endParaRPr>
          </a:p>
          <a:p>
            <a:pPr marL="342900" indent="-342900">
              <a:buFont typeface="Arial" panose="020B0604020202020204" pitchFamily="34" charset="0"/>
              <a:buChar char="•"/>
            </a:pPr>
            <a:r>
              <a:rPr lang="en-US" sz="1860">
                <a:solidFill>
                  <a:srgbClr val="7030A0"/>
                </a:solidFill>
              </a:rPr>
              <a:t>Dan – “IT responded promptly and was courteous.”</a:t>
            </a:r>
          </a:p>
          <a:p>
            <a:pPr marL="342900" indent="-342900">
              <a:buFont typeface="Arial" panose="020B0604020202020204" pitchFamily="34" charset="0"/>
              <a:buChar char="•"/>
            </a:pPr>
            <a:r>
              <a:rPr lang="en-US" sz="1860">
                <a:solidFill>
                  <a:srgbClr val="7030A0"/>
                </a:solidFill>
              </a:rPr>
              <a:t>Stephane – “Thank you for all you do.”</a:t>
            </a:r>
          </a:p>
          <a:p>
            <a:pPr marL="342900" indent="-342900">
              <a:buFont typeface="Arial" panose="020B0604020202020204" pitchFamily="34" charset="0"/>
              <a:buChar char="•"/>
            </a:pPr>
            <a:r>
              <a:rPr lang="en-US" sz="1860">
                <a:solidFill>
                  <a:srgbClr val="7030A0"/>
                </a:solidFill>
              </a:rPr>
              <a:t>“Thank you Neil for resolving the licensing issue with the copier.”</a:t>
            </a:r>
          </a:p>
          <a:p>
            <a:pPr marL="342900" indent="-342900">
              <a:buFont typeface="Arial" panose="020B0604020202020204" pitchFamily="34" charset="0"/>
              <a:buChar char="•"/>
            </a:pPr>
            <a:r>
              <a:rPr lang="en-US" sz="1860">
                <a:solidFill>
                  <a:srgbClr val="7030A0"/>
                </a:solidFill>
              </a:rPr>
              <a:t>“I received immediate assistance and Taylor was very friendly.”</a:t>
            </a:r>
          </a:p>
          <a:p>
            <a:pPr marL="342900" indent="-342900">
              <a:buFont typeface="Arial" panose="020B0604020202020204" pitchFamily="34" charset="0"/>
              <a:buChar char="•"/>
            </a:pPr>
            <a:r>
              <a:rPr lang="en-US" sz="1860">
                <a:solidFill>
                  <a:srgbClr val="7030A0"/>
                </a:solidFill>
              </a:rPr>
              <a:t>Taylor – “Quick response and I was logged on with relatively zero down-time.”</a:t>
            </a:r>
          </a:p>
          <a:p>
            <a:pPr marL="342900" indent="-342900">
              <a:buFont typeface="Arial" panose="020B0604020202020204" pitchFamily="34" charset="0"/>
              <a:buChar char="•"/>
            </a:pPr>
            <a:r>
              <a:rPr lang="en-US" sz="1860">
                <a:solidFill>
                  <a:srgbClr val="7030A0"/>
                </a:solidFill>
              </a:rPr>
              <a:t>Noah – “Not only was the folder located and recovered but I was shown how we can now upload folders to </a:t>
            </a:r>
            <a:r>
              <a:rPr lang="en-US" sz="1860" err="1">
                <a:solidFill>
                  <a:srgbClr val="7030A0"/>
                </a:solidFill>
              </a:rPr>
              <a:t>NetDocs</a:t>
            </a:r>
            <a:r>
              <a:rPr lang="en-US" sz="1860">
                <a:solidFill>
                  <a:srgbClr val="7030A0"/>
                </a:solidFill>
              </a:rPr>
              <a:t>!”</a:t>
            </a:r>
          </a:p>
          <a:p>
            <a:pPr marL="342900" indent="-342900">
              <a:buFont typeface="Arial" panose="020B0604020202020204" pitchFamily="34" charset="0"/>
              <a:buChar char="•"/>
            </a:pPr>
            <a:r>
              <a:rPr lang="en-US" sz="1860">
                <a:solidFill>
                  <a:srgbClr val="7030A0"/>
                </a:solidFill>
              </a:rPr>
              <a:t>Jaimi – “THE BEST EVER!  Totally competent and very skilled and knowledgeable.”</a:t>
            </a:r>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1386464564"/>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5943600" y="1704975"/>
            <a:ext cx="5781575" cy="4552015"/>
          </a:xfrm>
          <a:prstGeom prst="rect">
            <a:avLst/>
          </a:prstGeom>
          <a:noFill/>
        </p:spPr>
        <p:txBody>
          <a:bodyPr wrap="square" rtlCol="0">
            <a:spAutoFit/>
          </a:bodyPr>
          <a:lstStyle/>
          <a:p>
            <a:r>
              <a:rPr lang="en-US" sz="1860" dirty="0">
                <a:solidFill>
                  <a:srgbClr val="7030A0"/>
                </a:solidFill>
              </a:rPr>
              <a:t>Top viewed articles, Self Service:</a:t>
            </a:r>
          </a:p>
          <a:p>
            <a:pPr marL="285750" indent="-285750">
              <a:buFont typeface="Arial" panose="020B0604020202020204" pitchFamily="34" charset="0"/>
              <a:buChar char="•"/>
            </a:pPr>
            <a:r>
              <a:rPr lang="en-US" dirty="0"/>
              <a:t>How to install a network printer</a:t>
            </a:r>
          </a:p>
          <a:p>
            <a:pPr marL="285750" indent="-285750">
              <a:buFont typeface="Arial" panose="020B0604020202020204" pitchFamily="34" charset="0"/>
              <a:buChar char="•"/>
            </a:pPr>
            <a:r>
              <a:rPr lang="en-US" dirty="0"/>
              <a:t>How do I contact the Service Desk?</a:t>
            </a:r>
          </a:p>
          <a:p>
            <a:pPr marL="285750" indent="-285750">
              <a:buFont typeface="Arial" panose="020B0604020202020204" pitchFamily="34" charset="0"/>
              <a:buChar char="•"/>
            </a:pPr>
            <a:r>
              <a:rPr lang="en-US" dirty="0"/>
              <a:t>How to configure JL email on your iOS device</a:t>
            </a:r>
          </a:p>
          <a:p>
            <a:pPr marL="285750" indent="-285750">
              <a:buFont typeface="Arial" panose="020B0604020202020204" pitchFamily="34" charset="0"/>
              <a:buChar char="•"/>
            </a:pPr>
            <a:r>
              <a:rPr lang="en-US" dirty="0"/>
              <a:t>Jackson Lewis Password Policy</a:t>
            </a:r>
          </a:p>
          <a:p>
            <a:r>
              <a:rPr lang="en-US" sz="1860" dirty="0">
                <a:solidFill>
                  <a:srgbClr val="7030A0"/>
                </a:solidFill>
              </a:rPr>
              <a:t>Top viewed articles, IT: </a:t>
            </a:r>
          </a:p>
          <a:p>
            <a:pPr marL="285750" indent="-285750">
              <a:buFont typeface="Arial" panose="020B0604020202020204" pitchFamily="34" charset="0"/>
              <a:buChar char="•"/>
            </a:pPr>
            <a:r>
              <a:rPr lang="en-US" dirty="0"/>
              <a:t>Escalation paths and category guide</a:t>
            </a:r>
          </a:p>
          <a:p>
            <a:pPr marL="285750" indent="-285750">
              <a:buFont typeface="Arial" panose="020B0604020202020204" pitchFamily="34" charset="0"/>
              <a:buChar char="•"/>
            </a:pPr>
            <a:r>
              <a:rPr lang="en-US" dirty="0"/>
              <a:t>2Ring Dashboards</a:t>
            </a:r>
          </a:p>
          <a:p>
            <a:pPr marL="285750" indent="-285750">
              <a:buFont typeface="Arial" panose="020B0604020202020204" pitchFamily="34" charset="0"/>
              <a:buChar char="•"/>
            </a:pPr>
            <a:r>
              <a:rPr lang="en-US" dirty="0"/>
              <a:t>TeamViewer: Remote Control</a:t>
            </a:r>
          </a:p>
          <a:p>
            <a:pPr marL="285750" indent="-285750">
              <a:buFont typeface="Arial" panose="020B0604020202020204" pitchFamily="34" charset="0"/>
              <a:buChar char="•"/>
            </a:pPr>
            <a:r>
              <a:rPr lang="en-US" dirty="0" err="1"/>
              <a:t>Intapp</a:t>
            </a:r>
            <a:r>
              <a:rPr lang="en-US" dirty="0"/>
              <a:t> Time Troubleshooting</a:t>
            </a:r>
          </a:p>
          <a:p>
            <a:r>
              <a:rPr lang="en-US" sz="1860" dirty="0">
                <a:solidFill>
                  <a:srgbClr val="7030A0"/>
                </a:solidFill>
              </a:rPr>
              <a:t>Average Article rating: </a:t>
            </a:r>
            <a:r>
              <a:rPr lang="en-US" dirty="0"/>
              <a:t>4.65/5</a:t>
            </a:r>
            <a:br>
              <a:rPr lang="en-US" dirty="0"/>
            </a:br>
            <a:r>
              <a:rPr lang="en-US" dirty="0">
                <a:solidFill>
                  <a:srgbClr val="7030A0"/>
                </a:solidFill>
              </a:rPr>
              <a:t>Did you know? </a:t>
            </a:r>
          </a:p>
          <a:p>
            <a:pPr marL="285750" indent="-285750">
              <a:buFont typeface="Arial" panose="020B0604020202020204" pitchFamily="34" charset="0"/>
              <a:buChar char="•"/>
            </a:pPr>
            <a:r>
              <a:rPr lang="en-US" dirty="0"/>
              <a:t>1,924 searches were made from within the JL Service Center by 217 unique users. </a:t>
            </a:r>
          </a:p>
          <a:p>
            <a:pPr marL="285750" indent="-285750">
              <a:buFont typeface="Arial" panose="020B0604020202020204" pitchFamily="34" charset="0"/>
              <a:buChar char="•"/>
            </a:pPr>
            <a:r>
              <a:rPr lang="en-US" dirty="0"/>
              <a:t>These searches were across both Knowledge &amp; Service Center. </a:t>
            </a:r>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244800"/>
            <a:ext cx="11922937" cy="5355312"/>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7030A0"/>
                </a:solidFill>
                <a:effectLst/>
              </a:rPr>
              <a:t>Escalating Incidents:</a:t>
            </a:r>
            <a:r>
              <a:rPr lang="en-US" b="0" i="0" dirty="0">
                <a:solidFill>
                  <a:srgbClr val="7030A0"/>
                </a:solidFill>
                <a:effectLst/>
              </a:rPr>
              <a:t> I know this is not being missed often but please remember to include needed information when escalating an incident.</a:t>
            </a:r>
          </a:p>
          <a:p>
            <a:pPr marL="742950" lvl="1" indent="-285750">
              <a:buFont typeface="Arial" panose="020B0604020202020204" pitchFamily="34" charset="0"/>
              <a:buChar char="•"/>
            </a:pPr>
            <a:r>
              <a:rPr lang="en-US" b="0" i="0" dirty="0">
                <a:solidFill>
                  <a:srgbClr val="7030A0"/>
                </a:solidFill>
                <a:effectLst/>
              </a:rPr>
              <a:t>I’ve heard from a few assignment groups recently about some various items missing in incidents when they receive them:</a:t>
            </a:r>
          </a:p>
          <a:p>
            <a:pPr marL="1143000" lvl="2" indent="-228600" algn="l">
              <a:buFont typeface="Arial" panose="020B0604020202020204" pitchFamily="34" charset="0"/>
              <a:buChar char="•"/>
            </a:pPr>
            <a:r>
              <a:rPr lang="en-US" b="0" i="0" dirty="0">
                <a:solidFill>
                  <a:srgbClr val="7030A0"/>
                </a:solidFill>
                <a:effectLst/>
              </a:rPr>
              <a:t>Doc IDs or document name (</a:t>
            </a:r>
            <a:r>
              <a:rPr lang="en-US" b="0" i="0" dirty="0" err="1">
                <a:solidFill>
                  <a:srgbClr val="7030A0"/>
                </a:solidFill>
                <a:effectLst/>
              </a:rPr>
              <a:t>NetDocs</a:t>
            </a:r>
            <a:r>
              <a:rPr lang="en-US" b="0" i="0" dirty="0">
                <a:solidFill>
                  <a:srgbClr val="7030A0"/>
                </a:solidFill>
                <a:effectLst/>
              </a:rPr>
              <a:t> or OneDrive), Screenshots of errors or text of errors, Troubleshooting steps taken</a:t>
            </a:r>
            <a:endParaRPr lang="en-US" b="1" dirty="0">
              <a:solidFill>
                <a:srgbClr val="7030A0"/>
              </a:solidFill>
            </a:endParaRPr>
          </a:p>
          <a:p>
            <a:pPr marL="228600" indent="-228600">
              <a:buFont typeface="Arial" panose="020B0604020202020204" pitchFamily="34" charset="0"/>
              <a:buChar char="•"/>
            </a:pPr>
            <a:r>
              <a:rPr lang="en-US" b="1" i="0">
                <a:solidFill>
                  <a:srgbClr val="7030A0"/>
                </a:solidFill>
                <a:effectLst/>
              </a:rPr>
              <a:t>Holiday Schedule</a:t>
            </a:r>
            <a:r>
              <a:rPr lang="en-US" b="1" i="0" dirty="0">
                <a:solidFill>
                  <a:srgbClr val="7030A0"/>
                </a:solidFill>
                <a:effectLst/>
              </a:rPr>
              <a:t>: </a:t>
            </a:r>
            <a:r>
              <a:rPr lang="en-US" b="0" i="0" dirty="0">
                <a:solidFill>
                  <a:srgbClr val="7030A0"/>
                </a:solidFill>
                <a:effectLst/>
              </a:rPr>
              <a:t>Holiday schedule for 2023 has been added to the help desk calendar and invites sent as reminders for coverage.</a:t>
            </a:r>
          </a:p>
          <a:p>
            <a:pPr marL="228600" indent="-228600">
              <a:buFont typeface="Arial" panose="020B0604020202020204" pitchFamily="34" charset="0"/>
              <a:buChar char="•"/>
            </a:pPr>
            <a:r>
              <a:rPr lang="en-US" b="1" i="0" dirty="0">
                <a:solidFill>
                  <a:srgbClr val="7030A0"/>
                </a:solidFill>
                <a:effectLst/>
              </a:rPr>
              <a:t>Pexip: </a:t>
            </a:r>
            <a:r>
              <a:rPr lang="en-US" b="0" i="0" dirty="0">
                <a:solidFill>
                  <a:srgbClr val="7030A0"/>
                </a:solidFill>
                <a:effectLst/>
              </a:rPr>
              <a:t>The Pexip project is moving forward to enable use of other meeting platforms on the Cisco </a:t>
            </a:r>
            <a:r>
              <a:rPr lang="en-US" b="0" i="0" dirty="0" err="1">
                <a:solidFill>
                  <a:srgbClr val="7030A0"/>
                </a:solidFill>
                <a:effectLst/>
              </a:rPr>
              <a:t>Roomkits</a:t>
            </a:r>
            <a:r>
              <a:rPr lang="en-US" b="0" i="0" dirty="0">
                <a:solidFill>
                  <a:srgbClr val="7030A0"/>
                </a:solidFill>
                <a:effectLst/>
              </a:rPr>
              <a:t>.</a:t>
            </a:r>
            <a:r>
              <a:rPr lang="en-US" b="1" i="0" dirty="0">
                <a:solidFill>
                  <a:srgbClr val="7030A0"/>
                </a:solidFill>
                <a:effectLst/>
              </a:rPr>
              <a:t> </a:t>
            </a:r>
          </a:p>
          <a:p>
            <a:pPr marL="228600" indent="-228600">
              <a:buFont typeface="Arial" panose="020B0604020202020204" pitchFamily="34" charset="0"/>
              <a:buChar char="•"/>
            </a:pPr>
            <a:r>
              <a:rPr lang="en-US" b="1" i="0" dirty="0">
                <a:solidFill>
                  <a:srgbClr val="7030A0"/>
                </a:solidFill>
                <a:effectLst/>
              </a:rPr>
              <a:t>Egress POC:</a:t>
            </a:r>
            <a:r>
              <a:rPr lang="en-US" b="0" i="0" dirty="0">
                <a:solidFill>
                  <a:srgbClr val="7030A0"/>
                </a:solidFill>
                <a:effectLst/>
              </a:rPr>
              <a:t> Please review Ryan’s email regarding Egress. A proof of concept is running for this tool that works alongside Exchange and Mimecast. Egress helps determine risk in an email being sent.</a:t>
            </a:r>
            <a:endParaRPr lang="en-US" dirty="0">
              <a:solidFill>
                <a:srgbClr val="7030A0"/>
              </a:solidFill>
            </a:endParaRPr>
          </a:p>
          <a:p>
            <a:pPr marL="228600" indent="-228600">
              <a:buFont typeface="Arial" panose="020B0604020202020204" pitchFamily="34" charset="0"/>
              <a:buChar char="•"/>
            </a:pPr>
            <a:r>
              <a:rPr lang="en-US" b="1" i="0" dirty="0">
                <a:solidFill>
                  <a:srgbClr val="7030A0"/>
                </a:solidFill>
                <a:effectLst/>
              </a:rPr>
              <a:t>Office Closures:</a:t>
            </a:r>
            <a:r>
              <a:rPr lang="en-US" b="0" i="0" dirty="0">
                <a:solidFill>
                  <a:srgbClr val="7030A0"/>
                </a:solidFill>
                <a:effectLst/>
              </a:rPr>
              <a:t> Both Honolulu and Memphis officially close on October 31</a:t>
            </a:r>
            <a:r>
              <a:rPr lang="en-US" b="0" i="0" baseline="30000" dirty="0">
                <a:solidFill>
                  <a:srgbClr val="7030A0"/>
                </a:solidFill>
                <a:effectLst/>
              </a:rPr>
              <a:t>st</a:t>
            </a:r>
            <a:r>
              <a:rPr lang="en-US" b="0" i="0" dirty="0">
                <a:solidFill>
                  <a:srgbClr val="7030A0"/>
                </a:solidFill>
                <a:effectLst/>
              </a:rPr>
              <a:t>. Both offices we have access to until the end of November, so that various business services teams can turn down these sites.</a:t>
            </a:r>
          </a:p>
          <a:p>
            <a:pPr marL="742950" lvl="1" indent="-285750" algn="l">
              <a:buFont typeface="Arial" panose="020B0604020202020204" pitchFamily="34" charset="0"/>
              <a:buChar char="•"/>
            </a:pPr>
            <a:r>
              <a:rPr lang="en-US" b="0" i="0" dirty="0">
                <a:solidFill>
                  <a:srgbClr val="7030A0"/>
                </a:solidFill>
                <a:effectLst/>
              </a:rPr>
              <a:t>Honolulu users will be departing, while a mix of departures and transfers are happening for Memphis.</a:t>
            </a:r>
          </a:p>
          <a:p>
            <a:pPr marL="285750" indent="-285750">
              <a:buFont typeface="Arial" panose="020B0604020202020204" pitchFamily="34" charset="0"/>
              <a:buChar char="•"/>
            </a:pPr>
            <a:r>
              <a:rPr lang="en-US" b="1" i="0" dirty="0">
                <a:solidFill>
                  <a:srgbClr val="7030A0"/>
                </a:solidFill>
                <a:effectLst/>
              </a:rPr>
              <a:t>Password Resets:</a:t>
            </a:r>
            <a:r>
              <a:rPr lang="en-US" b="0" i="0" dirty="0">
                <a:solidFill>
                  <a:srgbClr val="7030A0"/>
                </a:solidFill>
                <a:effectLst/>
              </a:rPr>
              <a:t> A quick reminder to follow the </a:t>
            </a:r>
            <a:r>
              <a:rPr lang="en-US" b="0" i="0" u="none" strike="noStrike" dirty="0">
                <a:solidFill>
                  <a:srgbClr val="7030A0"/>
                </a:solidFill>
                <a:effectLst/>
                <a:hlinkClick r:id="rId3" tooltip="https://jacksonlewis.service-now.com/kb_view.do?sysparm_article=KB0010468">
                  <a:extLst>
                    <a:ext uri="{A12FA001-AC4F-418D-AE19-62706E023703}">
                      <ahyp:hlinkClr xmlns:ahyp="http://schemas.microsoft.com/office/drawing/2018/hyperlinkcolor" val="tx"/>
                    </a:ext>
                  </a:extLst>
                </a:hlinkClick>
              </a:rPr>
              <a:t>guidance here</a:t>
            </a:r>
            <a:r>
              <a:rPr lang="en-US" b="0" i="0" dirty="0">
                <a:solidFill>
                  <a:srgbClr val="7030A0"/>
                </a:solidFill>
                <a:effectLst/>
              </a:rPr>
              <a:t> for resetting passwords.</a:t>
            </a:r>
          </a:p>
          <a:p>
            <a:pPr marL="285750" indent="-285750">
              <a:buFont typeface="Arial" panose="020B0604020202020204" pitchFamily="34" charset="0"/>
              <a:buChar char="•"/>
            </a:pPr>
            <a:r>
              <a:rPr lang="en-US" b="1" i="0" dirty="0">
                <a:solidFill>
                  <a:srgbClr val="7030A0"/>
                </a:solidFill>
                <a:effectLst/>
              </a:rPr>
              <a:t>Password Policy:</a:t>
            </a:r>
            <a:r>
              <a:rPr lang="en-US" b="0" i="0" dirty="0">
                <a:solidFill>
                  <a:srgbClr val="7030A0"/>
                </a:solidFill>
                <a:effectLst/>
              </a:rPr>
              <a:t> Our </a:t>
            </a:r>
            <a:r>
              <a:rPr lang="en-US" b="0" i="0" u="none" strike="noStrike" dirty="0">
                <a:solidFill>
                  <a:srgbClr val="3B1264"/>
                </a:solidFill>
                <a:effectLst/>
                <a:hlinkClick r:id="rId4" tooltip="https://jacksonlewis.service-now.com/kb_view.do?sysparm_article=KB0010170">
                  <a:extLst>
                    <a:ext uri="{A12FA001-AC4F-418D-AE19-62706E023703}">
                      <ahyp:hlinkClr xmlns:ahyp="http://schemas.microsoft.com/office/drawing/2018/hyperlinkcolor" val="tx"/>
                    </a:ext>
                  </a:extLst>
                </a:hlinkClick>
              </a:rPr>
              <a:t>password policy is </a:t>
            </a:r>
            <a:r>
              <a:rPr lang="en-US" b="0" i="0" u="none" strike="noStrike" dirty="0">
                <a:solidFill>
                  <a:srgbClr val="7030A0"/>
                </a:solidFill>
                <a:effectLst/>
                <a:hlinkClick r:id="rId4" tooltip="https://jacksonlewis.service-now.com/kb_view.do?sysparm_article=KB0010170">
                  <a:extLst>
                    <a:ext uri="{A12FA001-AC4F-418D-AE19-62706E023703}">
                      <ahyp:hlinkClr xmlns:ahyp="http://schemas.microsoft.com/office/drawing/2018/hyperlinkcolor" val="tx"/>
                    </a:ext>
                  </a:extLst>
                </a:hlinkClick>
              </a:rPr>
              <a:t>here</a:t>
            </a:r>
            <a:r>
              <a:rPr lang="en-US" b="0" i="0" dirty="0">
                <a:solidFill>
                  <a:srgbClr val="7030A0"/>
                </a:solidFill>
                <a:effectLst/>
              </a:rPr>
              <a:t> and you may link this to users if they request information on the password policy.</a:t>
            </a:r>
          </a:p>
          <a:p>
            <a:pPr marL="742950" lvl="1" indent="-285750" algn="l">
              <a:buFont typeface="Arial" panose="020B0604020202020204" pitchFamily="34" charset="0"/>
              <a:buChar char="•"/>
            </a:pPr>
            <a:r>
              <a:rPr lang="en-US" b="0" i="0" dirty="0">
                <a:solidFill>
                  <a:srgbClr val="7030A0"/>
                </a:solidFill>
                <a:effectLst/>
              </a:rPr>
              <a:t>Remember that we may reset passwords any time from Active Directory Users &amp; Computers, while the users may not change their password within 30 days of setting their password.</a:t>
            </a:r>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26</a:t>
            </a:fld>
            <a:endParaRPr lang="en-US"/>
          </a:p>
        </p:txBody>
      </p:sp>
    </p:spTree>
    <p:extLst>
      <p:ext uri="{BB962C8B-B14F-4D97-AF65-F5344CB8AC3E}">
        <p14:creationId xmlns:p14="http://schemas.microsoft.com/office/powerpoint/2010/main" val="26759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27</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2487768449"/>
              </p:ext>
            </p:extLst>
          </p:nvPr>
        </p:nvGraphicFramePr>
        <p:xfrm>
          <a:off x="641907"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3228695550"/>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57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54668"/>
            <a:ext cx="5275517" cy="3311676"/>
          </a:xfrm>
          <a:prstGeom prst="rect">
            <a:avLst/>
          </a:prstGeom>
          <a:noFill/>
        </p:spPr>
        <p:txBody>
          <a:bodyPr vert="horz" wrap="square" rtlCol="0">
            <a:spAutoFit/>
          </a:bodyPr>
          <a:lstStyle/>
          <a:p>
            <a:r>
              <a:rPr lang="en-US" sz="1400" b="1" u="sng" dirty="0"/>
              <a:t>Critical Alerts:</a:t>
            </a:r>
          </a:p>
          <a:p>
            <a:pPr marL="457200" indent="-457200">
              <a:buFont typeface="Arial" panose="020B0604020202020204" pitchFamily="34" charset="0"/>
              <a:buChar char="•"/>
            </a:pPr>
            <a:r>
              <a:rPr lang="en-US" sz="1400" dirty="0"/>
              <a:t>Extending the daily SDT for </a:t>
            </a:r>
            <a:r>
              <a:rPr lang="en-US" sz="1400" dirty="0" err="1"/>
              <a:t>clocktimizer</a:t>
            </a:r>
            <a:endParaRPr lang="en-US" sz="1400" dirty="0"/>
          </a:p>
          <a:p>
            <a:pPr marL="457200" indent="-457200">
              <a:buFont typeface="Arial" panose="020B0604020202020204" pitchFamily="34" charset="0"/>
              <a:buChar char="•"/>
            </a:pPr>
            <a:r>
              <a:rPr lang="en-US" sz="1400" dirty="0"/>
              <a:t>Switches – Stack State and Idle interval (Health Probe Failed)</a:t>
            </a:r>
            <a:endParaRPr lang="en-US" sz="1860" dirty="0"/>
          </a:p>
          <a:p>
            <a:r>
              <a:rPr lang="en-US" sz="1400" b="1" u="sng" dirty="0"/>
              <a:t>Error Alerts:</a:t>
            </a:r>
          </a:p>
          <a:p>
            <a:pPr lvl="1"/>
            <a:r>
              <a:rPr lang="en-US" sz="1400" dirty="0"/>
              <a:t>1223 alerts CPU Spikes</a:t>
            </a:r>
          </a:p>
          <a:p>
            <a:pPr marL="1257300" lvl="2" indent="-342900">
              <a:buFont typeface="Arial" panose="020B0604020202020204" pitchFamily="34" charset="0"/>
              <a:buChar char="•"/>
            </a:pPr>
            <a:r>
              <a:rPr lang="en-US" sz="1200" dirty="0"/>
              <a:t>Vm-caris-col-01 ( Varonis Azure VM)</a:t>
            </a:r>
          </a:p>
          <a:p>
            <a:pPr marL="1257300" lvl="2" indent="-342900">
              <a:buFont typeface="Arial" panose="020B0604020202020204" pitchFamily="34" charset="0"/>
              <a:buChar char="•"/>
            </a:pPr>
            <a:r>
              <a:rPr lang="en-US" sz="1200" dirty="0"/>
              <a:t>vm-eus2-mat02 ( </a:t>
            </a:r>
            <a:r>
              <a:rPr lang="en-US" sz="1200" dirty="0" err="1"/>
              <a:t>Matallion</a:t>
            </a:r>
            <a:r>
              <a:rPr lang="en-US" sz="1200" dirty="0"/>
              <a:t> Azure VM)</a:t>
            </a:r>
          </a:p>
          <a:p>
            <a:pPr marL="1257300" lvl="2" indent="-342900">
              <a:buFont typeface="Arial" panose="020B0604020202020204" pitchFamily="34" charset="0"/>
              <a:buChar char="•"/>
            </a:pPr>
            <a:r>
              <a:rPr lang="en-US" sz="1200" dirty="0"/>
              <a:t>Azure Domain Controllers</a:t>
            </a:r>
          </a:p>
          <a:p>
            <a:pPr marL="1257300" lvl="2" indent="-342900">
              <a:buFont typeface="Arial" panose="020B0604020202020204" pitchFamily="34" charset="0"/>
              <a:buChar char="•"/>
            </a:pPr>
            <a:r>
              <a:rPr lang="en-US" sz="1200" dirty="0"/>
              <a:t>JL-SN-MID-E01 ( Service Now discovery Server)</a:t>
            </a:r>
          </a:p>
          <a:p>
            <a:pPr marL="1200150" lvl="2" indent="-285750">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JLNOVITEK-E01</a:t>
            </a:r>
            <a:r>
              <a:rPr lang="en-US" sz="1200" dirty="0"/>
              <a:t>  (</a:t>
            </a:r>
            <a:r>
              <a:rPr lang="en-US" sz="1200" dirty="0" err="1"/>
              <a:t>Novitek</a:t>
            </a:r>
            <a:r>
              <a:rPr lang="en-US" sz="1200" dirty="0"/>
              <a:t> Server)</a:t>
            </a:r>
          </a:p>
          <a:p>
            <a:pPr lvl="1"/>
            <a:r>
              <a:rPr lang="en-US" sz="1400" dirty="0"/>
              <a:t>485 Alerts on Silver Peaks</a:t>
            </a:r>
          </a:p>
          <a:p>
            <a:pPr lvl="1"/>
            <a:r>
              <a:rPr lang="en-US" sz="1400" dirty="0"/>
              <a:t>455 Alerts on Reboots ( Servers failed to be placed I </a:t>
            </a:r>
            <a:r>
              <a:rPr lang="en-US" sz="1400" dirty="0" err="1"/>
              <a:t>nSDT</a:t>
            </a:r>
            <a:r>
              <a:rPr lang="en-US" sz="1400" dirty="0"/>
              <a:t>)</a:t>
            </a:r>
          </a:p>
          <a:p>
            <a:pPr lvl="1"/>
            <a:endParaRPr lang="en-US" sz="1400" dirty="0"/>
          </a:p>
          <a:p>
            <a:endParaRPr lang="en-US" sz="1860" dirty="0"/>
          </a:p>
          <a:p>
            <a:endParaRPr lang="en-US" sz="1860" dirty="0"/>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3075640862"/>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2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3539430"/>
          </a:xfrm>
          <a:prstGeom prst="rect">
            <a:avLst/>
          </a:prstGeom>
          <a:noFill/>
        </p:spPr>
        <p:txBody>
          <a:bodyPr wrap="square" rtlCol="0">
            <a:spAutoFit/>
          </a:bodyPr>
          <a:lstStyle/>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3319129471"/>
              </p:ext>
            </p:extLst>
          </p:nvPr>
        </p:nvGraphicFramePr>
        <p:xfrm>
          <a:off x="369455" y="1550719"/>
          <a:ext cx="6356661" cy="4450073"/>
        </p:xfrm>
        <a:graphic>
          <a:graphicData uri="http://schemas.openxmlformats.org/drawingml/2006/table">
            <a:tbl>
              <a:tblPr firstRow="1" bandRow="1">
                <a:tableStyleId>{5C22544A-7EE6-4342-B048-85BDC9FD1C3A}</a:tableStyleId>
              </a:tblPr>
              <a:tblGrid>
                <a:gridCol w="2307354">
                  <a:extLst>
                    <a:ext uri="{9D8B030D-6E8A-4147-A177-3AD203B41FA5}">
                      <a16:colId xmlns:a16="http://schemas.microsoft.com/office/drawing/2014/main" val="3664369614"/>
                    </a:ext>
                  </a:extLst>
                </a:gridCol>
                <a:gridCol w="1349769">
                  <a:extLst>
                    <a:ext uri="{9D8B030D-6E8A-4147-A177-3AD203B41FA5}">
                      <a16:colId xmlns:a16="http://schemas.microsoft.com/office/drawing/2014/main" val="182517123"/>
                    </a:ext>
                  </a:extLst>
                </a:gridCol>
                <a:gridCol w="1349769">
                  <a:extLst>
                    <a:ext uri="{9D8B030D-6E8A-4147-A177-3AD203B41FA5}">
                      <a16:colId xmlns:a16="http://schemas.microsoft.com/office/drawing/2014/main" val="2130247252"/>
                    </a:ext>
                  </a:extLst>
                </a:gridCol>
                <a:gridCol w="1349769">
                  <a:extLst>
                    <a:ext uri="{9D8B030D-6E8A-4147-A177-3AD203B41FA5}">
                      <a16:colId xmlns:a16="http://schemas.microsoft.com/office/drawing/2014/main" val="3523951045"/>
                    </a:ext>
                  </a:extLst>
                </a:gridCol>
              </a:tblGrid>
              <a:tr h="370840">
                <a:tc>
                  <a:txBody>
                    <a:bodyPr/>
                    <a:lstStyle/>
                    <a:p>
                      <a:r>
                        <a:rPr lang="en-US"/>
                        <a:t>Resource</a:t>
                      </a:r>
                    </a:p>
                  </a:txBody>
                  <a:tcPr/>
                </a:tc>
                <a:tc>
                  <a:txBody>
                    <a:bodyPr/>
                    <a:lstStyle/>
                    <a:p>
                      <a:pPr lvl="0">
                        <a:buNone/>
                      </a:pPr>
                      <a:r>
                        <a:rPr lang="en-US" dirty="0"/>
                        <a:t>August</a:t>
                      </a:r>
                    </a:p>
                  </a:txBody>
                  <a:tcPr/>
                </a:tc>
                <a:tc>
                  <a:txBody>
                    <a:bodyPr/>
                    <a:lstStyle/>
                    <a:p>
                      <a:pPr lvl="0">
                        <a:buNone/>
                      </a:pPr>
                      <a:r>
                        <a:rPr lang="en-US" dirty="0"/>
                        <a:t>September</a:t>
                      </a:r>
                    </a:p>
                  </a:txBody>
                  <a:tcPr/>
                </a:tc>
                <a:tc>
                  <a:txBody>
                    <a:bodyPr/>
                    <a:lstStyle/>
                    <a:p>
                      <a:pPr lvl="0">
                        <a:buNone/>
                      </a:pPr>
                      <a:r>
                        <a:rPr lang="en-US" dirty="0"/>
                        <a:t>October</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100%</a:t>
                      </a:r>
                    </a:p>
                  </a:txBody>
                  <a:tcPr/>
                </a:tc>
                <a:tc>
                  <a:txBody>
                    <a:bodyPr/>
                    <a:lstStyle/>
                    <a:p>
                      <a:pPr lvl="0">
                        <a:buNone/>
                      </a:pPr>
                      <a:r>
                        <a:rPr lang="en-US"/>
                        <a:t>99.936%</a:t>
                      </a:r>
                    </a:p>
                  </a:txBody>
                  <a:tcPr/>
                </a:tc>
                <a:tc>
                  <a:txBody>
                    <a:bodyPr/>
                    <a:lstStyle/>
                    <a:p>
                      <a:pPr lvl="0">
                        <a:buNone/>
                      </a:pPr>
                      <a:r>
                        <a:rPr lang="en-US" dirty="0"/>
                        <a:t>99.992%</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dirty="0"/>
                        <a:t>100%</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99.503%</a:t>
                      </a:r>
                    </a:p>
                  </a:txBody>
                  <a:tcPr/>
                </a:tc>
                <a:tc>
                  <a:txBody>
                    <a:bodyPr/>
                    <a:lstStyle/>
                    <a:p>
                      <a:pPr lvl="0">
                        <a:buNone/>
                      </a:pPr>
                      <a:r>
                        <a:rPr lang="en-US"/>
                        <a:t>44.393%</a:t>
                      </a:r>
                    </a:p>
                  </a:txBody>
                  <a:tcPr/>
                </a:tc>
                <a:tc>
                  <a:txBody>
                    <a:bodyPr/>
                    <a:lstStyle/>
                    <a:p>
                      <a:pPr lvl="0">
                        <a:buNone/>
                      </a:pPr>
                      <a:r>
                        <a:rPr lang="en-US" dirty="0"/>
                        <a:t>99.934%</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99.996%</a:t>
                      </a:r>
                    </a:p>
                  </a:txBody>
                  <a:tcPr/>
                </a:tc>
                <a:tc>
                  <a:txBody>
                    <a:bodyPr/>
                    <a:lstStyle/>
                    <a:p>
                      <a:pPr lvl="0">
                        <a:buNone/>
                      </a:pPr>
                      <a:r>
                        <a:rPr lang="en-US"/>
                        <a:t>99.922%</a:t>
                      </a:r>
                    </a:p>
                  </a:txBody>
                  <a:tcPr/>
                </a:tc>
                <a:tc>
                  <a:txBody>
                    <a:bodyPr/>
                    <a:lstStyle/>
                    <a:p>
                      <a:pPr lvl="0">
                        <a:buNone/>
                      </a:pPr>
                      <a:r>
                        <a:rPr lang="en-US" dirty="0"/>
                        <a:t>99.993%</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99.525%</a:t>
                      </a:r>
                    </a:p>
                  </a:txBody>
                  <a:tcPr/>
                </a:tc>
                <a:tc>
                  <a:txBody>
                    <a:bodyPr/>
                    <a:lstStyle/>
                    <a:p>
                      <a:pPr lvl="0">
                        <a:buNone/>
                      </a:pPr>
                      <a:r>
                        <a:rPr lang="en-US"/>
                        <a:t>44.427%</a:t>
                      </a:r>
                    </a:p>
                  </a:txBody>
                  <a:tcPr/>
                </a:tc>
                <a:tc>
                  <a:txBody>
                    <a:bodyPr/>
                    <a:lstStyle/>
                    <a:p>
                      <a:pPr lvl="0">
                        <a:buNone/>
                      </a:pPr>
                      <a:r>
                        <a:rPr lang="en-US" dirty="0"/>
                        <a:t>99.938%</a:t>
                      </a:r>
                    </a:p>
                  </a:txBody>
                  <a:tcPr/>
                </a:tc>
                <a:extLst>
                  <a:ext uri="{0D108BD9-81ED-4DB2-BD59-A6C34878D82A}">
                    <a16:rowId xmlns:a16="http://schemas.microsoft.com/office/drawing/2014/main" val="2136831971"/>
                  </a:ext>
                </a:extLst>
              </a:tr>
              <a:tr h="370840">
                <a:tc>
                  <a:txBody>
                    <a:bodyPr/>
                    <a:lstStyle/>
                    <a:p>
                      <a:r>
                        <a:rPr lang="en-US"/>
                        <a:t>Payments Credit Card</a:t>
                      </a:r>
                    </a:p>
                  </a:txBody>
                  <a:tcPr/>
                </a:tc>
                <a:tc>
                  <a:txBody>
                    <a:bodyPr/>
                    <a:lstStyle/>
                    <a:p>
                      <a:pPr lvl="0">
                        <a:buNone/>
                      </a:pPr>
                      <a:r>
                        <a:rPr lang="en-US"/>
                        <a:t>99.957%</a:t>
                      </a:r>
                    </a:p>
                  </a:txBody>
                  <a:tcPr/>
                </a:tc>
                <a:tc>
                  <a:txBody>
                    <a:bodyPr/>
                    <a:lstStyle/>
                    <a:p>
                      <a:pPr lvl="0">
                        <a:buNone/>
                      </a:pPr>
                      <a:r>
                        <a:rPr lang="en-US"/>
                        <a:t>100%</a:t>
                      </a:r>
                    </a:p>
                  </a:txBody>
                  <a:tcPr/>
                </a:tc>
                <a:tc>
                  <a:txBody>
                    <a:bodyPr/>
                    <a:lstStyle/>
                    <a:p>
                      <a:pPr lvl="0">
                        <a:buNone/>
                      </a:pPr>
                      <a:r>
                        <a:rPr lang="en-US" dirty="0"/>
                        <a:t>100%</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dirty="0"/>
                        <a:t>99.998%</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99.997%</a:t>
                      </a:r>
                    </a:p>
                  </a:txBody>
                  <a:tcPr/>
                </a:tc>
                <a:tc>
                  <a:txBody>
                    <a:bodyPr/>
                    <a:lstStyle/>
                    <a:p>
                      <a:pPr lvl="0">
                        <a:buNone/>
                      </a:pPr>
                      <a:r>
                        <a:rPr lang="en-US"/>
                        <a:t>100%</a:t>
                      </a:r>
                    </a:p>
                  </a:txBody>
                  <a:tcPr/>
                </a:tc>
                <a:tc>
                  <a:txBody>
                    <a:bodyPr/>
                    <a:lstStyle/>
                    <a:p>
                      <a:pPr lvl="0">
                        <a:buNone/>
                      </a:pPr>
                      <a:r>
                        <a:rPr lang="en-US" dirty="0"/>
                        <a:t>100%</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100%</a:t>
                      </a:r>
                    </a:p>
                  </a:txBody>
                  <a:tcPr/>
                </a:tc>
                <a:tc>
                  <a:txBody>
                    <a:bodyPr/>
                    <a:lstStyle/>
                    <a:p>
                      <a:pPr lvl="0">
                        <a:buNone/>
                      </a:pPr>
                      <a:r>
                        <a:rPr lang="en-US"/>
                        <a:t>99.928%</a:t>
                      </a:r>
                    </a:p>
                  </a:txBody>
                  <a:tcPr/>
                </a:tc>
                <a:tc>
                  <a:txBody>
                    <a:bodyPr/>
                    <a:lstStyle/>
                    <a:p>
                      <a:pPr lvl="0">
                        <a:buNone/>
                      </a:pPr>
                      <a:r>
                        <a:rPr lang="en-US" dirty="0"/>
                        <a:t>99.987%</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99.997%</a:t>
                      </a:r>
                    </a:p>
                  </a:txBody>
                  <a:tcPr/>
                </a:tc>
                <a:tc>
                  <a:txBody>
                    <a:bodyPr/>
                    <a:lstStyle/>
                    <a:p>
                      <a:pPr lvl="0">
                        <a:buNone/>
                      </a:pPr>
                      <a:r>
                        <a:rPr lang="en-US"/>
                        <a:t>100%</a:t>
                      </a:r>
                    </a:p>
                  </a:txBody>
                  <a:tcPr/>
                </a:tc>
                <a:tc>
                  <a:txBody>
                    <a:bodyPr/>
                    <a:lstStyle/>
                    <a:p>
                      <a:pPr lvl="0">
                        <a:buNone/>
                      </a:pPr>
                      <a:r>
                        <a:rPr lang="en-US" dirty="0"/>
                        <a:t>100%</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dirty="0"/>
                        <a:t>99.73%</a:t>
                      </a:r>
                    </a:p>
                  </a:txBody>
                  <a:tcPr/>
                </a:tc>
                <a:tc>
                  <a:txBody>
                    <a:bodyPr/>
                    <a:lstStyle/>
                    <a:p>
                      <a:pPr lvl="0">
                        <a:buNone/>
                      </a:pPr>
                      <a:r>
                        <a:rPr lang="en-US" dirty="0"/>
                        <a:t>99.973%</a:t>
                      </a:r>
                    </a:p>
                  </a:txBody>
                  <a:tcPr/>
                </a:tc>
                <a:tc>
                  <a:txBody>
                    <a:bodyPr/>
                    <a:lstStyle/>
                    <a:p>
                      <a:pPr lvl="0">
                        <a:buNone/>
                      </a:pPr>
                      <a:r>
                        <a:rPr lang="en-US" dirty="0"/>
                        <a:t>99.982%</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6921177" y="1697229"/>
            <a:ext cx="4581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cs typeface="Calibri"/>
              </a:rPr>
              <a:t>Logic Monitor Collector Polling</a:t>
            </a:r>
          </a:p>
          <a:p>
            <a:pPr marL="285750" indent="-285750">
              <a:buFont typeface="Arial" panose="020B0604020202020204" pitchFamily="34" charset="0"/>
              <a:buChar char="•"/>
            </a:pPr>
            <a:r>
              <a:rPr lang="en-US" dirty="0">
                <a:cs typeface="Calibri"/>
              </a:rPr>
              <a:t>More or less similar to the </a:t>
            </a:r>
            <a:r>
              <a:rPr lang="en-US">
                <a:cs typeface="Calibri"/>
              </a:rPr>
              <a:t>previous month. </a:t>
            </a:r>
            <a:endParaRPr lang="en-US" dirty="0">
              <a:cs typeface="Calibri"/>
            </a:endParaRPr>
          </a:p>
        </p:txBody>
      </p:sp>
    </p:spTree>
    <p:extLst>
      <p:ext uri="{BB962C8B-B14F-4D97-AF65-F5344CB8AC3E}">
        <p14:creationId xmlns:p14="http://schemas.microsoft.com/office/powerpoint/2010/main" val="3489642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374934" y="1653217"/>
            <a:ext cx="4652210" cy="4024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7030A0"/>
                </a:solidFill>
                <a:ea typeface="+mn-lt"/>
                <a:cs typeface="+mn-lt"/>
              </a:rPr>
              <a:t>Overall score fell one point to 78 from September primarily due to remaining 21H2s Feature Update deployed into production.</a:t>
            </a:r>
          </a:p>
          <a:p>
            <a:endParaRPr lang="en-US">
              <a:solidFill>
                <a:srgbClr val="7030A0"/>
              </a:solidFill>
              <a:cs typeface="Calibri"/>
            </a:endParaRPr>
          </a:p>
          <a:p>
            <a:pPr marL="342900" indent="-342900">
              <a:buFont typeface="Arial" panose="020B0604020202020204" pitchFamily="34" charset="0"/>
              <a:buChar char="•"/>
            </a:pPr>
            <a:r>
              <a:rPr lang="en-US" sz="1850" dirty="0">
                <a:solidFill>
                  <a:srgbClr val="7030A0"/>
                </a:solidFill>
              </a:rPr>
              <a:t>App Reliability score of 76 due to staying current with updates and app versions of our base image.</a:t>
            </a:r>
            <a:endParaRPr lang="en-US" sz="1850">
              <a:solidFill>
                <a:srgbClr val="7030A0"/>
              </a:solidFill>
              <a:ea typeface="+mn-lt"/>
              <a:cs typeface="+mn-lt"/>
            </a:endParaRPr>
          </a:p>
          <a:p>
            <a:pPr marL="342900" indent="-342900">
              <a:buFont typeface="Arial" panose="020B0604020202020204" pitchFamily="34" charset="0"/>
              <a:buChar char="•"/>
            </a:pPr>
            <a:endParaRPr lang="en-US" sz="1850" dirty="0">
              <a:solidFill>
                <a:srgbClr val="7030A0"/>
              </a:solidFill>
            </a:endParaRPr>
          </a:p>
          <a:p>
            <a:pPr marL="342900" indent="-342900">
              <a:buFont typeface="Arial" panose="020B0604020202020204" pitchFamily="34" charset="0"/>
              <a:buChar char="•"/>
            </a:pPr>
            <a:r>
              <a:rPr lang="en-US" sz="1850" dirty="0">
                <a:solidFill>
                  <a:srgbClr val="7030A0"/>
                </a:solidFill>
              </a:rPr>
              <a:t>Work From Anywhere score of 86 due to our SCCM CMG still out of service. Currently working with MS to resolve.</a:t>
            </a:r>
            <a:endParaRPr lang="en-US" sz="1850" dirty="0">
              <a:solidFill>
                <a:srgbClr val="7030A0"/>
              </a:solidFill>
              <a:cs typeface="Calibri"/>
            </a:endParaRPr>
          </a:p>
          <a:p>
            <a:endParaRPr lang="en-US">
              <a:solidFill>
                <a:srgbClr val="7030A0"/>
              </a:solidFill>
              <a:cs typeface="Calibri"/>
            </a:endParaRPr>
          </a:p>
          <a:p>
            <a:endParaRPr lang="en-US">
              <a:solidFill>
                <a:srgbClr val="7030A0"/>
              </a:solidFill>
            </a:endParaRPr>
          </a:p>
        </p:txBody>
      </p:sp>
      <p:sp>
        <p:nvSpPr>
          <p:cNvPr id="7" name="Oval 6">
            <a:extLst>
              <a:ext uri="{FF2B5EF4-FFF2-40B4-BE49-F238E27FC236}">
                <a16:creationId xmlns:a16="http://schemas.microsoft.com/office/drawing/2014/main" id="{244F0A29-361B-434B-AE6C-44E65D7562F0}"/>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2A04B1C6-C28E-6691-917F-A3B4815A8625}"/>
              </a:ext>
            </a:extLst>
          </p:cNvPr>
          <p:cNvPicPr>
            <a:picLocks noChangeAspect="1"/>
          </p:cNvPicPr>
          <p:nvPr/>
        </p:nvPicPr>
        <p:blipFill>
          <a:blip r:embed="rId2"/>
          <a:stretch>
            <a:fillRect/>
          </a:stretch>
        </p:blipFill>
        <p:spPr>
          <a:xfrm>
            <a:off x="338470" y="2229399"/>
            <a:ext cx="6987362" cy="3170062"/>
          </a:xfrm>
          <a:prstGeom prst="rect">
            <a:avLst/>
          </a:prstGeom>
        </p:spPr>
      </p:pic>
    </p:spTree>
    <p:extLst>
      <p:ext uri="{BB962C8B-B14F-4D97-AF65-F5344CB8AC3E}">
        <p14:creationId xmlns:p14="http://schemas.microsoft.com/office/powerpoint/2010/main" val="8992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280680" y="2440982"/>
            <a:ext cx="4736662" cy="263918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panose="020B0604020202020204" pitchFamily="34" charset="0"/>
              <a:buChar char="•"/>
            </a:pPr>
            <a:r>
              <a:rPr lang="en-US" sz="1850" dirty="0">
                <a:solidFill>
                  <a:srgbClr val="7030A0"/>
                </a:solidFill>
              </a:rPr>
              <a:t>Continuing the trend of replacing our hardware with Microsoft products, giving us increased performance and reliability.</a:t>
            </a:r>
            <a:br>
              <a:rPr lang="en-US" sz="1850" dirty="0"/>
            </a:br>
            <a:endParaRPr lang="en-US">
              <a:ea typeface="+mn-lt"/>
              <a:cs typeface="+mn-lt"/>
            </a:endParaRPr>
          </a:p>
          <a:p>
            <a:pPr marL="342900" indent="-342900">
              <a:buFont typeface="Arial" panose="020B0604020202020204" pitchFamily="34" charset="0"/>
              <a:buChar char="•"/>
            </a:pPr>
            <a:r>
              <a:rPr lang="en-US" sz="1850" dirty="0">
                <a:solidFill>
                  <a:srgbClr val="00B050"/>
                </a:solidFill>
              </a:rPr>
              <a:t>975 total Surface Laptop 4s – Best overall performer</a:t>
            </a:r>
            <a:endParaRPr lang="en-US" sz="1850" dirty="0">
              <a:solidFill>
                <a:srgbClr val="00B050"/>
              </a:solidFill>
              <a:cs typeface="Calibri"/>
            </a:endParaRPr>
          </a:p>
          <a:p>
            <a:pPr marL="342900" indent="-342900">
              <a:buFont typeface="Arial" panose="020B0604020202020204" pitchFamily="34" charset="0"/>
              <a:buChar char="•"/>
            </a:pPr>
            <a:r>
              <a:rPr lang="en-US" sz="1850" dirty="0">
                <a:solidFill>
                  <a:srgbClr val="FF0000"/>
                </a:solidFill>
              </a:rPr>
              <a:t>13 Remaining Surface Pro 5s - Worst overall performer</a:t>
            </a:r>
            <a:endParaRPr lang="en-US" sz="1850" dirty="0">
              <a:solidFill>
                <a:srgbClr val="FF0000"/>
              </a:solidFill>
              <a:cs typeface="Calibri"/>
            </a:endParaRPr>
          </a:p>
          <a:p>
            <a:endParaRPr lang="en-US">
              <a:cs typeface="Calibri"/>
            </a:endParaRPr>
          </a:p>
        </p:txBody>
      </p:sp>
      <p:sp>
        <p:nvSpPr>
          <p:cNvPr id="7" name="Oval 6">
            <a:extLst>
              <a:ext uri="{FF2B5EF4-FFF2-40B4-BE49-F238E27FC236}">
                <a16:creationId xmlns:a16="http://schemas.microsoft.com/office/drawing/2014/main" id="{CABB09B1-B94A-46F3-906C-B86D3808E6B1}"/>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10;&#10;Description automatically generated">
            <a:extLst>
              <a:ext uri="{FF2B5EF4-FFF2-40B4-BE49-F238E27FC236}">
                <a16:creationId xmlns:a16="http://schemas.microsoft.com/office/drawing/2014/main" id="{65822DFD-BB2C-4741-7A15-E70478E78EF5}"/>
              </a:ext>
            </a:extLst>
          </p:cNvPr>
          <p:cNvPicPr>
            <a:picLocks noChangeAspect="1"/>
          </p:cNvPicPr>
          <p:nvPr/>
        </p:nvPicPr>
        <p:blipFill>
          <a:blip r:embed="rId2"/>
          <a:stretch>
            <a:fillRect/>
          </a:stretch>
        </p:blipFill>
        <p:spPr>
          <a:xfrm>
            <a:off x="418215" y="1933927"/>
            <a:ext cx="6686106" cy="4009099"/>
          </a:xfrm>
          <a:prstGeom prst="rect">
            <a:avLst/>
          </a:prstGeom>
        </p:spPr>
      </p:pic>
    </p:spTree>
    <p:extLst>
      <p:ext uri="{BB962C8B-B14F-4D97-AF65-F5344CB8AC3E}">
        <p14:creationId xmlns:p14="http://schemas.microsoft.com/office/powerpoint/2010/main" val="285802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927EA9A4-D105-4928-B690-64C98AF83C20}"/>
              </a:ext>
            </a:extLst>
          </p:cNvPr>
          <p:cNvSpPr txBox="1"/>
          <p:nvPr/>
        </p:nvSpPr>
        <p:spPr>
          <a:xfrm>
            <a:off x="7359820" y="2848983"/>
            <a:ext cx="3807124" cy="237141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850" dirty="0">
                <a:solidFill>
                  <a:srgbClr val="7030A0"/>
                </a:solidFill>
              </a:rPr>
              <a:t>Continuing to phase out older models with our latest models, Surface Pro 7+, Surface Pro 8 and Surface Laptop 4 allowing users to boot quicker, sign-in quicker and increase their productivity.</a:t>
            </a:r>
            <a:endParaRPr lang="en-US" sz="1850" dirty="0">
              <a:solidFill>
                <a:srgbClr val="7030A0"/>
              </a:solidFill>
              <a:cs typeface="Calibri"/>
            </a:endParaRPr>
          </a:p>
          <a:p>
            <a:pPr marL="342900" indent="-342900">
              <a:buFont typeface="Arial" panose="020B0604020202020204" pitchFamily="34" charset="0"/>
              <a:buChar char="•"/>
            </a:pPr>
            <a:endParaRPr lang="en-US" sz="1860">
              <a:solidFill>
                <a:srgbClr val="7030A0"/>
              </a:solidFill>
            </a:endParaRPr>
          </a:p>
        </p:txBody>
      </p:sp>
      <p:sp>
        <p:nvSpPr>
          <p:cNvPr id="8" name="Oval 7">
            <a:extLst>
              <a:ext uri="{FF2B5EF4-FFF2-40B4-BE49-F238E27FC236}">
                <a16:creationId xmlns:a16="http://schemas.microsoft.com/office/drawing/2014/main" id="{613C6221-2DBB-471A-891F-2E2E9FBBD21E}"/>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bar chart&#10;&#10;Description automatically generated">
            <a:extLst>
              <a:ext uri="{FF2B5EF4-FFF2-40B4-BE49-F238E27FC236}">
                <a16:creationId xmlns:a16="http://schemas.microsoft.com/office/drawing/2014/main" id="{B16BF1CA-82B2-F769-AC83-D5DD3EDAB274}"/>
              </a:ext>
            </a:extLst>
          </p:cNvPr>
          <p:cNvPicPr>
            <a:picLocks noChangeAspect="1"/>
          </p:cNvPicPr>
          <p:nvPr/>
        </p:nvPicPr>
        <p:blipFill>
          <a:blip r:embed="rId2"/>
          <a:stretch>
            <a:fillRect/>
          </a:stretch>
        </p:blipFill>
        <p:spPr>
          <a:xfrm>
            <a:off x="816936" y="1888021"/>
            <a:ext cx="6189920" cy="3994587"/>
          </a:xfrm>
          <a:prstGeom prst="rect">
            <a:avLst/>
          </a:prstGeom>
        </p:spPr>
      </p:pic>
    </p:spTree>
    <p:extLst>
      <p:ext uri="{BB962C8B-B14F-4D97-AF65-F5344CB8AC3E}">
        <p14:creationId xmlns:p14="http://schemas.microsoft.com/office/powerpoint/2010/main" val="257617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E7E32C-ED55-4545-AA1F-F3CBD55423C7}"/>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FBB4E23D-40B2-4FAA-83A5-605F2368DCD9}"/>
              </a:ext>
            </a:extLst>
          </p:cNvPr>
          <p:cNvSpPr>
            <a:spLocks noGrp="1"/>
          </p:cNvSpPr>
          <p:nvPr>
            <p:ph type="sldNum" sz="quarter" idx="4"/>
          </p:nvPr>
        </p:nvSpPr>
        <p:spPr/>
        <p:txBody>
          <a:bodyPr/>
          <a:lstStyle/>
          <a:p>
            <a:fld id="{407F7647-6CBB-4945-B48A-22BF8575EA14}" type="slidenum">
              <a:rPr lang="en-US" smtClean="0"/>
              <a:pPr/>
              <a:t>35</a:t>
            </a:fld>
            <a:endParaRPr lang="en-US"/>
          </a:p>
        </p:txBody>
      </p:sp>
      <p:sp>
        <p:nvSpPr>
          <p:cNvPr id="6" name="Title 5">
            <a:extLst>
              <a:ext uri="{FF2B5EF4-FFF2-40B4-BE49-F238E27FC236}">
                <a16:creationId xmlns:a16="http://schemas.microsoft.com/office/drawing/2014/main" id="{6DFDF4BA-720D-476D-9815-2A8F8D21EB9D}"/>
              </a:ext>
            </a:extLst>
          </p:cNvPr>
          <p:cNvSpPr>
            <a:spLocks noGrp="1"/>
          </p:cNvSpPr>
          <p:nvPr>
            <p:ph type="title"/>
          </p:nvPr>
        </p:nvSpPr>
        <p:spPr/>
        <p:txBody>
          <a:bodyPr/>
          <a:lstStyle/>
          <a:p>
            <a:r>
              <a:rPr lang="en-US">
                <a:latin typeface="Arial"/>
                <a:cs typeface="Arial"/>
              </a:rPr>
              <a:t>Aternity DEM-Q Performance</a:t>
            </a:r>
            <a:endParaRPr lang="en-US"/>
          </a:p>
        </p:txBody>
      </p:sp>
      <p:sp>
        <p:nvSpPr>
          <p:cNvPr id="5" name="TextBox 4">
            <a:extLst>
              <a:ext uri="{FF2B5EF4-FFF2-40B4-BE49-F238E27FC236}">
                <a16:creationId xmlns:a16="http://schemas.microsoft.com/office/drawing/2014/main" id="{077972E4-6C24-45B4-91DF-9DEB6C119B19}"/>
              </a:ext>
            </a:extLst>
          </p:cNvPr>
          <p:cNvSpPr txBox="1"/>
          <p:nvPr/>
        </p:nvSpPr>
        <p:spPr>
          <a:xfrm>
            <a:off x="8761582" y="1789332"/>
            <a:ext cx="3322320" cy="46412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1850" dirty="0">
                <a:solidFill>
                  <a:srgbClr val="7030A0"/>
                </a:solidFill>
              </a:rPr>
              <a:t>DEM-Q fell 4 points to 7.6 from September. We expect this number to rise back to the 8s once </a:t>
            </a:r>
            <a:r>
              <a:rPr lang="en-US" sz="1850" dirty="0" err="1">
                <a:solidFill>
                  <a:srgbClr val="7030A0"/>
                </a:solidFill>
              </a:rPr>
              <a:t>WUfB</a:t>
            </a:r>
            <a:r>
              <a:rPr lang="en-US" sz="1850" dirty="0">
                <a:solidFill>
                  <a:srgbClr val="7030A0"/>
                </a:solidFill>
              </a:rPr>
              <a:t> production ring for October fully reach production.</a:t>
            </a:r>
            <a:endParaRPr lang="en-US" sz="1850" dirty="0">
              <a:solidFill>
                <a:srgbClr val="7030A0"/>
              </a:solidFill>
              <a:cs typeface="Calibri"/>
            </a:endParaRPr>
          </a:p>
          <a:p>
            <a:pPr marL="342900" indent="-342900">
              <a:buFont typeface="Arial" panose="020B0604020202020204" pitchFamily="34" charset="0"/>
              <a:buChar char="•"/>
            </a:pPr>
            <a:endParaRPr lang="en-US" sz="1850" dirty="0">
              <a:solidFill>
                <a:srgbClr val="7030A0"/>
              </a:solidFill>
            </a:endParaRPr>
          </a:p>
          <a:p>
            <a:pPr marL="342900" indent="-342900">
              <a:buFont typeface="Arial" panose="020B0604020202020204" pitchFamily="34" charset="0"/>
              <a:buChar char="•"/>
            </a:pPr>
            <a:r>
              <a:rPr lang="en-US" sz="1850" dirty="0">
                <a:solidFill>
                  <a:srgbClr val="7030A0"/>
                </a:solidFill>
              </a:rPr>
              <a:t>Boot duration fell to by 2 seconds to 100sec from September</a:t>
            </a:r>
            <a:endParaRPr lang="en-US" sz="1850" dirty="0">
              <a:solidFill>
                <a:srgbClr val="7030A0"/>
              </a:solidFill>
              <a:cs typeface="Calibri"/>
            </a:endParaRPr>
          </a:p>
          <a:p>
            <a:pPr marL="342900" indent="-342900">
              <a:buFont typeface="Arial" panose="020B0604020202020204" pitchFamily="34" charset="0"/>
              <a:buChar char="•"/>
            </a:pPr>
            <a:endParaRPr lang="en-US" sz="1860">
              <a:solidFill>
                <a:srgbClr val="7030A0"/>
              </a:solidFill>
            </a:endParaRPr>
          </a:p>
          <a:p>
            <a:pPr marL="342900" indent="-342900">
              <a:buFont typeface="Arial" panose="020B0604020202020204" pitchFamily="34" charset="0"/>
              <a:buChar char="•"/>
            </a:pPr>
            <a:r>
              <a:rPr lang="en-US" sz="1850" dirty="0">
                <a:solidFill>
                  <a:srgbClr val="7030A0"/>
                </a:solidFill>
              </a:rPr>
              <a:t>App UXI is still holding at 4.6, and increased to be better only than 83.0% of companies.</a:t>
            </a:r>
            <a:endParaRPr lang="en-US" sz="1850" dirty="0">
              <a:solidFill>
                <a:srgbClr val="7030A0"/>
              </a:solidFill>
              <a:cs typeface="Calibri"/>
            </a:endParaRPr>
          </a:p>
          <a:p>
            <a:pPr>
              <a:buFont typeface="Arial"/>
              <a:buChar char="•"/>
            </a:pPr>
            <a:endParaRPr lang="en-US">
              <a:solidFill>
                <a:srgbClr val="7030A0"/>
              </a:solidFill>
              <a:cs typeface="Calibri"/>
            </a:endParaRPr>
          </a:p>
        </p:txBody>
      </p:sp>
      <p:sp>
        <p:nvSpPr>
          <p:cNvPr id="7" name="Oval 6">
            <a:extLst>
              <a:ext uri="{FF2B5EF4-FFF2-40B4-BE49-F238E27FC236}">
                <a16:creationId xmlns:a16="http://schemas.microsoft.com/office/drawing/2014/main" id="{22FB09C1-BA39-4088-9AFC-94BED525FC6E}"/>
              </a:ext>
            </a:extLst>
          </p:cNvPr>
          <p:cNvSpPr/>
          <p:nvPr/>
        </p:nvSpPr>
        <p:spPr>
          <a:xfrm>
            <a:off x="220929" y="137795"/>
            <a:ext cx="306845" cy="2672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Chart, scatter chart&#10;&#10;Description automatically generated">
            <a:extLst>
              <a:ext uri="{FF2B5EF4-FFF2-40B4-BE49-F238E27FC236}">
                <a16:creationId xmlns:a16="http://schemas.microsoft.com/office/drawing/2014/main" id="{3531A431-34B1-932E-16F4-00CE37D4AFFC}"/>
              </a:ext>
            </a:extLst>
          </p:cNvPr>
          <p:cNvPicPr>
            <a:picLocks noChangeAspect="1"/>
          </p:cNvPicPr>
          <p:nvPr/>
        </p:nvPicPr>
        <p:blipFill>
          <a:blip r:embed="rId2"/>
          <a:stretch>
            <a:fillRect/>
          </a:stretch>
        </p:blipFill>
        <p:spPr>
          <a:xfrm>
            <a:off x="223285" y="2062100"/>
            <a:ext cx="8254409" cy="3867938"/>
          </a:xfrm>
          <a:prstGeom prst="rect">
            <a:avLst/>
          </a:prstGeom>
        </p:spPr>
      </p:pic>
    </p:spTree>
    <p:extLst>
      <p:ext uri="{BB962C8B-B14F-4D97-AF65-F5344CB8AC3E}">
        <p14:creationId xmlns:p14="http://schemas.microsoft.com/office/powerpoint/2010/main" val="58759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2067841701"/>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52431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 </a:t>
            </a:r>
          </a:p>
          <a:p>
            <a:r>
              <a:rPr lang="en-US" sz="1600" dirty="0">
                <a:solidFill>
                  <a:srgbClr val="7030A0"/>
                </a:solidFill>
                <a:latin typeface="Arial" panose="020B0604020202020204" pitchFamily="34" charset="0"/>
                <a:cs typeface="Arial" panose="020B0604020202020204" pitchFamily="34" charset="0"/>
              </a:rPr>
              <a:t>3,534 incidents were opened during the month, across all groups within SNOW. 19% of incident volume were emails.</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Phone: 2760</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Email: 672</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Self-Service: 77</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Walk-in: 23</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First contact resolution lowered slightly in October to 83.8% (as opposed to 85.4% in September).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1290537878"/>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785652"/>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Incidents opened by week continued to trend upward.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percentage of incidents resolved the same day that they were opened trended upward in October.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CA2ECC1D-5CB0-4F13-97A2-DDE60CC9853D}"/>
              </a:ext>
            </a:extLst>
          </p:cNvPr>
          <p:cNvPicPr>
            <a:picLocks noChangeAspect="1"/>
          </p:cNvPicPr>
          <p:nvPr/>
        </p:nvPicPr>
        <p:blipFill>
          <a:blip r:embed="rId3"/>
          <a:stretch>
            <a:fillRect/>
          </a:stretch>
        </p:blipFill>
        <p:spPr>
          <a:xfrm>
            <a:off x="-4335" y="1827328"/>
            <a:ext cx="7870680" cy="2117761"/>
          </a:xfrm>
          <a:prstGeom prst="rect">
            <a:avLst/>
          </a:prstGeom>
        </p:spPr>
      </p:pic>
      <p:pic>
        <p:nvPicPr>
          <p:cNvPr id="12" name="Picture 11" descr="Chart, line chart&#10;&#10;Description automatically generated">
            <a:extLst>
              <a:ext uri="{FF2B5EF4-FFF2-40B4-BE49-F238E27FC236}">
                <a16:creationId xmlns:a16="http://schemas.microsoft.com/office/drawing/2014/main" id="{77190D4E-7189-4679-866C-168EE7255F1D}"/>
              </a:ext>
            </a:extLst>
          </p:cNvPr>
          <p:cNvPicPr>
            <a:picLocks noChangeAspect="1"/>
          </p:cNvPicPr>
          <p:nvPr/>
        </p:nvPicPr>
        <p:blipFill>
          <a:blip r:embed="rId4"/>
          <a:stretch>
            <a:fillRect/>
          </a:stretch>
        </p:blipFill>
        <p:spPr>
          <a:xfrm>
            <a:off x="0" y="4476959"/>
            <a:ext cx="7866345" cy="2116595"/>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10" name="TextBox 9">
            <a:extLst>
              <a:ext uri="{FF2B5EF4-FFF2-40B4-BE49-F238E27FC236}">
                <a16:creationId xmlns:a16="http://schemas.microsoft.com/office/drawing/2014/main" id="{EFC61EF0-BFEF-4476-BEE4-401B95F38623}"/>
              </a:ext>
            </a:extLst>
          </p:cNvPr>
          <p:cNvSpPr txBox="1"/>
          <p:nvPr/>
        </p:nvSpPr>
        <p:spPr>
          <a:xfrm>
            <a:off x="686562" y="5474928"/>
            <a:ext cx="10818876" cy="584775"/>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October, backlog growth continued to trend downward. Reminders sent regarding oldest incidents helped push teams to close their older incidents. </a:t>
            </a:r>
          </a:p>
        </p:txBody>
      </p:sp>
      <p:pic>
        <p:nvPicPr>
          <p:cNvPr id="6" name="Picture 5" descr="Chart, waterfall chart&#10;&#10;Description automatically generated">
            <a:extLst>
              <a:ext uri="{FF2B5EF4-FFF2-40B4-BE49-F238E27FC236}">
                <a16:creationId xmlns:a16="http://schemas.microsoft.com/office/drawing/2014/main" id="{7BB53E28-525C-4BAA-A443-DC24FB62A01C}"/>
              </a:ext>
            </a:extLst>
          </p:cNvPr>
          <p:cNvPicPr>
            <a:picLocks noChangeAspect="1"/>
          </p:cNvPicPr>
          <p:nvPr/>
        </p:nvPicPr>
        <p:blipFill>
          <a:blip r:embed="rId3"/>
          <a:stretch>
            <a:fillRect/>
          </a:stretch>
        </p:blipFill>
        <p:spPr>
          <a:xfrm>
            <a:off x="0" y="2196884"/>
            <a:ext cx="12182886" cy="3278044"/>
          </a:xfrm>
          <a:prstGeom prst="rect">
            <a:avLst/>
          </a:prstGeom>
        </p:spPr>
      </p:pic>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October, the average age of open incidents trended downward. </a:t>
            </a:r>
          </a:p>
        </p:txBody>
      </p:sp>
      <p:pic>
        <p:nvPicPr>
          <p:cNvPr id="10" name="Picture 9" descr="Chart, line chart&#10;&#10;Description automatically generated">
            <a:extLst>
              <a:ext uri="{FF2B5EF4-FFF2-40B4-BE49-F238E27FC236}">
                <a16:creationId xmlns:a16="http://schemas.microsoft.com/office/drawing/2014/main" id="{3548F7AA-F62B-4AE9-80F9-E953FA583429}"/>
              </a:ext>
            </a:extLst>
          </p:cNvPr>
          <p:cNvPicPr>
            <a:picLocks noChangeAspect="1"/>
          </p:cNvPicPr>
          <p:nvPr/>
        </p:nvPicPr>
        <p:blipFill>
          <a:blip r:embed="rId3"/>
          <a:stretch>
            <a:fillRect/>
          </a:stretch>
        </p:blipFill>
        <p:spPr>
          <a:xfrm>
            <a:off x="39512" y="1863150"/>
            <a:ext cx="12112975" cy="3259233"/>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6" name="Picture 5" descr="Chart, bar chart&#10;&#10;Description automatically generated">
            <a:extLst>
              <a:ext uri="{FF2B5EF4-FFF2-40B4-BE49-F238E27FC236}">
                <a16:creationId xmlns:a16="http://schemas.microsoft.com/office/drawing/2014/main" id="{A1184F80-A90F-4418-8281-8A9A937AE0AB}"/>
              </a:ext>
            </a:extLst>
          </p:cNvPr>
          <p:cNvPicPr>
            <a:picLocks noChangeAspect="1"/>
          </p:cNvPicPr>
          <p:nvPr/>
        </p:nvPicPr>
        <p:blipFill>
          <a:blip r:embed="rId2"/>
          <a:stretch>
            <a:fillRect/>
          </a:stretch>
        </p:blipFill>
        <p:spPr>
          <a:xfrm>
            <a:off x="955124" y="1988400"/>
            <a:ext cx="10281752" cy="4269654"/>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29</TotalTime>
  <Words>2882</Words>
  <Application>Microsoft Office PowerPoint</Application>
  <PresentationFormat>Widescreen</PresentationFormat>
  <Paragraphs>498</Paragraphs>
  <Slides>36</Slides>
  <Notes>18</Notes>
  <HiddenSlides>1</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Endpoints Operations</vt:lpstr>
      <vt:lpstr>Executive Summary</vt:lpstr>
      <vt:lpstr>PowerPoint Presentation</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Aternity DEM-Q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Polanco, Henry (IT)</cp:lastModifiedBy>
  <cp:revision>188</cp:revision>
  <dcterms:created xsi:type="dcterms:W3CDTF">2021-04-29T18:29:43Z</dcterms:created>
  <dcterms:modified xsi:type="dcterms:W3CDTF">2022-11-03T03:42:46Z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