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9.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0.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1.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12.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3.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16.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17.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8"/>
  </p:notesMasterIdLst>
  <p:sldIdLst>
    <p:sldId id="438" r:id="rId2"/>
    <p:sldId id="1528" r:id="rId3"/>
    <p:sldId id="1464" r:id="rId4"/>
    <p:sldId id="1537" r:id="rId5"/>
    <p:sldId id="1497" r:id="rId6"/>
    <p:sldId id="1514" r:id="rId7"/>
    <p:sldId id="1519" r:id="rId8"/>
    <p:sldId id="1526" r:id="rId9"/>
    <p:sldId id="1520" r:id="rId10"/>
    <p:sldId id="1521" r:id="rId11"/>
    <p:sldId id="1511" r:id="rId12"/>
    <p:sldId id="1522" r:id="rId13"/>
    <p:sldId id="1523" r:id="rId14"/>
    <p:sldId id="1525" r:id="rId15"/>
    <p:sldId id="1532" r:id="rId16"/>
    <p:sldId id="1502" r:id="rId17"/>
    <p:sldId id="1518" r:id="rId18"/>
    <p:sldId id="1466" r:id="rId19"/>
    <p:sldId id="1495" r:id="rId20"/>
    <p:sldId id="1496" r:id="rId21"/>
    <p:sldId id="1534" r:id="rId22"/>
    <p:sldId id="1527" r:id="rId23"/>
    <p:sldId id="1535" r:id="rId24"/>
    <p:sldId id="1499" r:id="rId25"/>
    <p:sldId id="1536" r:id="rId26"/>
    <p:sldId id="1500" r:id="rId27"/>
    <p:sldId id="1530" r:id="rId28"/>
    <p:sldId id="1503" r:id="rId29"/>
    <p:sldId id="1540" r:id="rId30"/>
    <p:sldId id="1549" r:id="rId31"/>
    <p:sldId id="1501" r:id="rId32"/>
    <p:sldId id="1542" r:id="rId33"/>
    <p:sldId id="1548" r:id="rId34"/>
    <p:sldId id="1547" r:id="rId35"/>
    <p:sldId id="1546" r:id="rId36"/>
    <p:sldId id="26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oble, Keith (IT)" initials="NK(" lastIdx="2" clrIdx="0">
    <p:extLst>
      <p:ext uri="{19B8F6BF-5375-455C-9EA6-DF929625EA0E}">
        <p15:presenceInfo xmlns:p15="http://schemas.microsoft.com/office/powerpoint/2012/main" userId="S::NobleK@jacksonlewis.com::693b87e5-2de0-43c1-b3ce-396dda00bef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4C0DE7-ECE5-4D8E-9CEB-2E89DB5CD53F}" v="64" dt="2022-12-07T15:10:00.9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5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Incidents opened per month, </a:t>
            </a:r>
            <a:r>
              <a:rPr lang="en-US" baseline="0">
                <a:solidFill>
                  <a:srgbClr val="7030A0"/>
                </a:solidFill>
              </a:rPr>
              <a:t>by Source</a:t>
            </a:r>
          </a:p>
        </c:rich>
      </c:tx>
      <c:layout>
        <c:manualLayout>
          <c:xMode val="edge"/>
          <c:yMode val="edge"/>
          <c:x val="0.18824674456487905"/>
          <c:y val="3.569768783055754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Phone</c:v>
                </c:pt>
              </c:strCache>
            </c:strRef>
          </c:tx>
          <c:spPr>
            <a:solidFill>
              <a:schemeClr val="accent1"/>
            </a:solidFill>
            <a:ln>
              <a:noFill/>
            </a:ln>
            <a:effectLst/>
          </c:spPr>
          <c:invertIfNegative val="0"/>
          <c:cat>
            <c:strRef>
              <c:f>Sheet1!$A$10:$A$12</c:f>
              <c:strCache>
                <c:ptCount val="3"/>
                <c:pt idx="0">
                  <c:v>September</c:v>
                </c:pt>
                <c:pt idx="1">
                  <c:v>October</c:v>
                </c:pt>
                <c:pt idx="2">
                  <c:v>November</c:v>
                </c:pt>
              </c:strCache>
            </c:strRef>
          </c:cat>
          <c:val>
            <c:numRef>
              <c:f>Sheet1!$B$10:$B$12</c:f>
              <c:numCache>
                <c:formatCode>General</c:formatCode>
                <c:ptCount val="3"/>
                <c:pt idx="0">
                  <c:v>2477</c:v>
                </c:pt>
                <c:pt idx="1">
                  <c:v>2760</c:v>
                </c:pt>
                <c:pt idx="2">
                  <c:v>2248</c:v>
                </c:pt>
              </c:numCache>
            </c:numRef>
          </c:val>
          <c:extLst>
            <c:ext xmlns:c16="http://schemas.microsoft.com/office/drawing/2014/chart" uri="{C3380CC4-5D6E-409C-BE32-E72D297353CC}">
              <c16:uniqueId val="{00000000-2613-447E-A06A-8A1F041D8066}"/>
            </c:ext>
          </c:extLst>
        </c:ser>
        <c:ser>
          <c:idx val="1"/>
          <c:order val="1"/>
          <c:tx>
            <c:strRef>
              <c:f>Sheet1!$C$1</c:f>
              <c:strCache>
                <c:ptCount val="1"/>
                <c:pt idx="0">
                  <c:v>Email</c:v>
                </c:pt>
              </c:strCache>
            </c:strRef>
          </c:tx>
          <c:spPr>
            <a:solidFill>
              <a:schemeClr val="accent2"/>
            </a:solidFill>
            <a:ln>
              <a:noFill/>
            </a:ln>
            <a:effectLst/>
          </c:spPr>
          <c:invertIfNegative val="0"/>
          <c:cat>
            <c:strRef>
              <c:f>Sheet1!$A$10:$A$12</c:f>
              <c:strCache>
                <c:ptCount val="3"/>
                <c:pt idx="0">
                  <c:v>September</c:v>
                </c:pt>
                <c:pt idx="1">
                  <c:v>October</c:v>
                </c:pt>
                <c:pt idx="2">
                  <c:v>November</c:v>
                </c:pt>
              </c:strCache>
            </c:strRef>
          </c:cat>
          <c:val>
            <c:numRef>
              <c:f>Sheet1!$C$10:$C$12</c:f>
              <c:numCache>
                <c:formatCode>General</c:formatCode>
                <c:ptCount val="3"/>
                <c:pt idx="0">
                  <c:v>787</c:v>
                </c:pt>
                <c:pt idx="1">
                  <c:v>672</c:v>
                </c:pt>
                <c:pt idx="2">
                  <c:v>611</c:v>
                </c:pt>
              </c:numCache>
            </c:numRef>
          </c:val>
          <c:extLst>
            <c:ext xmlns:c16="http://schemas.microsoft.com/office/drawing/2014/chart" uri="{C3380CC4-5D6E-409C-BE32-E72D297353CC}">
              <c16:uniqueId val="{00000001-2613-447E-A06A-8A1F041D8066}"/>
            </c:ext>
          </c:extLst>
        </c:ser>
        <c:ser>
          <c:idx val="2"/>
          <c:order val="2"/>
          <c:tx>
            <c:strRef>
              <c:f>Sheet1!$D$1</c:f>
              <c:strCache>
                <c:ptCount val="1"/>
                <c:pt idx="0">
                  <c:v>Self-Service</c:v>
                </c:pt>
              </c:strCache>
            </c:strRef>
          </c:tx>
          <c:spPr>
            <a:solidFill>
              <a:schemeClr val="accent3"/>
            </a:solidFill>
            <a:ln>
              <a:noFill/>
            </a:ln>
            <a:effectLst/>
          </c:spPr>
          <c:invertIfNegative val="0"/>
          <c:cat>
            <c:strRef>
              <c:f>Sheet1!$A$10:$A$12</c:f>
              <c:strCache>
                <c:ptCount val="3"/>
                <c:pt idx="0">
                  <c:v>September</c:v>
                </c:pt>
                <c:pt idx="1">
                  <c:v>October</c:v>
                </c:pt>
                <c:pt idx="2">
                  <c:v>November</c:v>
                </c:pt>
              </c:strCache>
            </c:strRef>
          </c:cat>
          <c:val>
            <c:numRef>
              <c:f>Sheet1!$D$10:$D$12</c:f>
              <c:numCache>
                <c:formatCode>General</c:formatCode>
                <c:ptCount val="3"/>
                <c:pt idx="0">
                  <c:v>40</c:v>
                </c:pt>
                <c:pt idx="1">
                  <c:v>77</c:v>
                </c:pt>
                <c:pt idx="2">
                  <c:v>48</c:v>
                </c:pt>
              </c:numCache>
            </c:numRef>
          </c:val>
          <c:extLst>
            <c:ext xmlns:c16="http://schemas.microsoft.com/office/drawing/2014/chart" uri="{C3380CC4-5D6E-409C-BE32-E72D297353CC}">
              <c16:uniqueId val="{00000002-2613-447E-A06A-8A1F041D8066}"/>
            </c:ext>
          </c:extLst>
        </c:ser>
        <c:ser>
          <c:idx val="3"/>
          <c:order val="3"/>
          <c:tx>
            <c:strRef>
              <c:f>Sheet1!$E$1</c:f>
              <c:strCache>
                <c:ptCount val="1"/>
                <c:pt idx="0">
                  <c:v>Walk-in</c:v>
                </c:pt>
              </c:strCache>
            </c:strRef>
          </c:tx>
          <c:spPr>
            <a:solidFill>
              <a:schemeClr val="accent4"/>
            </a:solidFill>
            <a:ln>
              <a:noFill/>
            </a:ln>
            <a:effectLst/>
          </c:spPr>
          <c:invertIfNegative val="0"/>
          <c:cat>
            <c:strRef>
              <c:f>Sheet1!$A$10:$A$12</c:f>
              <c:strCache>
                <c:ptCount val="3"/>
                <c:pt idx="0">
                  <c:v>September</c:v>
                </c:pt>
                <c:pt idx="1">
                  <c:v>October</c:v>
                </c:pt>
                <c:pt idx="2">
                  <c:v>November</c:v>
                </c:pt>
              </c:strCache>
            </c:strRef>
          </c:cat>
          <c:val>
            <c:numRef>
              <c:f>Sheet1!$E$10:$E$12</c:f>
              <c:numCache>
                <c:formatCode>General</c:formatCode>
                <c:ptCount val="3"/>
                <c:pt idx="0">
                  <c:v>20</c:v>
                </c:pt>
                <c:pt idx="1">
                  <c:v>23</c:v>
                </c:pt>
                <c:pt idx="2">
                  <c:v>21</c:v>
                </c:pt>
              </c:numCache>
            </c:numRef>
          </c:val>
          <c:extLst>
            <c:ext xmlns:c16="http://schemas.microsoft.com/office/drawing/2014/chart" uri="{C3380CC4-5D6E-409C-BE32-E72D297353CC}">
              <c16:uniqueId val="{00000004-2613-447E-A06A-8A1F041D8066}"/>
            </c:ext>
          </c:extLst>
        </c:ser>
        <c:ser>
          <c:idx val="4"/>
          <c:order val="4"/>
          <c:tx>
            <c:strRef>
              <c:f>Sheet1!$F$1</c:f>
              <c:strCache>
                <c:ptCount val="1"/>
                <c:pt idx="0">
                  <c:v>Chat</c:v>
                </c:pt>
              </c:strCache>
            </c:strRef>
          </c:tx>
          <c:spPr>
            <a:solidFill>
              <a:schemeClr val="accent5"/>
            </a:solidFill>
            <a:ln>
              <a:noFill/>
            </a:ln>
            <a:effectLst/>
          </c:spPr>
          <c:invertIfNegative val="0"/>
          <c:cat>
            <c:strRef>
              <c:f>Sheet1!$A$10:$A$12</c:f>
              <c:strCache>
                <c:ptCount val="3"/>
                <c:pt idx="0">
                  <c:v>September</c:v>
                </c:pt>
                <c:pt idx="1">
                  <c:v>October</c:v>
                </c:pt>
                <c:pt idx="2">
                  <c:v>November</c:v>
                </c:pt>
              </c:strCache>
            </c:strRef>
          </c:cat>
          <c:val>
            <c:numRef>
              <c:f>Sheet1!$F$10:$F$12</c:f>
              <c:numCache>
                <c:formatCode>General</c:formatCode>
                <c:ptCount val="3"/>
                <c:pt idx="0">
                  <c:v>1</c:v>
                </c:pt>
                <c:pt idx="1">
                  <c:v>2</c:v>
                </c:pt>
                <c:pt idx="2">
                  <c:v>0</c:v>
                </c:pt>
              </c:numCache>
            </c:numRef>
          </c:val>
          <c:extLst>
            <c:ext xmlns:c16="http://schemas.microsoft.com/office/drawing/2014/chart" uri="{C3380CC4-5D6E-409C-BE32-E72D297353CC}">
              <c16:uniqueId val="{00000005-2613-447E-A06A-8A1F041D8066}"/>
            </c:ext>
          </c:extLst>
        </c:ser>
        <c:dLbls>
          <c:showLegendKey val="0"/>
          <c:showVal val="0"/>
          <c:showCatName val="0"/>
          <c:showSerName val="0"/>
          <c:showPercent val="0"/>
          <c:showBubbleSize val="0"/>
        </c:dLbls>
        <c:gapWidth val="150"/>
        <c:overlap val="100"/>
        <c:axId val="1934353728"/>
        <c:axId val="1928843536"/>
      </c:barChart>
      <c:catAx>
        <c:axId val="1934353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28843536"/>
        <c:crosses val="autoZero"/>
        <c:auto val="1"/>
        <c:lblAlgn val="ctr"/>
        <c:lblOffset val="100"/>
        <c:noMultiLvlLbl val="0"/>
      </c:catAx>
      <c:valAx>
        <c:axId val="1928843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343537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Calls</a:t>
            </a:r>
            <a:r>
              <a:rPr lang="en-US" baseline="0">
                <a:solidFill>
                  <a:srgbClr val="7030A0"/>
                </a:solidFill>
              </a:rPr>
              <a:t> Handled within 30, 60, and 90 seconds</a:t>
            </a:r>
            <a:endParaRPr lang="en-US">
              <a:solidFill>
                <a:srgbClr val="7030A0"/>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&lt;30 seconds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Sheet1!$A$10:$A$12</c:f>
              <c:strCache>
                <c:ptCount val="3"/>
                <c:pt idx="0">
                  <c:v>September</c:v>
                </c:pt>
                <c:pt idx="1">
                  <c:v>October</c:v>
                </c:pt>
                <c:pt idx="2">
                  <c:v>November</c:v>
                </c:pt>
              </c:strCache>
            </c:strRef>
          </c:cat>
          <c:val>
            <c:numRef>
              <c:f>Sheet1!$B$10:$B$12</c:f>
              <c:numCache>
                <c:formatCode>0.00%</c:formatCode>
                <c:ptCount val="3"/>
                <c:pt idx="0">
                  <c:v>0.85829999999999995</c:v>
                </c:pt>
                <c:pt idx="1">
                  <c:v>0.87160000000000004</c:v>
                </c:pt>
                <c:pt idx="2">
                  <c:v>0.9093</c:v>
                </c:pt>
              </c:numCache>
            </c:numRef>
          </c:val>
          <c:smooth val="0"/>
          <c:extLst>
            <c:ext xmlns:c16="http://schemas.microsoft.com/office/drawing/2014/chart" uri="{C3380CC4-5D6E-409C-BE32-E72D297353CC}">
              <c16:uniqueId val="{00000000-5276-4CE0-BE63-7A054A490962}"/>
            </c:ext>
          </c:extLst>
        </c:ser>
        <c:ser>
          <c:idx val="1"/>
          <c:order val="1"/>
          <c:tx>
            <c:strRef>
              <c:f>Sheet1!$C$1</c:f>
              <c:strCache>
                <c:ptCount val="1"/>
                <c:pt idx="0">
                  <c:v>&lt;60 seconds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Sheet1!$A$10:$A$12</c:f>
              <c:strCache>
                <c:ptCount val="3"/>
                <c:pt idx="0">
                  <c:v>September</c:v>
                </c:pt>
                <c:pt idx="1">
                  <c:v>October</c:v>
                </c:pt>
                <c:pt idx="2">
                  <c:v>November</c:v>
                </c:pt>
              </c:strCache>
            </c:strRef>
          </c:cat>
          <c:val>
            <c:numRef>
              <c:f>Sheet1!$C$10:$C$12</c:f>
              <c:numCache>
                <c:formatCode>0.00%</c:formatCode>
                <c:ptCount val="3"/>
                <c:pt idx="0">
                  <c:v>0.88759999999999994</c:v>
                </c:pt>
                <c:pt idx="1">
                  <c:v>0.89939999999999998</c:v>
                </c:pt>
                <c:pt idx="2">
                  <c:v>0.93220000000000003</c:v>
                </c:pt>
              </c:numCache>
            </c:numRef>
          </c:val>
          <c:smooth val="0"/>
          <c:extLst>
            <c:ext xmlns:c16="http://schemas.microsoft.com/office/drawing/2014/chart" uri="{C3380CC4-5D6E-409C-BE32-E72D297353CC}">
              <c16:uniqueId val="{00000001-5276-4CE0-BE63-7A054A490962}"/>
            </c:ext>
          </c:extLst>
        </c:ser>
        <c:ser>
          <c:idx val="2"/>
          <c:order val="2"/>
          <c:tx>
            <c:strRef>
              <c:f>Sheet1!$D$1</c:f>
              <c:strCache>
                <c:ptCount val="1"/>
                <c:pt idx="0">
                  <c:v>&lt;90 seconds</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Sheet1!$A$10:$A$12</c:f>
              <c:strCache>
                <c:ptCount val="3"/>
                <c:pt idx="0">
                  <c:v>September</c:v>
                </c:pt>
                <c:pt idx="1">
                  <c:v>October</c:v>
                </c:pt>
                <c:pt idx="2">
                  <c:v>November</c:v>
                </c:pt>
              </c:strCache>
            </c:strRef>
          </c:cat>
          <c:val>
            <c:numRef>
              <c:f>Sheet1!$D$10:$D$12</c:f>
              <c:numCache>
                <c:formatCode>0.00%</c:formatCode>
                <c:ptCount val="3"/>
                <c:pt idx="0">
                  <c:v>0.90529999999999999</c:v>
                </c:pt>
                <c:pt idx="1">
                  <c:v>0.92090000000000005</c:v>
                </c:pt>
                <c:pt idx="2">
                  <c:v>0.9415</c:v>
                </c:pt>
              </c:numCache>
            </c:numRef>
          </c:val>
          <c:smooth val="0"/>
          <c:extLst>
            <c:ext xmlns:c16="http://schemas.microsoft.com/office/drawing/2014/chart" uri="{C3380CC4-5D6E-409C-BE32-E72D297353CC}">
              <c16:uniqueId val="{00000002-5276-4CE0-BE63-7A054A490962}"/>
            </c:ext>
          </c:extLst>
        </c:ser>
        <c:dLbls>
          <c:showLegendKey val="0"/>
          <c:showVal val="0"/>
          <c:showCatName val="0"/>
          <c:showSerName val="0"/>
          <c:showPercent val="0"/>
          <c:showBubbleSize val="0"/>
        </c:dLbls>
        <c:marker val="1"/>
        <c:smooth val="0"/>
        <c:axId val="228951632"/>
        <c:axId val="1131539840"/>
      </c:lineChart>
      <c:catAx>
        <c:axId val="228951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31539840"/>
        <c:crosses val="autoZero"/>
        <c:auto val="1"/>
        <c:lblAlgn val="ctr"/>
        <c:lblOffset val="100"/>
        <c:noMultiLvlLbl val="0"/>
      </c:catAx>
      <c:valAx>
        <c:axId val="1131539840"/>
        <c:scaling>
          <c:orientation val="minMax"/>
          <c:min val="0.60000000000000009"/>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8951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Average Speed to Answer (in seconds)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Average Speed to Answer</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Sheet1!$A$10:$A$12</c:f>
              <c:strCache>
                <c:ptCount val="3"/>
                <c:pt idx="0">
                  <c:v>September</c:v>
                </c:pt>
                <c:pt idx="1">
                  <c:v>October</c:v>
                </c:pt>
                <c:pt idx="2">
                  <c:v>November</c:v>
                </c:pt>
              </c:strCache>
            </c:strRef>
          </c:cat>
          <c:val>
            <c:numRef>
              <c:f>Sheet1!$B$10:$B$12</c:f>
              <c:numCache>
                <c:formatCode>General</c:formatCode>
                <c:ptCount val="3"/>
                <c:pt idx="0">
                  <c:v>33</c:v>
                </c:pt>
                <c:pt idx="1">
                  <c:v>30</c:v>
                </c:pt>
                <c:pt idx="2">
                  <c:v>25</c:v>
                </c:pt>
              </c:numCache>
            </c:numRef>
          </c:val>
          <c:smooth val="0"/>
          <c:extLst>
            <c:ext xmlns:c16="http://schemas.microsoft.com/office/drawing/2014/chart" uri="{C3380CC4-5D6E-409C-BE32-E72D297353CC}">
              <c16:uniqueId val="{00000000-A6BD-4F16-89BE-FFCC2D298D5A}"/>
            </c:ext>
          </c:extLst>
        </c:ser>
        <c:dLbls>
          <c:showLegendKey val="0"/>
          <c:showVal val="0"/>
          <c:showCatName val="0"/>
          <c:showSerName val="0"/>
          <c:showPercent val="0"/>
          <c:showBubbleSize val="0"/>
        </c:dLbls>
        <c:marker val="1"/>
        <c:smooth val="0"/>
        <c:axId val="1019531760"/>
        <c:axId val="144300896"/>
      </c:lineChart>
      <c:catAx>
        <c:axId val="1019531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4300896"/>
        <c:crosses val="autoZero"/>
        <c:auto val="1"/>
        <c:lblAlgn val="ctr"/>
        <c:lblOffset val="100"/>
        <c:noMultiLvlLbl val="0"/>
      </c:catAx>
      <c:valAx>
        <c:axId val="144300896"/>
        <c:scaling>
          <c:orientation val="minMax"/>
          <c:max val="15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531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Incidents Closed, </a:t>
            </a:r>
            <a:r>
              <a:rPr lang="en-US" baseline="0">
                <a:solidFill>
                  <a:srgbClr val="7030A0"/>
                </a:solidFill>
              </a:rPr>
              <a:t>by Source</a:t>
            </a:r>
          </a:p>
        </c:rich>
      </c:tx>
      <c:layout>
        <c:manualLayout>
          <c:xMode val="edge"/>
          <c:yMode val="edge"/>
          <c:x val="0.32607771260886559"/>
          <c:y val="4.88649102594176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Month</c:v>
                </c:pt>
              </c:strCache>
            </c:strRef>
          </c:tx>
          <c:dPt>
            <c:idx val="0"/>
            <c:bubble3D val="0"/>
            <c:spPr>
              <a:solidFill>
                <a:schemeClr val="accent1"/>
              </a:solidFill>
              <a:ln>
                <a:noFill/>
              </a:ln>
              <a:effectLst/>
              <a:sp3d/>
            </c:spPr>
            <c:extLst>
              <c:ext xmlns:c16="http://schemas.microsoft.com/office/drawing/2014/chart" uri="{C3380CC4-5D6E-409C-BE32-E72D297353CC}">
                <c16:uniqueId val="{00000001-843D-4BCB-A8A7-BB4C0408791A}"/>
              </c:ext>
            </c:extLst>
          </c:dPt>
          <c:dPt>
            <c:idx val="1"/>
            <c:bubble3D val="0"/>
            <c:spPr>
              <a:solidFill>
                <a:schemeClr val="accent2"/>
              </a:solidFill>
              <a:ln>
                <a:noFill/>
              </a:ln>
              <a:effectLst/>
              <a:sp3d/>
            </c:spPr>
            <c:extLst>
              <c:ext xmlns:c16="http://schemas.microsoft.com/office/drawing/2014/chart" uri="{C3380CC4-5D6E-409C-BE32-E72D297353CC}">
                <c16:uniqueId val="{00000003-843D-4BCB-A8A7-BB4C0408791A}"/>
              </c:ext>
            </c:extLst>
          </c:dPt>
          <c:dPt>
            <c:idx val="2"/>
            <c:bubble3D val="0"/>
            <c:spPr>
              <a:solidFill>
                <a:schemeClr val="accent3"/>
              </a:solidFill>
              <a:ln>
                <a:noFill/>
              </a:ln>
              <a:effectLst/>
              <a:sp3d/>
            </c:spPr>
            <c:extLst>
              <c:ext xmlns:c16="http://schemas.microsoft.com/office/drawing/2014/chart" uri="{C3380CC4-5D6E-409C-BE32-E72D297353CC}">
                <c16:uniqueId val="{00000005-843D-4BCB-A8A7-BB4C0408791A}"/>
              </c:ext>
            </c:extLst>
          </c:dPt>
          <c:dPt>
            <c:idx val="3"/>
            <c:bubble3D val="0"/>
            <c:spPr>
              <a:solidFill>
                <a:schemeClr val="accent4"/>
              </a:solidFill>
              <a:ln>
                <a:noFill/>
              </a:ln>
              <a:effectLst/>
              <a:sp3d/>
            </c:spPr>
            <c:extLst>
              <c:ext xmlns:c16="http://schemas.microsoft.com/office/drawing/2014/chart" uri="{C3380CC4-5D6E-409C-BE32-E72D297353CC}">
                <c16:uniqueId val="{00000007-843D-4BCB-A8A7-BB4C0408791A}"/>
              </c:ext>
            </c:extLst>
          </c:dPt>
          <c:dPt>
            <c:idx val="4"/>
            <c:bubble3D val="0"/>
            <c:spPr>
              <a:solidFill>
                <a:schemeClr val="accent5"/>
              </a:solidFill>
              <a:ln>
                <a:noFill/>
              </a:ln>
              <a:effectLst/>
              <a:sp3d/>
            </c:spPr>
            <c:extLst>
              <c:ext xmlns:c16="http://schemas.microsoft.com/office/drawing/2014/chart" uri="{C3380CC4-5D6E-409C-BE32-E72D297353CC}">
                <c16:uniqueId val="{00000009-843D-4BCB-A8A7-BB4C0408791A}"/>
              </c:ext>
            </c:extLst>
          </c:dPt>
          <c:cat>
            <c:strRef>
              <c:f>Sheet1!$A$2:$A$6</c:f>
              <c:strCache>
                <c:ptCount val="5"/>
                <c:pt idx="0">
                  <c:v>Phone</c:v>
                </c:pt>
                <c:pt idx="1">
                  <c:v>Email</c:v>
                </c:pt>
                <c:pt idx="2">
                  <c:v>Self-Service</c:v>
                </c:pt>
                <c:pt idx="3">
                  <c:v>Walk-in</c:v>
                </c:pt>
                <c:pt idx="4">
                  <c:v>Chat</c:v>
                </c:pt>
              </c:strCache>
            </c:strRef>
          </c:cat>
          <c:val>
            <c:numRef>
              <c:f>Sheet1!$B$2:$B$6</c:f>
              <c:numCache>
                <c:formatCode>General</c:formatCode>
                <c:ptCount val="5"/>
                <c:pt idx="0">
                  <c:v>2306</c:v>
                </c:pt>
                <c:pt idx="1">
                  <c:v>461</c:v>
                </c:pt>
                <c:pt idx="2">
                  <c:v>31</c:v>
                </c:pt>
                <c:pt idx="3">
                  <c:v>20</c:v>
                </c:pt>
                <c:pt idx="4">
                  <c:v>0</c:v>
                </c:pt>
              </c:numCache>
            </c:numRef>
          </c:val>
          <c:extLst>
            <c:ext xmlns:c16="http://schemas.microsoft.com/office/drawing/2014/chart" uri="{C3380CC4-5D6E-409C-BE32-E72D297353CC}">
              <c16:uniqueId val="{00000000-2613-447E-A06A-8A1F041D8066}"/>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60" b="0" i="0" kern="1200" spc="0" baseline="0">
                <a:solidFill>
                  <a:srgbClr val="7030A0"/>
                </a:solidFill>
                <a:effectLst/>
                <a:latin typeface="Calibri" panose="020F0502020204030204" pitchFamily="34" charset="0"/>
              </a:rPr>
              <a:t>New Hire Incidents within their first 30 days, year over year</a:t>
            </a:r>
            <a:endParaRPr lang="en-US">
              <a:effectLst/>
            </a:endParaRPr>
          </a:p>
        </c:rich>
      </c:tx>
      <c:layout>
        <c:manualLayout>
          <c:xMode val="edge"/>
          <c:yMode val="edge"/>
          <c:x val="0.12745938474518181"/>
          <c:y val="1.8724280442120489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Sheet1!$L$1</c:f>
              <c:strCache>
                <c:ptCount val="1"/>
                <c:pt idx="0">
                  <c:v>2021</c:v>
                </c:pt>
              </c:strCache>
            </c:strRef>
          </c:tx>
          <c:spPr>
            <a:solidFill>
              <a:schemeClr val="accent1"/>
            </a:solidFill>
            <a:ln>
              <a:noFill/>
            </a:ln>
            <a:effectLst/>
          </c:spPr>
          <c:invertIfNegative val="0"/>
          <c:cat>
            <c:strRef>
              <c:f>Sheet1!$A$2:$A$14</c:f>
              <c:strCache>
                <c:ptCount val="13"/>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pt idx="12">
                  <c:v>Yearly Totals</c:v>
                </c:pt>
              </c:strCache>
            </c:strRef>
          </c:cat>
          <c:val>
            <c:numRef>
              <c:f>Sheet1!$L$2:$L$14</c:f>
              <c:numCache>
                <c:formatCode>0.00</c:formatCode>
                <c:ptCount val="13"/>
                <c:pt idx="0">
                  <c:v>3.5</c:v>
                </c:pt>
                <c:pt idx="1">
                  <c:v>4.0285714285714285</c:v>
                </c:pt>
                <c:pt idx="2">
                  <c:v>7.0540540540540544</c:v>
                </c:pt>
                <c:pt idx="3">
                  <c:v>4.5</c:v>
                </c:pt>
                <c:pt idx="4">
                  <c:v>1.796875</c:v>
                </c:pt>
                <c:pt idx="5">
                  <c:v>2.8913043478260869</c:v>
                </c:pt>
                <c:pt idx="6">
                  <c:v>3.8837209302325579</c:v>
                </c:pt>
                <c:pt idx="7">
                  <c:v>2.8793103448275863</c:v>
                </c:pt>
                <c:pt idx="8">
                  <c:v>2.4320987654320989</c:v>
                </c:pt>
                <c:pt idx="9">
                  <c:v>3.7592592592592591</c:v>
                </c:pt>
                <c:pt idx="10">
                  <c:v>3.3076923076923075</c:v>
                </c:pt>
                <c:pt idx="11">
                  <c:v>3.5</c:v>
                </c:pt>
                <c:pt idx="12">
                  <c:v>3.3935969868173257</c:v>
                </c:pt>
              </c:numCache>
            </c:numRef>
          </c:val>
          <c:extLst>
            <c:ext xmlns:c16="http://schemas.microsoft.com/office/drawing/2014/chart" uri="{C3380CC4-5D6E-409C-BE32-E72D297353CC}">
              <c16:uniqueId val="{00000000-B59D-4233-9D05-6E093BB8667A}"/>
            </c:ext>
          </c:extLst>
        </c:ser>
        <c:ser>
          <c:idx val="1"/>
          <c:order val="1"/>
          <c:tx>
            <c:strRef>
              <c:f>Sheet1!$M$1</c:f>
              <c:strCache>
                <c:ptCount val="1"/>
                <c:pt idx="0">
                  <c:v>2022</c:v>
                </c:pt>
              </c:strCache>
            </c:strRef>
          </c:tx>
          <c:spPr>
            <a:solidFill>
              <a:schemeClr val="accent2"/>
            </a:solidFill>
            <a:ln>
              <a:noFill/>
            </a:ln>
            <a:effectLst/>
          </c:spPr>
          <c:invertIfNegative val="0"/>
          <c:cat>
            <c:strRef>
              <c:f>Sheet1!$A$2:$A$14</c:f>
              <c:strCache>
                <c:ptCount val="13"/>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pt idx="12">
                  <c:v>Yearly Totals</c:v>
                </c:pt>
              </c:strCache>
            </c:strRef>
          </c:cat>
          <c:val>
            <c:numRef>
              <c:f>Sheet1!$M$2:$M$14</c:f>
              <c:numCache>
                <c:formatCode>0.00</c:formatCode>
                <c:ptCount val="13"/>
                <c:pt idx="0">
                  <c:v>3.1186440677966103</c:v>
                </c:pt>
                <c:pt idx="1">
                  <c:v>2.1212121212121211</c:v>
                </c:pt>
                <c:pt idx="2">
                  <c:v>1.5909090909090908</c:v>
                </c:pt>
                <c:pt idx="3">
                  <c:v>2.0588235294117645</c:v>
                </c:pt>
                <c:pt idx="4">
                  <c:v>2.0441176470588234</c:v>
                </c:pt>
                <c:pt idx="5">
                  <c:v>3.3714285714285714</c:v>
                </c:pt>
                <c:pt idx="6">
                  <c:v>2.2702702702702702</c:v>
                </c:pt>
                <c:pt idx="7">
                  <c:v>2.3846153846153846</c:v>
                </c:pt>
                <c:pt idx="8">
                  <c:v>2.8918918918918921</c:v>
                </c:pt>
                <c:pt idx="9">
                  <c:v>1.6756756756756757</c:v>
                </c:pt>
                <c:pt idx="10">
                  <c:v>2.5517241379310347</c:v>
                </c:pt>
                <c:pt idx="11">
                  <c:v>0</c:v>
                </c:pt>
                <c:pt idx="12">
                  <c:v>2.3694690265486726</c:v>
                </c:pt>
              </c:numCache>
            </c:numRef>
          </c:val>
          <c:extLst>
            <c:ext xmlns:c16="http://schemas.microsoft.com/office/drawing/2014/chart" uri="{C3380CC4-5D6E-409C-BE32-E72D297353CC}">
              <c16:uniqueId val="{00000001-B59D-4233-9D05-6E093BB8667A}"/>
            </c:ext>
          </c:extLst>
        </c:ser>
        <c:dLbls>
          <c:showLegendKey val="0"/>
          <c:showVal val="0"/>
          <c:showCatName val="0"/>
          <c:showSerName val="0"/>
          <c:showPercent val="0"/>
          <c:showBubbleSize val="0"/>
        </c:dLbls>
        <c:gapWidth val="219"/>
        <c:overlap val="-27"/>
        <c:axId val="262808431"/>
        <c:axId val="270664639"/>
      </c:barChart>
      <c:catAx>
        <c:axId val="2628084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70664639"/>
        <c:crosses val="autoZero"/>
        <c:auto val="1"/>
        <c:lblAlgn val="ctr"/>
        <c:lblOffset val="100"/>
        <c:noMultiLvlLbl val="0"/>
      </c:catAx>
      <c:valAx>
        <c:axId val="270664639"/>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6280843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Article Count by Month</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IT </c:v>
                </c:pt>
              </c:strCache>
            </c:strRef>
          </c:tx>
          <c:spPr>
            <a:solidFill>
              <a:schemeClr val="accent1"/>
            </a:solidFill>
            <a:ln>
              <a:noFill/>
            </a:ln>
            <a:effectLst/>
          </c:spPr>
          <c:invertIfNegative val="0"/>
          <c:cat>
            <c:strRef>
              <c:f>Sheet1!$A$10:$A$12</c:f>
              <c:strCache>
                <c:ptCount val="3"/>
                <c:pt idx="0">
                  <c:v>September</c:v>
                </c:pt>
                <c:pt idx="1">
                  <c:v>October</c:v>
                </c:pt>
                <c:pt idx="2">
                  <c:v>November</c:v>
                </c:pt>
              </c:strCache>
            </c:strRef>
          </c:cat>
          <c:val>
            <c:numRef>
              <c:f>Sheet1!$B$10:$B$12</c:f>
              <c:numCache>
                <c:formatCode>General</c:formatCode>
                <c:ptCount val="3"/>
                <c:pt idx="0">
                  <c:v>214</c:v>
                </c:pt>
                <c:pt idx="1">
                  <c:v>216</c:v>
                </c:pt>
                <c:pt idx="2">
                  <c:v>217</c:v>
                </c:pt>
              </c:numCache>
            </c:numRef>
          </c:val>
          <c:extLst>
            <c:ext xmlns:c16="http://schemas.microsoft.com/office/drawing/2014/chart" uri="{C3380CC4-5D6E-409C-BE32-E72D297353CC}">
              <c16:uniqueId val="{00000000-17EA-40B1-A633-7AF040552795}"/>
            </c:ext>
          </c:extLst>
        </c:ser>
        <c:ser>
          <c:idx val="1"/>
          <c:order val="1"/>
          <c:tx>
            <c:strRef>
              <c:f>Sheet1!$C$1</c:f>
              <c:strCache>
                <c:ptCount val="1"/>
                <c:pt idx="0">
                  <c:v>Self Service</c:v>
                </c:pt>
              </c:strCache>
            </c:strRef>
          </c:tx>
          <c:spPr>
            <a:solidFill>
              <a:schemeClr val="accent2"/>
            </a:solidFill>
            <a:ln>
              <a:noFill/>
            </a:ln>
            <a:effectLst/>
          </c:spPr>
          <c:invertIfNegative val="0"/>
          <c:cat>
            <c:strRef>
              <c:f>Sheet1!$A$10:$A$12</c:f>
              <c:strCache>
                <c:ptCount val="3"/>
                <c:pt idx="0">
                  <c:v>September</c:v>
                </c:pt>
                <c:pt idx="1">
                  <c:v>October</c:v>
                </c:pt>
                <c:pt idx="2">
                  <c:v>November</c:v>
                </c:pt>
              </c:strCache>
            </c:strRef>
          </c:cat>
          <c:val>
            <c:numRef>
              <c:f>Sheet1!$C$10:$C$12</c:f>
              <c:numCache>
                <c:formatCode>General</c:formatCode>
                <c:ptCount val="3"/>
                <c:pt idx="0">
                  <c:v>276</c:v>
                </c:pt>
                <c:pt idx="1">
                  <c:v>279</c:v>
                </c:pt>
                <c:pt idx="2">
                  <c:v>286</c:v>
                </c:pt>
              </c:numCache>
            </c:numRef>
          </c:val>
          <c:extLst>
            <c:ext xmlns:c16="http://schemas.microsoft.com/office/drawing/2014/chart" uri="{C3380CC4-5D6E-409C-BE32-E72D297353CC}">
              <c16:uniqueId val="{00000001-17EA-40B1-A633-7AF040552795}"/>
            </c:ext>
          </c:extLst>
        </c:ser>
        <c:ser>
          <c:idx val="2"/>
          <c:order val="2"/>
          <c:tx>
            <c:strRef>
              <c:f>Sheet1!$D$1</c:f>
              <c:strCache>
                <c:ptCount val="1"/>
                <c:pt idx="0">
                  <c:v>In Draft</c:v>
                </c:pt>
              </c:strCache>
            </c:strRef>
          </c:tx>
          <c:spPr>
            <a:solidFill>
              <a:schemeClr val="accent3"/>
            </a:solidFill>
            <a:ln>
              <a:noFill/>
            </a:ln>
            <a:effectLst/>
          </c:spPr>
          <c:invertIfNegative val="0"/>
          <c:cat>
            <c:strRef>
              <c:f>Sheet1!$A$10:$A$12</c:f>
              <c:strCache>
                <c:ptCount val="3"/>
                <c:pt idx="0">
                  <c:v>September</c:v>
                </c:pt>
                <c:pt idx="1">
                  <c:v>October</c:v>
                </c:pt>
                <c:pt idx="2">
                  <c:v>November</c:v>
                </c:pt>
              </c:strCache>
            </c:strRef>
          </c:cat>
          <c:val>
            <c:numRef>
              <c:f>Sheet1!$D$10:$D$12</c:f>
              <c:numCache>
                <c:formatCode>General</c:formatCode>
                <c:ptCount val="3"/>
                <c:pt idx="0">
                  <c:v>119</c:v>
                </c:pt>
                <c:pt idx="1">
                  <c:v>141</c:v>
                </c:pt>
                <c:pt idx="2">
                  <c:v>136</c:v>
                </c:pt>
              </c:numCache>
            </c:numRef>
          </c:val>
          <c:extLst>
            <c:ext xmlns:c16="http://schemas.microsoft.com/office/drawing/2014/chart" uri="{C3380CC4-5D6E-409C-BE32-E72D297353CC}">
              <c16:uniqueId val="{00000004-17EA-40B1-A633-7AF040552795}"/>
            </c:ext>
          </c:extLst>
        </c:ser>
        <c:dLbls>
          <c:showLegendKey val="0"/>
          <c:showVal val="0"/>
          <c:showCatName val="0"/>
          <c:showSerName val="0"/>
          <c:showPercent val="0"/>
          <c:showBubbleSize val="0"/>
        </c:dLbls>
        <c:gapWidth val="219"/>
        <c:overlap val="-27"/>
        <c:axId val="1635664944"/>
        <c:axId val="1802928976"/>
      </c:barChart>
      <c:catAx>
        <c:axId val="1635664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02928976"/>
        <c:crosses val="autoZero"/>
        <c:auto val="1"/>
        <c:lblAlgn val="ctr"/>
        <c:lblOffset val="100"/>
        <c:noMultiLvlLbl val="0"/>
      </c:catAx>
      <c:valAx>
        <c:axId val="18029289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35664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1862" b="0" i="0" u="none" strike="noStrike" kern="1200" spc="0" baseline="0">
                <a:solidFill>
                  <a:srgbClr val="7030A0"/>
                </a:solidFill>
                <a:latin typeface="+mn-lt"/>
                <a:ea typeface="+mn-ea"/>
                <a:cs typeface="+mn-cs"/>
              </a:defRPr>
            </a:pPr>
            <a:r>
              <a:rPr lang="en-US">
                <a:solidFill>
                  <a:srgbClr val="7030A0"/>
                </a:solidFill>
              </a:rPr>
              <a:t>Opened &amp;</a:t>
            </a:r>
            <a:r>
              <a:rPr lang="en-US" baseline="0">
                <a:solidFill>
                  <a:srgbClr val="7030A0"/>
                </a:solidFill>
              </a:rPr>
              <a:t> Escalated Incidents to Engineering and Tech Operations Groups</a:t>
            </a:r>
            <a:endParaRPr lang="en-US">
              <a:solidFill>
                <a:srgbClr val="7030A0"/>
              </a:solidFill>
            </a:endParaRPr>
          </a:p>
        </c:rich>
      </c:tx>
      <c:layout>
        <c:manualLayout>
          <c:xMode val="edge"/>
          <c:yMode val="edge"/>
          <c:x val="0.20809429463432741"/>
          <c:y val="2.1977335840002953E-2"/>
        </c:manualLayout>
      </c:layout>
      <c:overlay val="0"/>
      <c:spPr>
        <a:noFill/>
        <a:ln>
          <a:noFill/>
        </a:ln>
        <a:effectLst/>
      </c:spPr>
      <c:txPr>
        <a:bodyPr rot="0" spcFirstLastPara="1" vertOverflow="ellipsis" vert="horz" wrap="square" anchor="ctr" anchorCtr="1"/>
        <a:lstStyle/>
        <a:p>
          <a:pPr algn="ctr">
            <a:defRPr sz="1862" b="0" i="0" u="none" strike="noStrike" kern="1200" spc="0" baseline="0">
              <a:solidFill>
                <a:srgbClr val="7030A0"/>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Tech Ops</c:v>
                </c:pt>
              </c:strCache>
            </c:strRef>
          </c:tx>
          <c:spPr>
            <a:solidFill>
              <a:schemeClr val="accent1"/>
            </a:solidFill>
            <a:ln>
              <a:noFill/>
            </a:ln>
            <a:effectLst/>
          </c:spPr>
          <c:invertIfNegative val="0"/>
          <c:cat>
            <c:strRef>
              <c:f>Sheet1!$A$9:$A$11</c:f>
              <c:strCache>
                <c:ptCount val="3"/>
                <c:pt idx="0">
                  <c:v>August</c:v>
                </c:pt>
                <c:pt idx="1">
                  <c:v>September</c:v>
                </c:pt>
                <c:pt idx="2">
                  <c:v>October</c:v>
                </c:pt>
              </c:strCache>
            </c:strRef>
          </c:cat>
          <c:val>
            <c:numRef>
              <c:f>Sheet1!$B$9:$B$11</c:f>
              <c:numCache>
                <c:formatCode>General</c:formatCode>
                <c:ptCount val="3"/>
                <c:pt idx="0">
                  <c:v>467</c:v>
                </c:pt>
                <c:pt idx="1">
                  <c:v>437</c:v>
                </c:pt>
                <c:pt idx="2">
                  <c:v>378</c:v>
                </c:pt>
              </c:numCache>
            </c:numRef>
          </c:val>
          <c:extLst>
            <c:ext xmlns:c16="http://schemas.microsoft.com/office/drawing/2014/chart" uri="{C3380CC4-5D6E-409C-BE32-E72D297353CC}">
              <c16:uniqueId val="{00000000-D36C-4536-BBC7-F8339B6CF9F7}"/>
            </c:ext>
          </c:extLst>
        </c:ser>
        <c:ser>
          <c:idx val="1"/>
          <c:order val="1"/>
          <c:tx>
            <c:strRef>
              <c:f>Sheet1!$C$1</c:f>
              <c:strCache>
                <c:ptCount val="1"/>
                <c:pt idx="0">
                  <c:v>Engineering Groups</c:v>
                </c:pt>
              </c:strCache>
            </c:strRef>
          </c:tx>
          <c:spPr>
            <a:solidFill>
              <a:schemeClr val="accent2"/>
            </a:solidFill>
            <a:ln>
              <a:noFill/>
            </a:ln>
            <a:effectLst/>
          </c:spPr>
          <c:invertIfNegative val="0"/>
          <c:cat>
            <c:strRef>
              <c:f>Sheet1!$A$9:$A$11</c:f>
              <c:strCache>
                <c:ptCount val="3"/>
                <c:pt idx="0">
                  <c:v>August</c:v>
                </c:pt>
                <c:pt idx="1">
                  <c:v>September</c:v>
                </c:pt>
                <c:pt idx="2">
                  <c:v>October</c:v>
                </c:pt>
              </c:strCache>
            </c:strRef>
          </c:cat>
          <c:val>
            <c:numRef>
              <c:f>Sheet1!$C$9:$C$11</c:f>
              <c:numCache>
                <c:formatCode>General</c:formatCode>
                <c:ptCount val="3"/>
                <c:pt idx="0">
                  <c:v>94</c:v>
                </c:pt>
                <c:pt idx="1">
                  <c:v>41</c:v>
                </c:pt>
                <c:pt idx="2">
                  <c:v>80</c:v>
                </c:pt>
              </c:numCache>
            </c:numRef>
          </c:val>
          <c:extLst>
            <c:ext xmlns:c16="http://schemas.microsoft.com/office/drawing/2014/chart" uri="{C3380CC4-5D6E-409C-BE32-E72D297353CC}">
              <c16:uniqueId val="{00000001-D36C-4536-BBC7-F8339B6CF9F7}"/>
            </c:ext>
          </c:extLst>
        </c:ser>
        <c:dLbls>
          <c:showLegendKey val="0"/>
          <c:showVal val="0"/>
          <c:showCatName val="0"/>
          <c:showSerName val="0"/>
          <c:showPercent val="0"/>
          <c:showBubbleSize val="0"/>
        </c:dLbls>
        <c:gapWidth val="219"/>
        <c:overlap val="-27"/>
        <c:axId val="999717296"/>
        <c:axId val="1001939072"/>
      </c:barChart>
      <c:catAx>
        <c:axId val="999717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01939072"/>
        <c:crosses val="autoZero"/>
        <c:auto val="1"/>
        <c:lblAlgn val="ctr"/>
        <c:lblOffset val="100"/>
        <c:noMultiLvlLbl val="0"/>
      </c:catAx>
      <c:valAx>
        <c:axId val="10019390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9717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7030A0"/>
                </a:solidFill>
                <a:latin typeface="+mn-lt"/>
                <a:ea typeface="+mn-ea"/>
                <a:cs typeface="+mn-cs"/>
              </a:defRPr>
            </a:pPr>
            <a:r>
              <a:rPr lang="en-US">
                <a:solidFill>
                  <a:srgbClr val="7030A0"/>
                </a:solidFill>
              </a:rPr>
              <a:t>Opened &amp;</a:t>
            </a:r>
            <a:r>
              <a:rPr lang="en-US" baseline="0">
                <a:solidFill>
                  <a:srgbClr val="7030A0"/>
                </a:solidFill>
              </a:rPr>
              <a:t> Escalated Incidents by Tech Ops Assignment Group</a:t>
            </a:r>
            <a:endParaRPr lang="en-US">
              <a:solidFill>
                <a:srgbClr val="7030A0"/>
              </a:solidFill>
            </a:endParaRPr>
          </a:p>
        </c:rich>
      </c:tx>
      <c:layout>
        <c:manualLayout>
          <c:xMode val="edge"/>
          <c:yMode val="edge"/>
          <c:x val="0.24506591111176243"/>
          <c:y val="3.8006112500315728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rgbClr val="7030A0"/>
              </a:solidFill>
              <a:latin typeface="+mn-lt"/>
              <a:ea typeface="+mn-ea"/>
              <a:cs typeface="+mn-cs"/>
            </a:defRPr>
          </a:pPr>
          <a:endParaRPr lang="en-US"/>
        </a:p>
      </c:txPr>
    </c:title>
    <c:autoTitleDeleted val="0"/>
    <c:plotArea>
      <c:layout>
        <c:manualLayout>
          <c:layoutTarget val="inner"/>
          <c:xMode val="edge"/>
          <c:yMode val="edge"/>
          <c:x val="7.4580216535433078E-2"/>
          <c:y val="0.17779863484091318"/>
          <c:w val="0.9025031167979003"/>
          <c:h val="0.5901574512557014"/>
        </c:manualLayout>
      </c:layout>
      <c:barChart>
        <c:barDir val="col"/>
        <c:grouping val="clustered"/>
        <c:varyColors val="0"/>
        <c:ser>
          <c:idx val="0"/>
          <c:order val="0"/>
          <c:tx>
            <c:strRef>
              <c:f>Sheet1!$B$1</c:f>
              <c:strCache>
                <c:ptCount val="1"/>
                <c:pt idx="0">
                  <c:v>Cloud Ops</c:v>
                </c:pt>
              </c:strCache>
            </c:strRef>
          </c:tx>
          <c:spPr>
            <a:solidFill>
              <a:schemeClr val="accent1"/>
            </a:solidFill>
            <a:ln>
              <a:noFill/>
            </a:ln>
            <a:effectLst/>
          </c:spPr>
          <c:invertIfNegative val="0"/>
          <c:cat>
            <c:strRef>
              <c:f>Sheet1!$A$9:$A$11</c:f>
              <c:strCache>
                <c:ptCount val="3"/>
                <c:pt idx="0">
                  <c:v>August</c:v>
                </c:pt>
                <c:pt idx="1">
                  <c:v>September</c:v>
                </c:pt>
                <c:pt idx="2">
                  <c:v>October</c:v>
                </c:pt>
              </c:strCache>
            </c:strRef>
          </c:cat>
          <c:val>
            <c:numRef>
              <c:f>Sheet1!$B$9:$B$11</c:f>
              <c:numCache>
                <c:formatCode>General</c:formatCode>
                <c:ptCount val="3"/>
                <c:pt idx="0">
                  <c:v>83</c:v>
                </c:pt>
                <c:pt idx="1">
                  <c:v>141</c:v>
                </c:pt>
                <c:pt idx="2">
                  <c:v>87</c:v>
                </c:pt>
              </c:numCache>
            </c:numRef>
          </c:val>
          <c:extLst>
            <c:ext xmlns:c16="http://schemas.microsoft.com/office/drawing/2014/chart" uri="{C3380CC4-5D6E-409C-BE32-E72D297353CC}">
              <c16:uniqueId val="{00000000-D7C4-458A-8369-460A811C1BE9}"/>
            </c:ext>
          </c:extLst>
        </c:ser>
        <c:ser>
          <c:idx val="1"/>
          <c:order val="1"/>
          <c:tx>
            <c:strRef>
              <c:f>Sheet1!$C$1</c:f>
              <c:strCache>
                <c:ptCount val="1"/>
                <c:pt idx="0">
                  <c:v>Telco Ops</c:v>
                </c:pt>
              </c:strCache>
            </c:strRef>
          </c:tx>
          <c:spPr>
            <a:solidFill>
              <a:schemeClr val="accent2"/>
            </a:solidFill>
            <a:ln>
              <a:noFill/>
            </a:ln>
            <a:effectLst/>
          </c:spPr>
          <c:invertIfNegative val="0"/>
          <c:cat>
            <c:strRef>
              <c:f>Sheet1!$A$9:$A$11</c:f>
              <c:strCache>
                <c:ptCount val="3"/>
                <c:pt idx="0">
                  <c:v>August</c:v>
                </c:pt>
                <c:pt idx="1">
                  <c:v>September</c:v>
                </c:pt>
                <c:pt idx="2">
                  <c:v>October</c:v>
                </c:pt>
              </c:strCache>
            </c:strRef>
          </c:cat>
          <c:val>
            <c:numRef>
              <c:f>Sheet1!$C$9:$C$11</c:f>
              <c:numCache>
                <c:formatCode>General</c:formatCode>
                <c:ptCount val="3"/>
                <c:pt idx="0">
                  <c:v>50</c:v>
                </c:pt>
                <c:pt idx="1">
                  <c:v>51</c:v>
                </c:pt>
                <c:pt idx="2">
                  <c:v>26</c:v>
                </c:pt>
              </c:numCache>
            </c:numRef>
          </c:val>
          <c:extLst>
            <c:ext xmlns:c16="http://schemas.microsoft.com/office/drawing/2014/chart" uri="{C3380CC4-5D6E-409C-BE32-E72D297353CC}">
              <c16:uniqueId val="{00000001-D7C4-458A-8369-460A811C1BE9}"/>
            </c:ext>
          </c:extLst>
        </c:ser>
        <c:ser>
          <c:idx val="2"/>
          <c:order val="2"/>
          <c:tx>
            <c:strRef>
              <c:f>Sheet1!$D$1</c:f>
              <c:strCache>
                <c:ptCount val="1"/>
                <c:pt idx="0">
                  <c:v>Network Ops</c:v>
                </c:pt>
              </c:strCache>
            </c:strRef>
          </c:tx>
          <c:spPr>
            <a:solidFill>
              <a:schemeClr val="accent3"/>
            </a:solidFill>
            <a:ln>
              <a:noFill/>
            </a:ln>
            <a:effectLst/>
          </c:spPr>
          <c:invertIfNegative val="0"/>
          <c:cat>
            <c:strRef>
              <c:f>Sheet1!$A$9:$A$11</c:f>
              <c:strCache>
                <c:ptCount val="3"/>
                <c:pt idx="0">
                  <c:v>August</c:v>
                </c:pt>
                <c:pt idx="1">
                  <c:v>September</c:v>
                </c:pt>
                <c:pt idx="2">
                  <c:v>October</c:v>
                </c:pt>
              </c:strCache>
            </c:strRef>
          </c:cat>
          <c:val>
            <c:numRef>
              <c:f>Sheet1!$D$9:$D$11</c:f>
              <c:numCache>
                <c:formatCode>General</c:formatCode>
                <c:ptCount val="3"/>
                <c:pt idx="0">
                  <c:v>15</c:v>
                </c:pt>
                <c:pt idx="1">
                  <c:v>26</c:v>
                </c:pt>
                <c:pt idx="2">
                  <c:v>9</c:v>
                </c:pt>
              </c:numCache>
            </c:numRef>
          </c:val>
          <c:extLst>
            <c:ext xmlns:c16="http://schemas.microsoft.com/office/drawing/2014/chart" uri="{C3380CC4-5D6E-409C-BE32-E72D297353CC}">
              <c16:uniqueId val="{00000002-D7C4-458A-8369-460A811C1BE9}"/>
            </c:ext>
          </c:extLst>
        </c:ser>
        <c:ser>
          <c:idx val="3"/>
          <c:order val="3"/>
          <c:tx>
            <c:strRef>
              <c:f>Sheet1!$E$1</c:f>
              <c:strCache>
                <c:ptCount val="1"/>
                <c:pt idx="0">
                  <c:v>Infrastructure Ops </c:v>
                </c:pt>
              </c:strCache>
            </c:strRef>
          </c:tx>
          <c:spPr>
            <a:solidFill>
              <a:schemeClr val="accent4"/>
            </a:solidFill>
            <a:ln>
              <a:noFill/>
            </a:ln>
            <a:effectLst/>
          </c:spPr>
          <c:invertIfNegative val="0"/>
          <c:cat>
            <c:strRef>
              <c:f>Sheet1!$A$9:$A$11</c:f>
              <c:strCache>
                <c:ptCount val="3"/>
                <c:pt idx="0">
                  <c:v>August</c:v>
                </c:pt>
                <c:pt idx="1">
                  <c:v>September</c:v>
                </c:pt>
                <c:pt idx="2">
                  <c:v>October</c:v>
                </c:pt>
              </c:strCache>
            </c:strRef>
          </c:cat>
          <c:val>
            <c:numRef>
              <c:f>Sheet1!$E$9:$E$11</c:f>
              <c:numCache>
                <c:formatCode>General</c:formatCode>
                <c:ptCount val="3"/>
                <c:pt idx="0">
                  <c:v>25</c:v>
                </c:pt>
                <c:pt idx="1">
                  <c:v>12</c:v>
                </c:pt>
                <c:pt idx="2">
                  <c:v>11</c:v>
                </c:pt>
              </c:numCache>
            </c:numRef>
          </c:val>
          <c:extLst>
            <c:ext xmlns:c16="http://schemas.microsoft.com/office/drawing/2014/chart" uri="{C3380CC4-5D6E-409C-BE32-E72D297353CC}">
              <c16:uniqueId val="{00000003-D7C4-458A-8369-460A811C1BE9}"/>
            </c:ext>
          </c:extLst>
        </c:ser>
        <c:ser>
          <c:idx val="4"/>
          <c:order val="4"/>
          <c:tx>
            <c:strRef>
              <c:f>Sheet1!$F$1</c:f>
              <c:strCache>
                <c:ptCount val="1"/>
                <c:pt idx="0">
                  <c:v>Endpoint Ops</c:v>
                </c:pt>
              </c:strCache>
            </c:strRef>
          </c:tx>
          <c:spPr>
            <a:solidFill>
              <a:schemeClr val="accent5"/>
            </a:solidFill>
            <a:ln>
              <a:noFill/>
            </a:ln>
            <a:effectLst/>
          </c:spPr>
          <c:invertIfNegative val="0"/>
          <c:cat>
            <c:strRef>
              <c:f>Sheet1!$A$9:$A$11</c:f>
              <c:strCache>
                <c:ptCount val="3"/>
                <c:pt idx="0">
                  <c:v>August</c:v>
                </c:pt>
                <c:pt idx="1">
                  <c:v>September</c:v>
                </c:pt>
                <c:pt idx="2">
                  <c:v>October</c:v>
                </c:pt>
              </c:strCache>
            </c:strRef>
          </c:cat>
          <c:val>
            <c:numRef>
              <c:f>Sheet1!$F$9:$F$11</c:f>
              <c:numCache>
                <c:formatCode>General</c:formatCode>
                <c:ptCount val="3"/>
                <c:pt idx="0">
                  <c:v>203</c:v>
                </c:pt>
                <c:pt idx="1">
                  <c:v>127</c:v>
                </c:pt>
                <c:pt idx="2">
                  <c:v>169</c:v>
                </c:pt>
              </c:numCache>
            </c:numRef>
          </c:val>
          <c:extLst>
            <c:ext xmlns:c16="http://schemas.microsoft.com/office/drawing/2014/chart" uri="{C3380CC4-5D6E-409C-BE32-E72D297353CC}">
              <c16:uniqueId val="{00000004-D7C4-458A-8369-460A811C1BE9}"/>
            </c:ext>
          </c:extLst>
        </c:ser>
        <c:ser>
          <c:idx val="5"/>
          <c:order val="5"/>
          <c:tx>
            <c:strRef>
              <c:f>Sheet1!$G$1</c:f>
              <c:strCache>
                <c:ptCount val="1"/>
                <c:pt idx="0">
                  <c:v>Access</c:v>
                </c:pt>
              </c:strCache>
            </c:strRef>
          </c:tx>
          <c:spPr>
            <a:solidFill>
              <a:schemeClr val="accent6"/>
            </a:solidFill>
            <a:ln>
              <a:noFill/>
            </a:ln>
            <a:effectLst/>
          </c:spPr>
          <c:invertIfNegative val="0"/>
          <c:cat>
            <c:strRef>
              <c:f>Sheet1!$A$9:$A$11</c:f>
              <c:strCache>
                <c:ptCount val="3"/>
                <c:pt idx="0">
                  <c:v>August</c:v>
                </c:pt>
                <c:pt idx="1">
                  <c:v>September</c:v>
                </c:pt>
                <c:pt idx="2">
                  <c:v>October</c:v>
                </c:pt>
              </c:strCache>
            </c:strRef>
          </c:cat>
          <c:val>
            <c:numRef>
              <c:f>Sheet1!$G$9:$G$11</c:f>
              <c:numCache>
                <c:formatCode>General</c:formatCode>
                <c:ptCount val="3"/>
                <c:pt idx="0">
                  <c:v>76</c:v>
                </c:pt>
                <c:pt idx="1">
                  <c:v>63</c:v>
                </c:pt>
                <c:pt idx="2">
                  <c:v>53</c:v>
                </c:pt>
              </c:numCache>
            </c:numRef>
          </c:val>
          <c:extLst>
            <c:ext xmlns:c16="http://schemas.microsoft.com/office/drawing/2014/chart" uri="{C3380CC4-5D6E-409C-BE32-E72D297353CC}">
              <c16:uniqueId val="{00000005-D7C4-458A-8369-460A811C1BE9}"/>
            </c:ext>
          </c:extLst>
        </c:ser>
        <c:ser>
          <c:idx val="6"/>
          <c:order val="6"/>
          <c:tx>
            <c:strRef>
              <c:f>Sheet1!$H$1</c:f>
              <c:strCache>
                <c:ptCount val="1"/>
                <c:pt idx="0">
                  <c:v>Litigation Support</c:v>
                </c:pt>
              </c:strCache>
            </c:strRef>
          </c:tx>
          <c:spPr>
            <a:solidFill>
              <a:schemeClr val="accent1">
                <a:lumMod val="60000"/>
              </a:schemeClr>
            </a:solidFill>
            <a:ln>
              <a:noFill/>
            </a:ln>
            <a:effectLst/>
          </c:spPr>
          <c:invertIfNegative val="0"/>
          <c:cat>
            <c:strRef>
              <c:f>Sheet1!$A$9:$A$11</c:f>
              <c:strCache>
                <c:ptCount val="3"/>
                <c:pt idx="0">
                  <c:v>August</c:v>
                </c:pt>
                <c:pt idx="1">
                  <c:v>September</c:v>
                </c:pt>
                <c:pt idx="2">
                  <c:v>October</c:v>
                </c:pt>
              </c:strCache>
            </c:strRef>
          </c:cat>
          <c:val>
            <c:numRef>
              <c:f>Sheet1!$H$9:$H$11</c:f>
              <c:numCache>
                <c:formatCode>General</c:formatCode>
                <c:ptCount val="3"/>
                <c:pt idx="0">
                  <c:v>15</c:v>
                </c:pt>
                <c:pt idx="1">
                  <c:v>17</c:v>
                </c:pt>
                <c:pt idx="2">
                  <c:v>10</c:v>
                </c:pt>
              </c:numCache>
            </c:numRef>
          </c:val>
          <c:extLst>
            <c:ext xmlns:c16="http://schemas.microsoft.com/office/drawing/2014/chart" uri="{C3380CC4-5D6E-409C-BE32-E72D297353CC}">
              <c16:uniqueId val="{00000006-D7C4-458A-8369-460A811C1BE9}"/>
            </c:ext>
          </c:extLst>
        </c:ser>
        <c:dLbls>
          <c:showLegendKey val="0"/>
          <c:showVal val="0"/>
          <c:showCatName val="0"/>
          <c:showSerName val="0"/>
          <c:showPercent val="0"/>
          <c:showBubbleSize val="0"/>
        </c:dLbls>
        <c:gapWidth val="219"/>
        <c:overlap val="-27"/>
        <c:axId val="999717296"/>
        <c:axId val="1001939072"/>
      </c:barChart>
      <c:catAx>
        <c:axId val="999717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01939072"/>
        <c:crosses val="autoZero"/>
        <c:auto val="1"/>
        <c:lblAlgn val="ctr"/>
        <c:lblOffset val="100"/>
        <c:noMultiLvlLbl val="0"/>
      </c:catAx>
      <c:valAx>
        <c:axId val="1001939072"/>
        <c:scaling>
          <c:orientation val="minMax"/>
          <c:max val="3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9717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Critical</c:v>
                </c:pt>
              </c:strCache>
            </c:strRef>
          </c:tx>
          <c:spPr>
            <a:solidFill>
              <a:schemeClr val="accent1"/>
            </a:solidFill>
            <a:ln>
              <a:noFill/>
            </a:ln>
            <a:effectLst/>
          </c:spPr>
          <c:invertIfNegative val="0"/>
          <c:cat>
            <c:strRef>
              <c:f>Sheet1!$A$9:$A$11</c:f>
              <c:strCache>
                <c:ptCount val="3"/>
                <c:pt idx="0">
                  <c:v>August</c:v>
                </c:pt>
                <c:pt idx="1">
                  <c:v>September</c:v>
                </c:pt>
                <c:pt idx="2">
                  <c:v>October</c:v>
                </c:pt>
              </c:strCache>
            </c:strRef>
          </c:cat>
          <c:val>
            <c:numRef>
              <c:f>Sheet1!$B$9:$B$11</c:f>
              <c:numCache>
                <c:formatCode>General</c:formatCode>
                <c:ptCount val="3"/>
                <c:pt idx="0">
                  <c:v>202</c:v>
                </c:pt>
                <c:pt idx="1">
                  <c:v>289</c:v>
                </c:pt>
                <c:pt idx="2">
                  <c:v>147</c:v>
                </c:pt>
              </c:numCache>
            </c:numRef>
          </c:val>
          <c:extLst>
            <c:ext xmlns:c16="http://schemas.microsoft.com/office/drawing/2014/chart" uri="{C3380CC4-5D6E-409C-BE32-E72D297353CC}">
              <c16:uniqueId val="{00000000-7D4E-460D-8589-FC31B8D7D6D1}"/>
            </c:ext>
          </c:extLst>
        </c:ser>
        <c:ser>
          <c:idx val="1"/>
          <c:order val="1"/>
          <c:tx>
            <c:strRef>
              <c:f>Sheet1!$C$1</c:f>
              <c:strCache>
                <c:ptCount val="1"/>
                <c:pt idx="0">
                  <c:v>Error</c:v>
                </c:pt>
              </c:strCache>
            </c:strRef>
          </c:tx>
          <c:spPr>
            <a:solidFill>
              <a:schemeClr val="accent2"/>
            </a:solidFill>
            <a:ln>
              <a:noFill/>
            </a:ln>
            <a:effectLst/>
          </c:spPr>
          <c:invertIfNegative val="0"/>
          <c:cat>
            <c:strRef>
              <c:f>Sheet1!$A$9:$A$11</c:f>
              <c:strCache>
                <c:ptCount val="3"/>
                <c:pt idx="0">
                  <c:v>August</c:v>
                </c:pt>
                <c:pt idx="1">
                  <c:v>September</c:v>
                </c:pt>
                <c:pt idx="2">
                  <c:v>October</c:v>
                </c:pt>
              </c:strCache>
            </c:strRef>
          </c:cat>
          <c:val>
            <c:numRef>
              <c:f>Sheet1!$C$9:$C$11</c:f>
              <c:numCache>
                <c:formatCode>General</c:formatCode>
                <c:ptCount val="3"/>
                <c:pt idx="0">
                  <c:v>2391</c:v>
                </c:pt>
                <c:pt idx="1">
                  <c:v>2600</c:v>
                </c:pt>
                <c:pt idx="2">
                  <c:v>2674</c:v>
                </c:pt>
              </c:numCache>
            </c:numRef>
          </c:val>
          <c:extLst>
            <c:ext xmlns:c16="http://schemas.microsoft.com/office/drawing/2014/chart" uri="{C3380CC4-5D6E-409C-BE32-E72D297353CC}">
              <c16:uniqueId val="{00000001-7D4E-460D-8589-FC31B8D7D6D1}"/>
            </c:ext>
          </c:extLst>
        </c:ser>
        <c:dLbls>
          <c:showLegendKey val="0"/>
          <c:showVal val="0"/>
          <c:showCatName val="0"/>
          <c:showSerName val="0"/>
          <c:showPercent val="0"/>
          <c:showBubbleSize val="0"/>
        </c:dLbls>
        <c:gapWidth val="219"/>
        <c:overlap val="-27"/>
        <c:axId val="999717296"/>
        <c:axId val="1001939072"/>
      </c:barChart>
      <c:catAx>
        <c:axId val="999717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01939072"/>
        <c:crosses val="autoZero"/>
        <c:auto val="1"/>
        <c:lblAlgn val="ctr"/>
        <c:lblOffset val="100"/>
        <c:noMultiLvlLbl val="0"/>
      </c:catAx>
      <c:valAx>
        <c:axId val="1001939072"/>
        <c:scaling>
          <c:orientation val="minMax"/>
          <c:max val="250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9717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Incident</a:t>
            </a:r>
            <a:r>
              <a:rPr lang="en-US" baseline="0">
                <a:solidFill>
                  <a:srgbClr val="7030A0"/>
                </a:solidFill>
              </a:rPr>
              <a:t> - </a:t>
            </a:r>
            <a:r>
              <a:rPr lang="en-US">
                <a:solidFill>
                  <a:srgbClr val="7030A0"/>
                </a:solidFill>
              </a:rPr>
              <a:t>First Contact Resolution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Sheet1!$B$1</c:f>
              <c:strCache>
                <c:ptCount val="1"/>
                <c:pt idx="0">
                  <c:v>FCR</c:v>
                </c:pt>
              </c:strCache>
            </c:strRef>
          </c:tx>
          <c:spPr>
            <a:solidFill>
              <a:schemeClr val="accent1"/>
            </a:solidFill>
            <a:ln>
              <a:noFill/>
            </a:ln>
            <a:effectLst/>
          </c:spPr>
          <c:invertIfNegative val="0"/>
          <c:cat>
            <c:strRef>
              <c:f>Sheet1!$A$10:$A$12</c:f>
              <c:strCache>
                <c:ptCount val="3"/>
                <c:pt idx="0">
                  <c:v>September</c:v>
                </c:pt>
                <c:pt idx="1">
                  <c:v>October</c:v>
                </c:pt>
                <c:pt idx="2">
                  <c:v>November</c:v>
                </c:pt>
              </c:strCache>
            </c:strRef>
          </c:cat>
          <c:val>
            <c:numRef>
              <c:f>Sheet1!$B$10:$B$12</c:f>
              <c:numCache>
                <c:formatCode>0.00</c:formatCode>
                <c:ptCount val="3"/>
                <c:pt idx="0" formatCode="General">
                  <c:v>85.47</c:v>
                </c:pt>
                <c:pt idx="1">
                  <c:v>83.81</c:v>
                </c:pt>
                <c:pt idx="2">
                  <c:v>85.18</c:v>
                </c:pt>
              </c:numCache>
            </c:numRef>
          </c:val>
          <c:extLst>
            <c:ext xmlns:c16="http://schemas.microsoft.com/office/drawing/2014/chart" uri="{C3380CC4-5D6E-409C-BE32-E72D297353CC}">
              <c16:uniqueId val="{00000000-2361-4C6F-9603-B4613A5FEF8D}"/>
            </c:ext>
          </c:extLst>
        </c:ser>
        <c:ser>
          <c:idx val="1"/>
          <c:order val="1"/>
          <c:tx>
            <c:strRef>
              <c:f>Sheet1!$C$1</c:f>
              <c:strCache>
                <c:ptCount val="1"/>
                <c:pt idx="0">
                  <c:v>Total</c:v>
                </c:pt>
              </c:strCache>
            </c:strRef>
          </c:tx>
          <c:spPr>
            <a:solidFill>
              <a:schemeClr val="accent2"/>
            </a:solidFill>
            <a:ln>
              <a:noFill/>
            </a:ln>
            <a:effectLst/>
          </c:spPr>
          <c:invertIfNegative val="0"/>
          <c:cat>
            <c:strRef>
              <c:f>Sheet1!$A$10:$A$12</c:f>
              <c:strCache>
                <c:ptCount val="3"/>
                <c:pt idx="0">
                  <c:v>September</c:v>
                </c:pt>
                <c:pt idx="1">
                  <c:v>October</c:v>
                </c:pt>
                <c:pt idx="2">
                  <c:v>November</c:v>
                </c:pt>
              </c:strCache>
            </c:strRef>
          </c:cat>
          <c:val>
            <c:numRef>
              <c:f>Sheet1!$C$10:$C$12</c:f>
              <c:numCache>
                <c:formatCode>0.00</c:formatCode>
                <c:ptCount val="3"/>
                <c:pt idx="0" formatCode="General">
                  <c:v>14.53</c:v>
                </c:pt>
                <c:pt idx="1">
                  <c:v>16.190000000000001</c:v>
                </c:pt>
                <c:pt idx="2" formatCode="General">
                  <c:v>14.82</c:v>
                </c:pt>
              </c:numCache>
            </c:numRef>
          </c:val>
          <c:extLst>
            <c:ext xmlns:c16="http://schemas.microsoft.com/office/drawing/2014/chart" uri="{C3380CC4-5D6E-409C-BE32-E72D297353CC}">
              <c16:uniqueId val="{00000001-2361-4C6F-9603-B4613A5FEF8D}"/>
            </c:ext>
          </c:extLst>
        </c:ser>
        <c:dLbls>
          <c:showLegendKey val="0"/>
          <c:showVal val="0"/>
          <c:showCatName val="0"/>
          <c:showSerName val="0"/>
          <c:showPercent val="0"/>
          <c:showBubbleSize val="0"/>
        </c:dLbls>
        <c:gapWidth val="150"/>
        <c:overlap val="100"/>
        <c:axId val="998039184"/>
        <c:axId val="821506272"/>
      </c:barChart>
      <c:catAx>
        <c:axId val="998039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21506272"/>
        <c:crosses val="autoZero"/>
        <c:auto val="1"/>
        <c:lblAlgn val="ctr"/>
        <c:lblOffset val="100"/>
        <c:noMultiLvlLbl val="0"/>
      </c:catAx>
      <c:valAx>
        <c:axId val="821506272"/>
        <c:scaling>
          <c:orientation val="minMax"/>
          <c:max val="1"/>
          <c:min val="0.7500000000000001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80391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7030A0"/>
                </a:solidFill>
                <a:latin typeface="+mn-lt"/>
                <a:ea typeface="+mn-ea"/>
                <a:cs typeface="+mn-cs"/>
              </a:defRPr>
            </a:pPr>
            <a:r>
              <a:rPr lang="en-US"/>
              <a:t>Problem, opened per month</a:t>
            </a:r>
          </a:p>
        </c:rich>
      </c:tx>
      <c:overlay val="0"/>
      <c:spPr>
        <a:noFill/>
        <a:ln>
          <a:noFill/>
        </a:ln>
        <a:effectLst/>
      </c:spPr>
      <c:txPr>
        <a:bodyPr rot="0" spcFirstLastPara="1" vertOverflow="ellipsis" vert="horz" wrap="square" anchor="ctr" anchorCtr="1"/>
        <a:lstStyle/>
        <a:p>
          <a:pPr>
            <a:defRPr sz="1862" b="0" i="0" u="none" strike="noStrike" kern="1200" spc="0" baseline="0">
              <a:solidFill>
                <a:srgbClr val="7030A0"/>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Problems</c:v>
                </c:pt>
              </c:strCache>
            </c:strRef>
          </c:tx>
          <c:spPr>
            <a:solidFill>
              <a:schemeClr val="accent1"/>
            </a:solidFill>
            <a:ln>
              <a:noFill/>
            </a:ln>
            <a:effectLst/>
          </c:spPr>
          <c:invertIfNegative val="0"/>
          <c:cat>
            <c:strRef>
              <c:f>Sheet1!$A$10:$A$12</c:f>
              <c:strCache>
                <c:ptCount val="3"/>
                <c:pt idx="0">
                  <c:v>September</c:v>
                </c:pt>
                <c:pt idx="1">
                  <c:v>October</c:v>
                </c:pt>
                <c:pt idx="2">
                  <c:v>November</c:v>
                </c:pt>
              </c:strCache>
            </c:strRef>
          </c:cat>
          <c:val>
            <c:numRef>
              <c:f>Sheet1!$B$10:$B$12</c:f>
              <c:numCache>
                <c:formatCode>General</c:formatCode>
                <c:ptCount val="3"/>
                <c:pt idx="0">
                  <c:v>7</c:v>
                </c:pt>
                <c:pt idx="1">
                  <c:v>6</c:v>
                </c:pt>
                <c:pt idx="2">
                  <c:v>4</c:v>
                </c:pt>
              </c:numCache>
            </c:numRef>
          </c:val>
          <c:extLst>
            <c:ext xmlns:c16="http://schemas.microsoft.com/office/drawing/2014/chart" uri="{C3380CC4-5D6E-409C-BE32-E72D297353CC}">
              <c16:uniqueId val="{00000000-63C5-4636-A890-00AA0622ECCD}"/>
            </c:ext>
          </c:extLst>
        </c:ser>
        <c:dLbls>
          <c:showLegendKey val="0"/>
          <c:showVal val="0"/>
          <c:showCatName val="0"/>
          <c:showSerName val="0"/>
          <c:showPercent val="0"/>
          <c:showBubbleSize val="0"/>
        </c:dLbls>
        <c:gapWidth val="219"/>
        <c:overlap val="-27"/>
        <c:axId val="65666271"/>
        <c:axId val="65662943"/>
      </c:barChart>
      <c:catAx>
        <c:axId val="656662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662943"/>
        <c:crosses val="autoZero"/>
        <c:auto val="1"/>
        <c:lblAlgn val="ctr"/>
        <c:lblOffset val="100"/>
        <c:noMultiLvlLbl val="0"/>
      </c:catAx>
      <c:valAx>
        <c:axId val="65662943"/>
        <c:scaling>
          <c:orientation val="minMax"/>
          <c:max val="1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6662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Total</a:t>
            </a:r>
            <a:r>
              <a:rPr lang="en-US" baseline="0">
                <a:solidFill>
                  <a:srgbClr val="7030A0"/>
                </a:solidFill>
              </a:rPr>
              <a:t> Incident Volume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099832222343964"/>
          <c:y val="0.20279811317196852"/>
          <c:w val="0.82664141469711883"/>
          <c:h val="0.55693592066271058"/>
        </c:manualLayout>
      </c:layout>
      <c:barChart>
        <c:barDir val="col"/>
        <c:grouping val="clustered"/>
        <c:varyColors val="0"/>
        <c:ser>
          <c:idx val="0"/>
          <c:order val="0"/>
          <c:tx>
            <c:strRef>
              <c:f>Sheet1!$B$1</c:f>
              <c:strCache>
                <c:ptCount val="1"/>
                <c:pt idx="0">
                  <c:v>2020</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10524</c:v>
                </c:pt>
                <c:pt idx="1">
                  <c:v>10707</c:v>
                </c:pt>
                <c:pt idx="2">
                  <c:v>9644</c:v>
                </c:pt>
                <c:pt idx="3">
                  <c:v>8952</c:v>
                </c:pt>
              </c:numCache>
            </c:numRef>
          </c:val>
          <c:extLst>
            <c:ext xmlns:c16="http://schemas.microsoft.com/office/drawing/2014/chart" uri="{C3380CC4-5D6E-409C-BE32-E72D297353CC}">
              <c16:uniqueId val="{00000000-5869-41FB-9BF6-551C43F227C6}"/>
            </c:ext>
          </c:extLst>
        </c:ser>
        <c:ser>
          <c:idx val="1"/>
          <c:order val="1"/>
          <c:tx>
            <c:strRef>
              <c:f>Sheet1!$C$1</c:f>
              <c:strCache>
                <c:ptCount val="1"/>
                <c:pt idx="0">
                  <c:v>2021</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10369</c:v>
                </c:pt>
                <c:pt idx="1">
                  <c:v>11754</c:v>
                </c:pt>
                <c:pt idx="2">
                  <c:v>10786</c:v>
                </c:pt>
                <c:pt idx="3">
                  <c:v>10411</c:v>
                </c:pt>
              </c:numCache>
            </c:numRef>
          </c:val>
          <c:extLst>
            <c:ext xmlns:c16="http://schemas.microsoft.com/office/drawing/2014/chart" uri="{C3380CC4-5D6E-409C-BE32-E72D297353CC}">
              <c16:uniqueId val="{00000001-5869-41FB-9BF6-551C43F227C6}"/>
            </c:ext>
          </c:extLst>
        </c:ser>
        <c:ser>
          <c:idx val="2"/>
          <c:order val="2"/>
          <c:tx>
            <c:strRef>
              <c:f>Sheet1!$D$1</c:f>
              <c:strCache>
                <c:ptCount val="1"/>
                <c:pt idx="0">
                  <c:v>2022</c:v>
                </c:pt>
              </c:strCache>
            </c:strRef>
          </c:tx>
          <c:spPr>
            <a:solidFill>
              <a:schemeClr val="accent3"/>
            </a:solidFill>
            <a:ln>
              <a:noFill/>
            </a:ln>
            <a:effectLst/>
          </c:spPr>
          <c:invertIfNegative val="0"/>
          <c:cat>
            <c:strRef>
              <c:f>Sheet1!$A$2:$A$5</c:f>
              <c:strCache>
                <c:ptCount val="4"/>
                <c:pt idx="0">
                  <c:v>Q1</c:v>
                </c:pt>
                <c:pt idx="1">
                  <c:v>Q2</c:v>
                </c:pt>
                <c:pt idx="2">
                  <c:v>Q3</c:v>
                </c:pt>
                <c:pt idx="3">
                  <c:v>Q4</c:v>
                </c:pt>
              </c:strCache>
            </c:strRef>
          </c:cat>
          <c:val>
            <c:numRef>
              <c:f>Sheet1!$D$2:$D$5</c:f>
              <c:numCache>
                <c:formatCode>General</c:formatCode>
                <c:ptCount val="4"/>
                <c:pt idx="0">
                  <c:v>9759</c:v>
                </c:pt>
                <c:pt idx="1">
                  <c:v>8726</c:v>
                </c:pt>
                <c:pt idx="2">
                  <c:v>9278</c:v>
                </c:pt>
              </c:numCache>
            </c:numRef>
          </c:val>
          <c:extLst>
            <c:ext xmlns:c16="http://schemas.microsoft.com/office/drawing/2014/chart" uri="{C3380CC4-5D6E-409C-BE32-E72D297353CC}">
              <c16:uniqueId val="{00000001-B7FB-5844-8E3F-4C64D315F14F}"/>
            </c:ext>
          </c:extLst>
        </c:ser>
        <c:dLbls>
          <c:showLegendKey val="0"/>
          <c:showVal val="0"/>
          <c:showCatName val="0"/>
          <c:showSerName val="0"/>
          <c:showPercent val="0"/>
          <c:showBubbleSize val="0"/>
        </c:dLbls>
        <c:gapWidth val="219"/>
        <c:overlap val="-27"/>
        <c:axId val="1019533760"/>
        <c:axId val="1016273904"/>
      </c:barChart>
      <c:catAx>
        <c:axId val="101953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6273904"/>
        <c:crosses val="autoZero"/>
        <c:auto val="1"/>
        <c:lblAlgn val="ctr"/>
        <c:lblOffset val="100"/>
        <c:noMultiLvlLbl val="0"/>
      </c:catAx>
      <c:valAx>
        <c:axId val="1016273904"/>
        <c:scaling>
          <c:orientation val="minMax"/>
          <c:max val="12000"/>
          <c:min val="6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533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Total</a:t>
            </a:r>
            <a:r>
              <a:rPr lang="en-US" baseline="0">
                <a:solidFill>
                  <a:srgbClr val="7030A0"/>
                </a:solidFill>
              </a:rPr>
              <a:t> Call Volume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099832222343964"/>
          <c:y val="0.20279811317196852"/>
          <c:w val="0.82664141469711883"/>
          <c:h val="0.55693592066271058"/>
        </c:manualLayout>
      </c:layout>
      <c:barChart>
        <c:barDir val="col"/>
        <c:grouping val="clustered"/>
        <c:varyColors val="0"/>
        <c:ser>
          <c:idx val="0"/>
          <c:order val="0"/>
          <c:tx>
            <c:strRef>
              <c:f>Sheet1!$B$1</c:f>
              <c:strCache>
                <c:ptCount val="1"/>
                <c:pt idx="0">
                  <c:v>2020</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9462</c:v>
                </c:pt>
                <c:pt idx="1">
                  <c:v>10042</c:v>
                </c:pt>
                <c:pt idx="2">
                  <c:v>9470</c:v>
                </c:pt>
                <c:pt idx="3">
                  <c:v>8221</c:v>
                </c:pt>
              </c:numCache>
            </c:numRef>
          </c:val>
          <c:extLst>
            <c:ext xmlns:c16="http://schemas.microsoft.com/office/drawing/2014/chart" uri="{C3380CC4-5D6E-409C-BE32-E72D297353CC}">
              <c16:uniqueId val="{00000000-AF42-4D5A-8B45-2EEA9E46EF0C}"/>
            </c:ext>
          </c:extLst>
        </c:ser>
        <c:ser>
          <c:idx val="1"/>
          <c:order val="1"/>
          <c:tx>
            <c:strRef>
              <c:f>Sheet1!$C$1</c:f>
              <c:strCache>
                <c:ptCount val="1"/>
                <c:pt idx="0">
                  <c:v>2021</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9932</c:v>
                </c:pt>
                <c:pt idx="1">
                  <c:v>10780</c:v>
                </c:pt>
                <c:pt idx="2">
                  <c:v>9428</c:v>
                </c:pt>
                <c:pt idx="3">
                  <c:v>9285</c:v>
                </c:pt>
              </c:numCache>
            </c:numRef>
          </c:val>
          <c:extLst>
            <c:ext xmlns:c16="http://schemas.microsoft.com/office/drawing/2014/chart" uri="{C3380CC4-5D6E-409C-BE32-E72D297353CC}">
              <c16:uniqueId val="{00000001-AF42-4D5A-8B45-2EEA9E46EF0C}"/>
            </c:ext>
          </c:extLst>
        </c:ser>
        <c:ser>
          <c:idx val="2"/>
          <c:order val="2"/>
          <c:tx>
            <c:strRef>
              <c:f>Sheet1!$D$1</c:f>
              <c:strCache>
                <c:ptCount val="1"/>
                <c:pt idx="0">
                  <c:v>2022</c:v>
                </c:pt>
              </c:strCache>
            </c:strRef>
          </c:tx>
          <c:spPr>
            <a:solidFill>
              <a:schemeClr val="accent3"/>
            </a:solidFill>
            <a:ln>
              <a:noFill/>
            </a:ln>
            <a:effectLst/>
          </c:spPr>
          <c:invertIfNegative val="0"/>
          <c:cat>
            <c:strRef>
              <c:f>Sheet1!$A$2:$A$5</c:f>
              <c:strCache>
                <c:ptCount val="4"/>
                <c:pt idx="0">
                  <c:v>Q1</c:v>
                </c:pt>
                <c:pt idx="1">
                  <c:v>Q2</c:v>
                </c:pt>
                <c:pt idx="2">
                  <c:v>Q3</c:v>
                </c:pt>
                <c:pt idx="3">
                  <c:v>Q4</c:v>
                </c:pt>
              </c:strCache>
            </c:strRef>
          </c:cat>
          <c:val>
            <c:numRef>
              <c:f>Sheet1!$D$2:$D$5</c:f>
              <c:numCache>
                <c:formatCode>General</c:formatCode>
                <c:ptCount val="4"/>
                <c:pt idx="0">
                  <c:v>8933</c:v>
                </c:pt>
                <c:pt idx="1">
                  <c:v>7499</c:v>
                </c:pt>
                <c:pt idx="2">
                  <c:v>8019</c:v>
                </c:pt>
              </c:numCache>
            </c:numRef>
          </c:val>
          <c:extLst>
            <c:ext xmlns:c16="http://schemas.microsoft.com/office/drawing/2014/chart" uri="{C3380CC4-5D6E-409C-BE32-E72D297353CC}">
              <c16:uniqueId val="{00000001-4F60-B847-9DB3-78B0A49B13E2}"/>
            </c:ext>
          </c:extLst>
        </c:ser>
        <c:dLbls>
          <c:showLegendKey val="0"/>
          <c:showVal val="0"/>
          <c:showCatName val="0"/>
          <c:showSerName val="0"/>
          <c:showPercent val="0"/>
          <c:showBubbleSize val="0"/>
        </c:dLbls>
        <c:gapWidth val="219"/>
        <c:overlap val="-27"/>
        <c:axId val="1019533760"/>
        <c:axId val="1016273904"/>
      </c:barChart>
      <c:catAx>
        <c:axId val="101953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6273904"/>
        <c:crosses val="autoZero"/>
        <c:auto val="1"/>
        <c:lblAlgn val="ctr"/>
        <c:lblOffset val="100"/>
        <c:noMultiLvlLbl val="0"/>
      </c:catAx>
      <c:valAx>
        <c:axId val="1016273904"/>
        <c:scaling>
          <c:orientation val="minMax"/>
          <c:max val="12000"/>
          <c:min val="6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533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Total</a:t>
            </a:r>
            <a:r>
              <a:rPr lang="en-US" baseline="0">
                <a:solidFill>
                  <a:srgbClr val="7030A0"/>
                </a:solidFill>
              </a:rPr>
              <a:t> Calls Answered in under 60 Seconds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099832222343964"/>
          <c:y val="0.20279811317196852"/>
          <c:w val="0.82664141469711883"/>
          <c:h val="0.55693592066271058"/>
        </c:manualLayout>
      </c:layout>
      <c:barChart>
        <c:barDir val="col"/>
        <c:grouping val="clustered"/>
        <c:varyColors val="0"/>
        <c:ser>
          <c:idx val="0"/>
          <c:order val="0"/>
          <c:tx>
            <c:strRef>
              <c:f>Sheet1!$B$1</c:f>
              <c:strCache>
                <c:ptCount val="1"/>
                <c:pt idx="0">
                  <c:v>2020</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6305</c:v>
                </c:pt>
                <c:pt idx="1">
                  <c:v>6095</c:v>
                </c:pt>
                <c:pt idx="2">
                  <c:v>6052</c:v>
                </c:pt>
                <c:pt idx="3">
                  <c:v>6232</c:v>
                </c:pt>
              </c:numCache>
            </c:numRef>
          </c:val>
          <c:extLst>
            <c:ext xmlns:c16="http://schemas.microsoft.com/office/drawing/2014/chart" uri="{C3380CC4-5D6E-409C-BE32-E72D297353CC}">
              <c16:uniqueId val="{00000000-A163-4933-B669-2A1EE2036FF3}"/>
            </c:ext>
          </c:extLst>
        </c:ser>
        <c:ser>
          <c:idx val="1"/>
          <c:order val="1"/>
          <c:tx>
            <c:strRef>
              <c:f>Sheet1!$C$1</c:f>
              <c:strCache>
                <c:ptCount val="1"/>
                <c:pt idx="0">
                  <c:v>2021</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6780</c:v>
                </c:pt>
                <c:pt idx="1">
                  <c:v>7087</c:v>
                </c:pt>
                <c:pt idx="2">
                  <c:v>6914</c:v>
                </c:pt>
                <c:pt idx="3">
                  <c:v>6980</c:v>
                </c:pt>
              </c:numCache>
            </c:numRef>
          </c:val>
          <c:extLst>
            <c:ext xmlns:c16="http://schemas.microsoft.com/office/drawing/2014/chart" uri="{C3380CC4-5D6E-409C-BE32-E72D297353CC}">
              <c16:uniqueId val="{00000001-A163-4933-B669-2A1EE2036FF3}"/>
            </c:ext>
          </c:extLst>
        </c:ser>
        <c:ser>
          <c:idx val="2"/>
          <c:order val="2"/>
          <c:tx>
            <c:strRef>
              <c:f>Sheet1!$D$1</c:f>
              <c:strCache>
                <c:ptCount val="1"/>
                <c:pt idx="0">
                  <c:v>2022</c:v>
                </c:pt>
              </c:strCache>
            </c:strRef>
          </c:tx>
          <c:spPr>
            <a:solidFill>
              <a:schemeClr val="accent3"/>
            </a:solidFill>
            <a:ln>
              <a:noFill/>
            </a:ln>
            <a:effectLst/>
          </c:spPr>
          <c:invertIfNegative val="0"/>
          <c:cat>
            <c:strRef>
              <c:f>Sheet1!$A$2:$A$5</c:f>
              <c:strCache>
                <c:ptCount val="4"/>
                <c:pt idx="0">
                  <c:v>Q1</c:v>
                </c:pt>
                <c:pt idx="1">
                  <c:v>Q2</c:v>
                </c:pt>
                <c:pt idx="2">
                  <c:v>Q3</c:v>
                </c:pt>
                <c:pt idx="3">
                  <c:v>Q4</c:v>
                </c:pt>
              </c:strCache>
            </c:strRef>
          </c:cat>
          <c:val>
            <c:numRef>
              <c:f>Sheet1!$D$2:$D$5</c:f>
              <c:numCache>
                <c:formatCode>General</c:formatCode>
                <c:ptCount val="4"/>
                <c:pt idx="0">
                  <c:v>6179</c:v>
                </c:pt>
                <c:pt idx="1">
                  <c:v>6412</c:v>
                </c:pt>
                <c:pt idx="2">
                  <c:v>6600</c:v>
                </c:pt>
              </c:numCache>
            </c:numRef>
          </c:val>
          <c:extLst>
            <c:ext xmlns:c16="http://schemas.microsoft.com/office/drawing/2014/chart" uri="{C3380CC4-5D6E-409C-BE32-E72D297353CC}">
              <c16:uniqueId val="{00000001-ADAB-9C4A-AE77-0CED2BF297DE}"/>
            </c:ext>
          </c:extLst>
        </c:ser>
        <c:dLbls>
          <c:showLegendKey val="0"/>
          <c:showVal val="0"/>
          <c:showCatName val="0"/>
          <c:showSerName val="0"/>
          <c:showPercent val="0"/>
          <c:showBubbleSize val="0"/>
        </c:dLbls>
        <c:gapWidth val="219"/>
        <c:overlap val="-27"/>
        <c:axId val="1019533760"/>
        <c:axId val="1016273904"/>
      </c:barChart>
      <c:catAx>
        <c:axId val="101953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6273904"/>
        <c:crosses val="autoZero"/>
        <c:auto val="1"/>
        <c:lblAlgn val="ctr"/>
        <c:lblOffset val="100"/>
        <c:noMultiLvlLbl val="0"/>
      </c:catAx>
      <c:valAx>
        <c:axId val="10162739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533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 Abandonment</a:t>
            </a:r>
            <a:r>
              <a:rPr lang="en-US" baseline="0">
                <a:solidFill>
                  <a:srgbClr val="7030A0"/>
                </a:solidFill>
              </a:rPr>
              <a:t> Rate</a:t>
            </a:r>
            <a:endParaRPr lang="en-US">
              <a:solidFill>
                <a:srgbClr val="7030A0"/>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45754681242418"/>
          <c:y val="0.19720110527916235"/>
          <c:w val="0.8854245318757582"/>
          <c:h val="0.590517427537669"/>
        </c:manualLayout>
      </c:layout>
      <c:barChart>
        <c:barDir val="col"/>
        <c:grouping val="clustered"/>
        <c:varyColors val="0"/>
        <c:ser>
          <c:idx val="0"/>
          <c:order val="0"/>
          <c:tx>
            <c:strRef>
              <c:f>Sheet1!$B$1</c:f>
              <c:strCache>
                <c:ptCount val="1"/>
                <c:pt idx="0">
                  <c:v>2020</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0.00%</c:formatCode>
                <c:ptCount val="4"/>
                <c:pt idx="0">
                  <c:v>9.5200000000000007E-2</c:v>
                </c:pt>
                <c:pt idx="1">
                  <c:v>0.1318</c:v>
                </c:pt>
                <c:pt idx="2">
                  <c:v>9.4200000000000006E-2</c:v>
                </c:pt>
                <c:pt idx="3">
                  <c:v>9.9099999999999994E-2</c:v>
                </c:pt>
              </c:numCache>
            </c:numRef>
          </c:val>
          <c:extLst>
            <c:ext xmlns:c16="http://schemas.microsoft.com/office/drawing/2014/chart" uri="{C3380CC4-5D6E-409C-BE32-E72D297353CC}">
              <c16:uniqueId val="{00000000-7A89-42C5-8D91-E5C7E052ADCE}"/>
            </c:ext>
          </c:extLst>
        </c:ser>
        <c:ser>
          <c:idx val="1"/>
          <c:order val="1"/>
          <c:tx>
            <c:strRef>
              <c:f>Sheet1!$C$1</c:f>
              <c:strCache>
                <c:ptCount val="1"/>
                <c:pt idx="0">
                  <c:v>2021</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0.00%</c:formatCode>
                <c:ptCount val="4"/>
                <c:pt idx="0">
                  <c:v>9.5200000000000007E-2</c:v>
                </c:pt>
                <c:pt idx="1">
                  <c:v>0.1318</c:v>
                </c:pt>
                <c:pt idx="2">
                  <c:v>9.4200000000000006E-2</c:v>
                </c:pt>
                <c:pt idx="3">
                  <c:v>9.9099999999999994E-2</c:v>
                </c:pt>
              </c:numCache>
            </c:numRef>
          </c:val>
          <c:extLst>
            <c:ext xmlns:c16="http://schemas.microsoft.com/office/drawing/2014/chart" uri="{C3380CC4-5D6E-409C-BE32-E72D297353CC}">
              <c16:uniqueId val="{00000001-7A89-42C5-8D91-E5C7E052ADCE}"/>
            </c:ext>
          </c:extLst>
        </c:ser>
        <c:ser>
          <c:idx val="2"/>
          <c:order val="2"/>
          <c:tx>
            <c:strRef>
              <c:f>Sheet1!$D$1</c:f>
              <c:strCache>
                <c:ptCount val="1"/>
                <c:pt idx="0">
                  <c:v>2022</c:v>
                </c:pt>
              </c:strCache>
            </c:strRef>
          </c:tx>
          <c:spPr>
            <a:solidFill>
              <a:schemeClr val="accent3"/>
            </a:solidFill>
            <a:ln>
              <a:noFill/>
            </a:ln>
            <a:effectLst/>
          </c:spPr>
          <c:invertIfNegative val="0"/>
          <c:cat>
            <c:strRef>
              <c:f>Sheet1!$A$2:$A$5</c:f>
              <c:strCache>
                <c:ptCount val="4"/>
                <c:pt idx="0">
                  <c:v>Q1</c:v>
                </c:pt>
                <c:pt idx="1">
                  <c:v>Q2</c:v>
                </c:pt>
                <c:pt idx="2">
                  <c:v>Q3</c:v>
                </c:pt>
                <c:pt idx="3">
                  <c:v>Q4</c:v>
                </c:pt>
              </c:strCache>
            </c:strRef>
          </c:cat>
          <c:val>
            <c:numRef>
              <c:f>Sheet1!$D$2:$D$5</c:f>
              <c:numCache>
                <c:formatCode>0.00%</c:formatCode>
                <c:ptCount val="4"/>
                <c:pt idx="0">
                  <c:v>0.12280000000000001</c:v>
                </c:pt>
                <c:pt idx="1">
                  <c:v>5.21E-2</c:v>
                </c:pt>
                <c:pt idx="2">
                  <c:v>6.2399999999999997E-2</c:v>
                </c:pt>
              </c:numCache>
            </c:numRef>
          </c:val>
          <c:extLst>
            <c:ext xmlns:c16="http://schemas.microsoft.com/office/drawing/2014/chart" uri="{C3380CC4-5D6E-409C-BE32-E72D297353CC}">
              <c16:uniqueId val="{00000001-F613-9944-94B0-1CAE704E7EAD}"/>
            </c:ext>
          </c:extLst>
        </c:ser>
        <c:dLbls>
          <c:showLegendKey val="0"/>
          <c:showVal val="0"/>
          <c:showCatName val="0"/>
          <c:showSerName val="0"/>
          <c:showPercent val="0"/>
          <c:showBubbleSize val="0"/>
        </c:dLbls>
        <c:gapWidth val="150"/>
        <c:axId val="1019533760"/>
        <c:axId val="1016273904"/>
      </c:barChart>
      <c:catAx>
        <c:axId val="101953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6273904"/>
        <c:crosses val="autoZero"/>
        <c:auto val="1"/>
        <c:lblAlgn val="ctr"/>
        <c:lblOffset val="100"/>
        <c:noMultiLvlLbl val="0"/>
      </c:catAx>
      <c:valAx>
        <c:axId val="10162739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533760"/>
        <c:crosses val="autoZero"/>
        <c:crossBetween val="between"/>
      </c:valAx>
      <c:spPr>
        <a:noFill/>
        <a:ln>
          <a:noFill/>
        </a:ln>
        <a:effectLst/>
      </c:spPr>
    </c:plotArea>
    <c:legend>
      <c:legendPos val="b"/>
      <c:layout>
        <c:manualLayout>
          <c:xMode val="edge"/>
          <c:yMode val="edge"/>
          <c:x val="0.30872490552213316"/>
          <c:y val="0.88546522645442483"/>
          <c:w val="0.29653645015658608"/>
          <c:h val="0.1145347735455751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0"/>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solidFill>
                  <a:srgbClr val="7030A0"/>
                </a:solidFill>
              </a:rPr>
              <a:t>Call Volume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Total Calls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Sheet1!$A$10:$A$12</c:f>
              <c:strCache>
                <c:ptCount val="3"/>
                <c:pt idx="0">
                  <c:v>September</c:v>
                </c:pt>
                <c:pt idx="1">
                  <c:v>October</c:v>
                </c:pt>
                <c:pt idx="2">
                  <c:v>November</c:v>
                </c:pt>
              </c:strCache>
            </c:strRef>
          </c:cat>
          <c:val>
            <c:numRef>
              <c:f>Sheet1!$B$10:$B$12</c:f>
              <c:numCache>
                <c:formatCode>General</c:formatCode>
                <c:ptCount val="3"/>
                <c:pt idx="0">
                  <c:v>2880</c:v>
                </c:pt>
                <c:pt idx="1">
                  <c:v>3190</c:v>
                </c:pt>
                <c:pt idx="2">
                  <c:v>2503</c:v>
                </c:pt>
              </c:numCache>
            </c:numRef>
          </c:val>
          <c:smooth val="0"/>
          <c:extLst>
            <c:ext xmlns:c16="http://schemas.microsoft.com/office/drawing/2014/chart" uri="{C3380CC4-5D6E-409C-BE32-E72D297353CC}">
              <c16:uniqueId val="{00000000-AFB6-439E-9E85-48DCF8E36388}"/>
            </c:ext>
          </c:extLst>
        </c:ser>
        <c:dLbls>
          <c:showLegendKey val="0"/>
          <c:showVal val="0"/>
          <c:showCatName val="0"/>
          <c:showSerName val="0"/>
          <c:showPercent val="0"/>
          <c:showBubbleSize val="0"/>
        </c:dLbls>
        <c:marker val="1"/>
        <c:smooth val="0"/>
        <c:axId val="1130547248"/>
        <c:axId val="1211046208"/>
      </c:lineChart>
      <c:catAx>
        <c:axId val="1130547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11046208"/>
        <c:crosses val="autoZero"/>
        <c:auto val="1"/>
        <c:lblAlgn val="ctr"/>
        <c:lblOffset val="100"/>
        <c:noMultiLvlLbl val="0"/>
      </c:catAx>
      <c:valAx>
        <c:axId val="1211046208"/>
        <c:scaling>
          <c:orientation val="minMax"/>
          <c:min val="2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30547248"/>
        <c:crosses val="autoZero"/>
        <c:crossBetween val="between"/>
        <c:minorUnit val="400"/>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Abandonment Rate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Abandonment Rate</c:v>
                </c:pt>
              </c:strCache>
            </c:strRef>
          </c:tx>
          <c:spPr>
            <a:ln w="28575" cap="rnd">
              <a:solidFill>
                <a:schemeClr val="accent1"/>
              </a:solidFill>
              <a:round/>
            </a:ln>
            <a:effectLst/>
          </c:spPr>
          <c:marker>
            <c:symbol val="circle"/>
            <c:size val="5"/>
            <c:spPr>
              <a:solidFill>
                <a:schemeClr val="accent1"/>
              </a:solidFill>
              <a:ln w="9525">
                <a:solidFill>
                  <a:schemeClr val="accent1">
                    <a:alpha val="92000"/>
                  </a:schemeClr>
                </a:solidFill>
              </a:ln>
              <a:effectLst/>
            </c:spPr>
          </c:marker>
          <c:cat>
            <c:strRef>
              <c:f>Sheet1!$A$10:$A$12</c:f>
              <c:strCache>
                <c:ptCount val="3"/>
                <c:pt idx="0">
                  <c:v>September</c:v>
                </c:pt>
                <c:pt idx="1">
                  <c:v>October</c:v>
                </c:pt>
                <c:pt idx="2">
                  <c:v>November</c:v>
                </c:pt>
              </c:strCache>
            </c:strRef>
          </c:cat>
          <c:val>
            <c:numRef>
              <c:f>Sheet1!$B$10:$B$12</c:f>
              <c:numCache>
                <c:formatCode>0.00%</c:formatCode>
                <c:ptCount val="3"/>
                <c:pt idx="0">
                  <c:v>4.82E-2</c:v>
                </c:pt>
                <c:pt idx="1">
                  <c:v>4.9200000000000001E-2</c:v>
                </c:pt>
                <c:pt idx="2">
                  <c:v>5.5500000000000001E-2</c:v>
                </c:pt>
              </c:numCache>
            </c:numRef>
          </c:val>
          <c:smooth val="0"/>
          <c:extLst>
            <c:ext xmlns:c16="http://schemas.microsoft.com/office/drawing/2014/chart" uri="{C3380CC4-5D6E-409C-BE32-E72D297353CC}">
              <c16:uniqueId val="{00000000-2629-48DD-AE8F-0383DBEDBD80}"/>
            </c:ext>
          </c:extLst>
        </c:ser>
        <c:dLbls>
          <c:showLegendKey val="0"/>
          <c:showVal val="0"/>
          <c:showCatName val="0"/>
          <c:showSerName val="0"/>
          <c:showPercent val="0"/>
          <c:showBubbleSize val="0"/>
        </c:dLbls>
        <c:marker val="1"/>
        <c:smooth val="0"/>
        <c:axId val="686313760"/>
        <c:axId val="686332480"/>
      </c:lineChart>
      <c:catAx>
        <c:axId val="68631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6332480"/>
        <c:crosses val="autoZero"/>
        <c:auto val="1"/>
        <c:lblAlgn val="ctr"/>
        <c:lblOffset val="100"/>
        <c:noMultiLvlLbl val="0"/>
      </c:catAx>
      <c:valAx>
        <c:axId val="686332480"/>
        <c:scaling>
          <c:orientation val="minMax"/>
          <c:max val="0.1"/>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6313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EBE399-8C46-FA4D-99D8-A612947CBB12}" type="datetimeFigureOut">
              <a:rPr lang="en-US" smtClean="0"/>
              <a:t>12/8/2022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51208E-DFFB-4D4B-ACF1-BAD28AF62538}" type="slidenum">
              <a:rPr lang="en-US" smtClean="0"/>
              <a:t>‹#›</a:t>
            </a:fld>
            <a:endParaRPr lang="en-US"/>
          </a:p>
        </p:txBody>
      </p:sp>
    </p:spTree>
    <p:extLst>
      <p:ext uri="{BB962C8B-B14F-4D97-AF65-F5344CB8AC3E}">
        <p14:creationId xmlns:p14="http://schemas.microsoft.com/office/powerpoint/2010/main" val="720338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1</a:t>
            </a:fld>
            <a:endParaRPr lang="en-US"/>
          </a:p>
        </p:txBody>
      </p:sp>
    </p:spTree>
    <p:extLst>
      <p:ext uri="{BB962C8B-B14F-4D97-AF65-F5344CB8AC3E}">
        <p14:creationId xmlns:p14="http://schemas.microsoft.com/office/powerpoint/2010/main" val="1260369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Over 75% of calls were handled within 30 seconds. </a:t>
            </a:r>
          </a:p>
          <a:p>
            <a:r>
              <a:rPr lang="en-US"/>
              <a:t>Over 80% were handled within 60 seconds. </a:t>
            </a:r>
          </a:p>
          <a:p>
            <a:r>
              <a:rPr lang="en-US"/>
              <a:t>Over 83% were handled within 90 seconds. </a:t>
            </a:r>
          </a:p>
          <a:p>
            <a:endParaRPr lang="en-US"/>
          </a:p>
          <a:p>
            <a:r>
              <a:rPr lang="en-US"/>
              <a:t>~</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We track multiple metrics for calls handled- or how quickly a call is answered- within specific time periods. I’ve highlighted three here, calls handled within 30, 60, and 90 seconds.  </a:t>
            </a:r>
          </a:p>
          <a:p>
            <a:r>
              <a:rPr lang="en-US"/>
              <a:t>The takeaway from these numbers should be that we are answering calls quickly which prevents calls from abandoning. Typically, we see the abandoned calls rise when these goals are not met- specifically the 60 seconds metric. </a:t>
            </a:r>
          </a:p>
          <a:p>
            <a:endParaRPr lang="en-US"/>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19</a:t>
            </a:fld>
            <a:endParaRPr lang="en-US"/>
          </a:p>
        </p:txBody>
      </p:sp>
    </p:spTree>
    <p:extLst>
      <p:ext uri="{BB962C8B-B14F-4D97-AF65-F5344CB8AC3E}">
        <p14:creationId xmlns:p14="http://schemas.microsoft.com/office/powerpoint/2010/main" val="319470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Average speed to answer is the average of how quickly all calls were answered by the Service Desk for the month. </a:t>
            </a:r>
          </a:p>
          <a:p>
            <a:endParaRPr lang="en-US"/>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20</a:t>
            </a:fld>
            <a:endParaRPr lang="en-US"/>
          </a:p>
        </p:txBody>
      </p:sp>
    </p:spTree>
    <p:extLst>
      <p:ext uri="{BB962C8B-B14F-4D97-AF65-F5344CB8AC3E}">
        <p14:creationId xmlns:p14="http://schemas.microsoft.com/office/powerpoint/2010/main" val="2732511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a:p>
            <a:r>
              <a:rPr lang="en-US"/>
              <a:t>~</a:t>
            </a:r>
          </a:p>
          <a:p>
            <a:r>
              <a:rPr lang="en-US"/>
              <a:t>The typical methods for contacting the Service Desk are phone and email, which explains the results in the incident source chart.</a:t>
            </a:r>
          </a:p>
          <a:p>
            <a:r>
              <a:rPr lang="en-US"/>
              <a:t> </a:t>
            </a:r>
          </a:p>
          <a:p>
            <a:r>
              <a:rPr lang="en-US"/>
              <a:t>Self-Service we hope to expand over the next year and drive users towards generating their own incidents and using the JL Service Center more actively. </a:t>
            </a:r>
          </a:p>
          <a:p>
            <a:endParaRPr lang="en-US"/>
          </a:p>
          <a:p>
            <a:r>
              <a:rPr lang="en-US"/>
              <a:t>Walk-ins are low month-to-month with the split schedule for Return to Better. But from analyst feedback incidents for walk-ins are not being opened consistently. I aim to correct this over the rest of this year. I’ve also added it as a 2022 goal for each analyst within their reviews.  </a:t>
            </a:r>
          </a:p>
          <a:p>
            <a:endParaRPr lang="en-US"/>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21</a:t>
            </a:fld>
            <a:endParaRPr lang="en-US"/>
          </a:p>
        </p:txBody>
      </p:sp>
    </p:spTree>
    <p:extLst>
      <p:ext uri="{BB962C8B-B14F-4D97-AF65-F5344CB8AC3E}">
        <p14:creationId xmlns:p14="http://schemas.microsoft.com/office/powerpoint/2010/main" val="4084440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Across the month _had the highest number of related incidents. </a:t>
            </a:r>
            <a:br>
              <a:rPr lang="en-US"/>
            </a:br>
            <a:endParaRPr lang="en-US"/>
          </a:p>
          <a:p>
            <a:r>
              <a:rPr lang="en-US"/>
              <a:t>Top 5 customers in the month are listed here.</a:t>
            </a:r>
          </a:p>
          <a:p>
            <a:endParaRPr lang="en-US"/>
          </a:p>
          <a:p>
            <a:r>
              <a:rPr lang="en-US"/>
              <a:t>Looking at the chart, we’re tracking incident volume per new-hire per month and comparing this to last year. </a:t>
            </a:r>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22</a:t>
            </a:fld>
            <a:endParaRPr lang="en-US"/>
          </a:p>
        </p:txBody>
      </p:sp>
    </p:spTree>
    <p:extLst>
      <p:ext uri="{BB962C8B-B14F-4D97-AF65-F5344CB8AC3E}">
        <p14:creationId xmlns:p14="http://schemas.microsoft.com/office/powerpoint/2010/main" val="407296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t>Service level agreements/SLA</a:t>
            </a:r>
          </a:p>
          <a:p>
            <a:pPr marL="0" indent="0">
              <a:buFont typeface="Arial" panose="020B0604020202020204" pitchFamily="34" charset="0"/>
              <a:buNone/>
            </a:pPr>
            <a:r>
              <a:rPr lang="en-US">
                <a:solidFill>
                  <a:srgbClr val="7030A0"/>
                </a:solidFill>
                <a:cs typeface="Arial" panose="020B0604020202020204" pitchFamily="34" charset="0"/>
              </a:rPr>
              <a:t>Response &amp; Resolution SLA timers are determined by the Priority of the Incident. </a:t>
            </a:r>
          </a:p>
          <a:p>
            <a:pPr marL="0" indent="0">
              <a:buFont typeface="Arial" panose="020B0604020202020204" pitchFamily="34" charset="0"/>
              <a:buNone/>
            </a:pPr>
            <a:r>
              <a:rPr lang="en-US">
                <a:solidFill>
                  <a:srgbClr val="7030A0"/>
                </a:solidFill>
                <a:cs typeface="Arial" panose="020B0604020202020204" pitchFamily="34" charset="0"/>
              </a:rPr>
              <a:t>Both Response and Resolution SLA reviewed on this slide are across all Priorities.   </a:t>
            </a:r>
          </a:p>
          <a:p>
            <a:endParaRPr lang="en-US"/>
          </a:p>
          <a:p>
            <a:endParaRPr lang="en-US"/>
          </a:p>
          <a:p>
            <a:r>
              <a:rPr lang="en-US"/>
              <a:t>~</a:t>
            </a:r>
            <a:br>
              <a:rPr lang="en-US"/>
            </a:br>
            <a:r>
              <a:rPr lang="en-US"/>
              <a:t>The Service Desk team is uniquely prepared to meet SLA goals. We generate incidents during calls, while emails generate their own incidents. </a:t>
            </a:r>
            <a:br>
              <a:rPr lang="en-US"/>
            </a:br>
            <a:endParaRPr lang="en-US"/>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23</a:t>
            </a:fld>
            <a:endParaRPr lang="en-US"/>
          </a:p>
        </p:txBody>
      </p:sp>
    </p:spTree>
    <p:extLst>
      <p:ext uri="{BB962C8B-B14F-4D97-AF65-F5344CB8AC3E}">
        <p14:creationId xmlns:p14="http://schemas.microsoft.com/office/powerpoint/2010/main" val="27572737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solidFill>
                <a:srgbClr val="7030A0"/>
              </a:solidFill>
              <a:latin typeface="+mn-lt"/>
            </a:endParaRPr>
          </a:p>
          <a:p>
            <a:pPr marL="0" indent="0">
              <a:buFont typeface="Arial" panose="020B0604020202020204" pitchFamily="34" charset="0"/>
              <a:buNone/>
            </a:pPr>
            <a:endParaRPr lang="en-US">
              <a:solidFill>
                <a:srgbClr val="7030A0"/>
              </a:solidFill>
              <a:latin typeface="+mn-lt"/>
            </a:endParaRPr>
          </a:p>
          <a:p>
            <a:pPr marL="0" indent="0">
              <a:buFont typeface="Arial" panose="020B0604020202020204" pitchFamily="34" charset="0"/>
              <a:buNone/>
            </a:pPr>
            <a:endParaRPr lang="en-US">
              <a:solidFill>
                <a:srgbClr val="7030A0"/>
              </a:solidFill>
              <a:latin typeface="+mn-lt"/>
            </a:endParaRPr>
          </a:p>
          <a:p>
            <a:pPr marL="0" indent="0">
              <a:buFont typeface="Arial" panose="020B0604020202020204" pitchFamily="34" charset="0"/>
              <a:buNone/>
            </a:pPr>
            <a:r>
              <a:rPr lang="en-US">
                <a:solidFill>
                  <a:srgbClr val="7030A0"/>
                </a:solidFill>
                <a:latin typeface="+mn-lt"/>
              </a:rPr>
              <a:t>Knowledge within Service Now, is maintained by a few of us in the Service Desk team.</a:t>
            </a:r>
          </a:p>
          <a:p>
            <a:pPr marL="0" indent="0">
              <a:buFont typeface="Arial" panose="020B0604020202020204" pitchFamily="34" charset="0"/>
              <a:buNone/>
            </a:pPr>
            <a:r>
              <a:rPr lang="en-US">
                <a:solidFill>
                  <a:srgbClr val="7030A0"/>
                </a:solidFill>
              </a:rPr>
              <a:t>We</a:t>
            </a:r>
            <a:r>
              <a:rPr lang="en-US">
                <a:solidFill>
                  <a:srgbClr val="7030A0"/>
                </a:solidFill>
                <a:latin typeface="+mn-lt"/>
              </a:rPr>
              <a:t> evaluate resolved Incidents that have been flagged for knowledge.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solidFill>
                  <a:srgbClr val="7030A0"/>
                </a:solidFill>
                <a:latin typeface="+mn-lt"/>
              </a:rPr>
              <a:t>On most of these flagged Incidents the fix or solution are not detailed by the escalated teams.</a:t>
            </a:r>
          </a:p>
          <a:p>
            <a:r>
              <a:rPr lang="en-US"/>
              <a:t>Knowledge is split into 2 sections. IT visible and Self-Service.</a:t>
            </a:r>
          </a:p>
          <a:p>
            <a:pPr marL="0" indent="0">
              <a:buFont typeface="Arial" panose="020B0604020202020204" pitchFamily="34" charset="0"/>
              <a:buNone/>
            </a:pPr>
            <a:endParaRPr lang="en-US">
              <a:solidFill>
                <a:srgbClr val="7030A0"/>
              </a:solidFill>
              <a:latin typeface="+mn-lt"/>
            </a:endParaRPr>
          </a:p>
          <a:p>
            <a:pPr marL="0" indent="0">
              <a:buFont typeface="Arial" panose="020B0604020202020204" pitchFamily="34" charset="0"/>
              <a:buNone/>
            </a:pPr>
            <a:r>
              <a:rPr lang="en-US">
                <a:solidFill>
                  <a:srgbClr val="7030A0"/>
                </a:solidFill>
                <a:latin typeface="+mn-lt"/>
              </a:rPr>
              <a:t>Please push your teams to write out the steps taken to resolve an issue, whenever possible. </a:t>
            </a:r>
          </a:p>
          <a:p>
            <a:pPr marL="0" indent="0">
              <a:buFont typeface="Arial" panose="020B0604020202020204" pitchFamily="34" charset="0"/>
              <a:buNone/>
            </a:pPr>
            <a:r>
              <a:rPr lang="en-US">
                <a:solidFill>
                  <a:srgbClr val="7030A0"/>
                </a:solidFill>
                <a:latin typeface="+mn-lt"/>
              </a:rPr>
              <a:t>This helps with knowledge but also helps when a user has a repeat issue, or the issue occurs for another user.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a:solidFill>
                  <a:srgbClr val="7030A0"/>
                </a:solidFill>
              </a:rPr>
              <a:t>Reminder:</a:t>
            </a:r>
            <a:r>
              <a:rPr lang="en-US">
                <a:solidFill>
                  <a:srgbClr val="7030A0"/>
                </a:solidFill>
              </a:rPr>
              <a:t> your teams can generate their own knowledge articles. These will be used to increase our first call resolution and avoid escalating incidents. </a:t>
            </a:r>
            <a:endParaRPr lang="en-US">
              <a:solidFill>
                <a:srgbClr val="7030A0"/>
              </a:solidFill>
              <a:latin typeface="+mn-lt"/>
            </a:endParaRPr>
          </a:p>
          <a:p>
            <a:pPr marL="0" indent="0">
              <a:buFont typeface="Arial" panose="020B0604020202020204" pitchFamily="34" charset="0"/>
              <a:buNone/>
            </a:pPr>
            <a:endParaRPr lang="en-US">
              <a:solidFill>
                <a:srgbClr val="7030A0"/>
              </a:solidFill>
              <a:latin typeface="+mn-lt"/>
            </a:endParaRPr>
          </a:p>
          <a:p>
            <a:endParaRPr lang="en-US"/>
          </a:p>
          <a:p>
            <a:br>
              <a:rPr lang="en-US"/>
            </a:br>
            <a:endParaRPr lang="en-US"/>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24</a:t>
            </a:fld>
            <a:endParaRPr lang="en-US"/>
          </a:p>
        </p:txBody>
      </p:sp>
    </p:spTree>
    <p:extLst>
      <p:ext uri="{BB962C8B-B14F-4D97-AF65-F5344CB8AC3E}">
        <p14:creationId xmlns:p14="http://schemas.microsoft.com/office/powerpoint/2010/main" val="2250084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rgbClr val="7030A0"/>
                </a:solidFill>
                <a:cs typeface="Arial" panose="020B0604020202020204" pitchFamily="34" charset="0"/>
              </a:rPr>
              <a:t>Some highlights from the month’s U&amp;R emails are listed here.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solidFill>
                <a:srgbClr val="7030A0"/>
              </a:solidFill>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solidFill>
                <a:srgbClr val="7030A0"/>
              </a:solidFill>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rgbClr val="7030A0"/>
                </a:solidFill>
                <a:cs typeface="Arial" panose="020B0604020202020204" pitchFamily="34" charset="0"/>
              </a:rPr>
              <a:t>One to two emails are sent a week to the Service Desk reminding them, or updating them on, changes to existing workflows or policies. </a:t>
            </a:r>
            <a:br>
              <a:rPr lang="en-US">
                <a:solidFill>
                  <a:srgbClr val="7030A0"/>
                </a:solidFill>
                <a:cs typeface="Arial" panose="020B0604020202020204" pitchFamily="34" charset="0"/>
              </a:rPr>
            </a:br>
            <a:r>
              <a:rPr lang="en-US">
                <a:solidFill>
                  <a:srgbClr val="7030A0"/>
                </a:solidFill>
                <a:cs typeface="Arial" panose="020B0604020202020204" pitchFamily="34" charset="0"/>
              </a:rPr>
              <a:t>Quick notes sent via Teams are also rolled up into these emails to be sure that these points are not missed. </a:t>
            </a:r>
            <a:br>
              <a:rPr lang="en-US">
                <a:solidFill>
                  <a:srgbClr val="7030A0"/>
                </a:solidFill>
                <a:cs typeface="Arial" panose="020B0604020202020204" pitchFamily="34" charset="0"/>
              </a:rPr>
            </a:br>
            <a:r>
              <a:rPr lang="en-US">
                <a:solidFill>
                  <a:srgbClr val="7030A0"/>
                </a:solidFill>
                <a:cs typeface="Arial" panose="020B0604020202020204" pitchFamily="34" charset="0"/>
              </a:rPr>
              <a:t>All U&amp;R emails are listed in Confluence for reference by other teams. </a:t>
            </a:r>
            <a:endParaRPr lang="en-US">
              <a:cs typeface="Arial" panose="020B0604020202020204" pitchFamily="34" charset="0"/>
            </a:endParaRPr>
          </a:p>
          <a:p>
            <a:br>
              <a:rPr lang="en-US"/>
            </a:br>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25</a:t>
            </a:fld>
            <a:endParaRPr lang="en-US"/>
          </a:p>
        </p:txBody>
      </p:sp>
    </p:spTree>
    <p:extLst>
      <p:ext uri="{BB962C8B-B14F-4D97-AF65-F5344CB8AC3E}">
        <p14:creationId xmlns:p14="http://schemas.microsoft.com/office/powerpoint/2010/main" val="1351509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29</a:t>
            </a:fld>
            <a:endParaRPr lang="en-US"/>
          </a:p>
        </p:txBody>
      </p:sp>
    </p:spTree>
    <p:extLst>
      <p:ext uri="{BB962C8B-B14F-4D97-AF65-F5344CB8AC3E}">
        <p14:creationId xmlns:p14="http://schemas.microsoft.com/office/powerpoint/2010/main" val="29140422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30</a:t>
            </a:fld>
            <a:endParaRPr lang="en-US"/>
          </a:p>
        </p:txBody>
      </p:sp>
    </p:spTree>
    <p:extLst>
      <p:ext uri="{BB962C8B-B14F-4D97-AF65-F5344CB8AC3E}">
        <p14:creationId xmlns:p14="http://schemas.microsoft.com/office/powerpoint/2010/main" val="2321053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a:t>
            </a:fld>
            <a:endParaRPr lang="en-US"/>
          </a:p>
        </p:txBody>
      </p:sp>
    </p:spTree>
    <p:extLst>
      <p:ext uri="{BB962C8B-B14F-4D97-AF65-F5344CB8AC3E}">
        <p14:creationId xmlns:p14="http://schemas.microsoft.com/office/powerpoint/2010/main" val="3773750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5</a:t>
            </a:fld>
            <a:endParaRPr lang="en-US"/>
          </a:p>
        </p:txBody>
      </p:sp>
    </p:spTree>
    <p:extLst>
      <p:ext uri="{BB962C8B-B14F-4D97-AF65-F5344CB8AC3E}">
        <p14:creationId xmlns:p14="http://schemas.microsoft.com/office/powerpoint/2010/main" val="1468483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6</a:t>
            </a:fld>
            <a:endParaRPr lang="en-US"/>
          </a:p>
        </p:txBody>
      </p:sp>
    </p:spTree>
    <p:extLst>
      <p:ext uri="{BB962C8B-B14F-4D97-AF65-F5344CB8AC3E}">
        <p14:creationId xmlns:p14="http://schemas.microsoft.com/office/powerpoint/2010/main" val="1416540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Backlog growth is a way of answering, “did we end the week with more or less incidents?”.</a:t>
            </a:r>
          </a:p>
        </p:txBody>
      </p:sp>
      <p:sp>
        <p:nvSpPr>
          <p:cNvPr id="4" name="Slide Number Placeholder 3"/>
          <p:cNvSpPr>
            <a:spLocks noGrp="1"/>
          </p:cNvSpPr>
          <p:nvPr>
            <p:ph type="sldNum" sz="quarter" idx="5"/>
          </p:nvPr>
        </p:nvSpPr>
        <p:spPr/>
        <p:txBody>
          <a:bodyPr/>
          <a:lstStyle/>
          <a:p>
            <a:fld id="{4451208E-DFFB-4D4B-ACF1-BAD28AF62538}" type="slidenum">
              <a:rPr lang="en-US" smtClean="0"/>
              <a:t>7</a:t>
            </a:fld>
            <a:endParaRPr lang="en-US"/>
          </a:p>
        </p:txBody>
      </p:sp>
    </p:spTree>
    <p:extLst>
      <p:ext uri="{BB962C8B-B14F-4D97-AF65-F5344CB8AC3E}">
        <p14:creationId xmlns:p14="http://schemas.microsoft.com/office/powerpoint/2010/main" val="229112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Please remind your teams to continue to work on their open incidents- this affects many of the previous slides as well as this one. </a:t>
            </a:r>
          </a:p>
        </p:txBody>
      </p:sp>
      <p:sp>
        <p:nvSpPr>
          <p:cNvPr id="4" name="Slide Number Placeholder 3"/>
          <p:cNvSpPr>
            <a:spLocks noGrp="1"/>
          </p:cNvSpPr>
          <p:nvPr>
            <p:ph type="sldNum" sz="quarter" idx="5"/>
          </p:nvPr>
        </p:nvSpPr>
        <p:spPr/>
        <p:txBody>
          <a:bodyPr/>
          <a:lstStyle/>
          <a:p>
            <a:fld id="{4451208E-DFFB-4D4B-ACF1-BAD28AF62538}" type="slidenum">
              <a:rPr lang="en-US" smtClean="0"/>
              <a:t>8</a:t>
            </a:fld>
            <a:endParaRPr lang="en-US"/>
          </a:p>
        </p:txBody>
      </p:sp>
    </p:spTree>
    <p:extLst>
      <p:ext uri="{BB962C8B-B14F-4D97-AF65-F5344CB8AC3E}">
        <p14:creationId xmlns:p14="http://schemas.microsoft.com/office/powerpoint/2010/main" val="244093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11</a:t>
            </a:fld>
            <a:endParaRPr lang="en-US"/>
          </a:p>
        </p:txBody>
      </p:sp>
    </p:spTree>
    <p:extLst>
      <p:ext uri="{BB962C8B-B14F-4D97-AF65-F5344CB8AC3E}">
        <p14:creationId xmlns:p14="http://schemas.microsoft.com/office/powerpoint/2010/main" val="1165257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17</a:t>
            </a:fld>
            <a:endParaRPr lang="en-US"/>
          </a:p>
        </p:txBody>
      </p:sp>
    </p:spTree>
    <p:extLst>
      <p:ext uri="{BB962C8B-B14F-4D97-AF65-F5344CB8AC3E}">
        <p14:creationId xmlns:p14="http://schemas.microsoft.com/office/powerpoint/2010/main" val="269371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a:p>
            <a:r>
              <a:rPr lang="en-US"/>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There are several stats tracked for individual analysts as well as for the team and the org. Across the next few slides I’ll highlight some key statistics for the Service Desk team. </a:t>
            </a:r>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18</a:t>
            </a:fld>
            <a:endParaRPr lang="en-US"/>
          </a:p>
        </p:txBody>
      </p:sp>
    </p:spTree>
    <p:extLst>
      <p:ext uri="{BB962C8B-B14F-4D97-AF65-F5344CB8AC3E}">
        <p14:creationId xmlns:p14="http://schemas.microsoft.com/office/powerpoint/2010/main" val="19735923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Amethys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3ACBEF-EDE2-49F3-A80C-D3C8A5594F65}"/>
              </a:ext>
            </a:extLst>
          </p:cNvPr>
          <p:cNvSpPr/>
          <p:nvPr userDrawn="1"/>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DA30F6-69D6-D540-94FB-80E4D4880D83}"/>
              </a:ext>
            </a:extLst>
          </p:cNvPr>
          <p:cNvSpPr>
            <a:spLocks noGrp="1"/>
          </p:cNvSpPr>
          <p:nvPr>
            <p:ph type="ctrTitle" hasCustomPrompt="1"/>
          </p:nvPr>
        </p:nvSpPr>
        <p:spPr>
          <a:xfrm>
            <a:off x="699805" y="1983604"/>
            <a:ext cx="10829544" cy="1559719"/>
          </a:xfrm>
          <a:prstGeom prst="rect">
            <a:avLst/>
          </a:prstGeom>
        </p:spPr>
        <p:txBody>
          <a:bodyPr anchor="b"/>
          <a:lstStyle>
            <a:lvl1pPr algn="l">
              <a:defRPr sz="4800"/>
            </a:lvl1pPr>
          </a:lstStyle>
          <a:p>
            <a:r>
              <a:rPr lang="en-US"/>
              <a:t>Title Goes Here</a:t>
            </a:r>
          </a:p>
        </p:txBody>
      </p:sp>
      <p:sp>
        <p:nvSpPr>
          <p:cNvPr id="3" name="Subtitle 2">
            <a:extLst>
              <a:ext uri="{FF2B5EF4-FFF2-40B4-BE49-F238E27FC236}">
                <a16:creationId xmlns:a16="http://schemas.microsoft.com/office/drawing/2014/main" id="{C2BA5ED3-CA83-A04A-8DB8-B16120AF2B73}"/>
              </a:ext>
            </a:extLst>
          </p:cNvPr>
          <p:cNvSpPr>
            <a:spLocks noGrp="1"/>
          </p:cNvSpPr>
          <p:nvPr>
            <p:ph type="subTitle" idx="1" hasCustomPrompt="1"/>
          </p:nvPr>
        </p:nvSpPr>
        <p:spPr>
          <a:xfrm>
            <a:off x="699805" y="3598739"/>
            <a:ext cx="10825975" cy="1535649"/>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Goes Here</a:t>
            </a:r>
          </a:p>
          <a:p>
            <a:endParaRPr lang="en-US"/>
          </a:p>
        </p:txBody>
      </p:sp>
      <p:pic>
        <p:nvPicPr>
          <p:cNvPr id="9" name="Picture 8">
            <a:extLst>
              <a:ext uri="{FF2B5EF4-FFF2-40B4-BE49-F238E27FC236}">
                <a16:creationId xmlns:a16="http://schemas.microsoft.com/office/drawing/2014/main" id="{83AEE761-B543-46C6-933E-75A99117BA52}"/>
              </a:ext>
            </a:extLst>
          </p:cNvPr>
          <p:cNvPicPr>
            <a:picLocks noChangeAspect="1"/>
          </p:cNvPicPr>
          <p:nvPr userDrawn="1"/>
        </p:nvPicPr>
        <p:blipFill>
          <a:blip r:embed="rId2"/>
          <a:stretch>
            <a:fillRect/>
          </a:stretch>
        </p:blipFill>
        <p:spPr>
          <a:xfrm>
            <a:off x="680225" y="661719"/>
            <a:ext cx="2667000" cy="317885"/>
          </a:xfrm>
          <a:prstGeom prst="rect">
            <a:avLst/>
          </a:prstGeom>
        </p:spPr>
      </p:pic>
      <p:sp>
        <p:nvSpPr>
          <p:cNvPr id="6" name="Text Placeholder 5">
            <a:extLst>
              <a:ext uri="{FF2B5EF4-FFF2-40B4-BE49-F238E27FC236}">
                <a16:creationId xmlns:a16="http://schemas.microsoft.com/office/drawing/2014/main" id="{6CF61252-D212-46B4-9E84-AEB18ABA9126}"/>
              </a:ext>
            </a:extLst>
          </p:cNvPr>
          <p:cNvSpPr>
            <a:spLocks noGrp="1"/>
          </p:cNvSpPr>
          <p:nvPr>
            <p:ph type="body" sz="quarter" idx="10" hasCustomPrompt="1"/>
          </p:nvPr>
        </p:nvSpPr>
        <p:spPr>
          <a:xfrm>
            <a:off x="699805" y="5169909"/>
            <a:ext cx="6259853" cy="269192"/>
          </a:xfrm>
        </p:spPr>
        <p:txBody>
          <a:bodyPr/>
          <a:lstStyle>
            <a:lvl1pPr marL="0" indent="0">
              <a:buNone/>
              <a:defRPr sz="1600" b="1">
                <a:solidFill>
                  <a:schemeClr val="accent2"/>
                </a:solidFill>
              </a:defRPr>
            </a:lvl1pPr>
          </a:lstStyle>
          <a:p>
            <a:pPr lvl="0"/>
            <a:r>
              <a:rPr lang="en-US"/>
              <a:t>Presenter Name</a:t>
            </a:r>
          </a:p>
        </p:txBody>
      </p:sp>
      <p:sp>
        <p:nvSpPr>
          <p:cNvPr id="10" name="Text Placeholder 9">
            <a:extLst>
              <a:ext uri="{FF2B5EF4-FFF2-40B4-BE49-F238E27FC236}">
                <a16:creationId xmlns:a16="http://schemas.microsoft.com/office/drawing/2014/main" id="{6DFCE14A-AE27-4D48-B0F8-F2713092F76D}"/>
              </a:ext>
            </a:extLst>
          </p:cNvPr>
          <p:cNvSpPr>
            <a:spLocks noGrp="1"/>
          </p:cNvSpPr>
          <p:nvPr>
            <p:ph type="body" sz="quarter" idx="11" hasCustomPrompt="1"/>
          </p:nvPr>
        </p:nvSpPr>
        <p:spPr>
          <a:xfrm>
            <a:off x="699805" y="5474621"/>
            <a:ext cx="3449205" cy="302236"/>
          </a:xfrm>
        </p:spPr>
        <p:txBody>
          <a:bodyPr/>
          <a:lstStyle>
            <a:lvl1pPr marL="0" indent="0">
              <a:buNone/>
              <a:defRPr sz="1200" b="1">
                <a:solidFill>
                  <a:schemeClr val="bg1"/>
                </a:solidFill>
              </a:defRPr>
            </a:lvl1pPr>
          </a:lstStyle>
          <a:p>
            <a:pPr lvl="0"/>
            <a:r>
              <a:rPr lang="en-US"/>
              <a:t>[00.00.2020]</a:t>
            </a:r>
          </a:p>
        </p:txBody>
      </p:sp>
      <p:sp>
        <p:nvSpPr>
          <p:cNvPr id="5" name="TextBox 4">
            <a:extLst>
              <a:ext uri="{FF2B5EF4-FFF2-40B4-BE49-F238E27FC236}">
                <a16:creationId xmlns:a16="http://schemas.microsoft.com/office/drawing/2014/main" id="{D12B0FEF-FC7E-4554-BA89-893283BCE8FB}"/>
              </a:ext>
            </a:extLst>
          </p:cNvPr>
          <p:cNvSpPr txBox="1"/>
          <p:nvPr userDrawn="1"/>
        </p:nvSpPr>
        <p:spPr>
          <a:xfrm>
            <a:off x="685800" y="6431460"/>
            <a:ext cx="4505498" cy="215444"/>
          </a:xfrm>
          <a:prstGeom prst="rect">
            <a:avLst/>
          </a:prstGeom>
          <a:noFill/>
        </p:spPr>
        <p:txBody>
          <a:bodyPr wrap="square" lIns="0" rtlCol="0">
            <a:spAutoFit/>
          </a:bodyPr>
          <a:lstStyle/>
          <a:p>
            <a:r>
              <a:rPr lang="en-US" sz="800">
                <a:solidFill>
                  <a:schemeClr val="bg1"/>
                </a:solidFill>
                <a:latin typeface="Arial" panose="020B0604020202020204" pitchFamily="34" charset="0"/>
                <a:cs typeface="Arial" panose="020B0604020202020204" pitchFamily="34" charset="0"/>
              </a:rPr>
              <a:t>© 2020 Jackson Lewis P.C.</a:t>
            </a:r>
          </a:p>
        </p:txBody>
      </p:sp>
      <p:sp>
        <p:nvSpPr>
          <p:cNvPr id="13" name="Text Placeholder 9">
            <a:extLst>
              <a:ext uri="{FF2B5EF4-FFF2-40B4-BE49-F238E27FC236}">
                <a16:creationId xmlns:a16="http://schemas.microsoft.com/office/drawing/2014/main" id="{BE807693-1192-C34F-9A0E-E42928AB429B}"/>
              </a:ext>
            </a:extLst>
          </p:cNvPr>
          <p:cNvSpPr>
            <a:spLocks noGrp="1"/>
          </p:cNvSpPr>
          <p:nvPr>
            <p:ph type="body" sz="quarter" idx="13" hasCustomPrompt="1"/>
          </p:nvPr>
        </p:nvSpPr>
        <p:spPr>
          <a:xfrm>
            <a:off x="699805" y="5812378"/>
            <a:ext cx="7442574" cy="193893"/>
          </a:xfrm>
        </p:spPr>
        <p:txBody>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200" b="0">
                <a:solidFill>
                  <a:schemeClr val="bg1"/>
                </a:solidFill>
              </a:defRPr>
            </a:lvl1p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a:t>Jackson Lewis P.C. ● [Office]</a:t>
            </a:r>
          </a:p>
        </p:txBody>
      </p:sp>
      <p:sp>
        <p:nvSpPr>
          <p:cNvPr id="15" name="Text Placeholder 9">
            <a:extLst>
              <a:ext uri="{FF2B5EF4-FFF2-40B4-BE49-F238E27FC236}">
                <a16:creationId xmlns:a16="http://schemas.microsoft.com/office/drawing/2014/main" id="{F71F420C-6F30-EC42-AFBD-E65EFC5942B8}"/>
              </a:ext>
            </a:extLst>
          </p:cNvPr>
          <p:cNvSpPr>
            <a:spLocks noGrp="1"/>
          </p:cNvSpPr>
          <p:nvPr>
            <p:ph type="body" sz="quarter" idx="14" hasCustomPrompt="1"/>
          </p:nvPr>
        </p:nvSpPr>
        <p:spPr>
          <a:xfrm>
            <a:off x="699805" y="6070617"/>
            <a:ext cx="7442574" cy="308931"/>
          </a:xfrm>
        </p:spPr>
        <p:txBody>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200" b="0">
                <a:solidFill>
                  <a:schemeClr val="bg1"/>
                </a:solidFill>
              </a:defRPr>
            </a:lvl1p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a:t>[Email] ● [Phone]</a:t>
            </a:r>
          </a:p>
        </p:txBody>
      </p:sp>
    </p:spTree>
    <p:extLst>
      <p:ext uri="{BB962C8B-B14F-4D97-AF65-F5344CB8AC3E}">
        <p14:creationId xmlns:p14="http://schemas.microsoft.com/office/powerpoint/2010/main" val="520477425"/>
      </p:ext>
    </p:extLst>
  </p:cSld>
  <p:clrMapOvr>
    <a:masterClrMapping/>
  </p:clrMapOvr>
  <p:extLst>
    <p:ext uri="{DCECCB84-F9BA-43D5-87BE-67443E8EF086}">
      <p15:sldGuideLst xmlns:p15="http://schemas.microsoft.com/office/powerpoint/2012/main">
        <p15:guide id="1" orient="horz" pos="2136">
          <p15:clr>
            <a:srgbClr val="FBAE40"/>
          </p15:clr>
        </p15:guide>
        <p15:guide id="2" orient="horz" pos="25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2 column subheads">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764EA6E-80E6-B34F-887A-59949864C795}"/>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1812BB44-8134-BC46-833F-5E4D72C7A92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9" name="Content Placeholder 3">
            <a:extLst>
              <a:ext uri="{FF2B5EF4-FFF2-40B4-BE49-F238E27FC236}">
                <a16:creationId xmlns:a16="http://schemas.microsoft.com/office/drawing/2014/main" id="{F9028A84-F258-7B4F-8184-F864F5845DE9}"/>
              </a:ext>
            </a:extLst>
          </p:cNvPr>
          <p:cNvSpPr>
            <a:spLocks noGrp="1"/>
          </p:cNvSpPr>
          <p:nvPr>
            <p:ph sz="half" idx="2"/>
          </p:nvPr>
        </p:nvSpPr>
        <p:spPr>
          <a:xfrm>
            <a:off x="685800" y="2211160"/>
            <a:ext cx="5257800" cy="3961040"/>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a:extLst>
              <a:ext uri="{FF2B5EF4-FFF2-40B4-BE49-F238E27FC236}">
                <a16:creationId xmlns:a16="http://schemas.microsoft.com/office/drawing/2014/main" id="{7277077D-157A-FD42-B080-97316937EFEB}"/>
              </a:ext>
            </a:extLst>
          </p:cNvPr>
          <p:cNvSpPr>
            <a:spLocks noGrp="1"/>
          </p:cNvSpPr>
          <p:nvPr>
            <p:ph sz="half" idx="13"/>
          </p:nvPr>
        </p:nvSpPr>
        <p:spPr>
          <a:xfrm>
            <a:off x="6248400" y="2211160"/>
            <a:ext cx="5257800" cy="3961040"/>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Rectangle 12">
            <a:extLst>
              <a:ext uri="{FF2B5EF4-FFF2-40B4-BE49-F238E27FC236}">
                <a16:creationId xmlns:a16="http://schemas.microsoft.com/office/drawing/2014/main" id="{2E75C5DC-0B18-0642-9ACA-52298D2A5E56}"/>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itle Placeholder 1">
            <a:extLst>
              <a:ext uri="{FF2B5EF4-FFF2-40B4-BE49-F238E27FC236}">
                <a16:creationId xmlns:a16="http://schemas.microsoft.com/office/drawing/2014/main" id="{D2010694-D2A1-3C4E-BDE3-FFFEC9BF8F99}"/>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
        <p:nvSpPr>
          <p:cNvPr id="15" name="Text Placeholder 2">
            <a:extLst>
              <a:ext uri="{FF2B5EF4-FFF2-40B4-BE49-F238E27FC236}">
                <a16:creationId xmlns:a16="http://schemas.microsoft.com/office/drawing/2014/main" id="{FA58DCE0-85D0-964E-8ECA-4980FA6001D7}"/>
              </a:ext>
            </a:extLst>
          </p:cNvPr>
          <p:cNvSpPr>
            <a:spLocks noGrp="1"/>
          </p:cNvSpPr>
          <p:nvPr>
            <p:ph type="body" idx="10"/>
          </p:nvPr>
        </p:nvSpPr>
        <p:spPr>
          <a:xfrm>
            <a:off x="685800" y="1685067"/>
            <a:ext cx="5257800" cy="526093"/>
          </a:xfrm>
        </p:spPr>
        <p:txBody>
          <a:bodyPr lIns="0" anchor="t" anchorCtr="0">
            <a:normAutofit/>
          </a:bodyPr>
          <a:lstStyle>
            <a:lvl1pPr marL="0" indent="0">
              <a:buNone/>
              <a:defRPr sz="20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2">
            <a:extLst>
              <a:ext uri="{FF2B5EF4-FFF2-40B4-BE49-F238E27FC236}">
                <a16:creationId xmlns:a16="http://schemas.microsoft.com/office/drawing/2014/main" id="{68D5EE91-3AD5-9A43-9657-8AC9045F296C}"/>
              </a:ext>
            </a:extLst>
          </p:cNvPr>
          <p:cNvSpPr>
            <a:spLocks noGrp="1"/>
          </p:cNvSpPr>
          <p:nvPr>
            <p:ph type="body" idx="14"/>
          </p:nvPr>
        </p:nvSpPr>
        <p:spPr>
          <a:xfrm>
            <a:off x="6248400" y="1685067"/>
            <a:ext cx="5257800" cy="526093"/>
          </a:xfrm>
        </p:spPr>
        <p:txBody>
          <a:bodyPr lIns="0" anchor="t" anchorCtr="0">
            <a:normAutofit/>
          </a:bodyPr>
          <a:lstStyle>
            <a:lvl1pPr marL="0" indent="0">
              <a:buNone/>
              <a:defRPr sz="20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4048606522"/>
      </p:ext>
    </p:extLst>
  </p:cSld>
  <p:clrMapOvr>
    <a:masterClrMapping/>
  </p:clrMapOvr>
  <p:extLst>
    <p:ext uri="{DCECCB84-F9BA-43D5-87BE-67443E8EF086}">
      <p15:sldGuideLst xmlns:p15="http://schemas.microsoft.com/office/powerpoint/2012/main">
        <p15:guide id="1" pos="3744">
          <p15:clr>
            <a:srgbClr val="FBAE40"/>
          </p15:clr>
        </p15:guide>
        <p15:guide id="2" pos="3936">
          <p15:clr>
            <a:srgbClr val="FBAE40"/>
          </p15:clr>
        </p15:guide>
        <p15:guide id="3" orient="horz" pos="1200" userDrawn="1">
          <p15:clr>
            <a:srgbClr val="FBAE40"/>
          </p15:clr>
        </p15:guide>
        <p15:guide id="4" orient="horz" pos="151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2 column">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764EA6E-80E6-B34F-887A-59949864C795}"/>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1812BB44-8134-BC46-833F-5E4D72C7A92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9" name="Content Placeholder 3">
            <a:extLst>
              <a:ext uri="{FF2B5EF4-FFF2-40B4-BE49-F238E27FC236}">
                <a16:creationId xmlns:a16="http://schemas.microsoft.com/office/drawing/2014/main" id="{F9028A84-F258-7B4F-8184-F864F5845DE9}"/>
              </a:ext>
            </a:extLst>
          </p:cNvPr>
          <p:cNvSpPr>
            <a:spLocks noGrp="1"/>
          </p:cNvSpPr>
          <p:nvPr>
            <p:ph sz="half" idx="2"/>
          </p:nvPr>
        </p:nvSpPr>
        <p:spPr>
          <a:xfrm>
            <a:off x="685800" y="1705429"/>
            <a:ext cx="5257800" cy="4466771"/>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a:extLst>
              <a:ext uri="{FF2B5EF4-FFF2-40B4-BE49-F238E27FC236}">
                <a16:creationId xmlns:a16="http://schemas.microsoft.com/office/drawing/2014/main" id="{7277077D-157A-FD42-B080-97316937EFEB}"/>
              </a:ext>
            </a:extLst>
          </p:cNvPr>
          <p:cNvSpPr>
            <a:spLocks noGrp="1"/>
          </p:cNvSpPr>
          <p:nvPr>
            <p:ph sz="half" idx="13"/>
          </p:nvPr>
        </p:nvSpPr>
        <p:spPr>
          <a:xfrm>
            <a:off x="6248400" y="1705429"/>
            <a:ext cx="5257800" cy="4466771"/>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Rectangle 12">
            <a:extLst>
              <a:ext uri="{FF2B5EF4-FFF2-40B4-BE49-F238E27FC236}">
                <a16:creationId xmlns:a16="http://schemas.microsoft.com/office/drawing/2014/main" id="{2E75C5DC-0B18-0642-9ACA-52298D2A5E56}"/>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itle Placeholder 1">
            <a:extLst>
              <a:ext uri="{FF2B5EF4-FFF2-40B4-BE49-F238E27FC236}">
                <a16:creationId xmlns:a16="http://schemas.microsoft.com/office/drawing/2014/main" id="{D2010694-D2A1-3C4E-BDE3-FFFEC9BF8F99}"/>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4040545407"/>
      </p:ext>
    </p:extLst>
  </p:cSld>
  <p:clrMapOvr>
    <a:masterClrMapping/>
  </p:clrMapOvr>
  <p:extLst>
    <p:ext uri="{DCECCB84-F9BA-43D5-87BE-67443E8EF086}">
      <p15:sldGuideLst xmlns:p15="http://schemas.microsoft.com/office/powerpoint/2012/main">
        <p15:guide id="1" pos="3744">
          <p15:clr>
            <a:srgbClr val="FBAE40"/>
          </p15:clr>
        </p15:guide>
        <p15:guide id="2" pos="3936">
          <p15:clr>
            <a:srgbClr val="FBAE40"/>
          </p15:clr>
        </p15:guide>
        <p15:guide id="3" orient="horz" pos="1200">
          <p15:clr>
            <a:srgbClr val="FBAE40"/>
          </p15:clr>
        </p15:guide>
        <p15:guide id="4" orient="horz" pos="151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otnote no content ">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B52A4C5-2716-E347-BA83-8194E78AFAED}"/>
              </a:ext>
            </a:extLst>
          </p:cNvPr>
          <p:cNvSpPr>
            <a:spLocks noGrp="1"/>
          </p:cNvSpPr>
          <p:nvPr>
            <p:ph type="ftr" sz="quarter" idx="10"/>
          </p:nvPr>
        </p:nvSpPr>
        <p:spPr/>
        <p:txBody>
          <a:bodyPr/>
          <a:lstStyle/>
          <a:p>
            <a:r>
              <a:rPr lang="en-US" b="1"/>
              <a:t>Jackson Lewis P.C.</a:t>
            </a:r>
            <a:endParaRPr lang="en-US"/>
          </a:p>
        </p:txBody>
      </p:sp>
      <p:sp>
        <p:nvSpPr>
          <p:cNvPr id="4" name="Slide Number Placeholder 3">
            <a:extLst>
              <a:ext uri="{FF2B5EF4-FFF2-40B4-BE49-F238E27FC236}">
                <a16:creationId xmlns:a16="http://schemas.microsoft.com/office/drawing/2014/main" id="{7BA38785-7ADF-A34A-93D3-3070905B4905}"/>
              </a:ext>
            </a:extLst>
          </p:cNvPr>
          <p:cNvSpPr>
            <a:spLocks noGrp="1"/>
          </p:cNvSpPr>
          <p:nvPr>
            <p:ph type="sldNum" sz="quarter" idx="11"/>
          </p:nvPr>
        </p:nvSpPr>
        <p:spPr/>
        <p:txBody>
          <a:bodyPr/>
          <a:lstStyle/>
          <a:p>
            <a:fld id="{407F7647-6CBB-4945-B48A-22BF8575EA14}" type="slidenum">
              <a:rPr lang="en-US" smtClean="0"/>
              <a:pPr/>
              <a:t>‹#›</a:t>
            </a:fld>
            <a:endParaRPr lang="en-US"/>
          </a:p>
        </p:txBody>
      </p:sp>
    </p:spTree>
    <p:extLst>
      <p:ext uri="{BB962C8B-B14F-4D97-AF65-F5344CB8AC3E}">
        <p14:creationId xmlns:p14="http://schemas.microsoft.com/office/powerpoint/2010/main" val="1486861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3 columns">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F610FD58-353C-F240-AA43-30C04915F686}"/>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9D73A866-0BBE-F444-8B58-702BA5D0B55B}"/>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15" name="Content Placeholder 3">
            <a:extLst>
              <a:ext uri="{FF2B5EF4-FFF2-40B4-BE49-F238E27FC236}">
                <a16:creationId xmlns:a16="http://schemas.microsoft.com/office/drawing/2014/main" id="{32841B70-5E35-3840-88CE-0055F744C878}"/>
              </a:ext>
            </a:extLst>
          </p:cNvPr>
          <p:cNvSpPr>
            <a:spLocks noGrp="1"/>
          </p:cNvSpPr>
          <p:nvPr>
            <p:ph sz="half" idx="2"/>
          </p:nvPr>
        </p:nvSpPr>
        <p:spPr>
          <a:xfrm>
            <a:off x="695614" y="2091806"/>
            <a:ext cx="3381086" cy="4080394"/>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Content Placeholder 3">
            <a:extLst>
              <a:ext uri="{FF2B5EF4-FFF2-40B4-BE49-F238E27FC236}">
                <a16:creationId xmlns:a16="http://schemas.microsoft.com/office/drawing/2014/main" id="{5B3FB8AA-3A22-6C42-94F6-1EC29754F03D}"/>
              </a:ext>
            </a:extLst>
          </p:cNvPr>
          <p:cNvSpPr>
            <a:spLocks noGrp="1"/>
          </p:cNvSpPr>
          <p:nvPr>
            <p:ph sz="half" idx="10"/>
          </p:nvPr>
        </p:nvSpPr>
        <p:spPr>
          <a:xfrm>
            <a:off x="4390736" y="2091806"/>
            <a:ext cx="3381664" cy="4080394"/>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Content Placeholder 3">
            <a:extLst>
              <a:ext uri="{FF2B5EF4-FFF2-40B4-BE49-F238E27FC236}">
                <a16:creationId xmlns:a16="http://schemas.microsoft.com/office/drawing/2014/main" id="{9DAE58FD-2FAB-4E4C-8AA0-C9B549EAF94E}"/>
              </a:ext>
            </a:extLst>
          </p:cNvPr>
          <p:cNvSpPr>
            <a:spLocks noGrp="1"/>
          </p:cNvSpPr>
          <p:nvPr>
            <p:ph sz="half" idx="11"/>
          </p:nvPr>
        </p:nvSpPr>
        <p:spPr>
          <a:xfrm>
            <a:off x="8095672" y="2091806"/>
            <a:ext cx="3410528" cy="4080394"/>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Rectangle 10">
            <a:extLst>
              <a:ext uri="{FF2B5EF4-FFF2-40B4-BE49-F238E27FC236}">
                <a16:creationId xmlns:a16="http://schemas.microsoft.com/office/drawing/2014/main" id="{DB424AD2-C2FD-8942-A059-3B231330A15F}"/>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itle Placeholder 1">
            <a:extLst>
              <a:ext uri="{FF2B5EF4-FFF2-40B4-BE49-F238E27FC236}">
                <a16:creationId xmlns:a16="http://schemas.microsoft.com/office/drawing/2014/main" id="{DFF234AD-98E6-BC44-8F6E-63EFE730F397}"/>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
        <p:nvSpPr>
          <p:cNvPr id="13" name="Text Placeholder 2">
            <a:extLst>
              <a:ext uri="{FF2B5EF4-FFF2-40B4-BE49-F238E27FC236}">
                <a16:creationId xmlns:a16="http://schemas.microsoft.com/office/drawing/2014/main" id="{726F8AF8-61F0-7D42-9986-49F3FA5594E1}"/>
              </a:ext>
            </a:extLst>
          </p:cNvPr>
          <p:cNvSpPr>
            <a:spLocks noGrp="1"/>
          </p:cNvSpPr>
          <p:nvPr>
            <p:ph type="body" idx="12"/>
          </p:nvPr>
        </p:nvSpPr>
        <p:spPr>
          <a:xfrm>
            <a:off x="685800" y="1685067"/>
            <a:ext cx="3390900" cy="406739"/>
          </a:xfrm>
        </p:spPr>
        <p:txBody>
          <a:bodyPr lIns="0" anchor="t" anchorCtr="0">
            <a:normAutofit/>
          </a:bodyPr>
          <a:lstStyle>
            <a:lvl1pPr marL="0" indent="0">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1" name="Text Placeholder 2">
            <a:extLst>
              <a:ext uri="{FF2B5EF4-FFF2-40B4-BE49-F238E27FC236}">
                <a16:creationId xmlns:a16="http://schemas.microsoft.com/office/drawing/2014/main" id="{8A559C3F-C6F1-1B4F-96DF-4769B4B5E90D}"/>
              </a:ext>
            </a:extLst>
          </p:cNvPr>
          <p:cNvSpPr>
            <a:spLocks noGrp="1"/>
          </p:cNvSpPr>
          <p:nvPr>
            <p:ph type="body" idx="14"/>
          </p:nvPr>
        </p:nvSpPr>
        <p:spPr>
          <a:xfrm>
            <a:off x="4381500" y="1685067"/>
            <a:ext cx="3390900" cy="406739"/>
          </a:xfrm>
        </p:spPr>
        <p:txBody>
          <a:bodyPr lIns="0" anchor="t" anchorCtr="0">
            <a:normAutofit/>
          </a:bodyPr>
          <a:lstStyle>
            <a:lvl1pPr marL="0" indent="0">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2">
            <a:extLst>
              <a:ext uri="{FF2B5EF4-FFF2-40B4-BE49-F238E27FC236}">
                <a16:creationId xmlns:a16="http://schemas.microsoft.com/office/drawing/2014/main" id="{5761A200-7679-7348-AB01-CF00EF0FF10F}"/>
              </a:ext>
            </a:extLst>
          </p:cNvPr>
          <p:cNvSpPr>
            <a:spLocks noGrp="1"/>
          </p:cNvSpPr>
          <p:nvPr>
            <p:ph type="body" idx="15"/>
          </p:nvPr>
        </p:nvSpPr>
        <p:spPr>
          <a:xfrm>
            <a:off x="8096250" y="1681225"/>
            <a:ext cx="3390900" cy="410581"/>
          </a:xfrm>
        </p:spPr>
        <p:txBody>
          <a:bodyPr lIns="0" anchor="t" anchorCtr="0">
            <a:normAutofit/>
          </a:bodyPr>
          <a:lstStyle>
            <a:lvl1pPr marL="0" indent="0">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10030017"/>
      </p:ext>
    </p:extLst>
  </p:cSld>
  <p:clrMapOvr>
    <a:masterClrMapping/>
  </p:clrMapOvr>
  <p:extLst>
    <p:ext uri="{DCECCB84-F9BA-43D5-87BE-67443E8EF086}">
      <p15:sldGuideLst xmlns:p15="http://schemas.microsoft.com/office/powerpoint/2012/main">
        <p15:guide id="1" orient="horz" pos="1176" userDrawn="1">
          <p15:clr>
            <a:srgbClr val="FBAE40"/>
          </p15:clr>
        </p15:guide>
        <p15:guide id="2" pos="2568">
          <p15:clr>
            <a:srgbClr val="FBAE40"/>
          </p15:clr>
        </p15:guide>
        <p15:guide id="3" pos="2760">
          <p15:clr>
            <a:srgbClr val="FBAE40"/>
          </p15:clr>
        </p15:guide>
        <p15:guide id="4" pos="4896">
          <p15:clr>
            <a:srgbClr val="FBAE40"/>
          </p15:clr>
        </p15:guide>
        <p15:guide id="5" pos="5088">
          <p15:clr>
            <a:srgbClr val="FBAE40"/>
          </p15:clr>
        </p15:guide>
        <p15:guide id="6" orient="horz" pos="14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atement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6D1FA51-3B57-40BD-91B5-CEC224871270}"/>
              </a:ext>
            </a:extLst>
          </p:cNvPr>
          <p:cNvSpPr/>
          <p:nvPr userDrawn="1"/>
        </p:nvSpPr>
        <p:spPr>
          <a:xfrm>
            <a:off x="0" y="-18472"/>
            <a:ext cx="12192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Text Placeholder 4">
            <a:extLst>
              <a:ext uri="{FF2B5EF4-FFF2-40B4-BE49-F238E27FC236}">
                <a16:creationId xmlns:a16="http://schemas.microsoft.com/office/drawing/2014/main" id="{E3AD1CAC-E36E-45DC-981C-F6F305145AA5}"/>
              </a:ext>
            </a:extLst>
          </p:cNvPr>
          <p:cNvSpPr>
            <a:spLocks noGrp="1"/>
          </p:cNvSpPr>
          <p:nvPr>
            <p:ph type="body" sz="quarter" idx="10" hasCustomPrompt="1"/>
          </p:nvPr>
        </p:nvSpPr>
        <p:spPr>
          <a:xfrm>
            <a:off x="793750" y="1902691"/>
            <a:ext cx="10612438" cy="3131127"/>
          </a:xfrm>
        </p:spPr>
        <p:txBody>
          <a:bodyPr anchor="ctr"/>
          <a:lstStyle>
            <a:lvl1pPr marL="0" indent="0">
              <a:buNone/>
              <a:defRPr sz="6000">
                <a:solidFill>
                  <a:schemeClr val="bg1"/>
                </a:solidFill>
              </a:defRPr>
            </a:lvl1pPr>
          </a:lstStyle>
          <a:p>
            <a:pPr lvl="0"/>
            <a:r>
              <a:rPr lang="en-US"/>
              <a:t>Insert accent statement here.</a:t>
            </a:r>
          </a:p>
        </p:txBody>
      </p:sp>
    </p:spTree>
    <p:extLst>
      <p:ext uri="{BB962C8B-B14F-4D97-AF65-F5344CB8AC3E}">
        <p14:creationId xmlns:p14="http://schemas.microsoft.com/office/powerpoint/2010/main" val="374556245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 Content amethyst lef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39ADF0-50B4-4858-95F7-7C51A1239CD5}"/>
              </a:ext>
            </a:extLst>
          </p:cNvPr>
          <p:cNvSpPr/>
          <p:nvPr userDrawn="1"/>
        </p:nvSpPr>
        <p:spPr>
          <a:xfrm>
            <a:off x="0" y="0"/>
            <a:ext cx="43815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110037-B89C-C645-8A65-0584641C9896}"/>
              </a:ext>
            </a:extLst>
          </p:cNvPr>
          <p:cNvSpPr>
            <a:spLocks noGrp="1"/>
          </p:cNvSpPr>
          <p:nvPr>
            <p:ph idx="1"/>
          </p:nvPr>
        </p:nvSpPr>
        <p:spPr>
          <a:xfrm>
            <a:off x="685800" y="2321472"/>
            <a:ext cx="3416300" cy="3850728"/>
          </a:xfrm>
          <a:prstGeom prst="rect">
            <a:avLst/>
          </a:prstGeom>
        </p:spPr>
        <p:txBody>
          <a:bodyPr/>
          <a:lstStyle>
            <a:lvl1pPr marL="0" indent="0">
              <a:buNone/>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9" name="Content Placeholder 2">
            <a:extLst>
              <a:ext uri="{FF2B5EF4-FFF2-40B4-BE49-F238E27FC236}">
                <a16:creationId xmlns:a16="http://schemas.microsoft.com/office/drawing/2014/main" id="{A6AA6A22-A47C-474C-8FE7-674A5F7B867F}"/>
              </a:ext>
            </a:extLst>
          </p:cNvPr>
          <p:cNvSpPr>
            <a:spLocks noGrp="1"/>
          </p:cNvSpPr>
          <p:nvPr>
            <p:ph idx="11"/>
          </p:nvPr>
        </p:nvSpPr>
        <p:spPr>
          <a:xfrm>
            <a:off x="685800" y="1181100"/>
            <a:ext cx="3416300" cy="762000"/>
          </a:xfrm>
          <a:prstGeom prst="rect">
            <a:avLst/>
          </a:prstGeom>
        </p:spPr>
        <p:txBody>
          <a:bodyPr anchor="b"/>
          <a:lstStyle>
            <a:lvl1pPr marL="0" indent="0">
              <a:buNone/>
              <a:defRPr sz="2000" b="1">
                <a:solidFill>
                  <a:schemeClr val="bg1"/>
                </a:solidFill>
              </a:defRPr>
            </a:lvl1pPr>
          </a:lstStyle>
          <a:p>
            <a:pPr lvl="0"/>
            <a:r>
              <a:rPr lang="en-US"/>
              <a:t>Click to edit Master text styles</a:t>
            </a:r>
          </a:p>
        </p:txBody>
      </p:sp>
      <p:sp>
        <p:nvSpPr>
          <p:cNvPr id="7" name="Content Placeholder 2">
            <a:extLst>
              <a:ext uri="{FF2B5EF4-FFF2-40B4-BE49-F238E27FC236}">
                <a16:creationId xmlns:a16="http://schemas.microsoft.com/office/drawing/2014/main" id="{C3CB3C04-38A0-6047-A160-729D7E2E77C9}"/>
              </a:ext>
            </a:extLst>
          </p:cNvPr>
          <p:cNvSpPr>
            <a:spLocks noGrp="1"/>
          </p:cNvSpPr>
          <p:nvPr>
            <p:ph idx="10"/>
          </p:nvPr>
        </p:nvSpPr>
        <p:spPr>
          <a:xfrm>
            <a:off x="4838700" y="1584767"/>
            <a:ext cx="6664452" cy="3797300"/>
          </a:xfrm>
          <a:prstGeom prst="rect">
            <a:avLst/>
          </a:prstGeom>
        </p:spPr>
        <p:txBody>
          <a:bodyPr/>
          <a:lstStyle>
            <a:lvl1pPr>
              <a:defRPr>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2372795"/>
      </p:ext>
    </p:extLst>
  </p:cSld>
  <p:clrMapOvr>
    <a:masterClrMapping/>
  </p:clrMapOvr>
  <p:extLst>
    <p:ext uri="{DCECCB84-F9BA-43D5-87BE-67443E8EF086}">
      <p15:sldGuideLst xmlns:p15="http://schemas.microsoft.com/office/powerpoint/2012/main">
        <p15:guide id="1" pos="2760">
          <p15:clr>
            <a:srgbClr val="FBAE40"/>
          </p15:clr>
        </p15:guide>
        <p15:guide id="2" pos="3048">
          <p15:clr>
            <a:srgbClr val="FBAE40"/>
          </p15:clr>
        </p15:guide>
        <p15:guide id="3" orient="horz" pos="98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 Content amethyst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39ADF0-50B4-4858-95F7-7C51A1239CD5}"/>
              </a:ext>
            </a:extLst>
          </p:cNvPr>
          <p:cNvSpPr/>
          <p:nvPr userDrawn="1"/>
        </p:nvSpPr>
        <p:spPr>
          <a:xfrm>
            <a:off x="7810500" y="0"/>
            <a:ext cx="43815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110037-B89C-C645-8A65-0584641C9896}"/>
              </a:ext>
            </a:extLst>
          </p:cNvPr>
          <p:cNvSpPr>
            <a:spLocks noGrp="1"/>
          </p:cNvSpPr>
          <p:nvPr>
            <p:ph idx="1"/>
          </p:nvPr>
        </p:nvSpPr>
        <p:spPr>
          <a:xfrm>
            <a:off x="8089900" y="2321472"/>
            <a:ext cx="3416300" cy="3850728"/>
          </a:xfrm>
          <a:prstGeom prst="rect">
            <a:avLst/>
          </a:prstGeom>
        </p:spPr>
        <p:txBody>
          <a:bodyPr/>
          <a:lstStyle>
            <a:lvl1pPr marL="0" indent="0">
              <a:buNone/>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9" name="Content Placeholder 2">
            <a:extLst>
              <a:ext uri="{FF2B5EF4-FFF2-40B4-BE49-F238E27FC236}">
                <a16:creationId xmlns:a16="http://schemas.microsoft.com/office/drawing/2014/main" id="{A6AA6A22-A47C-474C-8FE7-674A5F7B867F}"/>
              </a:ext>
            </a:extLst>
          </p:cNvPr>
          <p:cNvSpPr>
            <a:spLocks noGrp="1"/>
          </p:cNvSpPr>
          <p:nvPr>
            <p:ph idx="11"/>
          </p:nvPr>
        </p:nvSpPr>
        <p:spPr>
          <a:xfrm>
            <a:off x="8089900" y="1181100"/>
            <a:ext cx="3416300" cy="762000"/>
          </a:xfrm>
          <a:prstGeom prst="rect">
            <a:avLst/>
          </a:prstGeom>
        </p:spPr>
        <p:txBody>
          <a:bodyPr anchor="b"/>
          <a:lstStyle>
            <a:lvl1pPr marL="0" indent="0">
              <a:buNone/>
              <a:defRPr sz="2000" b="1">
                <a:solidFill>
                  <a:schemeClr val="bg1"/>
                </a:solidFill>
              </a:defRPr>
            </a:lvl1pPr>
          </a:lstStyle>
          <a:p>
            <a:pPr lvl="0"/>
            <a:r>
              <a:rPr lang="en-US"/>
              <a:t>Click to edit Master text styles</a:t>
            </a:r>
          </a:p>
        </p:txBody>
      </p:sp>
      <p:sp>
        <p:nvSpPr>
          <p:cNvPr id="7" name="Footer Placeholder 2">
            <a:extLst>
              <a:ext uri="{FF2B5EF4-FFF2-40B4-BE49-F238E27FC236}">
                <a16:creationId xmlns:a16="http://schemas.microsoft.com/office/drawing/2014/main" id="{CA2827E9-8B6E-8B4A-A34B-69F79E1C5CB8}"/>
              </a:ext>
            </a:extLst>
          </p:cNvPr>
          <p:cNvSpPr>
            <a:spLocks noGrp="1"/>
          </p:cNvSpPr>
          <p:nvPr>
            <p:ph type="ftr" sz="quarter" idx="12"/>
          </p:nvPr>
        </p:nvSpPr>
        <p:spPr>
          <a:xfrm>
            <a:off x="685800" y="6356350"/>
            <a:ext cx="4114800" cy="365125"/>
          </a:xfrm>
        </p:spPr>
        <p:txBody>
          <a:bodyPr/>
          <a:lstStyle/>
          <a:p>
            <a:r>
              <a:rPr lang="en-US" b="1"/>
              <a:t>Jackson Lewis P.C.  </a:t>
            </a:r>
            <a:endParaRPr lang="en-US"/>
          </a:p>
        </p:txBody>
      </p:sp>
      <p:sp>
        <p:nvSpPr>
          <p:cNvPr id="10" name="Content Placeholder 2">
            <a:extLst>
              <a:ext uri="{FF2B5EF4-FFF2-40B4-BE49-F238E27FC236}">
                <a16:creationId xmlns:a16="http://schemas.microsoft.com/office/drawing/2014/main" id="{2D52510A-B443-3A41-856F-1DC143ABE19B}"/>
              </a:ext>
            </a:extLst>
          </p:cNvPr>
          <p:cNvSpPr>
            <a:spLocks noGrp="1"/>
          </p:cNvSpPr>
          <p:nvPr>
            <p:ph idx="10"/>
          </p:nvPr>
        </p:nvSpPr>
        <p:spPr>
          <a:xfrm>
            <a:off x="688848" y="1584767"/>
            <a:ext cx="6664452" cy="3797300"/>
          </a:xfrm>
          <a:prstGeom prst="rect">
            <a:avLst/>
          </a:prstGeom>
        </p:spPr>
        <p:txBody>
          <a:bodyPr/>
          <a:lstStyle>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5143121"/>
      </p:ext>
    </p:extLst>
  </p:cSld>
  <p:clrMapOvr>
    <a:masterClrMapping/>
  </p:clrMapOvr>
  <p:extLst>
    <p:ext uri="{DCECCB84-F9BA-43D5-87BE-67443E8EF086}">
      <p15:sldGuideLst xmlns:p15="http://schemas.microsoft.com/office/powerpoint/2012/main">
        <p15:guide id="1" pos="4632">
          <p15:clr>
            <a:srgbClr val="FBAE40"/>
          </p15:clr>
        </p15:guide>
        <p15:guide id="2" pos="4920">
          <p15:clr>
            <a:srgbClr val="FBAE40"/>
          </p15:clr>
        </p15:guide>
        <p15:guide id="3" orient="horz" pos="98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no Content">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9924244A-D158-6344-86A5-C9D81CABCC51}"/>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6" name="Rectangle 5">
            <a:extLst>
              <a:ext uri="{FF2B5EF4-FFF2-40B4-BE49-F238E27FC236}">
                <a16:creationId xmlns:a16="http://schemas.microsoft.com/office/drawing/2014/main" id="{4C10F997-1AEB-5448-8248-BB47AA2B9162}"/>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6A34A508-91FC-464A-AFE4-6FEE546C1B12}"/>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
        <p:nvSpPr>
          <p:cNvPr id="10" name="Picture Placeholder 2">
            <a:extLst>
              <a:ext uri="{FF2B5EF4-FFF2-40B4-BE49-F238E27FC236}">
                <a16:creationId xmlns:a16="http://schemas.microsoft.com/office/drawing/2014/main" id="{271A8290-D5AB-7E43-B58F-00526C5516A5}"/>
              </a:ext>
            </a:extLst>
          </p:cNvPr>
          <p:cNvSpPr>
            <a:spLocks noGrp="1"/>
          </p:cNvSpPr>
          <p:nvPr>
            <p:ph type="pic" idx="1"/>
          </p:nvPr>
        </p:nvSpPr>
        <p:spPr>
          <a:xfrm>
            <a:off x="3140364" y="1562101"/>
            <a:ext cx="5763491" cy="32592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1" name="Content Placeholder 3">
            <a:extLst>
              <a:ext uri="{FF2B5EF4-FFF2-40B4-BE49-F238E27FC236}">
                <a16:creationId xmlns:a16="http://schemas.microsoft.com/office/drawing/2014/main" id="{E4ACE865-B391-F441-BEDF-5E90D6B1A5BA}"/>
              </a:ext>
            </a:extLst>
          </p:cNvPr>
          <p:cNvSpPr>
            <a:spLocks noGrp="1"/>
          </p:cNvSpPr>
          <p:nvPr>
            <p:ph sz="half" idx="2" hasCustomPrompt="1"/>
          </p:nvPr>
        </p:nvSpPr>
        <p:spPr>
          <a:xfrm>
            <a:off x="3140363" y="5347860"/>
            <a:ext cx="5763491" cy="313872"/>
          </a:xfrm>
        </p:spPr>
        <p:txBody>
          <a:bodyPr lIns="0"/>
          <a:lstStyle>
            <a:lvl1pPr marL="0" indent="0">
              <a:buNone/>
              <a:defRPr sz="1400">
                <a:solidFill>
                  <a:schemeClr val="tx1">
                    <a:lumMod val="75000"/>
                    <a:lumOff val="25000"/>
                  </a:schemeClr>
                </a:solidFill>
              </a:defRPr>
            </a:lvl1pPr>
            <a:lvl2pPr marL="457200" indent="0">
              <a:buNone/>
              <a:defRPr sz="1400">
                <a:solidFill>
                  <a:schemeClr val="tx1">
                    <a:lumMod val="75000"/>
                    <a:lumOff val="25000"/>
                  </a:schemeClr>
                </a:solidFill>
              </a:defRPr>
            </a:lvl2pPr>
            <a:lvl3pPr>
              <a:defRPr sz="14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65000"/>
                    <a:lumOff val="35000"/>
                  </a:schemeClr>
                </a:solidFill>
              </a:defRPr>
            </a:lvl5pPr>
          </a:lstStyle>
          <a:p>
            <a:pPr lvl="0"/>
            <a:r>
              <a:rPr lang="en-US"/>
              <a:t>Second level</a:t>
            </a:r>
          </a:p>
        </p:txBody>
      </p:sp>
      <p:sp>
        <p:nvSpPr>
          <p:cNvPr id="12" name="Text Placeholder 2">
            <a:extLst>
              <a:ext uri="{FF2B5EF4-FFF2-40B4-BE49-F238E27FC236}">
                <a16:creationId xmlns:a16="http://schemas.microsoft.com/office/drawing/2014/main" id="{FA580981-3CE7-4D41-998D-87EB3B252D35}"/>
              </a:ext>
            </a:extLst>
          </p:cNvPr>
          <p:cNvSpPr>
            <a:spLocks noGrp="1"/>
          </p:cNvSpPr>
          <p:nvPr>
            <p:ph type="body" idx="10"/>
          </p:nvPr>
        </p:nvSpPr>
        <p:spPr>
          <a:xfrm>
            <a:off x="3140363" y="5006489"/>
            <a:ext cx="5763491" cy="324789"/>
          </a:xfrm>
        </p:spPr>
        <p:txBody>
          <a:bodyPr lIns="0" anchor="t" anchorCtr="0">
            <a:normAutofit/>
          </a:bodyPr>
          <a:lstStyle>
            <a:lvl1pPr marL="0" indent="0">
              <a:buNone/>
              <a:defRPr sz="16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6876628"/>
      </p:ext>
    </p:extLst>
  </p:cSld>
  <p:clrMapOvr>
    <a:masterClrMapping/>
  </p:clrMapOvr>
  <p:extLst>
    <p:ext uri="{DCECCB84-F9BA-43D5-87BE-67443E8EF086}">
      <p15:sldGuideLst xmlns:p15="http://schemas.microsoft.com/office/powerpoint/2012/main">
        <p15:guide id="1" orient="horz" pos="120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6D1FA51-3B57-40BD-91B5-CEC224871270}"/>
              </a:ext>
            </a:extLst>
          </p:cNvPr>
          <p:cNvSpPr/>
          <p:nvPr userDrawn="1"/>
        </p:nvSpPr>
        <p:spPr>
          <a:xfrm>
            <a:off x="0" y="0"/>
            <a:ext cx="12192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 name="TextBox 1">
            <a:extLst>
              <a:ext uri="{FF2B5EF4-FFF2-40B4-BE49-F238E27FC236}">
                <a16:creationId xmlns:a16="http://schemas.microsoft.com/office/drawing/2014/main" id="{5A78F35C-B711-459A-8D9C-462DD4E0FE0F}"/>
              </a:ext>
            </a:extLst>
          </p:cNvPr>
          <p:cNvSpPr txBox="1"/>
          <p:nvPr userDrawn="1"/>
        </p:nvSpPr>
        <p:spPr>
          <a:xfrm>
            <a:off x="685800" y="2752344"/>
            <a:ext cx="7813964" cy="1015663"/>
          </a:xfrm>
          <a:prstGeom prst="rect">
            <a:avLst/>
          </a:prstGeom>
          <a:noFill/>
        </p:spPr>
        <p:txBody>
          <a:bodyPr wrap="square" rtlCol="0">
            <a:spAutoFit/>
          </a:bodyPr>
          <a:lstStyle/>
          <a:p>
            <a:r>
              <a:rPr lang="en-US" sz="6000" b="1">
                <a:solidFill>
                  <a:schemeClr val="bg1"/>
                </a:solidFill>
                <a:latin typeface="Arial" panose="020B0604020202020204" pitchFamily="34" charset="0"/>
                <a:cs typeface="Arial" panose="020B0604020202020204" pitchFamily="34" charset="0"/>
              </a:rPr>
              <a:t>Thank </a:t>
            </a:r>
            <a:r>
              <a:rPr lang="en-US" sz="6000" b="1">
                <a:solidFill>
                  <a:schemeClr val="accent2"/>
                </a:solidFill>
                <a:latin typeface="Arial" panose="020B0604020202020204" pitchFamily="34" charset="0"/>
                <a:cs typeface="Arial" panose="020B0604020202020204" pitchFamily="34" charset="0"/>
              </a:rPr>
              <a:t>you</a:t>
            </a:r>
            <a:r>
              <a:rPr lang="en-US" sz="6000" b="1">
                <a:solidFill>
                  <a:schemeClr val="bg1"/>
                </a:solidFill>
                <a:latin typeface="Arial" panose="020B0604020202020204" pitchFamily="34" charset="0"/>
                <a:cs typeface="Arial" panose="020B0604020202020204" pitchFamily="34" charset="0"/>
              </a:rPr>
              <a:t>.</a:t>
            </a:r>
          </a:p>
        </p:txBody>
      </p:sp>
      <p:pic>
        <p:nvPicPr>
          <p:cNvPr id="4" name="Picture 3" descr="A picture containing drawing&#10;&#10;Description automatically generated">
            <a:extLst>
              <a:ext uri="{FF2B5EF4-FFF2-40B4-BE49-F238E27FC236}">
                <a16:creationId xmlns:a16="http://schemas.microsoft.com/office/drawing/2014/main" id="{9C2CAC87-7752-4274-8537-B916C8EA400C}"/>
              </a:ext>
            </a:extLst>
          </p:cNvPr>
          <p:cNvPicPr>
            <a:picLocks noChangeAspect="1"/>
          </p:cNvPicPr>
          <p:nvPr userDrawn="1"/>
        </p:nvPicPr>
        <p:blipFill>
          <a:blip r:embed="rId2"/>
          <a:stretch>
            <a:fillRect/>
          </a:stretch>
        </p:blipFill>
        <p:spPr>
          <a:xfrm>
            <a:off x="8820635" y="658368"/>
            <a:ext cx="2670048" cy="412550"/>
          </a:xfrm>
          <a:prstGeom prst="rect">
            <a:avLst/>
          </a:prstGeom>
        </p:spPr>
      </p:pic>
    </p:spTree>
    <p:extLst>
      <p:ext uri="{BB962C8B-B14F-4D97-AF65-F5344CB8AC3E}">
        <p14:creationId xmlns:p14="http://schemas.microsoft.com/office/powerpoint/2010/main" val="32173135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_Coral">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3C9DD92-D611-4045-9BE2-B28CA8F0D72D}"/>
              </a:ext>
            </a:extLst>
          </p:cNvPr>
          <p:cNvSpPr/>
          <p:nvPr userDrawn="1"/>
        </p:nvSpPr>
        <p:spPr>
          <a:xfrm>
            <a:off x="0" y="0"/>
            <a:ext cx="12192000"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 name="Title 1">
            <a:extLst>
              <a:ext uri="{FF2B5EF4-FFF2-40B4-BE49-F238E27FC236}">
                <a16:creationId xmlns:a16="http://schemas.microsoft.com/office/drawing/2014/main" id="{CCF83363-4AE9-4C7D-ACC9-83EDF6E0B84D}"/>
              </a:ext>
            </a:extLst>
          </p:cNvPr>
          <p:cNvSpPr>
            <a:spLocks noGrp="1"/>
          </p:cNvSpPr>
          <p:nvPr>
            <p:ph type="title" hasCustomPrompt="1"/>
          </p:nvPr>
        </p:nvSpPr>
        <p:spPr>
          <a:xfrm>
            <a:off x="694392" y="1673352"/>
            <a:ext cx="4462272" cy="1398094"/>
          </a:xfrm>
        </p:spPr>
        <p:txBody>
          <a:bodyPr/>
          <a:lstStyle>
            <a:lvl1pPr>
              <a:defRPr sz="4000">
                <a:solidFill>
                  <a:schemeClr val="bg1"/>
                </a:solidFill>
              </a:defRPr>
            </a:lvl1pPr>
          </a:lstStyle>
          <a:p>
            <a:r>
              <a:rPr lang="en-US"/>
              <a:t>Contents</a:t>
            </a:r>
          </a:p>
        </p:txBody>
      </p:sp>
      <p:sp>
        <p:nvSpPr>
          <p:cNvPr id="8" name="Text Placeholder 7">
            <a:extLst>
              <a:ext uri="{FF2B5EF4-FFF2-40B4-BE49-F238E27FC236}">
                <a16:creationId xmlns:a16="http://schemas.microsoft.com/office/drawing/2014/main" id="{2E0ABC08-DFAC-40B4-8954-B26CF2BBF41B}"/>
              </a:ext>
            </a:extLst>
          </p:cNvPr>
          <p:cNvSpPr>
            <a:spLocks noGrp="1"/>
          </p:cNvSpPr>
          <p:nvPr>
            <p:ph type="body" sz="quarter" idx="10" hasCustomPrompt="1"/>
          </p:nvPr>
        </p:nvSpPr>
        <p:spPr>
          <a:xfrm>
            <a:off x="5971032" y="1673352"/>
            <a:ext cx="5577840" cy="3630168"/>
          </a:xfrm>
        </p:spPr>
        <p:txBody>
          <a:bodyPr/>
          <a:lstStyle>
            <a:lvl1pPr marL="457200" indent="-457200">
              <a:buFont typeface="Arial" panose="020B0604020202020204" pitchFamily="34" charset="0"/>
              <a:buChar char="•"/>
              <a:defRPr sz="1800" b="1">
                <a:solidFill>
                  <a:schemeClr val="bg1"/>
                </a:solidFill>
              </a:defRPr>
            </a:lvl1pPr>
            <a:lvl2pPr marL="914400" indent="-457200">
              <a:buFont typeface="+mj-lt"/>
              <a:buAutoNum type="arabicPeriod"/>
              <a:defRPr sz="1800" b="1">
                <a:solidFill>
                  <a:schemeClr val="bg1"/>
                </a:solidFill>
              </a:defRPr>
            </a:lvl2pPr>
            <a:lvl3pPr marL="1257300" indent="-342900">
              <a:buFont typeface="+mj-lt"/>
              <a:buAutoNum type="arabicPeriod"/>
              <a:defRPr sz="1800" b="1">
                <a:solidFill>
                  <a:schemeClr val="bg1"/>
                </a:solidFill>
              </a:defRPr>
            </a:lvl3pPr>
            <a:lvl4pPr marL="1714500" indent="-342900">
              <a:buFont typeface="+mj-lt"/>
              <a:buAutoNum type="arabicPeriod"/>
              <a:defRPr sz="1800" b="1">
                <a:solidFill>
                  <a:schemeClr val="bg1"/>
                </a:solidFill>
              </a:defRPr>
            </a:lvl4pPr>
            <a:lvl5pPr marL="2171700" indent="-342900">
              <a:buFont typeface="+mj-lt"/>
              <a:buAutoNum type="arabicPeriod"/>
              <a:defRPr sz="1800" b="1">
                <a:solidFill>
                  <a:schemeClr val="bg1"/>
                </a:solidFill>
              </a:defRPr>
            </a:lvl5pPr>
          </a:lstStyle>
          <a:p>
            <a:pPr lvl="0"/>
            <a:r>
              <a:rPr lang="en-US"/>
              <a:t>Item</a:t>
            </a:r>
          </a:p>
          <a:p>
            <a:pPr lvl="0"/>
            <a:r>
              <a:rPr lang="en-US"/>
              <a:t>Item</a:t>
            </a:r>
          </a:p>
          <a:p>
            <a:pPr lvl="0"/>
            <a:r>
              <a:rPr lang="en-US"/>
              <a:t>Item</a:t>
            </a:r>
          </a:p>
          <a:p>
            <a:pPr lvl="0"/>
            <a:r>
              <a:rPr lang="en-US"/>
              <a:t>Item</a:t>
            </a:r>
          </a:p>
          <a:p>
            <a:pPr lvl="0"/>
            <a:r>
              <a:rPr lang="en-US"/>
              <a:t>Item</a:t>
            </a:r>
          </a:p>
          <a:p>
            <a:pPr lvl="0"/>
            <a:r>
              <a:rPr lang="en-US"/>
              <a:t>Item</a:t>
            </a:r>
          </a:p>
        </p:txBody>
      </p:sp>
    </p:spTree>
    <p:extLst>
      <p:ext uri="{BB962C8B-B14F-4D97-AF65-F5344CB8AC3E}">
        <p14:creationId xmlns:p14="http://schemas.microsoft.com/office/powerpoint/2010/main" val="2308752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_Coral photo">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662097-3A13-0548-A148-A0D38A232115}"/>
              </a:ext>
            </a:extLst>
          </p:cNvPr>
          <p:cNvPicPr>
            <a:picLocks noChangeAspect="1"/>
          </p:cNvPicPr>
          <p:nvPr userDrawn="1"/>
        </p:nvPicPr>
        <p:blipFill rotWithShape="1">
          <a:blip r:embed="rId2"/>
          <a:srcRect l="7262" t="683" r="50951" b="598"/>
          <a:stretch/>
        </p:blipFill>
        <p:spPr>
          <a:xfrm>
            <a:off x="0" y="1"/>
            <a:ext cx="7391400" cy="6858000"/>
          </a:xfrm>
          <a:prstGeom prst="rect">
            <a:avLst/>
          </a:prstGeom>
        </p:spPr>
      </p:pic>
      <p:sp>
        <p:nvSpPr>
          <p:cNvPr id="4" name="Rectangle 3">
            <a:extLst>
              <a:ext uri="{FF2B5EF4-FFF2-40B4-BE49-F238E27FC236}">
                <a16:creationId xmlns:a16="http://schemas.microsoft.com/office/drawing/2014/main" id="{EBAB421E-8DBB-DB4E-BA02-D46FB52D5410}"/>
              </a:ext>
            </a:extLst>
          </p:cNvPr>
          <p:cNvSpPr/>
          <p:nvPr userDrawn="1"/>
        </p:nvSpPr>
        <p:spPr>
          <a:xfrm>
            <a:off x="0" y="0"/>
            <a:ext cx="7391400" cy="6858000"/>
          </a:xfrm>
          <a:prstGeom prst="rect">
            <a:avLst/>
          </a:prstGeom>
          <a:solidFill>
            <a:schemeClr val="accent2">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7">
            <a:extLst>
              <a:ext uri="{FF2B5EF4-FFF2-40B4-BE49-F238E27FC236}">
                <a16:creationId xmlns:a16="http://schemas.microsoft.com/office/drawing/2014/main" id="{2CFDE4D6-90CF-D549-BF76-045623733127}"/>
              </a:ext>
            </a:extLst>
          </p:cNvPr>
          <p:cNvSpPr>
            <a:spLocks noGrp="1"/>
          </p:cNvSpPr>
          <p:nvPr>
            <p:ph type="body" sz="quarter" idx="10" hasCustomPrompt="1"/>
          </p:nvPr>
        </p:nvSpPr>
        <p:spPr>
          <a:xfrm>
            <a:off x="5971032" y="1591056"/>
            <a:ext cx="4919662" cy="3511550"/>
          </a:xfrm>
          <a:solidFill>
            <a:schemeClr val="bg1"/>
          </a:solidFill>
          <a:ln>
            <a:solidFill>
              <a:schemeClr val="bg1"/>
            </a:solidFill>
          </a:ln>
        </p:spPr>
        <p:txBody>
          <a:bodyPr anchor="ctr"/>
          <a:lstStyle>
            <a:lvl1pPr marL="974725" indent="-401638" defTabSz="1828800">
              <a:tabLst/>
              <a:defRPr sz="1800">
                <a:solidFill>
                  <a:schemeClr val="accent1"/>
                </a:solidFill>
              </a:defRPr>
            </a:lvl1pPr>
          </a:lstStyle>
          <a:p>
            <a:pPr lvl="0"/>
            <a:r>
              <a:rPr lang="en-US"/>
              <a:t>Topic 1</a:t>
            </a:r>
          </a:p>
          <a:p>
            <a:pPr lvl="0"/>
            <a:r>
              <a:rPr lang="en-US"/>
              <a:t>Topic 2</a:t>
            </a:r>
          </a:p>
          <a:p>
            <a:pPr lvl="0"/>
            <a:r>
              <a:rPr lang="en-US"/>
              <a:t>Topic 3</a:t>
            </a:r>
          </a:p>
          <a:p>
            <a:pPr lvl="0"/>
            <a:r>
              <a:rPr lang="en-US"/>
              <a:t>Topic 4</a:t>
            </a:r>
          </a:p>
          <a:p>
            <a:pPr lvl="0"/>
            <a:r>
              <a:rPr lang="en-US"/>
              <a:t>Topic 5</a:t>
            </a:r>
          </a:p>
        </p:txBody>
      </p:sp>
      <p:sp>
        <p:nvSpPr>
          <p:cNvPr id="6" name="Title 1">
            <a:extLst>
              <a:ext uri="{FF2B5EF4-FFF2-40B4-BE49-F238E27FC236}">
                <a16:creationId xmlns:a16="http://schemas.microsoft.com/office/drawing/2014/main" id="{0B3F8F76-7615-7744-AE5A-38B7FC6ACCDC}"/>
              </a:ext>
            </a:extLst>
          </p:cNvPr>
          <p:cNvSpPr>
            <a:spLocks noGrp="1"/>
          </p:cNvSpPr>
          <p:nvPr>
            <p:ph type="title" hasCustomPrompt="1"/>
          </p:nvPr>
        </p:nvSpPr>
        <p:spPr>
          <a:xfrm>
            <a:off x="694392" y="2816352"/>
            <a:ext cx="4062336" cy="777240"/>
          </a:xfrm>
        </p:spPr>
        <p:txBody>
          <a:bodyPr/>
          <a:lstStyle>
            <a:lvl1pPr>
              <a:defRPr sz="6600">
                <a:solidFill>
                  <a:schemeClr val="bg1"/>
                </a:solidFill>
              </a:defRPr>
            </a:lvl1pPr>
          </a:lstStyle>
          <a:p>
            <a:r>
              <a:rPr lang="en-US"/>
              <a:t>Agenda</a:t>
            </a:r>
          </a:p>
        </p:txBody>
      </p:sp>
    </p:spTree>
    <p:extLst>
      <p:ext uri="{BB962C8B-B14F-4D97-AF65-F5344CB8AC3E}">
        <p14:creationId xmlns:p14="http://schemas.microsoft.com/office/powerpoint/2010/main" val="3226619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coral">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6D1FA51-3B57-40BD-91B5-CEC224871270}"/>
              </a:ext>
            </a:extLst>
          </p:cNvPr>
          <p:cNvSpPr/>
          <p:nvPr userDrawn="1"/>
        </p:nvSpPr>
        <p:spPr>
          <a:xfrm>
            <a:off x="0" y="0"/>
            <a:ext cx="12192000"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5115D650-12C9-4CF6-8C8E-1C3E2245418A}"/>
              </a:ext>
            </a:extLst>
          </p:cNvPr>
          <p:cNvSpPr>
            <a:spLocks noGrp="1"/>
          </p:cNvSpPr>
          <p:nvPr>
            <p:ph sz="quarter" idx="12" hasCustomPrompt="1"/>
          </p:nvPr>
        </p:nvSpPr>
        <p:spPr>
          <a:xfrm>
            <a:off x="685800" y="2753580"/>
            <a:ext cx="10820399" cy="890587"/>
          </a:xfrm>
        </p:spPr>
        <p:txBody>
          <a:bodyPr anchor="ctr"/>
          <a:lstStyle>
            <a:lvl1pPr marL="0" indent="0">
              <a:buNone/>
              <a:defRPr sz="6000" b="1">
                <a:solidFill>
                  <a:schemeClr val="bg1"/>
                </a:solidFill>
              </a:defRPr>
            </a:lvl1pPr>
          </a:lstStyle>
          <a:p>
            <a:pPr lvl="0"/>
            <a:r>
              <a:rPr lang="en-US"/>
              <a:t>Section divider</a:t>
            </a:r>
          </a:p>
        </p:txBody>
      </p:sp>
    </p:spTree>
    <p:extLst>
      <p:ext uri="{BB962C8B-B14F-4D97-AF65-F5344CB8AC3E}">
        <p14:creationId xmlns:p14="http://schemas.microsoft.com/office/powerpoint/2010/main" val="57255609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268E-BDBF-46CF-9145-6D0B411E5FED}"/>
              </a:ext>
            </a:extLst>
          </p:cNvPr>
          <p:cNvSpPr>
            <a:spLocks noGrp="1"/>
          </p:cNvSpPr>
          <p:nvPr>
            <p:ph type="title" hasCustomPrompt="1"/>
          </p:nvPr>
        </p:nvSpPr>
        <p:spPr>
          <a:xfrm>
            <a:off x="749808" y="3054096"/>
            <a:ext cx="8814816" cy="777240"/>
          </a:xfrm>
        </p:spPr>
        <p:txBody>
          <a:bodyPr anchor="ctr"/>
          <a:lstStyle>
            <a:lvl1pPr>
              <a:defRPr sz="4800">
                <a:solidFill>
                  <a:schemeClr val="accent1"/>
                </a:solidFill>
              </a:defRPr>
            </a:lvl1pPr>
          </a:lstStyle>
          <a:p>
            <a:r>
              <a:rPr lang="en-US"/>
              <a:t>Section Divider</a:t>
            </a:r>
          </a:p>
        </p:txBody>
      </p:sp>
      <p:cxnSp>
        <p:nvCxnSpPr>
          <p:cNvPr id="5" name="Straight Connector 4">
            <a:extLst>
              <a:ext uri="{FF2B5EF4-FFF2-40B4-BE49-F238E27FC236}">
                <a16:creationId xmlns:a16="http://schemas.microsoft.com/office/drawing/2014/main" id="{6BB2AA69-C160-4C56-9A25-F4B7EECA0C35}"/>
              </a:ext>
            </a:extLst>
          </p:cNvPr>
          <p:cNvCxnSpPr/>
          <p:nvPr userDrawn="1"/>
        </p:nvCxnSpPr>
        <p:spPr>
          <a:xfrm>
            <a:off x="745919" y="2735283"/>
            <a:ext cx="106657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55E8954-6251-4AEE-9C4D-A0ACA58B451B}"/>
              </a:ext>
            </a:extLst>
          </p:cNvPr>
          <p:cNvCxnSpPr/>
          <p:nvPr userDrawn="1"/>
        </p:nvCxnSpPr>
        <p:spPr>
          <a:xfrm>
            <a:off x="745919" y="4057561"/>
            <a:ext cx="106657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36AAD43-4D9B-42EF-8C9E-E30407CFA8DE}"/>
              </a:ext>
            </a:extLst>
          </p:cNvPr>
          <p:cNvPicPr>
            <a:picLocks noChangeAspect="1"/>
          </p:cNvPicPr>
          <p:nvPr userDrawn="1"/>
        </p:nvPicPr>
        <p:blipFill>
          <a:blip r:embed="rId2"/>
          <a:srcRect/>
          <a:stretch/>
        </p:blipFill>
        <p:spPr>
          <a:xfrm>
            <a:off x="680225" y="661719"/>
            <a:ext cx="2667000" cy="317884"/>
          </a:xfrm>
          <a:prstGeom prst="rect">
            <a:avLst/>
          </a:prstGeom>
        </p:spPr>
      </p:pic>
    </p:spTree>
    <p:extLst>
      <p:ext uri="{BB962C8B-B14F-4D97-AF65-F5344CB8AC3E}">
        <p14:creationId xmlns:p14="http://schemas.microsoft.com/office/powerpoint/2010/main" val="878087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_Two lin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268E-BDBF-46CF-9145-6D0B411E5FED}"/>
              </a:ext>
            </a:extLst>
          </p:cNvPr>
          <p:cNvSpPr>
            <a:spLocks noGrp="1"/>
          </p:cNvSpPr>
          <p:nvPr>
            <p:ph type="title" hasCustomPrompt="1"/>
          </p:nvPr>
        </p:nvSpPr>
        <p:spPr>
          <a:xfrm>
            <a:off x="749808" y="2752344"/>
            <a:ext cx="8814816" cy="1444752"/>
          </a:xfrm>
        </p:spPr>
        <p:txBody>
          <a:bodyPr anchor="ctr"/>
          <a:lstStyle>
            <a:lvl1pPr>
              <a:defRPr sz="4800">
                <a:solidFill>
                  <a:schemeClr val="accent1"/>
                </a:solidFill>
              </a:defRPr>
            </a:lvl1pPr>
          </a:lstStyle>
          <a:p>
            <a:r>
              <a:rPr lang="en-US"/>
              <a:t>Section Divider:</a:t>
            </a:r>
            <a:br>
              <a:rPr lang="en-US"/>
            </a:br>
            <a:r>
              <a:rPr lang="en-US"/>
              <a:t>Two Lines</a:t>
            </a:r>
          </a:p>
        </p:txBody>
      </p:sp>
      <p:cxnSp>
        <p:nvCxnSpPr>
          <p:cNvPr id="7" name="Straight Connector 6">
            <a:extLst>
              <a:ext uri="{FF2B5EF4-FFF2-40B4-BE49-F238E27FC236}">
                <a16:creationId xmlns:a16="http://schemas.microsoft.com/office/drawing/2014/main" id="{B0F7EB9C-7D39-4B23-9B6D-90342B6E8F10}"/>
              </a:ext>
            </a:extLst>
          </p:cNvPr>
          <p:cNvCxnSpPr/>
          <p:nvPr userDrawn="1"/>
        </p:nvCxnSpPr>
        <p:spPr>
          <a:xfrm>
            <a:off x="745919" y="2438400"/>
            <a:ext cx="106657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95B5F58-D1AA-4102-84D4-E125BFA8FA63}"/>
              </a:ext>
            </a:extLst>
          </p:cNvPr>
          <p:cNvCxnSpPr/>
          <p:nvPr userDrawn="1"/>
        </p:nvCxnSpPr>
        <p:spPr>
          <a:xfrm>
            <a:off x="745919" y="4425696"/>
            <a:ext cx="106657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4F4E2C7-8516-49E6-8CB1-3AB9CD6DF5C8}"/>
              </a:ext>
            </a:extLst>
          </p:cNvPr>
          <p:cNvPicPr>
            <a:picLocks noChangeAspect="1"/>
          </p:cNvPicPr>
          <p:nvPr userDrawn="1"/>
        </p:nvPicPr>
        <p:blipFill>
          <a:blip r:embed="rId2"/>
          <a:srcRect/>
          <a:stretch/>
        </p:blipFill>
        <p:spPr>
          <a:xfrm>
            <a:off x="680225" y="661719"/>
            <a:ext cx="2667000" cy="317884"/>
          </a:xfrm>
          <a:prstGeom prst="rect">
            <a:avLst/>
          </a:prstGeom>
        </p:spPr>
      </p:pic>
    </p:spTree>
    <p:extLst>
      <p:ext uri="{BB962C8B-B14F-4D97-AF65-F5344CB8AC3E}">
        <p14:creationId xmlns:p14="http://schemas.microsoft.com/office/powerpoint/2010/main" val="2814096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hea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110037-B89C-C645-8A65-0584641C9896}"/>
              </a:ext>
            </a:extLst>
          </p:cNvPr>
          <p:cNvSpPr>
            <a:spLocks noGrp="1"/>
          </p:cNvSpPr>
          <p:nvPr>
            <p:ph idx="1"/>
          </p:nvPr>
        </p:nvSpPr>
        <p:spPr>
          <a:xfrm>
            <a:off x="685800" y="2211160"/>
            <a:ext cx="10817352" cy="3961039"/>
          </a:xfrm>
          <a:prstGeom prst="rect">
            <a:avLst/>
          </a:prstGeom>
        </p:spPr>
        <p:txBody>
          <a:bodyPr/>
          <a:lstStyle>
            <a:lvl1pPr>
              <a:defRPr sz="2400"/>
            </a:lvl1pPr>
            <a:lvl2pPr>
              <a:defRPr sz="20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9924244A-D158-6344-86A5-C9D81CABCC51}"/>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6" name="Rectangle 5">
            <a:extLst>
              <a:ext uri="{FF2B5EF4-FFF2-40B4-BE49-F238E27FC236}">
                <a16:creationId xmlns:a16="http://schemas.microsoft.com/office/drawing/2014/main" id="{4C10F997-1AEB-5448-8248-BB47AA2B9162}"/>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6A34A508-91FC-464A-AFE4-6FEE546C1B12}"/>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
        <p:nvSpPr>
          <p:cNvPr id="10" name="Text Placeholder 2">
            <a:extLst>
              <a:ext uri="{FF2B5EF4-FFF2-40B4-BE49-F238E27FC236}">
                <a16:creationId xmlns:a16="http://schemas.microsoft.com/office/drawing/2014/main" id="{4B811CE4-5549-8542-8E93-3471FF994AED}"/>
              </a:ext>
            </a:extLst>
          </p:cNvPr>
          <p:cNvSpPr>
            <a:spLocks noGrp="1"/>
          </p:cNvSpPr>
          <p:nvPr>
            <p:ph type="body" idx="10"/>
          </p:nvPr>
        </p:nvSpPr>
        <p:spPr>
          <a:xfrm>
            <a:off x="685800" y="1685067"/>
            <a:ext cx="10817352" cy="473025"/>
          </a:xfrm>
        </p:spPr>
        <p:txBody>
          <a:bodyPr lIns="0" anchor="t" anchorCtr="0">
            <a:normAutofit/>
          </a:bodyPr>
          <a:lstStyle>
            <a:lvl1pPr marL="0" indent="0">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891390756"/>
      </p:ext>
    </p:extLst>
  </p:cSld>
  <p:clrMapOvr>
    <a:masterClrMapping/>
  </p:clrMapOvr>
  <p:extLst>
    <p:ext uri="{DCECCB84-F9BA-43D5-87BE-67443E8EF086}">
      <p15:sldGuideLst xmlns:p15="http://schemas.microsoft.com/office/powerpoint/2012/main">
        <p15:guide id="1" orient="horz" pos="120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110037-B89C-C645-8A65-0584641C9896}"/>
              </a:ext>
            </a:extLst>
          </p:cNvPr>
          <p:cNvSpPr>
            <a:spLocks noGrp="1"/>
          </p:cNvSpPr>
          <p:nvPr>
            <p:ph idx="1"/>
          </p:nvPr>
        </p:nvSpPr>
        <p:spPr>
          <a:xfrm>
            <a:off x="685800" y="1705430"/>
            <a:ext cx="10817352" cy="4466770"/>
          </a:xfrm>
          <a:prstGeom prst="rect">
            <a:avLst/>
          </a:prstGeom>
        </p:spPr>
        <p:txBody>
          <a:bodyPr/>
          <a:lstStyle>
            <a:lvl1pPr>
              <a:defRPr sz="2400"/>
            </a:lvl1pPr>
            <a:lvl2pPr>
              <a:defRPr sz="20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9924244A-D158-6344-86A5-C9D81CABCC51}"/>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6" name="Rectangle 5">
            <a:extLst>
              <a:ext uri="{FF2B5EF4-FFF2-40B4-BE49-F238E27FC236}">
                <a16:creationId xmlns:a16="http://schemas.microsoft.com/office/drawing/2014/main" id="{4C10F997-1AEB-5448-8248-BB47AA2B9162}"/>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6A34A508-91FC-464A-AFE4-6FEE546C1B12}"/>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810521249"/>
      </p:ext>
    </p:extLst>
  </p:cSld>
  <p:clrMapOvr>
    <a:masterClrMapping/>
  </p:clrMapOvr>
  <p:extLst>
    <p:ext uri="{DCECCB84-F9BA-43D5-87BE-67443E8EF086}">
      <p15:sldGuideLst xmlns:p15="http://schemas.microsoft.com/office/powerpoint/2012/main">
        <p15:guide id="1" orient="horz" pos="12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no Content">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9924244A-D158-6344-86A5-C9D81CABCC51}"/>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6" name="Rectangle 5">
            <a:extLst>
              <a:ext uri="{FF2B5EF4-FFF2-40B4-BE49-F238E27FC236}">
                <a16:creationId xmlns:a16="http://schemas.microsoft.com/office/drawing/2014/main" id="{4C10F997-1AEB-5448-8248-BB47AA2B9162}"/>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6A34A508-91FC-464A-AFE4-6FEE546C1B12}"/>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96716581"/>
      </p:ext>
    </p:extLst>
  </p:cSld>
  <p:clrMapOvr>
    <a:masterClrMapping/>
  </p:clrMapOvr>
  <p:extLst>
    <p:ext uri="{DCECCB84-F9BA-43D5-87BE-67443E8EF086}">
      <p15:sldGuideLst xmlns:p15="http://schemas.microsoft.com/office/powerpoint/2012/main">
        <p15:guide id="1" orient="horz" pos="12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B67E8-37D2-8C4E-932B-52A93588AA25}"/>
              </a:ext>
            </a:extLst>
          </p:cNvPr>
          <p:cNvSpPr>
            <a:spLocks noGrp="1"/>
          </p:cNvSpPr>
          <p:nvPr>
            <p:ph type="title"/>
          </p:nvPr>
        </p:nvSpPr>
        <p:spPr>
          <a:xfrm>
            <a:off x="685800" y="457200"/>
            <a:ext cx="10515600" cy="480951"/>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5AADA0D5-3024-8340-8D84-D65735B57DEF}"/>
              </a:ext>
            </a:extLst>
          </p:cNvPr>
          <p:cNvSpPr>
            <a:spLocks noGrp="1"/>
          </p:cNvSpPr>
          <p:nvPr>
            <p:ph type="body" idx="1"/>
          </p:nvPr>
        </p:nvSpPr>
        <p:spPr>
          <a:xfrm>
            <a:off x="685800" y="1364805"/>
            <a:ext cx="10515600"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23F7706-036D-FB4D-BF65-51EC680ACC28}"/>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a:t>
            </a:r>
            <a:endParaRPr lang="en-US"/>
          </a:p>
        </p:txBody>
      </p:sp>
      <p:sp>
        <p:nvSpPr>
          <p:cNvPr id="6" name="Slide Number Placeholder 5">
            <a:extLst>
              <a:ext uri="{FF2B5EF4-FFF2-40B4-BE49-F238E27FC236}">
                <a16:creationId xmlns:a16="http://schemas.microsoft.com/office/drawing/2014/main" id="{B9E45BDC-DC77-4547-AB6C-D56C743F2E5C}"/>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Tree>
    <p:extLst>
      <p:ext uri="{BB962C8B-B14F-4D97-AF65-F5344CB8AC3E}">
        <p14:creationId xmlns:p14="http://schemas.microsoft.com/office/powerpoint/2010/main" val="1787901010"/>
      </p:ext>
    </p:extLst>
  </p:cSld>
  <p:clrMap bg1="lt1" tx1="dk1" bg2="lt2" tx2="dk2" accent1="accent1" accent2="accent2" accent3="accent3" accent4="accent4" accent5="accent5" accent6="accent6" hlink="hlink" folHlink="folHlink"/>
  <p:sldLayoutIdLst>
    <p:sldLayoutId id="2147483652" r:id="rId1"/>
    <p:sldLayoutId id="2147483656" r:id="rId2"/>
    <p:sldLayoutId id="2147483661" r:id="rId3"/>
    <p:sldLayoutId id="2147483657" r:id="rId4"/>
    <p:sldLayoutId id="2147483670" r:id="rId5"/>
    <p:sldLayoutId id="2147483671" r:id="rId6"/>
    <p:sldLayoutId id="2147483650" r:id="rId7"/>
    <p:sldLayoutId id="2147483664" r:id="rId8"/>
    <p:sldLayoutId id="2147483665" r:id="rId9"/>
    <p:sldLayoutId id="2147483662" r:id="rId10"/>
    <p:sldLayoutId id="2147483666" r:id="rId11"/>
    <p:sldLayoutId id="2147483667" r:id="rId12"/>
    <p:sldLayoutId id="2147483663" r:id="rId13"/>
    <p:sldLayoutId id="2147483672" r:id="rId14"/>
    <p:sldLayoutId id="2147483658" r:id="rId15"/>
    <p:sldLayoutId id="2147483659" r:id="rId16"/>
    <p:sldLayoutId id="2147483668" r:id="rId17"/>
    <p:sldLayoutId id="2147483669" r:id="rId18"/>
  </p:sldLayoutIdLst>
  <p:hf hdr="0" dt="0"/>
  <p:txStyles>
    <p:titleStyle>
      <a:lvl1pPr algn="l" defTabSz="914400" rtl="0" eaLnBrk="1" latinLnBrk="0" hangingPunct="1">
        <a:lnSpc>
          <a:spcPct val="90000"/>
        </a:lnSpc>
        <a:spcBef>
          <a:spcPct val="0"/>
        </a:spcBef>
        <a:buNone/>
        <a:defRPr sz="3200" b="1" i="0" kern="1200">
          <a:solidFill>
            <a:schemeClr val="accent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32" userDrawn="1">
          <p15:clr>
            <a:srgbClr val="F26B43"/>
          </p15:clr>
        </p15:guide>
        <p15:guide id="2" pos="7248" userDrawn="1">
          <p15:clr>
            <a:srgbClr val="F26B43"/>
          </p15:clr>
        </p15:guide>
        <p15:guide id="3" orient="horz" pos="504" userDrawn="1">
          <p15:clr>
            <a:srgbClr val="F26B43"/>
          </p15:clr>
        </p15:guide>
        <p15:guide id="4" orient="horz" pos="4080" userDrawn="1">
          <p15:clr>
            <a:srgbClr val="F26B43"/>
          </p15:clr>
        </p15:guide>
        <p15:guide id="5" orient="horz" pos="3888" userDrawn="1">
          <p15:clr>
            <a:srgbClr val="F26B43"/>
          </p15:clr>
        </p15:guide>
        <p15:guide id="6" orient="horz" pos="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8" Type="http://schemas.openxmlformats.org/officeDocument/2006/relationships/hyperlink" Target="https://jacksonlewis.service-now.com/problem.do?sys_id=dc59e2aa1b25515004933224cc4bcb77&amp;sysparm_record_target=problem&amp;sysparm_record_row=7&amp;sysparm_record_rows=10&amp;sysparm_record_list=state%21%3D107%5EORstate%3DNULL%5Estate%21%3D106%5EORstate%3DNULL%5EORDERBYopened_at" TargetMode="External"/><Relationship Id="rId13" Type="http://schemas.openxmlformats.org/officeDocument/2006/relationships/hyperlink" Target="https://jacksonlewis.service-now.com/problem.do?sys_id=4f5fc0e71bea5d5404933224cc4bcbd9&amp;sysparm_record_target=problem&amp;sysparm_record_row=11&amp;sysparm_record_rows=14&amp;sysparm_record_list=state%21%3D107%5EORstate%3DNULL%5Estate%21%3D106%5EORstate%3DNULL%5EORDERBYnumber" TargetMode="External"/><Relationship Id="rId3" Type="http://schemas.openxmlformats.org/officeDocument/2006/relationships/hyperlink" Target="https://jacksonlewis.service-now.com/problem.do?sys_id=c05734931b1cf810601ea9fbbc4bcb8f&amp;sysparm_record_target=problem&amp;sysparm_record_row=1&amp;sysparm_record_rows=10&amp;sysparm_record_list=state%21%3D107%5EORstate%3DNULL%5Estate%21%3D106%5EORstate%3DNULL%5EORDERBYopened_at" TargetMode="External"/><Relationship Id="rId7" Type="http://schemas.openxmlformats.org/officeDocument/2006/relationships/hyperlink" Target="https://jacksonlewis.service-now.com/problem.do?sys_id=c8e4b27a1bd1d1547aa00dc8cc4bcbd0&amp;sysparm_record_target=problem&amp;sysparm_record_row=6&amp;sysparm_record_rows=10&amp;sysparm_record_list=state%21%3D107%5EORstate%3DNULL%5Estate%21%3D106%5EORstate%3DNULL%5EORDERBYopened_at" TargetMode="External"/><Relationship Id="rId12" Type="http://schemas.openxmlformats.org/officeDocument/2006/relationships/hyperlink" Target="https://jacksonlewis.service-now.com/problem.do?sys_id=77ce261f1ba25d147aa00dc8cc4bcbc4&amp;sysparm_record_target=problem&amp;sysparm_record_row=10&amp;sysparm_record_rows=14&amp;sysparm_record_list=state%21%3D107%5EORstate%3DNULL%5Estate%21%3D106%5EORstate%3DNULL%5EORDERBYnumber" TargetMode="External"/><Relationship Id="rId2" Type="http://schemas.openxmlformats.org/officeDocument/2006/relationships/chart" Target="../charts/chart3.xml"/><Relationship Id="rId16" Type="http://schemas.openxmlformats.org/officeDocument/2006/relationships/hyperlink" Target="https://jacksonlewis.service-now.com/problem.do?sys_id=e1ea86b31b0f5910ec0896c62a4bcb98&amp;sysparm_record_target=problem&amp;sysparm_record_row=14&amp;sysparm_record_rows=14&amp;sysparm_record_list=state%21%3D107%5EORstate%3DNULL%5Estate%21%3D106%5EORstate%3DNULL%5EORDERBYnumber" TargetMode="External"/><Relationship Id="rId1" Type="http://schemas.openxmlformats.org/officeDocument/2006/relationships/slideLayout" Target="../slideLayouts/slideLayout11.xml"/><Relationship Id="rId6" Type="http://schemas.openxmlformats.org/officeDocument/2006/relationships/hyperlink" Target="https://jacksonlewis.service-now.com/problem.do?sys_id=4ddf61341b1cd9d0ec0896c62a4bcb75&amp;sysparm_record_target=problem&amp;sysparm_record_row=5&amp;sysparm_record_rows=10&amp;sysparm_record_list=state%21%3D107%5EORstate%3DNULL%5Estate%21%3D106%5EORstate%3DNULL%5EORDERBYopened_at" TargetMode="External"/><Relationship Id="rId11" Type="http://schemas.openxmlformats.org/officeDocument/2006/relationships/hyperlink" Target="https://jacksonlewis.service-now.com/problem.do?sys_id=8dcedf5e1b8a99107aa00dc8cc4bcb97&amp;sysparm_record_target=problem&amp;sysparm_record_row=10&amp;sysparm_record_rows=10&amp;sysparm_record_list=state%21%3D107%5EORstate%3DNULL%5Estate%21%3D106%5EORstate%3DNULL%5EORDERBYopened_at" TargetMode="External"/><Relationship Id="rId5" Type="http://schemas.openxmlformats.org/officeDocument/2006/relationships/hyperlink" Target="https://jacksonlewis.service-now.com/problem.do?sys_id=493a9df81bd4d9d0ec0896c62a4bcb3a&amp;sysparm_record_target=problem&amp;sysparm_record_row=4&amp;sysparm_record_rows=10&amp;sysparm_record_list=state%21%3D107%5EORstate%3DNULL%5Estate%21%3D106%5EORstate%3DNULL%5EORDERBYopened_at" TargetMode="External"/><Relationship Id="rId15" Type="http://schemas.openxmlformats.org/officeDocument/2006/relationships/hyperlink" Target="https://jacksonlewis.service-now.com/problem.do?sys_id=429924b31b071910ec0896c62a4bcb37&amp;sysparm_record_target=problem&amp;sysparm_record_row=13&amp;sysparm_record_rows=14&amp;sysparm_record_list=state%21%3D107%5EORstate%3DNULL%5Estate%21%3D106%5EORstate%3DNULL%5EORDERBYnumber" TargetMode="External"/><Relationship Id="rId10" Type="http://schemas.openxmlformats.org/officeDocument/2006/relationships/hyperlink" Target="https://jacksonlewis.service-now.com/problem.do?sys_id=7daa7b421bb1999004933224cc4bcbbb&amp;sysparm_record_target=problem&amp;sysparm_record_row=9&amp;sysparm_record_rows=10&amp;sysparm_record_list=state%21%3D107%5EORstate%3DNULL%5Estate%21%3D106%5EORstate%3DNULL%5EORDERBYopened_at" TargetMode="External"/><Relationship Id="rId4" Type="http://schemas.openxmlformats.org/officeDocument/2006/relationships/hyperlink" Target="https://jacksonlewis.service-now.com/problem.do?sys_id=c4f5a8241b1cdd50601ea9fbbc4bcb72&amp;sysparm_record_target=problem&amp;sysparm_record_row=3&amp;sysparm_record_rows=10&amp;sysparm_record_list=state%21%3D107%5EORstate%3DNULL%5Estate%21%3D106%5EORstate%3DNULL%5EORDERBYopened_at" TargetMode="External"/><Relationship Id="rId9" Type="http://schemas.openxmlformats.org/officeDocument/2006/relationships/hyperlink" Target="https://jacksonlewis.service-now.com/problem.do?sys_id=137c09291b31559004933224cc4bcb85&amp;sysparm_record_target=problem&amp;sysparm_record_row=8&amp;sysparm_record_rows=10&amp;sysparm_record_list=state%21%3D107%5EORstate%3DNULL%5Estate%21%3D106%5EORstate%3DNULL%5EORDERBYopened_at" TargetMode="External"/><Relationship Id="rId14" Type="http://schemas.openxmlformats.org/officeDocument/2006/relationships/hyperlink" Target="https://jacksonlewis.service-now.com/problem.do?sys_id=110a097c1bf6d11004933224cc4bcbbc&amp;sysparm_record_target=problem&amp;sysparm_record_row=13&amp;sysparm_record_rows=14&amp;sysparm_record_list=state%21%3D107%5EORstate%3DNULL%5Estate%21%3D106%5EORstate%3DNULL%5EORDERBYnumber"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chart" Target="../charts/chart5.xml"/></Relationships>
</file>

<file path=ppt/slides/_rels/slide1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chart" Target="../charts/chart9.xml"/></Relationships>
</file>

<file path=ppt/slides/_rels/slide19.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hyperlink" Target="mailto:helpdesk@jacksonlewis.com" TargetMode="External"/><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8DD573-1A45-DC49-9E3D-C06DB4ED16D4}"/>
              </a:ext>
            </a:extLst>
          </p:cNvPr>
          <p:cNvSpPr>
            <a:spLocks noGrp="1"/>
          </p:cNvSpPr>
          <p:nvPr>
            <p:ph type="ctrTitle"/>
          </p:nvPr>
        </p:nvSpPr>
        <p:spPr/>
        <p:txBody>
          <a:bodyPr/>
          <a:lstStyle/>
          <a:p>
            <a:r>
              <a:rPr lang="en-US" sz="4400"/>
              <a:t>Endpoints Operations</a:t>
            </a:r>
          </a:p>
        </p:txBody>
      </p:sp>
      <p:sp>
        <p:nvSpPr>
          <p:cNvPr id="8" name="Subtitle 7">
            <a:extLst>
              <a:ext uri="{FF2B5EF4-FFF2-40B4-BE49-F238E27FC236}">
                <a16:creationId xmlns:a16="http://schemas.microsoft.com/office/drawing/2014/main" id="{487D7977-4FEC-694B-908B-9639E3A51285}"/>
              </a:ext>
            </a:extLst>
          </p:cNvPr>
          <p:cNvSpPr>
            <a:spLocks noGrp="1"/>
          </p:cNvSpPr>
          <p:nvPr>
            <p:ph type="subTitle" idx="1"/>
          </p:nvPr>
        </p:nvSpPr>
        <p:spPr/>
        <p:txBody>
          <a:bodyPr/>
          <a:lstStyle/>
          <a:p>
            <a:r>
              <a:rPr lang="en-US"/>
              <a:t>Monthly Operations Summary </a:t>
            </a:r>
          </a:p>
        </p:txBody>
      </p:sp>
      <p:sp>
        <p:nvSpPr>
          <p:cNvPr id="9" name="Text Placeholder 8">
            <a:extLst>
              <a:ext uri="{FF2B5EF4-FFF2-40B4-BE49-F238E27FC236}">
                <a16:creationId xmlns:a16="http://schemas.microsoft.com/office/drawing/2014/main" id="{C8D96FA3-D690-6440-A7C0-2683DDDC6C52}"/>
              </a:ext>
            </a:extLst>
          </p:cNvPr>
          <p:cNvSpPr>
            <a:spLocks noGrp="1"/>
          </p:cNvSpPr>
          <p:nvPr>
            <p:ph type="body" sz="quarter" idx="10"/>
          </p:nvPr>
        </p:nvSpPr>
        <p:spPr/>
        <p:txBody>
          <a:bodyPr/>
          <a:lstStyle/>
          <a:p>
            <a:r>
              <a:rPr lang="en-US"/>
              <a:t>JL IT</a:t>
            </a:r>
          </a:p>
        </p:txBody>
      </p:sp>
      <p:sp>
        <p:nvSpPr>
          <p:cNvPr id="10" name="Text Placeholder 9">
            <a:extLst>
              <a:ext uri="{FF2B5EF4-FFF2-40B4-BE49-F238E27FC236}">
                <a16:creationId xmlns:a16="http://schemas.microsoft.com/office/drawing/2014/main" id="{2E62CBB6-F9C7-564E-81A8-448D6005B293}"/>
              </a:ext>
            </a:extLst>
          </p:cNvPr>
          <p:cNvSpPr>
            <a:spLocks noGrp="1"/>
          </p:cNvSpPr>
          <p:nvPr>
            <p:ph type="body" sz="quarter" idx="11"/>
          </p:nvPr>
        </p:nvSpPr>
        <p:spPr/>
        <p:txBody>
          <a:bodyPr/>
          <a:lstStyle/>
          <a:p>
            <a:r>
              <a:rPr lang="en-US"/>
              <a:t>November </a:t>
            </a:r>
            <a:r>
              <a:rPr lang="en-US" dirty="0"/>
              <a:t>2022</a:t>
            </a:r>
          </a:p>
        </p:txBody>
      </p:sp>
    </p:spTree>
    <p:extLst>
      <p:ext uri="{BB962C8B-B14F-4D97-AF65-F5344CB8AC3E}">
        <p14:creationId xmlns:p14="http://schemas.microsoft.com/office/powerpoint/2010/main" val="76865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80CE4CE-3B91-4C3D-B279-85FC360FCE50}"/>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BD412BF8-97CD-4F94-9DFD-E772925F1B07}"/>
              </a:ext>
            </a:extLst>
          </p:cNvPr>
          <p:cNvSpPr>
            <a:spLocks noGrp="1"/>
          </p:cNvSpPr>
          <p:nvPr>
            <p:ph type="sldNum" sz="quarter" idx="4"/>
          </p:nvPr>
        </p:nvSpPr>
        <p:spPr/>
        <p:txBody>
          <a:bodyPr/>
          <a:lstStyle/>
          <a:p>
            <a:fld id="{407F7647-6CBB-4945-B48A-22BF8575EA14}" type="slidenum">
              <a:rPr lang="en-US" smtClean="0"/>
              <a:pPr/>
              <a:t>10</a:t>
            </a:fld>
            <a:endParaRPr lang="en-US"/>
          </a:p>
        </p:txBody>
      </p:sp>
      <p:sp>
        <p:nvSpPr>
          <p:cNvPr id="7" name="Title 3">
            <a:extLst>
              <a:ext uri="{FF2B5EF4-FFF2-40B4-BE49-F238E27FC236}">
                <a16:creationId xmlns:a16="http://schemas.microsoft.com/office/drawing/2014/main" id="{9C02A470-0185-40C5-92E5-F04ADCBC8A26}"/>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9" name="TextBox 8">
            <a:extLst>
              <a:ext uri="{FF2B5EF4-FFF2-40B4-BE49-F238E27FC236}">
                <a16:creationId xmlns:a16="http://schemas.microsoft.com/office/drawing/2014/main" id="{6187077F-6CFB-43DC-B9E7-93E208DDFD91}"/>
              </a:ext>
            </a:extLst>
          </p:cNvPr>
          <p:cNvSpPr txBox="1"/>
          <p:nvPr/>
        </p:nvSpPr>
        <p:spPr>
          <a:xfrm>
            <a:off x="0" y="1514079"/>
            <a:ext cx="12192000" cy="378565"/>
          </a:xfrm>
          <a:prstGeom prst="rect">
            <a:avLst/>
          </a:prstGeom>
          <a:noFill/>
        </p:spPr>
        <p:txBody>
          <a:bodyPr wrap="square" rtlCol="0">
            <a:spAutoFit/>
          </a:bodyPr>
          <a:lstStyle/>
          <a:p>
            <a:r>
              <a:rPr lang="en-US" sz="1860">
                <a:solidFill>
                  <a:srgbClr val="7030A0"/>
                </a:solidFill>
              </a:rPr>
              <a:t>Open Incidents by Assignment Group - as of the last day of the month </a:t>
            </a:r>
          </a:p>
        </p:txBody>
      </p:sp>
      <p:pic>
        <p:nvPicPr>
          <p:cNvPr id="6" name="Picture 5" descr="Chart, bar chart&#10;&#10;Description automatically generated">
            <a:extLst>
              <a:ext uri="{FF2B5EF4-FFF2-40B4-BE49-F238E27FC236}">
                <a16:creationId xmlns:a16="http://schemas.microsoft.com/office/drawing/2014/main" id="{566404B7-1CA7-41C9-8845-EAD30EA85558}"/>
              </a:ext>
            </a:extLst>
          </p:cNvPr>
          <p:cNvPicPr>
            <a:picLocks noChangeAspect="1"/>
          </p:cNvPicPr>
          <p:nvPr/>
        </p:nvPicPr>
        <p:blipFill>
          <a:blip r:embed="rId2"/>
          <a:stretch>
            <a:fillRect/>
          </a:stretch>
        </p:blipFill>
        <p:spPr>
          <a:xfrm>
            <a:off x="578938" y="1892644"/>
            <a:ext cx="10924214" cy="4713720"/>
          </a:xfrm>
          <a:prstGeom prst="rect">
            <a:avLst/>
          </a:prstGeom>
        </p:spPr>
      </p:pic>
    </p:spTree>
    <p:extLst>
      <p:ext uri="{BB962C8B-B14F-4D97-AF65-F5344CB8AC3E}">
        <p14:creationId xmlns:p14="http://schemas.microsoft.com/office/powerpoint/2010/main" val="372290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11</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9" name="TextBox 8">
            <a:extLst>
              <a:ext uri="{FF2B5EF4-FFF2-40B4-BE49-F238E27FC236}">
                <a16:creationId xmlns:a16="http://schemas.microsoft.com/office/drawing/2014/main" id="{F4839A5F-8230-4CFF-99D0-FE29C294B650}"/>
              </a:ext>
            </a:extLst>
          </p:cNvPr>
          <p:cNvSpPr txBox="1"/>
          <p:nvPr/>
        </p:nvSpPr>
        <p:spPr>
          <a:xfrm>
            <a:off x="0" y="1310666"/>
            <a:ext cx="4398746" cy="378565"/>
          </a:xfrm>
          <a:prstGeom prst="rect">
            <a:avLst/>
          </a:prstGeom>
          <a:noFill/>
        </p:spPr>
        <p:txBody>
          <a:bodyPr wrap="square" rtlCol="0">
            <a:spAutoFit/>
          </a:bodyPr>
          <a:lstStyle/>
          <a:p>
            <a:r>
              <a:rPr lang="en-US" sz="1860">
                <a:solidFill>
                  <a:srgbClr val="7030A0"/>
                </a:solidFill>
              </a:rPr>
              <a:t>Open Incidents Older than 30 Days</a:t>
            </a:r>
          </a:p>
        </p:txBody>
      </p:sp>
      <p:sp>
        <p:nvSpPr>
          <p:cNvPr id="11" name="TextBox 10">
            <a:extLst>
              <a:ext uri="{FF2B5EF4-FFF2-40B4-BE49-F238E27FC236}">
                <a16:creationId xmlns:a16="http://schemas.microsoft.com/office/drawing/2014/main" id="{4C9E97A7-8CF9-4121-BD5C-C518FC9BBDEC}"/>
              </a:ext>
            </a:extLst>
          </p:cNvPr>
          <p:cNvSpPr txBox="1"/>
          <p:nvPr/>
        </p:nvSpPr>
        <p:spPr>
          <a:xfrm>
            <a:off x="6392008" y="1310666"/>
            <a:ext cx="4398746" cy="378565"/>
          </a:xfrm>
          <a:prstGeom prst="rect">
            <a:avLst/>
          </a:prstGeom>
          <a:noFill/>
        </p:spPr>
        <p:txBody>
          <a:bodyPr wrap="square" rtlCol="0">
            <a:spAutoFit/>
          </a:bodyPr>
          <a:lstStyle/>
          <a:p>
            <a:r>
              <a:rPr lang="en-US" sz="1860">
                <a:solidFill>
                  <a:srgbClr val="7030A0"/>
                </a:solidFill>
              </a:rPr>
              <a:t>Open Incidents not updated in last 30 days</a:t>
            </a:r>
          </a:p>
        </p:txBody>
      </p:sp>
      <p:pic>
        <p:nvPicPr>
          <p:cNvPr id="6" name="Picture 5" descr="Chart&#10;&#10;Description automatically generated">
            <a:extLst>
              <a:ext uri="{FF2B5EF4-FFF2-40B4-BE49-F238E27FC236}">
                <a16:creationId xmlns:a16="http://schemas.microsoft.com/office/drawing/2014/main" id="{3399C61E-125A-48BA-AA61-EDBFEDEC2477}"/>
              </a:ext>
            </a:extLst>
          </p:cNvPr>
          <p:cNvPicPr>
            <a:picLocks noChangeAspect="1"/>
          </p:cNvPicPr>
          <p:nvPr/>
        </p:nvPicPr>
        <p:blipFill>
          <a:blip r:embed="rId3"/>
          <a:stretch>
            <a:fillRect/>
          </a:stretch>
        </p:blipFill>
        <p:spPr>
          <a:xfrm>
            <a:off x="0" y="2042985"/>
            <a:ext cx="5939414" cy="3959609"/>
          </a:xfrm>
          <a:prstGeom prst="rect">
            <a:avLst/>
          </a:prstGeom>
        </p:spPr>
      </p:pic>
      <p:pic>
        <p:nvPicPr>
          <p:cNvPr id="12" name="Picture 11" descr="Chart, bar chart&#10;&#10;Description automatically generated">
            <a:extLst>
              <a:ext uri="{FF2B5EF4-FFF2-40B4-BE49-F238E27FC236}">
                <a16:creationId xmlns:a16="http://schemas.microsoft.com/office/drawing/2014/main" id="{602B2E93-F8D3-4981-AD7B-19496A4106DB}"/>
              </a:ext>
            </a:extLst>
          </p:cNvPr>
          <p:cNvPicPr>
            <a:picLocks noChangeAspect="1"/>
          </p:cNvPicPr>
          <p:nvPr/>
        </p:nvPicPr>
        <p:blipFill>
          <a:blip r:embed="rId4"/>
          <a:stretch>
            <a:fillRect/>
          </a:stretch>
        </p:blipFill>
        <p:spPr>
          <a:xfrm>
            <a:off x="6252585" y="2042984"/>
            <a:ext cx="5939415" cy="3959610"/>
          </a:xfrm>
          <a:prstGeom prst="rect">
            <a:avLst/>
          </a:prstGeom>
        </p:spPr>
      </p:pic>
    </p:spTree>
    <p:extLst>
      <p:ext uri="{BB962C8B-B14F-4D97-AF65-F5344CB8AC3E}">
        <p14:creationId xmlns:p14="http://schemas.microsoft.com/office/powerpoint/2010/main" val="1170502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12</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9" name="TextBox 8">
            <a:extLst>
              <a:ext uri="{FF2B5EF4-FFF2-40B4-BE49-F238E27FC236}">
                <a16:creationId xmlns:a16="http://schemas.microsoft.com/office/drawing/2014/main" id="{F4839A5F-8230-4CFF-99D0-FE29C294B650}"/>
              </a:ext>
            </a:extLst>
          </p:cNvPr>
          <p:cNvSpPr txBox="1"/>
          <p:nvPr/>
        </p:nvSpPr>
        <p:spPr>
          <a:xfrm>
            <a:off x="1" y="1515486"/>
            <a:ext cx="12191999" cy="378565"/>
          </a:xfrm>
          <a:prstGeom prst="rect">
            <a:avLst/>
          </a:prstGeom>
          <a:noFill/>
        </p:spPr>
        <p:txBody>
          <a:bodyPr wrap="square" rtlCol="0">
            <a:spAutoFit/>
          </a:bodyPr>
          <a:lstStyle/>
          <a:p>
            <a:r>
              <a:rPr lang="en-US" sz="1860">
                <a:solidFill>
                  <a:srgbClr val="7030A0"/>
                </a:solidFill>
              </a:rPr>
              <a:t>Average Resolution Time of All Resolved Incidents </a:t>
            </a:r>
          </a:p>
        </p:txBody>
      </p:sp>
      <p:sp>
        <p:nvSpPr>
          <p:cNvPr id="11" name="TextBox 10">
            <a:extLst>
              <a:ext uri="{FF2B5EF4-FFF2-40B4-BE49-F238E27FC236}">
                <a16:creationId xmlns:a16="http://schemas.microsoft.com/office/drawing/2014/main" id="{4B0B5CE5-0E59-4BBD-844B-6F9BA78E4CFC}"/>
              </a:ext>
            </a:extLst>
          </p:cNvPr>
          <p:cNvSpPr txBox="1"/>
          <p:nvPr/>
        </p:nvSpPr>
        <p:spPr>
          <a:xfrm>
            <a:off x="684276" y="5542841"/>
            <a:ext cx="10512335" cy="338554"/>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600" dirty="0">
                <a:solidFill>
                  <a:srgbClr val="7030A0"/>
                </a:solidFill>
                <a:latin typeface="Arial"/>
                <a:cs typeface="Arial"/>
              </a:rPr>
              <a:t>The average resolution time trended downward across the month and rose within the last week. </a:t>
            </a:r>
            <a:endParaRPr lang="en-US" sz="1600" dirty="0">
              <a:solidFill>
                <a:srgbClr val="7030A0"/>
              </a:solidFill>
              <a:latin typeface="Arial" panose="020B0604020202020204" pitchFamily="34" charset="0"/>
              <a:cs typeface="Arial" panose="020B0604020202020204" pitchFamily="34" charset="0"/>
            </a:endParaRPr>
          </a:p>
        </p:txBody>
      </p:sp>
      <p:pic>
        <p:nvPicPr>
          <p:cNvPr id="6" name="Picture 5" descr="Chart, line chart&#10;&#10;Description automatically generated">
            <a:extLst>
              <a:ext uri="{FF2B5EF4-FFF2-40B4-BE49-F238E27FC236}">
                <a16:creationId xmlns:a16="http://schemas.microsoft.com/office/drawing/2014/main" id="{975FC96A-F791-4922-BF1D-E8C504F341F5}"/>
              </a:ext>
            </a:extLst>
          </p:cNvPr>
          <p:cNvPicPr>
            <a:picLocks noChangeAspect="1"/>
          </p:cNvPicPr>
          <p:nvPr/>
        </p:nvPicPr>
        <p:blipFill>
          <a:blip r:embed="rId2"/>
          <a:stretch>
            <a:fillRect/>
          </a:stretch>
        </p:blipFill>
        <p:spPr>
          <a:xfrm>
            <a:off x="0" y="1862566"/>
            <a:ext cx="12192000" cy="3680275"/>
          </a:xfrm>
          <a:prstGeom prst="rect">
            <a:avLst/>
          </a:prstGeom>
        </p:spPr>
      </p:pic>
    </p:spTree>
    <p:extLst>
      <p:ext uri="{BB962C8B-B14F-4D97-AF65-F5344CB8AC3E}">
        <p14:creationId xmlns:p14="http://schemas.microsoft.com/office/powerpoint/2010/main" val="2815297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E09FBF4-9850-4D54-929C-38449BAC58A6}"/>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D0C9BA54-514C-41E4-B6AF-8408E43C8150}"/>
              </a:ext>
            </a:extLst>
          </p:cNvPr>
          <p:cNvSpPr>
            <a:spLocks noGrp="1"/>
          </p:cNvSpPr>
          <p:nvPr>
            <p:ph type="sldNum" sz="quarter" idx="4"/>
          </p:nvPr>
        </p:nvSpPr>
        <p:spPr/>
        <p:txBody>
          <a:bodyPr/>
          <a:lstStyle/>
          <a:p>
            <a:fld id="{407F7647-6CBB-4945-B48A-22BF8575EA14}" type="slidenum">
              <a:rPr lang="en-US" smtClean="0"/>
              <a:pPr/>
              <a:t>13</a:t>
            </a:fld>
            <a:endParaRPr lang="en-US"/>
          </a:p>
        </p:txBody>
      </p:sp>
      <p:sp>
        <p:nvSpPr>
          <p:cNvPr id="9" name="TextBox 8">
            <a:extLst>
              <a:ext uri="{FF2B5EF4-FFF2-40B4-BE49-F238E27FC236}">
                <a16:creationId xmlns:a16="http://schemas.microsoft.com/office/drawing/2014/main" id="{4C657479-737B-437D-8C56-23A7F2BC7E12}"/>
              </a:ext>
            </a:extLst>
          </p:cNvPr>
          <p:cNvSpPr txBox="1"/>
          <p:nvPr/>
        </p:nvSpPr>
        <p:spPr>
          <a:xfrm>
            <a:off x="0" y="1515108"/>
            <a:ext cx="12192000" cy="378565"/>
          </a:xfrm>
          <a:prstGeom prst="rect">
            <a:avLst/>
          </a:prstGeom>
          <a:noFill/>
        </p:spPr>
        <p:txBody>
          <a:bodyPr wrap="square" rtlCol="0">
            <a:spAutoFit/>
          </a:bodyPr>
          <a:lstStyle/>
          <a:p>
            <a:r>
              <a:rPr lang="en-US" sz="1860">
                <a:solidFill>
                  <a:srgbClr val="7030A0"/>
                </a:solidFill>
              </a:rPr>
              <a:t>Average Resolution Time of Resolved Incidents, by Assignment Group</a:t>
            </a:r>
          </a:p>
        </p:txBody>
      </p:sp>
      <p:sp>
        <p:nvSpPr>
          <p:cNvPr id="7" name="Title 3">
            <a:extLst>
              <a:ext uri="{FF2B5EF4-FFF2-40B4-BE49-F238E27FC236}">
                <a16:creationId xmlns:a16="http://schemas.microsoft.com/office/drawing/2014/main" id="{D8E6208F-4D49-494C-B2EC-BC6F92ABCC0F}"/>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pic>
        <p:nvPicPr>
          <p:cNvPr id="5" name="Picture 4" descr="Chart, bar chart&#10;&#10;Description automatically generated">
            <a:extLst>
              <a:ext uri="{FF2B5EF4-FFF2-40B4-BE49-F238E27FC236}">
                <a16:creationId xmlns:a16="http://schemas.microsoft.com/office/drawing/2014/main" id="{4D6C139F-00B8-4553-AAF5-9DFD91B23E78}"/>
              </a:ext>
            </a:extLst>
          </p:cNvPr>
          <p:cNvPicPr>
            <a:picLocks noChangeAspect="1"/>
          </p:cNvPicPr>
          <p:nvPr/>
        </p:nvPicPr>
        <p:blipFill>
          <a:blip r:embed="rId2"/>
          <a:stretch>
            <a:fillRect/>
          </a:stretch>
        </p:blipFill>
        <p:spPr>
          <a:xfrm>
            <a:off x="685800" y="1893673"/>
            <a:ext cx="10701480" cy="4617612"/>
          </a:xfrm>
          <a:prstGeom prst="rect">
            <a:avLst/>
          </a:prstGeom>
        </p:spPr>
      </p:pic>
    </p:spTree>
    <p:extLst>
      <p:ext uri="{BB962C8B-B14F-4D97-AF65-F5344CB8AC3E}">
        <p14:creationId xmlns:p14="http://schemas.microsoft.com/office/powerpoint/2010/main" val="2992295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F660C1-DB06-4D93-81FD-D0A3CE3FD445}"/>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7BF809E5-ED8C-4146-A2A0-A1B3F0CAB789}"/>
              </a:ext>
            </a:extLst>
          </p:cNvPr>
          <p:cNvSpPr>
            <a:spLocks noGrp="1"/>
          </p:cNvSpPr>
          <p:nvPr>
            <p:ph type="sldNum" sz="quarter" idx="4"/>
          </p:nvPr>
        </p:nvSpPr>
        <p:spPr/>
        <p:txBody>
          <a:bodyPr/>
          <a:lstStyle/>
          <a:p>
            <a:fld id="{407F7647-6CBB-4945-B48A-22BF8575EA14}" type="slidenum">
              <a:rPr lang="en-US" smtClean="0"/>
              <a:pPr/>
              <a:t>14</a:t>
            </a:fld>
            <a:endParaRPr lang="en-US"/>
          </a:p>
        </p:txBody>
      </p:sp>
      <p:graphicFrame>
        <p:nvGraphicFramePr>
          <p:cNvPr id="7" name="Content Placeholder 6">
            <a:extLst>
              <a:ext uri="{FF2B5EF4-FFF2-40B4-BE49-F238E27FC236}">
                <a16:creationId xmlns:a16="http://schemas.microsoft.com/office/drawing/2014/main" id="{C8DDC3F9-A86F-4342-870A-E3F4D2BC24DE}"/>
              </a:ext>
            </a:extLst>
          </p:cNvPr>
          <p:cNvGraphicFramePr>
            <a:graphicFrameLocks noGrp="1"/>
          </p:cNvGraphicFramePr>
          <p:nvPr>
            <p:ph sz="half" idx="2"/>
            <p:extLst>
              <p:ext uri="{D42A27DB-BD31-4B8C-83A1-F6EECF244321}">
                <p14:modId xmlns:p14="http://schemas.microsoft.com/office/powerpoint/2010/main" val="4058338474"/>
              </p:ext>
            </p:extLst>
          </p:nvPr>
        </p:nvGraphicFramePr>
        <p:xfrm>
          <a:off x="601383" y="1871076"/>
          <a:ext cx="10984662" cy="1696974"/>
        </p:xfrm>
        <a:graphic>
          <a:graphicData uri="http://schemas.openxmlformats.org/drawingml/2006/table">
            <a:tbl>
              <a:tblPr/>
              <a:tblGrid>
                <a:gridCol w="844974">
                  <a:extLst>
                    <a:ext uri="{9D8B030D-6E8A-4147-A177-3AD203B41FA5}">
                      <a16:colId xmlns:a16="http://schemas.microsoft.com/office/drawing/2014/main" val="3193128310"/>
                    </a:ext>
                  </a:extLst>
                </a:gridCol>
                <a:gridCol w="844974">
                  <a:extLst>
                    <a:ext uri="{9D8B030D-6E8A-4147-A177-3AD203B41FA5}">
                      <a16:colId xmlns:a16="http://schemas.microsoft.com/office/drawing/2014/main" val="277617341"/>
                    </a:ext>
                  </a:extLst>
                </a:gridCol>
                <a:gridCol w="844974">
                  <a:extLst>
                    <a:ext uri="{9D8B030D-6E8A-4147-A177-3AD203B41FA5}">
                      <a16:colId xmlns:a16="http://schemas.microsoft.com/office/drawing/2014/main" val="3923314092"/>
                    </a:ext>
                  </a:extLst>
                </a:gridCol>
                <a:gridCol w="844974">
                  <a:extLst>
                    <a:ext uri="{9D8B030D-6E8A-4147-A177-3AD203B41FA5}">
                      <a16:colId xmlns:a16="http://schemas.microsoft.com/office/drawing/2014/main" val="554349487"/>
                    </a:ext>
                  </a:extLst>
                </a:gridCol>
                <a:gridCol w="844974">
                  <a:extLst>
                    <a:ext uri="{9D8B030D-6E8A-4147-A177-3AD203B41FA5}">
                      <a16:colId xmlns:a16="http://schemas.microsoft.com/office/drawing/2014/main" val="499248744"/>
                    </a:ext>
                  </a:extLst>
                </a:gridCol>
                <a:gridCol w="844974">
                  <a:extLst>
                    <a:ext uri="{9D8B030D-6E8A-4147-A177-3AD203B41FA5}">
                      <a16:colId xmlns:a16="http://schemas.microsoft.com/office/drawing/2014/main" val="3233257336"/>
                    </a:ext>
                  </a:extLst>
                </a:gridCol>
                <a:gridCol w="844974">
                  <a:extLst>
                    <a:ext uri="{9D8B030D-6E8A-4147-A177-3AD203B41FA5}">
                      <a16:colId xmlns:a16="http://schemas.microsoft.com/office/drawing/2014/main" val="384657101"/>
                    </a:ext>
                  </a:extLst>
                </a:gridCol>
                <a:gridCol w="844974">
                  <a:extLst>
                    <a:ext uri="{9D8B030D-6E8A-4147-A177-3AD203B41FA5}">
                      <a16:colId xmlns:a16="http://schemas.microsoft.com/office/drawing/2014/main" val="3072465737"/>
                    </a:ext>
                  </a:extLst>
                </a:gridCol>
                <a:gridCol w="844974">
                  <a:extLst>
                    <a:ext uri="{9D8B030D-6E8A-4147-A177-3AD203B41FA5}">
                      <a16:colId xmlns:a16="http://schemas.microsoft.com/office/drawing/2014/main" val="3973734197"/>
                    </a:ext>
                  </a:extLst>
                </a:gridCol>
                <a:gridCol w="844974">
                  <a:extLst>
                    <a:ext uri="{9D8B030D-6E8A-4147-A177-3AD203B41FA5}">
                      <a16:colId xmlns:a16="http://schemas.microsoft.com/office/drawing/2014/main" val="2187400195"/>
                    </a:ext>
                  </a:extLst>
                </a:gridCol>
                <a:gridCol w="844974">
                  <a:extLst>
                    <a:ext uri="{9D8B030D-6E8A-4147-A177-3AD203B41FA5}">
                      <a16:colId xmlns:a16="http://schemas.microsoft.com/office/drawing/2014/main" val="1149330972"/>
                    </a:ext>
                  </a:extLst>
                </a:gridCol>
                <a:gridCol w="844974">
                  <a:extLst>
                    <a:ext uri="{9D8B030D-6E8A-4147-A177-3AD203B41FA5}">
                      <a16:colId xmlns:a16="http://schemas.microsoft.com/office/drawing/2014/main" val="728244218"/>
                    </a:ext>
                  </a:extLst>
                </a:gridCol>
                <a:gridCol w="844974">
                  <a:extLst>
                    <a:ext uri="{9D8B030D-6E8A-4147-A177-3AD203B41FA5}">
                      <a16:colId xmlns:a16="http://schemas.microsoft.com/office/drawing/2014/main" val="1823064563"/>
                    </a:ext>
                  </a:extLst>
                </a:gridCol>
              </a:tblGrid>
              <a:tr h="560832">
                <a:tc>
                  <a:txBody>
                    <a:bodyPr/>
                    <a:lstStyle/>
                    <a:p>
                      <a:pPr algn="l" fontAlgn="t"/>
                      <a:r>
                        <a:rPr lang="en-US" sz="1600" b="1">
                          <a:effectLst/>
                        </a:rPr>
                        <a:t>Month</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January</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February</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March</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April</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May</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June</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July</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Aug</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Sept</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Oct</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Nov</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Dec</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extLst>
                  <a:ext uri="{0D108BD9-81ED-4DB2-BD59-A6C34878D82A}">
                    <a16:rowId xmlns:a16="http://schemas.microsoft.com/office/drawing/2014/main" val="3657715792"/>
                  </a:ext>
                </a:extLst>
              </a:tr>
              <a:tr h="560832">
                <a:tc>
                  <a:txBody>
                    <a:bodyPr/>
                    <a:lstStyle/>
                    <a:p>
                      <a:pPr algn="l" fontAlgn="t"/>
                      <a:r>
                        <a:rPr lang="en-US" sz="1600" b="1">
                          <a:effectLst/>
                        </a:rPr>
                        <a:t>Goal</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94350572"/>
                  </a:ext>
                </a:extLst>
              </a:tr>
              <a:tr h="560832">
                <a:tc>
                  <a:txBody>
                    <a:bodyPr/>
                    <a:lstStyle/>
                    <a:p>
                      <a:pPr algn="l" fontAlgn="t"/>
                      <a:r>
                        <a:rPr lang="en-US" sz="1600" b="1">
                          <a:effectLst/>
                        </a:rPr>
                        <a:t>Actual</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0">
                          <a:effectLst/>
                        </a:rPr>
                        <a:t>88.8%</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chemeClr val="accent2"/>
                    </a:solidFill>
                  </a:tcPr>
                </a:tc>
                <a:tc>
                  <a:txBody>
                    <a:bodyPr/>
                    <a:lstStyle/>
                    <a:p>
                      <a:pPr algn="ctr" fontAlgn="t"/>
                      <a:r>
                        <a:rPr lang="en-US" sz="1600" b="0">
                          <a:effectLst/>
                        </a:rPr>
                        <a:t>88.1%</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chemeClr val="accent2"/>
                    </a:solidFill>
                  </a:tcPr>
                </a:tc>
                <a:tc>
                  <a:txBody>
                    <a:bodyPr/>
                    <a:lstStyle/>
                    <a:p>
                      <a:pPr algn="ctr" fontAlgn="t"/>
                      <a:r>
                        <a:rPr lang="en-US" sz="1600" b="0">
                          <a:effectLst/>
                        </a:rPr>
                        <a:t>92.7%</a:t>
                      </a:r>
                    </a:p>
                    <a:p>
                      <a:pPr algn="ctr" fontAlgn="t"/>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00B050"/>
                    </a:solidFill>
                  </a:tcPr>
                </a:tc>
                <a:tc>
                  <a:txBody>
                    <a:bodyPr/>
                    <a:lstStyle/>
                    <a:p>
                      <a:pPr algn="ctr" fontAlgn="t"/>
                      <a:r>
                        <a:rPr lang="en-US" sz="1600" b="0">
                          <a:effectLst/>
                        </a:rPr>
                        <a:t>92%</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00B050"/>
                    </a:solidFill>
                  </a:tcPr>
                </a:tc>
                <a:tc>
                  <a:txBody>
                    <a:bodyPr/>
                    <a:lstStyle/>
                    <a:p>
                      <a:pPr algn="ctr" fontAlgn="t"/>
                      <a:r>
                        <a:rPr lang="en-US" sz="1600" b="0">
                          <a:effectLst/>
                        </a:rPr>
                        <a:t>90.6%</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00B050"/>
                    </a:solidFill>
                  </a:tcPr>
                </a:tc>
                <a:tc>
                  <a:txBody>
                    <a:bodyPr/>
                    <a:lstStyle/>
                    <a:p>
                      <a:pPr algn="ctr" fontAlgn="t"/>
                      <a:r>
                        <a:rPr lang="en-US" sz="1600" b="0">
                          <a:effectLst/>
                        </a:rPr>
                        <a:t>93.9%</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00B050"/>
                    </a:solidFill>
                  </a:tcPr>
                </a:tc>
                <a:tc>
                  <a:txBody>
                    <a:bodyPr/>
                    <a:lstStyle/>
                    <a:p>
                      <a:pPr algn="ctr" fontAlgn="t"/>
                      <a:r>
                        <a:rPr lang="en-US" sz="1600" b="0">
                          <a:effectLst/>
                        </a:rPr>
                        <a:t>91.6%</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00B050"/>
                    </a:solidFill>
                  </a:tcPr>
                </a:tc>
                <a:tc>
                  <a:txBody>
                    <a:bodyPr/>
                    <a:lstStyle/>
                    <a:p>
                      <a:pPr algn="ctr" fontAlgn="t"/>
                      <a:r>
                        <a:rPr lang="en-US" sz="1600" b="0">
                          <a:effectLst/>
                        </a:rPr>
                        <a:t>91.2%</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00B050"/>
                    </a:solidFill>
                  </a:tcPr>
                </a:tc>
                <a:tc>
                  <a:txBody>
                    <a:bodyPr/>
                    <a:lstStyle/>
                    <a:p>
                      <a:pPr algn="ctr" fontAlgn="t"/>
                      <a:r>
                        <a:rPr lang="en-US" sz="1600" b="0">
                          <a:effectLst/>
                        </a:rPr>
                        <a:t>90.7%</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00B050"/>
                    </a:solidFill>
                  </a:tcPr>
                </a:tc>
                <a:tc>
                  <a:txBody>
                    <a:bodyPr/>
                    <a:lstStyle/>
                    <a:p>
                      <a:pPr algn="ctr" fontAlgn="t"/>
                      <a:r>
                        <a:rPr lang="en-US" sz="1600" b="0">
                          <a:effectLst/>
                        </a:rPr>
                        <a:t>89.9%</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F0000"/>
                    </a:solidFill>
                  </a:tcPr>
                </a:tc>
                <a:tc>
                  <a:txBody>
                    <a:bodyPr/>
                    <a:lstStyle/>
                    <a:p>
                      <a:pPr algn="ctr" fontAlgn="t"/>
                      <a:r>
                        <a:rPr lang="en-US" sz="1600" b="0" dirty="0">
                          <a:effectLst/>
                        </a:rPr>
                        <a:t>91.5%</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00B050"/>
                    </a:solidFill>
                  </a:tcPr>
                </a:tc>
                <a:tc>
                  <a:txBody>
                    <a:bodyPr/>
                    <a:lstStyle/>
                    <a:p>
                      <a:pPr algn="ctr" fontAlgn="t"/>
                      <a:endParaRPr lang="en-US" sz="1600" b="0" dirty="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noFill/>
                  </a:tcPr>
                </a:tc>
                <a:extLst>
                  <a:ext uri="{0D108BD9-81ED-4DB2-BD59-A6C34878D82A}">
                    <a16:rowId xmlns:a16="http://schemas.microsoft.com/office/drawing/2014/main" val="996309969"/>
                  </a:ext>
                </a:extLst>
              </a:tr>
            </a:tbl>
          </a:graphicData>
        </a:graphic>
      </p:graphicFrame>
      <p:sp>
        <p:nvSpPr>
          <p:cNvPr id="6" name="Title 5">
            <a:extLst>
              <a:ext uri="{FF2B5EF4-FFF2-40B4-BE49-F238E27FC236}">
                <a16:creationId xmlns:a16="http://schemas.microsoft.com/office/drawing/2014/main" id="{A69021CE-F9BB-4F85-A9A9-77C4AD2B1002}"/>
              </a:ext>
            </a:extLst>
          </p:cNvPr>
          <p:cNvSpPr>
            <a:spLocks noGrp="1"/>
          </p:cNvSpPr>
          <p:nvPr>
            <p:ph type="title"/>
          </p:nvPr>
        </p:nvSpPr>
        <p:spPr/>
        <p:txBody>
          <a:bodyPr/>
          <a:lstStyle/>
          <a:p>
            <a:r>
              <a:rPr lang="en-US" altLang="en-US" sz="2500"/>
              <a:t>2022 SLA Goals &amp; Actuals</a:t>
            </a:r>
            <a:endParaRPr lang="en-US"/>
          </a:p>
        </p:txBody>
      </p:sp>
      <p:sp>
        <p:nvSpPr>
          <p:cNvPr id="9" name="TextBox 8">
            <a:extLst>
              <a:ext uri="{FF2B5EF4-FFF2-40B4-BE49-F238E27FC236}">
                <a16:creationId xmlns:a16="http://schemas.microsoft.com/office/drawing/2014/main" id="{A0F7F1B9-7665-4B06-91F1-A0A5DB36BA0F}"/>
              </a:ext>
            </a:extLst>
          </p:cNvPr>
          <p:cNvSpPr txBox="1"/>
          <p:nvPr/>
        </p:nvSpPr>
        <p:spPr>
          <a:xfrm>
            <a:off x="684276" y="3876863"/>
            <a:ext cx="10818876" cy="369332"/>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dirty="0">
                <a:solidFill>
                  <a:srgbClr val="7030A0"/>
                </a:solidFill>
              </a:rPr>
              <a:t>The Incident SLA goal in November was met. </a:t>
            </a:r>
          </a:p>
        </p:txBody>
      </p:sp>
    </p:spTree>
    <p:extLst>
      <p:ext uri="{BB962C8B-B14F-4D97-AF65-F5344CB8AC3E}">
        <p14:creationId xmlns:p14="http://schemas.microsoft.com/office/powerpoint/2010/main" val="2225497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6EFC3A-EADF-4F5E-AAC4-2CADF083A8DA}"/>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5836AC53-BF80-416B-9405-AD7CFA88A371}"/>
              </a:ext>
            </a:extLst>
          </p:cNvPr>
          <p:cNvSpPr>
            <a:spLocks noGrp="1"/>
          </p:cNvSpPr>
          <p:nvPr>
            <p:ph type="sldNum" sz="quarter" idx="4"/>
          </p:nvPr>
        </p:nvSpPr>
        <p:spPr/>
        <p:txBody>
          <a:bodyPr/>
          <a:lstStyle/>
          <a:p>
            <a:fld id="{407F7647-6CBB-4945-B48A-22BF8575EA14}" type="slidenum">
              <a:rPr lang="en-US" smtClean="0"/>
              <a:pPr/>
              <a:t>15</a:t>
            </a:fld>
            <a:endParaRPr lang="en-US"/>
          </a:p>
        </p:txBody>
      </p:sp>
      <p:graphicFrame>
        <p:nvGraphicFramePr>
          <p:cNvPr id="9" name="Content Placeholder 8">
            <a:extLst>
              <a:ext uri="{FF2B5EF4-FFF2-40B4-BE49-F238E27FC236}">
                <a16:creationId xmlns:a16="http://schemas.microsoft.com/office/drawing/2014/main" id="{9D2EC766-C2C0-419C-9367-51835182BEB9}"/>
              </a:ext>
            </a:extLst>
          </p:cNvPr>
          <p:cNvGraphicFramePr>
            <a:graphicFrameLocks noGrp="1"/>
          </p:cNvGraphicFramePr>
          <p:nvPr>
            <p:ph sz="half" idx="2"/>
            <p:extLst>
              <p:ext uri="{D42A27DB-BD31-4B8C-83A1-F6EECF244321}">
                <p14:modId xmlns:p14="http://schemas.microsoft.com/office/powerpoint/2010/main" val="825367366"/>
              </p:ext>
            </p:extLst>
          </p:nvPr>
        </p:nvGraphicFramePr>
        <p:xfrm>
          <a:off x="685800" y="1704975"/>
          <a:ext cx="5257800" cy="4467225"/>
        </p:xfrm>
        <a:graphic>
          <a:graphicData uri="http://schemas.openxmlformats.org/drawingml/2006/chart">
            <c:chart xmlns:c="http://schemas.openxmlformats.org/drawingml/2006/chart" xmlns:r="http://schemas.openxmlformats.org/officeDocument/2006/relationships" r:id="rId2"/>
          </a:graphicData>
        </a:graphic>
      </p:graphicFrame>
      <p:sp>
        <p:nvSpPr>
          <p:cNvPr id="12" name="Title 5">
            <a:extLst>
              <a:ext uri="{FF2B5EF4-FFF2-40B4-BE49-F238E27FC236}">
                <a16:creationId xmlns:a16="http://schemas.microsoft.com/office/drawing/2014/main" id="{ED1AD286-8B43-46E7-AA47-6D744C505B21}"/>
              </a:ext>
            </a:extLst>
          </p:cNvPr>
          <p:cNvSpPr txBox="1">
            <a:spLocks/>
          </p:cNvSpPr>
          <p:nvPr/>
        </p:nvSpPr>
        <p:spPr>
          <a:xfrm>
            <a:off x="685800" y="460312"/>
            <a:ext cx="10817352" cy="737961"/>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i="0" kern="1200">
                <a:solidFill>
                  <a:schemeClr val="bg1"/>
                </a:solidFill>
                <a:latin typeface="Arial" panose="020B0604020202020204" pitchFamily="34" charset="0"/>
                <a:ea typeface="+mj-ea"/>
                <a:cs typeface="Arial" panose="020B0604020202020204" pitchFamily="34" charset="0"/>
              </a:defRPr>
            </a:lvl1pPr>
          </a:lstStyle>
          <a:p>
            <a:r>
              <a:rPr lang="en-US" altLang="en-US" sz="2500"/>
              <a:t>Problem </a:t>
            </a:r>
            <a:r>
              <a:rPr lang="en-US" sz="2500" b="1" i="0" kern="1200">
                <a:latin typeface="Arial" panose="020B0604020202020204" pitchFamily="34" charset="0"/>
                <a:ea typeface="+mj-ea"/>
                <a:cs typeface="Arial" panose="020B0604020202020204" pitchFamily="34" charset="0"/>
              </a:rPr>
              <a:t>Statistics</a:t>
            </a:r>
            <a:endParaRPr lang="en-US" altLang="en-US" sz="2500"/>
          </a:p>
        </p:txBody>
      </p:sp>
      <p:graphicFrame>
        <p:nvGraphicFramePr>
          <p:cNvPr id="5" name="Table 5">
            <a:extLst>
              <a:ext uri="{FF2B5EF4-FFF2-40B4-BE49-F238E27FC236}">
                <a16:creationId xmlns:a16="http://schemas.microsoft.com/office/drawing/2014/main" id="{164AD122-4835-443F-B6E1-ECEE517BB0A0}"/>
              </a:ext>
            </a:extLst>
          </p:cNvPr>
          <p:cNvGraphicFramePr>
            <a:graphicFrameLocks noGrp="1"/>
          </p:cNvGraphicFramePr>
          <p:nvPr>
            <p:extLst>
              <p:ext uri="{D42A27DB-BD31-4B8C-83A1-F6EECF244321}">
                <p14:modId xmlns:p14="http://schemas.microsoft.com/office/powerpoint/2010/main" val="1951521519"/>
              </p:ext>
            </p:extLst>
          </p:nvPr>
        </p:nvGraphicFramePr>
        <p:xfrm>
          <a:off x="6248402" y="1724081"/>
          <a:ext cx="5544039" cy="4960986"/>
        </p:xfrm>
        <a:graphic>
          <a:graphicData uri="http://schemas.openxmlformats.org/drawingml/2006/table">
            <a:tbl>
              <a:tblPr firstRow="1" bandRow="1">
                <a:tableStyleId>{5C22544A-7EE6-4342-B048-85BDC9FD1C3A}</a:tableStyleId>
              </a:tblPr>
              <a:tblGrid>
                <a:gridCol w="1260762">
                  <a:extLst>
                    <a:ext uri="{9D8B030D-6E8A-4147-A177-3AD203B41FA5}">
                      <a16:colId xmlns:a16="http://schemas.microsoft.com/office/drawing/2014/main" val="2931223340"/>
                    </a:ext>
                  </a:extLst>
                </a:gridCol>
                <a:gridCol w="2290618">
                  <a:extLst>
                    <a:ext uri="{9D8B030D-6E8A-4147-A177-3AD203B41FA5}">
                      <a16:colId xmlns:a16="http://schemas.microsoft.com/office/drawing/2014/main" val="3498887732"/>
                    </a:ext>
                  </a:extLst>
                </a:gridCol>
                <a:gridCol w="1992659">
                  <a:extLst>
                    <a:ext uri="{9D8B030D-6E8A-4147-A177-3AD203B41FA5}">
                      <a16:colId xmlns:a16="http://schemas.microsoft.com/office/drawing/2014/main" val="2863266550"/>
                    </a:ext>
                  </a:extLst>
                </a:gridCol>
              </a:tblGrid>
              <a:tr h="434462">
                <a:tc>
                  <a:txBody>
                    <a:bodyPr/>
                    <a:lstStyle/>
                    <a:p>
                      <a:r>
                        <a:rPr lang="en-US" sz="1400"/>
                        <a:t>Problem</a:t>
                      </a:r>
                    </a:p>
                  </a:txBody>
                  <a:tcPr/>
                </a:tc>
                <a:tc>
                  <a:txBody>
                    <a:bodyPr/>
                    <a:lstStyle/>
                    <a:p>
                      <a:r>
                        <a:rPr lang="en-US" sz="1400"/>
                        <a:t>Date of most recent update</a:t>
                      </a:r>
                    </a:p>
                  </a:txBody>
                  <a:tcPr/>
                </a:tc>
                <a:tc>
                  <a:txBody>
                    <a:bodyPr/>
                    <a:lstStyle/>
                    <a:p>
                      <a:r>
                        <a:rPr lang="en-US" sz="1400"/>
                        <a:t>Assignment Group</a:t>
                      </a:r>
                    </a:p>
                  </a:txBody>
                  <a:tcPr/>
                </a:tc>
                <a:extLst>
                  <a:ext uri="{0D108BD9-81ED-4DB2-BD59-A6C34878D82A}">
                    <a16:rowId xmlns:a16="http://schemas.microsoft.com/office/drawing/2014/main" val="3737737255"/>
                  </a:ext>
                </a:extLst>
              </a:tr>
              <a:tr h="292907">
                <a:tc>
                  <a:txBody>
                    <a:bodyPr/>
                    <a:lstStyle/>
                    <a:p>
                      <a:r>
                        <a:rPr lang="en-US" sz="1400" b="0" u="sng" kern="1200">
                          <a:solidFill>
                            <a:srgbClr val="7030A0"/>
                          </a:solidFill>
                          <a:effectLst/>
                          <a:hlinkClick r:id="rId3">
                            <a:extLst>
                              <a:ext uri="{A12FA001-AC4F-418D-AE19-62706E023703}">
                                <ahyp:hlinkClr xmlns:ahyp="http://schemas.microsoft.com/office/drawing/2018/hyperlinkcolor" val="tx"/>
                              </a:ext>
                            </a:extLst>
                          </a:hlinkClick>
                        </a:rPr>
                        <a:t>PRB0010189</a:t>
                      </a:r>
                      <a:endParaRPr lang="en-US" sz="1400">
                        <a:solidFill>
                          <a:srgbClr val="7030A0"/>
                        </a:solidFill>
                      </a:endParaRPr>
                    </a:p>
                  </a:txBody>
                  <a:tcPr/>
                </a:tc>
                <a:tc>
                  <a:txBody>
                    <a:bodyPr/>
                    <a:lstStyle/>
                    <a:p>
                      <a:r>
                        <a:rPr lang="en-US" sz="1400" b="0" kern="1200" dirty="0">
                          <a:solidFill>
                            <a:srgbClr val="FF0000"/>
                          </a:solidFill>
                          <a:effectLst/>
                        </a:rPr>
                        <a:t>2022-10-12</a:t>
                      </a:r>
                      <a:endParaRPr lang="en-US" sz="1400" dirty="0">
                        <a:solidFill>
                          <a:srgbClr val="FF0000"/>
                        </a:solidFill>
                      </a:endParaRPr>
                    </a:p>
                  </a:txBody>
                  <a:tcPr/>
                </a:tc>
                <a:tc>
                  <a:txBody>
                    <a:bodyPr/>
                    <a:lstStyle/>
                    <a:p>
                      <a:r>
                        <a:rPr lang="en-US" sz="1400">
                          <a:solidFill>
                            <a:srgbClr val="7030A0"/>
                          </a:solidFill>
                        </a:rPr>
                        <a:t>Cloud Engineering</a:t>
                      </a:r>
                    </a:p>
                  </a:txBody>
                  <a:tcPr/>
                </a:tc>
                <a:extLst>
                  <a:ext uri="{0D108BD9-81ED-4DB2-BD59-A6C34878D82A}">
                    <a16:rowId xmlns:a16="http://schemas.microsoft.com/office/drawing/2014/main" val="1398732344"/>
                  </a:ext>
                </a:extLst>
              </a:tr>
              <a:tr h="292907">
                <a:tc>
                  <a:txBody>
                    <a:bodyPr/>
                    <a:lstStyle/>
                    <a:p>
                      <a:r>
                        <a:rPr lang="en-US" sz="1400" b="0" u="sng" kern="1200" dirty="0">
                          <a:solidFill>
                            <a:srgbClr val="7030A0"/>
                          </a:solidFill>
                          <a:effectLst/>
                          <a:hlinkClick r:id="rId4">
                            <a:extLst>
                              <a:ext uri="{A12FA001-AC4F-418D-AE19-62706E023703}">
                                <ahyp:hlinkClr xmlns:ahyp="http://schemas.microsoft.com/office/drawing/2018/hyperlinkcolor" val="tx"/>
                              </a:ext>
                            </a:extLst>
                          </a:hlinkClick>
                        </a:rPr>
                        <a:t>PRB0010541</a:t>
                      </a:r>
                      <a:endParaRPr lang="en-US" sz="1400" dirty="0">
                        <a:solidFill>
                          <a:srgbClr val="7030A0"/>
                        </a:solidFill>
                      </a:endParaRPr>
                    </a:p>
                  </a:txBody>
                  <a:tcPr/>
                </a:tc>
                <a:tc>
                  <a:txBody>
                    <a:bodyPr/>
                    <a:lstStyle/>
                    <a:p>
                      <a:r>
                        <a:rPr lang="en-US" sz="1400" b="0" kern="1200">
                          <a:solidFill>
                            <a:srgbClr val="FF0000"/>
                          </a:solidFill>
                          <a:effectLst/>
                        </a:rPr>
                        <a:t>2022-07-20</a:t>
                      </a:r>
                      <a:endParaRPr lang="en-US" sz="1400">
                        <a:solidFill>
                          <a:srgbClr val="FF0000"/>
                        </a:solidFill>
                      </a:endParaRPr>
                    </a:p>
                  </a:txBody>
                  <a:tcPr/>
                </a:tc>
                <a:tc>
                  <a:txBody>
                    <a:bodyPr/>
                    <a:lstStyle/>
                    <a:p>
                      <a:r>
                        <a:rPr lang="en-US" sz="1400">
                          <a:solidFill>
                            <a:srgbClr val="7030A0"/>
                          </a:solidFill>
                        </a:rPr>
                        <a:t>Security</a:t>
                      </a:r>
                    </a:p>
                  </a:txBody>
                  <a:tcPr/>
                </a:tc>
                <a:extLst>
                  <a:ext uri="{0D108BD9-81ED-4DB2-BD59-A6C34878D82A}">
                    <a16:rowId xmlns:a16="http://schemas.microsoft.com/office/drawing/2014/main" val="2447455063"/>
                  </a:ext>
                </a:extLst>
              </a:tr>
              <a:tr h="292907">
                <a:tc>
                  <a:txBody>
                    <a:bodyPr/>
                    <a:lstStyle/>
                    <a:p>
                      <a:r>
                        <a:rPr lang="en-US" sz="1400" b="0" u="sng" kern="1200" dirty="0">
                          <a:solidFill>
                            <a:srgbClr val="7030A0"/>
                          </a:solidFill>
                          <a:effectLst/>
                          <a:hlinkClick r:id="rId5">
                            <a:extLst>
                              <a:ext uri="{A12FA001-AC4F-418D-AE19-62706E023703}">
                                <ahyp:hlinkClr xmlns:ahyp="http://schemas.microsoft.com/office/drawing/2018/hyperlinkcolor" val="tx"/>
                              </a:ext>
                            </a:extLst>
                          </a:hlinkClick>
                        </a:rPr>
                        <a:t>PRB0010542</a:t>
                      </a:r>
                      <a:endParaRPr lang="en-US" sz="1400" dirty="0">
                        <a:solidFill>
                          <a:srgbClr val="7030A0"/>
                        </a:solidFill>
                      </a:endParaRPr>
                    </a:p>
                  </a:txBody>
                  <a:tcPr/>
                </a:tc>
                <a:tc>
                  <a:txBody>
                    <a:bodyPr/>
                    <a:lstStyle/>
                    <a:p>
                      <a:r>
                        <a:rPr lang="en-US" sz="1400" b="0" kern="1200">
                          <a:solidFill>
                            <a:srgbClr val="FF0000"/>
                          </a:solidFill>
                          <a:effectLst/>
                        </a:rPr>
                        <a:t>2022-07-27</a:t>
                      </a:r>
                      <a:endParaRPr lang="en-US" sz="1400">
                        <a:solidFill>
                          <a:srgbClr val="FF0000"/>
                        </a:solidFill>
                      </a:endParaRPr>
                    </a:p>
                  </a:txBody>
                  <a:tcPr/>
                </a:tc>
                <a:tc>
                  <a:txBody>
                    <a:bodyPr/>
                    <a:lstStyle/>
                    <a:p>
                      <a:r>
                        <a:rPr lang="en-US" sz="1400" err="1">
                          <a:solidFill>
                            <a:srgbClr val="7030A0"/>
                          </a:solidFill>
                        </a:rPr>
                        <a:t>Intapp</a:t>
                      </a:r>
                      <a:endParaRPr lang="en-US" sz="1400">
                        <a:solidFill>
                          <a:srgbClr val="7030A0"/>
                        </a:solidFill>
                      </a:endParaRPr>
                    </a:p>
                  </a:txBody>
                  <a:tcPr/>
                </a:tc>
                <a:extLst>
                  <a:ext uri="{0D108BD9-81ED-4DB2-BD59-A6C34878D82A}">
                    <a16:rowId xmlns:a16="http://schemas.microsoft.com/office/drawing/2014/main" val="274092489"/>
                  </a:ext>
                </a:extLst>
              </a:tr>
              <a:tr h="292907">
                <a:tc>
                  <a:txBody>
                    <a:bodyPr/>
                    <a:lstStyle/>
                    <a:p>
                      <a:r>
                        <a:rPr lang="en-US" sz="1400" b="0" u="sng" kern="1200" dirty="0">
                          <a:solidFill>
                            <a:srgbClr val="7030A0"/>
                          </a:solidFill>
                          <a:effectLst/>
                          <a:hlinkClick r:id="rId6">
                            <a:extLst>
                              <a:ext uri="{A12FA001-AC4F-418D-AE19-62706E023703}">
                                <ahyp:hlinkClr xmlns:ahyp="http://schemas.microsoft.com/office/drawing/2018/hyperlinkcolor" val="tx"/>
                              </a:ext>
                            </a:extLst>
                          </a:hlinkClick>
                        </a:rPr>
                        <a:t>PRB0010543</a:t>
                      </a:r>
                      <a:endParaRPr lang="en-US" sz="1400" dirty="0">
                        <a:solidFill>
                          <a:srgbClr val="7030A0"/>
                        </a:solidFill>
                      </a:endParaRPr>
                    </a:p>
                  </a:txBody>
                  <a:tcPr/>
                </a:tc>
                <a:tc>
                  <a:txBody>
                    <a:bodyPr/>
                    <a:lstStyle/>
                    <a:p>
                      <a:r>
                        <a:rPr lang="en-US" sz="1400" b="0" kern="1200" dirty="0">
                          <a:solidFill>
                            <a:srgbClr val="7030A0"/>
                          </a:solidFill>
                          <a:effectLst/>
                        </a:rPr>
                        <a:t>2022-11-09</a:t>
                      </a:r>
                      <a:endParaRPr lang="en-US" sz="1400" dirty="0">
                        <a:solidFill>
                          <a:srgbClr val="7030A0"/>
                        </a:solidFill>
                      </a:endParaRPr>
                    </a:p>
                  </a:txBody>
                  <a:tcPr/>
                </a:tc>
                <a:tc>
                  <a:txBody>
                    <a:bodyPr/>
                    <a:lstStyle/>
                    <a:p>
                      <a:r>
                        <a:rPr lang="en-US" sz="1400">
                          <a:solidFill>
                            <a:srgbClr val="7030A0"/>
                          </a:solidFill>
                        </a:rPr>
                        <a:t>Cloud Engineering</a:t>
                      </a:r>
                    </a:p>
                  </a:txBody>
                  <a:tcPr/>
                </a:tc>
                <a:extLst>
                  <a:ext uri="{0D108BD9-81ED-4DB2-BD59-A6C34878D82A}">
                    <a16:rowId xmlns:a16="http://schemas.microsoft.com/office/drawing/2014/main" val="2737568123"/>
                  </a:ext>
                </a:extLst>
              </a:tr>
              <a:tr h="292907">
                <a:tc>
                  <a:txBody>
                    <a:bodyPr/>
                    <a:lstStyle/>
                    <a:p>
                      <a:r>
                        <a:rPr lang="en-US" sz="1400" b="0" u="sng" kern="1200" dirty="0">
                          <a:solidFill>
                            <a:srgbClr val="7030A0"/>
                          </a:solidFill>
                          <a:effectLst/>
                          <a:hlinkClick r:id="rId7">
                            <a:extLst>
                              <a:ext uri="{A12FA001-AC4F-418D-AE19-62706E023703}">
                                <ahyp:hlinkClr xmlns:ahyp="http://schemas.microsoft.com/office/drawing/2018/hyperlinkcolor" val="tx"/>
                              </a:ext>
                            </a:extLst>
                          </a:hlinkClick>
                        </a:rPr>
                        <a:t>PRB0010587</a:t>
                      </a:r>
                      <a:endParaRPr lang="en-US" sz="1400" dirty="0">
                        <a:solidFill>
                          <a:srgbClr val="7030A0"/>
                        </a:solidFill>
                      </a:endParaRPr>
                    </a:p>
                  </a:txBody>
                  <a:tcPr/>
                </a:tc>
                <a:tc>
                  <a:txBody>
                    <a:bodyPr/>
                    <a:lstStyle/>
                    <a:p>
                      <a:r>
                        <a:rPr lang="en-US" sz="1400" b="0" kern="1200" dirty="0">
                          <a:solidFill>
                            <a:srgbClr val="FF0000"/>
                          </a:solidFill>
                          <a:effectLst/>
                        </a:rPr>
                        <a:t>2022-10-12</a:t>
                      </a:r>
                      <a:endParaRPr lang="en-US" sz="14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rgbClr val="7030A0"/>
                          </a:solidFill>
                        </a:rPr>
                        <a:t>Cloud Engineering</a:t>
                      </a:r>
                    </a:p>
                  </a:txBody>
                  <a:tcPr/>
                </a:tc>
                <a:extLst>
                  <a:ext uri="{0D108BD9-81ED-4DB2-BD59-A6C34878D82A}">
                    <a16:rowId xmlns:a16="http://schemas.microsoft.com/office/drawing/2014/main" val="3724583275"/>
                  </a:ext>
                </a:extLst>
              </a:tr>
              <a:tr h="292907">
                <a:tc>
                  <a:txBody>
                    <a:bodyPr/>
                    <a:lstStyle/>
                    <a:p>
                      <a:r>
                        <a:rPr lang="en-US" sz="1400" b="0" u="sng" kern="1200" dirty="0">
                          <a:solidFill>
                            <a:srgbClr val="7030A0"/>
                          </a:solidFill>
                          <a:effectLst/>
                          <a:hlinkClick r:id="rId8">
                            <a:extLst>
                              <a:ext uri="{A12FA001-AC4F-418D-AE19-62706E023703}">
                                <ahyp:hlinkClr xmlns:ahyp="http://schemas.microsoft.com/office/drawing/2018/hyperlinkcolor" val="tx"/>
                              </a:ext>
                            </a:extLst>
                          </a:hlinkClick>
                        </a:rPr>
                        <a:t>PRB0010595</a:t>
                      </a:r>
                      <a:endParaRPr lang="en-US" sz="1400" dirty="0">
                        <a:solidFill>
                          <a:srgbClr val="7030A0"/>
                        </a:solidFill>
                      </a:endParaRPr>
                    </a:p>
                  </a:txBody>
                  <a:tcPr/>
                </a:tc>
                <a:tc>
                  <a:txBody>
                    <a:bodyPr/>
                    <a:lstStyle/>
                    <a:p>
                      <a:r>
                        <a:rPr lang="en-US" sz="1400" b="0" kern="1200">
                          <a:solidFill>
                            <a:srgbClr val="FF0000"/>
                          </a:solidFill>
                          <a:effectLst/>
                        </a:rPr>
                        <a:t>2022-08-31</a:t>
                      </a:r>
                      <a:endParaRPr lang="en-US" sz="1400">
                        <a:solidFill>
                          <a:srgbClr val="FF0000"/>
                        </a:solidFill>
                      </a:endParaRPr>
                    </a:p>
                  </a:txBody>
                  <a:tcPr/>
                </a:tc>
                <a:tc>
                  <a:txBody>
                    <a:bodyPr/>
                    <a:lstStyle/>
                    <a:p>
                      <a:r>
                        <a:rPr lang="en-US" sz="1400">
                          <a:solidFill>
                            <a:srgbClr val="7030A0"/>
                          </a:solidFill>
                        </a:rPr>
                        <a:t>Telco Operations</a:t>
                      </a:r>
                    </a:p>
                  </a:txBody>
                  <a:tcPr/>
                </a:tc>
                <a:extLst>
                  <a:ext uri="{0D108BD9-81ED-4DB2-BD59-A6C34878D82A}">
                    <a16:rowId xmlns:a16="http://schemas.microsoft.com/office/drawing/2014/main" val="2606788412"/>
                  </a:ext>
                </a:extLst>
              </a:tr>
              <a:tr h="292907">
                <a:tc>
                  <a:txBody>
                    <a:bodyPr/>
                    <a:lstStyle/>
                    <a:p>
                      <a:r>
                        <a:rPr lang="en-US" sz="1400" b="0" u="sng" kern="1200" dirty="0">
                          <a:solidFill>
                            <a:srgbClr val="7030A0"/>
                          </a:solidFill>
                          <a:effectLst/>
                          <a:hlinkClick r:id="rId9">
                            <a:extLst>
                              <a:ext uri="{A12FA001-AC4F-418D-AE19-62706E023703}">
                                <ahyp:hlinkClr xmlns:ahyp="http://schemas.microsoft.com/office/drawing/2018/hyperlinkcolor" val="tx"/>
                              </a:ext>
                            </a:extLst>
                          </a:hlinkClick>
                        </a:rPr>
                        <a:t>PRB0010598</a:t>
                      </a:r>
                      <a:endParaRPr lang="en-US" sz="1400" dirty="0">
                        <a:solidFill>
                          <a:srgbClr val="7030A0"/>
                        </a:solidFill>
                      </a:endParaRPr>
                    </a:p>
                  </a:txBody>
                  <a:tcPr/>
                </a:tc>
                <a:tc>
                  <a:txBody>
                    <a:bodyPr/>
                    <a:lstStyle/>
                    <a:p>
                      <a:r>
                        <a:rPr lang="en-US" sz="1400" b="0" kern="1200" dirty="0">
                          <a:solidFill>
                            <a:srgbClr val="7030A0"/>
                          </a:solidFill>
                          <a:effectLst/>
                        </a:rPr>
                        <a:t>2022-12-05</a:t>
                      </a:r>
                      <a:endParaRPr lang="en-US" sz="14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7030A0"/>
                          </a:solidFill>
                        </a:rPr>
                        <a:t>Cloud Engineering</a:t>
                      </a:r>
                    </a:p>
                  </a:txBody>
                  <a:tcPr/>
                </a:tc>
                <a:extLst>
                  <a:ext uri="{0D108BD9-81ED-4DB2-BD59-A6C34878D82A}">
                    <a16:rowId xmlns:a16="http://schemas.microsoft.com/office/drawing/2014/main" val="2396701261"/>
                  </a:ext>
                </a:extLst>
              </a:tr>
              <a:tr h="292907">
                <a:tc>
                  <a:txBody>
                    <a:bodyPr/>
                    <a:lstStyle/>
                    <a:p>
                      <a:r>
                        <a:rPr lang="en-US" sz="1400" b="0" u="sng" kern="1200" dirty="0">
                          <a:solidFill>
                            <a:srgbClr val="7030A0"/>
                          </a:solidFill>
                          <a:effectLst/>
                          <a:hlinkClick r:id="rId10">
                            <a:extLst>
                              <a:ext uri="{A12FA001-AC4F-418D-AE19-62706E023703}">
                                <ahyp:hlinkClr xmlns:ahyp="http://schemas.microsoft.com/office/drawing/2018/hyperlinkcolor" val="tx"/>
                              </a:ext>
                            </a:extLst>
                          </a:hlinkClick>
                        </a:rPr>
                        <a:t>PRB0010606</a:t>
                      </a:r>
                      <a:endParaRPr lang="en-US" sz="1400" dirty="0">
                        <a:solidFill>
                          <a:srgbClr val="7030A0"/>
                        </a:solidFill>
                      </a:endParaRPr>
                    </a:p>
                  </a:txBody>
                  <a:tcPr/>
                </a:tc>
                <a:tc>
                  <a:txBody>
                    <a:bodyPr/>
                    <a:lstStyle/>
                    <a:p>
                      <a:r>
                        <a:rPr lang="en-US" sz="1400" b="0" kern="1200" dirty="0">
                          <a:solidFill>
                            <a:srgbClr val="FF0000"/>
                          </a:solidFill>
                          <a:effectLst/>
                        </a:rPr>
                        <a:t>2022-10-21</a:t>
                      </a:r>
                      <a:endParaRPr lang="en-US" sz="1400" dirty="0">
                        <a:solidFill>
                          <a:srgbClr val="FF0000"/>
                        </a:solidFill>
                      </a:endParaRPr>
                    </a:p>
                  </a:txBody>
                  <a:tcPr/>
                </a:tc>
                <a:tc>
                  <a:txBody>
                    <a:bodyPr/>
                    <a:lstStyle/>
                    <a:p>
                      <a:r>
                        <a:rPr lang="en-US" sz="1400">
                          <a:solidFill>
                            <a:srgbClr val="7030A0"/>
                          </a:solidFill>
                        </a:rPr>
                        <a:t>Endpoint Engineering</a:t>
                      </a:r>
                    </a:p>
                  </a:txBody>
                  <a:tcPr/>
                </a:tc>
                <a:extLst>
                  <a:ext uri="{0D108BD9-81ED-4DB2-BD59-A6C34878D82A}">
                    <a16:rowId xmlns:a16="http://schemas.microsoft.com/office/drawing/2014/main" val="1897736450"/>
                  </a:ext>
                </a:extLst>
              </a:tr>
              <a:tr h="292907">
                <a:tc>
                  <a:txBody>
                    <a:bodyPr/>
                    <a:lstStyle/>
                    <a:p>
                      <a:r>
                        <a:rPr lang="en-US" sz="1400" b="0" u="sng" kern="1200" dirty="0">
                          <a:solidFill>
                            <a:srgbClr val="7030A0"/>
                          </a:solidFill>
                          <a:effectLst/>
                          <a:hlinkClick r:id="rId11">
                            <a:extLst>
                              <a:ext uri="{A12FA001-AC4F-418D-AE19-62706E023703}">
                                <ahyp:hlinkClr xmlns:ahyp="http://schemas.microsoft.com/office/drawing/2018/hyperlinkcolor" val="tx"/>
                              </a:ext>
                            </a:extLst>
                          </a:hlinkClick>
                        </a:rPr>
                        <a:t>PRB0010617</a:t>
                      </a:r>
                      <a:endParaRPr lang="en-US" sz="1400" dirty="0">
                        <a:solidFill>
                          <a:srgbClr val="7030A0"/>
                        </a:solidFill>
                      </a:endParaRPr>
                    </a:p>
                  </a:txBody>
                  <a:tcPr/>
                </a:tc>
                <a:tc>
                  <a:txBody>
                    <a:bodyPr/>
                    <a:lstStyle/>
                    <a:p>
                      <a:r>
                        <a:rPr lang="en-US" sz="1400" b="0" kern="1200" dirty="0">
                          <a:solidFill>
                            <a:srgbClr val="7030A0"/>
                          </a:solidFill>
                          <a:effectLst/>
                        </a:rPr>
                        <a:t>2022-11-02</a:t>
                      </a:r>
                      <a:endParaRPr lang="en-US" sz="14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rgbClr val="7030A0"/>
                          </a:solidFill>
                        </a:rPr>
                        <a:t>Endpoint Operations</a:t>
                      </a:r>
                    </a:p>
                  </a:txBody>
                  <a:tcPr/>
                </a:tc>
                <a:extLst>
                  <a:ext uri="{0D108BD9-81ED-4DB2-BD59-A6C34878D82A}">
                    <a16:rowId xmlns:a16="http://schemas.microsoft.com/office/drawing/2014/main" val="794606215"/>
                  </a:ext>
                </a:extLst>
              </a:tr>
              <a:tr h="292907">
                <a:tc>
                  <a:txBody>
                    <a:bodyPr/>
                    <a:lstStyle/>
                    <a:p>
                      <a:r>
                        <a:rPr lang="en-US" sz="1400" b="0" i="0" u="sng" kern="1200">
                          <a:solidFill>
                            <a:srgbClr val="7030A0"/>
                          </a:solidFill>
                          <a:effectLst/>
                          <a:latin typeface="+mn-lt"/>
                          <a:ea typeface="+mn-ea"/>
                          <a:cs typeface="+mn-cs"/>
                          <a:hlinkClick r:id="rId12">
                            <a:extLst>
                              <a:ext uri="{A12FA001-AC4F-418D-AE19-62706E023703}">
                                <ahyp:hlinkClr xmlns:ahyp="http://schemas.microsoft.com/office/drawing/2018/hyperlinkcolor" val="tx"/>
                              </a:ext>
                            </a:extLst>
                          </a:hlinkClick>
                        </a:rPr>
                        <a:t>PRB0010633</a:t>
                      </a:r>
                      <a:endParaRPr lang="en-US" sz="1400">
                        <a:solidFill>
                          <a:srgbClr val="7030A0"/>
                        </a:solidFill>
                      </a:endParaRPr>
                    </a:p>
                  </a:txBody>
                  <a:tcPr/>
                </a:tc>
                <a:tc>
                  <a:txBody>
                    <a:bodyPr/>
                    <a:lstStyle/>
                    <a:p>
                      <a:r>
                        <a:rPr lang="en-US" sz="1400" dirty="0">
                          <a:solidFill>
                            <a:srgbClr val="7030A0"/>
                          </a:solidFill>
                        </a:rPr>
                        <a:t>2022-11-01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rgbClr val="7030A0"/>
                          </a:solidFill>
                        </a:rPr>
                        <a:t>Net/Telco Engineering</a:t>
                      </a:r>
                    </a:p>
                  </a:txBody>
                  <a:tcPr/>
                </a:tc>
                <a:extLst>
                  <a:ext uri="{0D108BD9-81ED-4DB2-BD59-A6C34878D82A}">
                    <a16:rowId xmlns:a16="http://schemas.microsoft.com/office/drawing/2014/main" val="812710505"/>
                  </a:ext>
                </a:extLst>
              </a:tr>
              <a:tr h="292907">
                <a:tc>
                  <a:txBody>
                    <a:bodyPr/>
                    <a:lstStyle/>
                    <a:p>
                      <a:r>
                        <a:rPr lang="en-US" sz="1400" b="0" i="0" u="sng" kern="1200">
                          <a:solidFill>
                            <a:srgbClr val="7030A0"/>
                          </a:solidFill>
                          <a:effectLst/>
                          <a:latin typeface="+mn-lt"/>
                          <a:ea typeface="+mn-ea"/>
                          <a:cs typeface="+mn-cs"/>
                          <a:hlinkClick r:id="rId13">
                            <a:extLst>
                              <a:ext uri="{A12FA001-AC4F-418D-AE19-62706E023703}">
                                <ahyp:hlinkClr xmlns:ahyp="http://schemas.microsoft.com/office/drawing/2018/hyperlinkcolor" val="tx"/>
                              </a:ext>
                            </a:extLst>
                          </a:hlinkClick>
                        </a:rPr>
                        <a:t>PRB0010634</a:t>
                      </a:r>
                      <a:endParaRPr lang="en-US" sz="1400">
                        <a:solidFill>
                          <a:srgbClr val="7030A0"/>
                        </a:solidFill>
                      </a:endParaRPr>
                    </a:p>
                  </a:txBody>
                  <a:tcPr/>
                </a:tc>
                <a:tc>
                  <a:txBody>
                    <a:bodyPr/>
                    <a:lstStyle/>
                    <a:p>
                      <a:r>
                        <a:rPr lang="en-US" sz="1400" dirty="0">
                          <a:solidFill>
                            <a:srgbClr val="7030A0"/>
                          </a:solidFill>
                        </a:rPr>
                        <a:t>2022-12-01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rgbClr val="7030A0"/>
                          </a:solidFill>
                        </a:rPr>
                        <a:t>Cloud Operations</a:t>
                      </a:r>
                    </a:p>
                  </a:txBody>
                  <a:tcPr/>
                </a:tc>
                <a:extLst>
                  <a:ext uri="{0D108BD9-81ED-4DB2-BD59-A6C34878D82A}">
                    <a16:rowId xmlns:a16="http://schemas.microsoft.com/office/drawing/2014/main" val="2679180915"/>
                  </a:ext>
                </a:extLst>
              </a:tr>
              <a:tr h="292907">
                <a:tc>
                  <a:txBody>
                    <a:bodyPr/>
                    <a:lstStyle/>
                    <a:p>
                      <a:r>
                        <a:rPr lang="en-US" sz="1400" b="0" i="0" u="sng" kern="1200" dirty="0">
                          <a:solidFill>
                            <a:srgbClr val="7030A0"/>
                          </a:solidFill>
                          <a:effectLst/>
                          <a:latin typeface="+mn-lt"/>
                          <a:ea typeface="+mn-ea"/>
                          <a:cs typeface="+mn-cs"/>
                          <a:hlinkClick r:id="rId14">
                            <a:extLst>
                              <a:ext uri="{A12FA001-AC4F-418D-AE19-62706E023703}">
                                <ahyp:hlinkClr xmlns:ahyp="http://schemas.microsoft.com/office/drawing/2018/hyperlinkcolor" val="tx"/>
                              </a:ext>
                            </a:extLst>
                          </a:hlinkClick>
                        </a:rPr>
                        <a:t>PRB0010638</a:t>
                      </a:r>
                      <a:endParaRPr lang="en-US" sz="1400" dirty="0">
                        <a:solidFill>
                          <a:srgbClr val="7030A0"/>
                        </a:solidFill>
                      </a:endParaRPr>
                    </a:p>
                  </a:txBody>
                  <a:tcPr/>
                </a:tc>
                <a:tc>
                  <a:txBody>
                    <a:bodyPr/>
                    <a:lstStyle/>
                    <a:p>
                      <a:r>
                        <a:rPr lang="en-US" sz="1400" dirty="0">
                          <a:solidFill>
                            <a:srgbClr val="FF0000"/>
                          </a:solidFill>
                        </a:rPr>
                        <a:t>2022-10-28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Infrastructure Engineering</a:t>
                      </a:r>
                    </a:p>
                  </a:txBody>
                  <a:tcPr/>
                </a:tc>
                <a:extLst>
                  <a:ext uri="{0D108BD9-81ED-4DB2-BD59-A6C34878D82A}">
                    <a16:rowId xmlns:a16="http://schemas.microsoft.com/office/drawing/2014/main" val="3443638048"/>
                  </a:ext>
                </a:extLst>
              </a:tr>
              <a:tr h="434462">
                <a:tc>
                  <a:txBody>
                    <a:bodyPr/>
                    <a:lstStyle/>
                    <a:p>
                      <a:r>
                        <a:rPr lang="en-US" sz="1400" b="0" i="0" u="sng" kern="1200" dirty="0">
                          <a:solidFill>
                            <a:srgbClr val="7030A0"/>
                          </a:solidFill>
                          <a:effectLst/>
                          <a:latin typeface="+mn-lt"/>
                          <a:ea typeface="+mn-ea"/>
                          <a:cs typeface="+mn-cs"/>
                          <a:hlinkClick r:id="rId15">
                            <a:extLst>
                              <a:ext uri="{A12FA001-AC4F-418D-AE19-62706E023703}">
                                <ahyp:hlinkClr xmlns:ahyp="http://schemas.microsoft.com/office/drawing/2018/hyperlinkcolor" val="tx"/>
                              </a:ext>
                            </a:extLst>
                          </a:hlinkClick>
                        </a:rPr>
                        <a:t>PRB0010650</a:t>
                      </a:r>
                      <a:endParaRPr lang="en-US" sz="1400" dirty="0">
                        <a:solidFill>
                          <a:srgbClr val="7030A0"/>
                        </a:solidFill>
                      </a:endParaRPr>
                    </a:p>
                  </a:txBody>
                  <a:tcPr/>
                </a:tc>
                <a:tc>
                  <a:txBody>
                    <a:bodyPr/>
                    <a:lstStyle/>
                    <a:p>
                      <a:r>
                        <a:rPr lang="en-US" sz="1400" dirty="0">
                          <a:solidFill>
                            <a:srgbClr val="7030A0"/>
                          </a:solidFill>
                        </a:rPr>
                        <a:t>2022-12-05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7030A0"/>
                          </a:solidFill>
                        </a:rPr>
                        <a:t>Access</a:t>
                      </a:r>
                    </a:p>
                  </a:txBody>
                  <a:tcPr/>
                </a:tc>
                <a:extLst>
                  <a:ext uri="{0D108BD9-81ED-4DB2-BD59-A6C34878D82A}">
                    <a16:rowId xmlns:a16="http://schemas.microsoft.com/office/drawing/2014/main" val="2193037946"/>
                  </a:ext>
                </a:extLst>
              </a:tr>
              <a:tr h="434462">
                <a:tc>
                  <a:txBody>
                    <a:bodyPr/>
                    <a:lstStyle/>
                    <a:p>
                      <a:r>
                        <a:rPr lang="en-US" sz="1400" b="0" i="0" u="sng" kern="1200" dirty="0">
                          <a:solidFill>
                            <a:srgbClr val="7030A0"/>
                          </a:solidFill>
                          <a:effectLst/>
                          <a:latin typeface="+mn-lt"/>
                          <a:ea typeface="+mn-ea"/>
                          <a:cs typeface="+mn-cs"/>
                          <a:hlinkClick r:id="rId16">
                            <a:extLst>
                              <a:ext uri="{A12FA001-AC4F-418D-AE19-62706E023703}">
                                <ahyp:hlinkClr xmlns:ahyp="http://schemas.microsoft.com/office/drawing/2018/hyperlinkcolor" val="tx"/>
                              </a:ext>
                            </a:extLst>
                          </a:hlinkClick>
                        </a:rPr>
                        <a:t>PRB0010653</a:t>
                      </a:r>
                      <a:endParaRPr lang="en-US" sz="1400" dirty="0">
                        <a:solidFill>
                          <a:srgbClr val="7030A0"/>
                        </a:solidFill>
                      </a:endParaRPr>
                    </a:p>
                  </a:txBody>
                  <a:tcPr/>
                </a:tc>
                <a:tc>
                  <a:txBody>
                    <a:bodyPr/>
                    <a:lstStyle/>
                    <a:p>
                      <a:r>
                        <a:rPr lang="en-US" sz="1400" dirty="0">
                          <a:solidFill>
                            <a:srgbClr val="7030A0"/>
                          </a:solidFill>
                        </a:rPr>
                        <a:t>2022-12-02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7030A0"/>
                          </a:solidFill>
                        </a:rPr>
                        <a:t>Cloud Operations</a:t>
                      </a:r>
                    </a:p>
                  </a:txBody>
                  <a:tcPr/>
                </a:tc>
                <a:extLst>
                  <a:ext uri="{0D108BD9-81ED-4DB2-BD59-A6C34878D82A}">
                    <a16:rowId xmlns:a16="http://schemas.microsoft.com/office/drawing/2014/main" val="3786130695"/>
                  </a:ext>
                </a:extLst>
              </a:tr>
            </a:tbl>
          </a:graphicData>
        </a:graphic>
      </p:graphicFrame>
      <p:sp>
        <p:nvSpPr>
          <p:cNvPr id="13" name="TextBox 12">
            <a:extLst>
              <a:ext uri="{FF2B5EF4-FFF2-40B4-BE49-F238E27FC236}">
                <a16:creationId xmlns:a16="http://schemas.microsoft.com/office/drawing/2014/main" id="{CCBDC07D-AB42-4E62-B650-D540A150847F}"/>
              </a:ext>
            </a:extLst>
          </p:cNvPr>
          <p:cNvSpPr txBox="1"/>
          <p:nvPr/>
        </p:nvSpPr>
        <p:spPr>
          <a:xfrm>
            <a:off x="6248402" y="1256491"/>
            <a:ext cx="5544039" cy="378565"/>
          </a:xfrm>
          <a:prstGeom prst="rect">
            <a:avLst/>
          </a:prstGeom>
          <a:noFill/>
        </p:spPr>
        <p:txBody>
          <a:bodyPr wrap="square" rtlCol="0">
            <a:spAutoFit/>
          </a:bodyPr>
          <a:lstStyle/>
          <a:p>
            <a:pPr algn="ctr"/>
            <a:r>
              <a:rPr lang="en-US" sz="1860" dirty="0">
                <a:solidFill>
                  <a:srgbClr val="7030A0"/>
                </a:solidFill>
              </a:rPr>
              <a:t>Open Problems</a:t>
            </a:r>
          </a:p>
        </p:txBody>
      </p:sp>
    </p:spTree>
    <p:extLst>
      <p:ext uri="{BB962C8B-B14F-4D97-AF65-F5344CB8AC3E}">
        <p14:creationId xmlns:p14="http://schemas.microsoft.com/office/powerpoint/2010/main" val="3740784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6D2BA4-60DD-4C70-9CA3-2C7148D70811}"/>
              </a:ext>
            </a:extLst>
          </p:cNvPr>
          <p:cNvSpPr>
            <a:spLocks noGrp="1"/>
          </p:cNvSpPr>
          <p:nvPr>
            <p:ph type="title"/>
          </p:nvPr>
        </p:nvSpPr>
        <p:spPr/>
        <p:txBody>
          <a:bodyPr/>
          <a:lstStyle/>
          <a:p>
            <a:r>
              <a:rPr lang="en-US"/>
              <a:t>Service Desk</a:t>
            </a:r>
          </a:p>
        </p:txBody>
      </p:sp>
      <p:sp>
        <p:nvSpPr>
          <p:cNvPr id="3" name="Slide Number Placeholder 2">
            <a:extLst>
              <a:ext uri="{FF2B5EF4-FFF2-40B4-BE49-F238E27FC236}">
                <a16:creationId xmlns:a16="http://schemas.microsoft.com/office/drawing/2014/main" id="{1D40BDF5-1B2E-42DB-A36B-09E1372E4F38}"/>
              </a:ext>
            </a:extLst>
          </p:cNvPr>
          <p:cNvSpPr>
            <a:spLocks noGrp="1"/>
          </p:cNvSpPr>
          <p:nvPr>
            <p:ph type="sldNum" sz="quarter" idx="4294967295"/>
          </p:nvPr>
        </p:nvSpPr>
        <p:spPr>
          <a:xfrm>
            <a:off x="9448800" y="6354763"/>
            <a:ext cx="2743200" cy="365125"/>
          </a:xfrm>
        </p:spPr>
        <p:txBody>
          <a:bodyPr/>
          <a:lstStyle/>
          <a:p>
            <a:fld id="{407F7647-6CBB-4945-B48A-22BF8575EA14}" type="slidenum">
              <a:rPr lang="en-US" smtClean="0"/>
              <a:pPr/>
              <a:t>16</a:t>
            </a:fld>
            <a:endParaRPr lang="en-US"/>
          </a:p>
        </p:txBody>
      </p:sp>
    </p:spTree>
    <p:extLst>
      <p:ext uri="{BB962C8B-B14F-4D97-AF65-F5344CB8AC3E}">
        <p14:creationId xmlns:p14="http://schemas.microsoft.com/office/powerpoint/2010/main" val="897519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2B62D2F-C5F4-4340-B501-1D2C07109839}"/>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CFEB0DEE-AD46-4E93-9964-564ACD04065E}"/>
              </a:ext>
            </a:extLst>
          </p:cNvPr>
          <p:cNvSpPr>
            <a:spLocks noGrp="1"/>
          </p:cNvSpPr>
          <p:nvPr>
            <p:ph type="sldNum" sz="quarter" idx="4"/>
          </p:nvPr>
        </p:nvSpPr>
        <p:spPr/>
        <p:txBody>
          <a:bodyPr/>
          <a:lstStyle/>
          <a:p>
            <a:fld id="{407F7647-6CBB-4945-B48A-22BF8575EA14}" type="slidenum">
              <a:rPr lang="en-US" smtClean="0"/>
              <a:pPr/>
              <a:t>17</a:t>
            </a:fld>
            <a:endParaRPr lang="en-US"/>
          </a:p>
        </p:txBody>
      </p:sp>
      <p:graphicFrame>
        <p:nvGraphicFramePr>
          <p:cNvPr id="9" name="Content Placeholder 8">
            <a:extLst>
              <a:ext uri="{FF2B5EF4-FFF2-40B4-BE49-F238E27FC236}">
                <a16:creationId xmlns:a16="http://schemas.microsoft.com/office/drawing/2014/main" id="{3245452A-7FBA-4652-B426-1BA8C659C270}"/>
              </a:ext>
            </a:extLst>
          </p:cNvPr>
          <p:cNvGraphicFramePr>
            <a:graphicFrameLocks noGrp="1"/>
          </p:cNvGraphicFramePr>
          <p:nvPr>
            <p:ph sz="half" idx="2"/>
            <p:extLst>
              <p:ext uri="{D42A27DB-BD31-4B8C-83A1-F6EECF244321}">
                <p14:modId xmlns:p14="http://schemas.microsoft.com/office/powerpoint/2010/main" val="1080421140"/>
              </p:ext>
            </p:extLst>
          </p:nvPr>
        </p:nvGraphicFramePr>
        <p:xfrm>
          <a:off x="6262412" y="1397977"/>
          <a:ext cx="5767754" cy="2265274"/>
        </p:xfrm>
        <a:graphic>
          <a:graphicData uri="http://schemas.openxmlformats.org/drawingml/2006/chart">
            <c:chart xmlns:c="http://schemas.openxmlformats.org/drawingml/2006/chart" xmlns:r="http://schemas.openxmlformats.org/officeDocument/2006/relationships" r:id="rId3"/>
          </a:graphicData>
        </a:graphic>
      </p:graphicFrame>
      <p:sp>
        <p:nvSpPr>
          <p:cNvPr id="6" name="Title 5">
            <a:extLst>
              <a:ext uri="{FF2B5EF4-FFF2-40B4-BE49-F238E27FC236}">
                <a16:creationId xmlns:a16="http://schemas.microsoft.com/office/drawing/2014/main" id="{F95A2863-7E0A-49A7-A5AC-ADCD2C35ECEE}"/>
              </a:ext>
            </a:extLst>
          </p:cNvPr>
          <p:cNvSpPr>
            <a:spLocks noGrp="1"/>
          </p:cNvSpPr>
          <p:nvPr>
            <p:ph type="title"/>
          </p:nvPr>
        </p:nvSpPr>
        <p:spPr/>
        <p:txBody>
          <a:bodyPr/>
          <a:lstStyle/>
          <a:p>
            <a:r>
              <a:rPr lang="en-US" sz="2500"/>
              <a:t>Year over Year Quarterly Results</a:t>
            </a:r>
          </a:p>
        </p:txBody>
      </p:sp>
      <p:graphicFrame>
        <p:nvGraphicFramePr>
          <p:cNvPr id="10" name="Content Placeholder 8">
            <a:extLst>
              <a:ext uri="{FF2B5EF4-FFF2-40B4-BE49-F238E27FC236}">
                <a16:creationId xmlns:a16="http://schemas.microsoft.com/office/drawing/2014/main" id="{F7515209-D2F3-454D-A301-3E920BDB4C0C}"/>
              </a:ext>
            </a:extLst>
          </p:cNvPr>
          <p:cNvGraphicFramePr>
            <a:graphicFrameLocks/>
          </p:cNvGraphicFramePr>
          <p:nvPr>
            <p:extLst>
              <p:ext uri="{D42A27DB-BD31-4B8C-83A1-F6EECF244321}">
                <p14:modId xmlns:p14="http://schemas.microsoft.com/office/powerpoint/2010/main" val="2118218826"/>
              </p:ext>
            </p:extLst>
          </p:nvPr>
        </p:nvGraphicFramePr>
        <p:xfrm>
          <a:off x="0" y="1397977"/>
          <a:ext cx="5929589" cy="226527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ontent Placeholder 8">
            <a:extLst>
              <a:ext uri="{FF2B5EF4-FFF2-40B4-BE49-F238E27FC236}">
                <a16:creationId xmlns:a16="http://schemas.microsoft.com/office/drawing/2014/main" id="{67AC8A80-E19A-4117-A453-D57BD2A9D328}"/>
              </a:ext>
            </a:extLst>
          </p:cNvPr>
          <p:cNvGraphicFramePr>
            <a:graphicFrameLocks/>
          </p:cNvGraphicFramePr>
          <p:nvPr>
            <p:extLst>
              <p:ext uri="{D42A27DB-BD31-4B8C-83A1-F6EECF244321}">
                <p14:modId xmlns:p14="http://schemas.microsoft.com/office/powerpoint/2010/main" val="3950019766"/>
              </p:ext>
            </p:extLst>
          </p:nvPr>
        </p:nvGraphicFramePr>
        <p:xfrm>
          <a:off x="0" y="3592218"/>
          <a:ext cx="5929589" cy="226911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4" name="Content Placeholder 8">
            <a:extLst>
              <a:ext uri="{FF2B5EF4-FFF2-40B4-BE49-F238E27FC236}">
                <a16:creationId xmlns:a16="http://schemas.microsoft.com/office/drawing/2014/main" id="{27E49371-3145-4C45-A670-8C46621E2975}"/>
              </a:ext>
            </a:extLst>
          </p:cNvPr>
          <p:cNvGraphicFramePr>
            <a:graphicFrameLocks/>
          </p:cNvGraphicFramePr>
          <p:nvPr>
            <p:extLst>
              <p:ext uri="{D42A27DB-BD31-4B8C-83A1-F6EECF244321}">
                <p14:modId xmlns:p14="http://schemas.microsoft.com/office/powerpoint/2010/main" val="976323714"/>
              </p:ext>
            </p:extLst>
          </p:nvPr>
        </p:nvGraphicFramePr>
        <p:xfrm>
          <a:off x="6262413" y="3592218"/>
          <a:ext cx="5767753" cy="2269110"/>
        </p:xfrm>
        <a:graphic>
          <a:graphicData uri="http://schemas.openxmlformats.org/drawingml/2006/chart">
            <c:chart xmlns:c="http://schemas.openxmlformats.org/drawingml/2006/chart" xmlns:r="http://schemas.openxmlformats.org/officeDocument/2006/relationships" r:id="rId6"/>
          </a:graphicData>
        </a:graphic>
      </p:graphicFrame>
      <p:sp>
        <p:nvSpPr>
          <p:cNvPr id="15" name="TextBox 14">
            <a:extLst>
              <a:ext uri="{FF2B5EF4-FFF2-40B4-BE49-F238E27FC236}">
                <a16:creationId xmlns:a16="http://schemas.microsoft.com/office/drawing/2014/main" id="{7555B2AB-D8E7-4090-9DC8-6CB17E549EBB}"/>
              </a:ext>
            </a:extLst>
          </p:cNvPr>
          <p:cNvSpPr txBox="1"/>
          <p:nvPr/>
        </p:nvSpPr>
        <p:spPr>
          <a:xfrm>
            <a:off x="0" y="5861328"/>
            <a:ext cx="12192000" cy="646331"/>
          </a:xfrm>
          <a:prstGeom prst="rect">
            <a:avLst/>
          </a:prstGeom>
          <a:noFill/>
        </p:spPr>
        <p:txBody>
          <a:bodyPr wrap="square" rtlCol="0">
            <a:spAutoFit/>
          </a:bodyPr>
          <a:lstStyle/>
          <a:p>
            <a:pPr algn="ctr"/>
            <a:r>
              <a:rPr lang="en-US">
                <a:solidFill>
                  <a:srgbClr val="7030A0"/>
                </a:solidFill>
              </a:rPr>
              <a:t>Total incident and call volume reduced in Q3 2022 over 2020 &amp; 2021.</a:t>
            </a:r>
          </a:p>
          <a:p>
            <a:endParaRPr lang="en-US">
              <a:solidFill>
                <a:srgbClr val="7030A0"/>
              </a:solidFill>
            </a:endParaRPr>
          </a:p>
        </p:txBody>
      </p:sp>
      <p:sp>
        <p:nvSpPr>
          <p:cNvPr id="11" name="Oval 10">
            <a:extLst>
              <a:ext uri="{FF2B5EF4-FFF2-40B4-BE49-F238E27FC236}">
                <a16:creationId xmlns:a16="http://schemas.microsoft.com/office/drawing/2014/main" id="{F20A9337-2789-45DB-AEED-C7043FC8F7EC}"/>
              </a:ext>
            </a:extLst>
          </p:cNvPr>
          <p:cNvSpPr/>
          <p:nvPr/>
        </p:nvSpPr>
        <p:spPr>
          <a:xfrm>
            <a:off x="267855" y="212436"/>
            <a:ext cx="304800" cy="24476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4483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18</a:t>
            </a:fld>
            <a:endParaRPr lang="en-US"/>
          </a:p>
        </p:txBody>
      </p:sp>
      <p:sp>
        <p:nvSpPr>
          <p:cNvPr id="5" name="TextBox 4">
            <a:extLst>
              <a:ext uri="{FF2B5EF4-FFF2-40B4-BE49-F238E27FC236}">
                <a16:creationId xmlns:a16="http://schemas.microsoft.com/office/drawing/2014/main" id="{953F0C80-05D5-4C37-B21D-ED94321D9B11}"/>
              </a:ext>
            </a:extLst>
          </p:cNvPr>
          <p:cNvSpPr txBox="1"/>
          <p:nvPr/>
        </p:nvSpPr>
        <p:spPr>
          <a:xfrm>
            <a:off x="6248399" y="1546802"/>
            <a:ext cx="5638799" cy="1723571"/>
          </a:xfrm>
          <a:prstGeom prst="rect">
            <a:avLst/>
          </a:prstGeom>
        </p:spPr>
        <p:txBody>
          <a:bodyPr vert="horz" lIns="0" tIns="0" rIns="0" bIns="0" rtlCol="0">
            <a:normAutofit/>
          </a:bodyPr>
          <a:lstStyle/>
          <a:p>
            <a:pPr>
              <a:lnSpc>
                <a:spcPct val="90000"/>
              </a:lnSpc>
              <a:spcAft>
                <a:spcPts val="600"/>
              </a:spcAft>
              <a:buFont typeface="Arial" panose="020B0604020202020204" pitchFamily="34" charset="0"/>
            </a:pPr>
            <a:endParaRPr lang="en-US" sz="1600" dirty="0">
              <a:solidFill>
                <a:srgbClr val="7030A0"/>
              </a:solidFill>
              <a:latin typeface="Arial" panose="020B0604020202020204" pitchFamily="34" charset="0"/>
              <a:cs typeface="Arial" panose="020B0604020202020204" pitchFamily="34" charset="0"/>
            </a:endParaRPr>
          </a:p>
          <a:p>
            <a:pPr marL="285750" indent="-285750">
              <a:lnSpc>
                <a:spcPct val="90000"/>
              </a:lnSpc>
              <a:spcAft>
                <a:spcPts val="600"/>
              </a:spcAft>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Call volume dropped to 2503 calls in November. This drop is expected with less Problems opened than previous months and a holiday week.  </a:t>
            </a:r>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Key Call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graphicFrame>
        <p:nvGraphicFramePr>
          <p:cNvPr id="8" name="Chart 7">
            <a:extLst>
              <a:ext uri="{FF2B5EF4-FFF2-40B4-BE49-F238E27FC236}">
                <a16:creationId xmlns:a16="http://schemas.microsoft.com/office/drawing/2014/main" id="{E37FDE1C-B541-4CC0-9BC0-A2B2D4C94FEF}"/>
              </a:ext>
            </a:extLst>
          </p:cNvPr>
          <p:cNvGraphicFramePr/>
          <p:nvPr>
            <p:extLst>
              <p:ext uri="{D42A27DB-BD31-4B8C-83A1-F6EECF244321}">
                <p14:modId xmlns:p14="http://schemas.microsoft.com/office/powerpoint/2010/main" val="2400659525"/>
              </p:ext>
            </p:extLst>
          </p:nvPr>
        </p:nvGraphicFramePr>
        <p:xfrm>
          <a:off x="194406" y="1380392"/>
          <a:ext cx="5901593" cy="2048608"/>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5377FDE3-3A9C-4ABE-9199-B93044605B56}"/>
              </a:ext>
            </a:extLst>
          </p:cNvPr>
          <p:cNvSpPr txBox="1"/>
          <p:nvPr/>
        </p:nvSpPr>
        <p:spPr>
          <a:xfrm>
            <a:off x="6248400" y="4025348"/>
            <a:ext cx="5638800" cy="2627378"/>
          </a:xfrm>
          <a:prstGeom prst="rect">
            <a:avLst/>
          </a:prstGeom>
        </p:spPr>
        <p:txBody>
          <a:bodyPr vert="horz" lIns="0" tIns="0" rIns="0" bIns="0" rtlCol="0">
            <a:normAutofit/>
          </a:bodyPr>
          <a:lstStyle/>
          <a:p>
            <a:pPr marL="285750" indent="-285750">
              <a:lnSpc>
                <a:spcPct val="90000"/>
              </a:lnSpc>
              <a:spcAft>
                <a:spcPts val="600"/>
              </a:spcAft>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The goal was met, ending the month with 5.55%.</a:t>
            </a:r>
          </a:p>
          <a:p>
            <a:pPr marL="285750" indent="-285750">
              <a:lnSpc>
                <a:spcPct val="90000"/>
              </a:lnSpc>
              <a:spcAft>
                <a:spcPts val="600"/>
              </a:spcAft>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The abandonment rate monthly goal is 9%. </a:t>
            </a:r>
          </a:p>
          <a:p>
            <a:pPr>
              <a:lnSpc>
                <a:spcPct val="90000"/>
              </a:lnSpc>
              <a:spcAft>
                <a:spcPts val="600"/>
              </a:spcAft>
            </a:pPr>
            <a:endParaRPr lang="en-US" sz="1600" dirty="0">
              <a:solidFill>
                <a:srgbClr val="7030A0"/>
              </a:solidFill>
              <a:latin typeface="Arial" panose="020B0604020202020204" pitchFamily="34" charset="0"/>
              <a:cs typeface="Arial" panose="020B0604020202020204" pitchFamily="34" charset="0"/>
            </a:endParaRPr>
          </a:p>
          <a:p>
            <a:pPr>
              <a:lnSpc>
                <a:spcPct val="90000"/>
              </a:lnSpc>
              <a:spcAft>
                <a:spcPts val="600"/>
              </a:spcAft>
              <a:buFont typeface="Arial" panose="020B0604020202020204" pitchFamily="34" charset="0"/>
            </a:pPr>
            <a:endParaRPr lang="en-US" sz="1600" dirty="0">
              <a:solidFill>
                <a:srgbClr val="7030A0"/>
              </a:solidFill>
              <a:latin typeface="Arial" panose="020B0604020202020204" pitchFamily="34" charset="0"/>
              <a:cs typeface="Arial" panose="020B0604020202020204" pitchFamily="34" charset="0"/>
            </a:endParaRPr>
          </a:p>
        </p:txBody>
      </p:sp>
      <p:graphicFrame>
        <p:nvGraphicFramePr>
          <p:cNvPr id="13" name="Chart 12">
            <a:extLst>
              <a:ext uri="{FF2B5EF4-FFF2-40B4-BE49-F238E27FC236}">
                <a16:creationId xmlns:a16="http://schemas.microsoft.com/office/drawing/2014/main" id="{BC947ED1-D537-4DFC-9740-DCA32473CB18}"/>
              </a:ext>
            </a:extLst>
          </p:cNvPr>
          <p:cNvGraphicFramePr/>
          <p:nvPr>
            <p:extLst>
              <p:ext uri="{D42A27DB-BD31-4B8C-83A1-F6EECF244321}">
                <p14:modId xmlns:p14="http://schemas.microsoft.com/office/powerpoint/2010/main" val="3632012637"/>
              </p:ext>
            </p:extLst>
          </p:nvPr>
        </p:nvGraphicFramePr>
        <p:xfrm>
          <a:off x="194405" y="3587629"/>
          <a:ext cx="5749195" cy="276745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939085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19</a:t>
            </a:fld>
            <a:endParaRPr lang="en-US"/>
          </a:p>
        </p:txBody>
      </p:sp>
      <p:sp>
        <p:nvSpPr>
          <p:cNvPr id="5" name="TextBox 4">
            <a:extLst>
              <a:ext uri="{FF2B5EF4-FFF2-40B4-BE49-F238E27FC236}">
                <a16:creationId xmlns:a16="http://schemas.microsoft.com/office/drawing/2014/main" id="{953F0C80-05D5-4C37-B21D-ED94321D9B11}"/>
              </a:ext>
            </a:extLst>
          </p:cNvPr>
          <p:cNvSpPr txBox="1"/>
          <p:nvPr/>
        </p:nvSpPr>
        <p:spPr>
          <a:xfrm>
            <a:off x="6933222" y="1705429"/>
            <a:ext cx="4572977" cy="4466771"/>
          </a:xfrm>
          <a:prstGeom prst="rect">
            <a:avLst/>
          </a:prstGeom>
        </p:spPr>
        <p:txBody>
          <a:bodyPr vert="horz" lIns="0" tIns="0" rIns="0" bIns="0" rtlCol="0">
            <a:normAutofit/>
          </a:bodyPr>
          <a:lstStyle/>
          <a:p>
            <a:pPr marL="0" marR="0">
              <a:lnSpc>
                <a:spcPct val="90000"/>
              </a:lnSpc>
              <a:spcBef>
                <a:spcPts val="0"/>
              </a:spcBef>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r>
              <a:rPr lang="en-US" sz="1600">
                <a:solidFill>
                  <a:srgbClr val="7030A0"/>
                </a:solidFill>
                <a:latin typeface="Arial" panose="020B0604020202020204" pitchFamily="34" charset="0"/>
                <a:cs typeface="Arial" panose="020B0604020202020204" pitchFamily="34" charset="0"/>
              </a:rPr>
              <a:t>The Service Desk met all 3 goals for each range. This correlates with the call volume and abandonment rates. </a:t>
            </a:r>
          </a:p>
          <a:p>
            <a:pPr marL="0" marR="0">
              <a:lnSpc>
                <a:spcPct val="90000"/>
              </a:lnSpc>
              <a:spcBef>
                <a:spcPts val="0"/>
              </a:spcBef>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r>
              <a:rPr lang="en-US" sz="1600">
                <a:solidFill>
                  <a:srgbClr val="7030A0"/>
                </a:solidFill>
                <a:latin typeface="Arial" panose="020B0604020202020204" pitchFamily="34" charset="0"/>
                <a:cs typeface="Arial" panose="020B0604020202020204" pitchFamily="34" charset="0"/>
              </a:rPr>
              <a:t>The goals for each time period: </a:t>
            </a:r>
          </a:p>
          <a:p>
            <a:pPr marL="285750" marR="0" indent="-285750">
              <a:lnSpc>
                <a:spcPct val="90000"/>
              </a:lnSpc>
              <a:spcBef>
                <a:spcPts val="0"/>
              </a:spcBef>
              <a:spcAft>
                <a:spcPts val="600"/>
              </a:spcAft>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70% of calls handled within 30 seconds. </a:t>
            </a:r>
          </a:p>
          <a:p>
            <a:pPr marL="285750" marR="0" indent="-285750">
              <a:lnSpc>
                <a:spcPct val="90000"/>
              </a:lnSpc>
              <a:spcBef>
                <a:spcPts val="0"/>
              </a:spcBef>
              <a:spcAft>
                <a:spcPts val="600"/>
              </a:spcAft>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75% of calls handled within 60 seconds. </a:t>
            </a:r>
          </a:p>
          <a:p>
            <a:pPr marL="285750" marR="0" indent="-285750">
              <a:lnSpc>
                <a:spcPct val="90000"/>
              </a:lnSpc>
              <a:spcBef>
                <a:spcPts val="0"/>
              </a:spcBef>
              <a:spcAft>
                <a:spcPts val="600"/>
              </a:spcAft>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80% of calls handled within 90 seconds. </a:t>
            </a:r>
          </a:p>
          <a:p>
            <a:pPr marL="0" marR="0">
              <a:lnSpc>
                <a:spcPct val="90000"/>
              </a:lnSpc>
              <a:spcBef>
                <a:spcPts val="0"/>
              </a:spcBef>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Key Call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graphicFrame>
        <p:nvGraphicFramePr>
          <p:cNvPr id="8" name="Chart 7">
            <a:extLst>
              <a:ext uri="{FF2B5EF4-FFF2-40B4-BE49-F238E27FC236}">
                <a16:creationId xmlns:a16="http://schemas.microsoft.com/office/drawing/2014/main" id="{7947FC38-3DCB-46E0-ACE8-87A6C1D2AA16}"/>
              </a:ext>
            </a:extLst>
          </p:cNvPr>
          <p:cNvGraphicFramePr/>
          <p:nvPr>
            <p:extLst>
              <p:ext uri="{D42A27DB-BD31-4B8C-83A1-F6EECF244321}">
                <p14:modId xmlns:p14="http://schemas.microsoft.com/office/powerpoint/2010/main" val="2586591686"/>
              </p:ext>
            </p:extLst>
          </p:nvPr>
        </p:nvGraphicFramePr>
        <p:xfrm>
          <a:off x="0" y="1379200"/>
          <a:ext cx="6933223" cy="479311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67994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70941F-C2BA-45A3-AD04-6423809D205E}"/>
              </a:ext>
            </a:extLst>
          </p:cNvPr>
          <p:cNvSpPr>
            <a:spLocks noGrp="1"/>
          </p:cNvSpPr>
          <p:nvPr>
            <p:ph type="title"/>
          </p:nvPr>
        </p:nvSpPr>
        <p:spPr/>
        <p:txBody>
          <a:bodyPr/>
          <a:lstStyle/>
          <a:p>
            <a:r>
              <a:rPr lang="en-US"/>
              <a:t>Executive Summary</a:t>
            </a:r>
          </a:p>
        </p:txBody>
      </p:sp>
      <p:sp>
        <p:nvSpPr>
          <p:cNvPr id="7" name="Content Placeholder 4">
            <a:extLst>
              <a:ext uri="{FF2B5EF4-FFF2-40B4-BE49-F238E27FC236}">
                <a16:creationId xmlns:a16="http://schemas.microsoft.com/office/drawing/2014/main" id="{53DEA0B0-D7CE-4F75-96B1-B7DE1681D2A0}"/>
              </a:ext>
            </a:extLst>
          </p:cNvPr>
          <p:cNvSpPr>
            <a:spLocks noGrp="1"/>
          </p:cNvSpPr>
          <p:nvPr>
            <p:ph idx="1"/>
          </p:nvPr>
        </p:nvSpPr>
        <p:spPr>
          <a:xfrm>
            <a:off x="150875" y="1431636"/>
            <a:ext cx="11877174" cy="5286406"/>
          </a:xfrm>
        </p:spPr>
        <p:txBody>
          <a:bodyPr vert="horz" lIns="0" tIns="0" rIns="0" bIns="0" rtlCol="0" anchor="t">
            <a:noAutofit/>
          </a:bodyPr>
          <a:lstStyle/>
          <a:p>
            <a:pPr marL="0" indent="0">
              <a:buNone/>
            </a:pPr>
            <a:r>
              <a:rPr lang="en-US" sz="1800" dirty="0">
                <a:solidFill>
                  <a:srgbClr val="7030A0"/>
                </a:solidFill>
                <a:latin typeface="Arial"/>
                <a:cs typeface="Arial"/>
              </a:rPr>
              <a:t>Incident Management </a:t>
            </a:r>
            <a:r>
              <a:rPr lang="en-US" sz="1800" dirty="0">
                <a:latin typeface="Arial"/>
                <a:cs typeface="Arial"/>
              </a:rPr>
              <a:t>saw incident volume lower in November (2,928). The first call resolution, or FCR, was 85.1%. The overall SLA goal across all teams was met at 91.5%. </a:t>
            </a:r>
            <a:endParaRPr lang="en-US" sz="1800" dirty="0">
              <a:latin typeface="Arial" panose="020B0604020202020204" pitchFamily="34" charset="0"/>
              <a:cs typeface="Arial" panose="020B0604020202020204" pitchFamily="34" charset="0"/>
            </a:endParaRPr>
          </a:p>
          <a:p>
            <a:pPr marL="0" indent="0">
              <a:buNone/>
            </a:pPr>
            <a:r>
              <a:rPr lang="en-US" sz="1800" dirty="0">
                <a:solidFill>
                  <a:srgbClr val="7030A0"/>
                </a:solidFill>
                <a:latin typeface="Arial"/>
                <a:cs typeface="Arial"/>
              </a:rPr>
              <a:t>Service Desk </a:t>
            </a:r>
            <a:r>
              <a:rPr lang="en-US" sz="1800" dirty="0">
                <a:latin typeface="Arial"/>
                <a:cs typeface="Arial"/>
              </a:rPr>
              <a:t>call volume dropped to 2503 calls in November. Calls answered within 30-, 60-, and 90- seconds goals were surpassed. Average speed to answer was 25 seconds. The abandonment rate goal for the month was also surpassed at 5.55%. SLA goals were met by the Service Desk with an overall SLA score of 97.6%. </a:t>
            </a:r>
          </a:p>
          <a:p>
            <a:pPr marL="0" indent="0">
              <a:buNone/>
            </a:pPr>
            <a:r>
              <a:rPr lang="en-US" sz="1800">
                <a:solidFill>
                  <a:srgbClr val="FF0000"/>
                </a:solidFill>
                <a:latin typeface="Arial"/>
                <a:cs typeface="Arial"/>
              </a:rPr>
              <a:t>~</a:t>
            </a:r>
            <a:endParaRPr lang="en-US" sz="1800" dirty="0">
              <a:solidFill>
                <a:srgbClr val="FF0000"/>
              </a:solidFill>
              <a:latin typeface="Arial"/>
              <a:cs typeface="Arial"/>
            </a:endParaRPr>
          </a:p>
          <a:p>
            <a:pPr marL="0" indent="0">
              <a:buNone/>
            </a:pPr>
            <a:r>
              <a:rPr lang="en-US" sz="1800" dirty="0">
                <a:solidFill>
                  <a:srgbClr val="7030A0"/>
                </a:solidFill>
                <a:latin typeface="Arial"/>
                <a:cs typeface="Arial"/>
              </a:rPr>
              <a:t>Technology Operations </a:t>
            </a:r>
            <a:r>
              <a:rPr lang="en-US" sz="1800" dirty="0">
                <a:latin typeface="Arial"/>
                <a:cs typeface="Arial"/>
              </a:rPr>
              <a:t>assignment groups opened or received 437 incidents across the month. Critical Alerts increased to 289 in September.  We still need to work on fine-tuning Logic Monitor thresholds and make sure Jackson Lewis and third parties are putting equipment in SDT mode to avoid false positive outages.</a:t>
            </a:r>
          </a:p>
          <a:p>
            <a:pPr marL="0" indent="0">
              <a:buNone/>
            </a:pPr>
            <a:r>
              <a:rPr lang="en-US" sz="1800" dirty="0">
                <a:solidFill>
                  <a:srgbClr val="7030A0"/>
                </a:solidFill>
                <a:latin typeface="Arial"/>
                <a:cs typeface="Arial"/>
              </a:rPr>
              <a:t>Endpoint Engineering </a:t>
            </a:r>
            <a:r>
              <a:rPr lang="en-US" sz="1800" dirty="0">
                <a:latin typeface="Arial"/>
                <a:cs typeface="Arial"/>
              </a:rPr>
              <a:t>Successfully moving through our test regimes(JL Core, JL Pilot) using Company Portal as primary deployment agent. Finalizing plans for Egress, </a:t>
            </a:r>
            <a:r>
              <a:rPr lang="en-US" sz="1800" dirty="0" err="1">
                <a:latin typeface="Arial"/>
                <a:cs typeface="Arial"/>
              </a:rPr>
              <a:t>Litera</a:t>
            </a:r>
            <a:r>
              <a:rPr lang="en-US" sz="1800" dirty="0">
                <a:latin typeface="Arial"/>
                <a:cs typeface="Arial"/>
              </a:rPr>
              <a:t>, Kofax and </a:t>
            </a:r>
            <a:r>
              <a:rPr lang="en-US" sz="1800" dirty="0" err="1">
                <a:latin typeface="Arial"/>
                <a:cs typeface="Arial"/>
              </a:rPr>
              <a:t>Netdocs</a:t>
            </a:r>
            <a:r>
              <a:rPr lang="en-US" sz="1800" dirty="0">
                <a:latin typeface="Arial"/>
                <a:cs typeface="Arial"/>
              </a:rPr>
              <a:t> to deploy to majority of the firm by years end. Troubleshooting and resolving issues found in Autopilot/AAD joined devices as SMEs are testing workflows for their specific roles. CIS Policies are currently in pilot and we're monitoring any issues/workflow blocks that these could cause.</a:t>
            </a:r>
          </a:p>
          <a:p>
            <a:pPr marL="0" indent="0">
              <a:buNone/>
            </a:pPr>
            <a:r>
              <a:rPr lang="en-US" sz="1800" dirty="0">
                <a:solidFill>
                  <a:srgbClr val="7030A0"/>
                </a:solidFill>
                <a:latin typeface="Arial"/>
                <a:cs typeface="Arial"/>
              </a:rPr>
              <a:t>Endpoint Projects </a:t>
            </a:r>
            <a:r>
              <a:rPr lang="en-US" sz="1800" dirty="0">
                <a:latin typeface="Arial"/>
                <a:cs typeface="Arial"/>
              </a:rPr>
              <a:t>NextGen was put on hold in September. Self Service Password Reset is currently being patched on the domain controllers.  We are awaiting confirmation before rolling it out nationwide. Final amenities form for the Conference Room project was updated and configured in our test environment.  Working with Microsoft on getting all rooms to show up in the Outlook </a:t>
            </a:r>
            <a:r>
              <a:rPr lang="en-US" sz="1800" dirty="0" err="1">
                <a:latin typeface="Arial"/>
                <a:cs typeface="Arial"/>
              </a:rPr>
              <a:t>Roomfinder</a:t>
            </a:r>
            <a:r>
              <a:rPr lang="en-US" sz="1800" dirty="0">
                <a:latin typeface="Arial"/>
                <a:cs typeface="Arial"/>
              </a:rPr>
              <a:t> before training the OA’s and department managers.  </a:t>
            </a:r>
            <a:endParaRPr lang="en-US" sz="1800" dirty="0">
              <a:solidFill>
                <a:srgbClr val="FF0000"/>
              </a:solidFill>
            </a:endParaRPr>
          </a:p>
        </p:txBody>
      </p:sp>
      <p:sp>
        <p:nvSpPr>
          <p:cNvPr id="5" name="Oval 4">
            <a:extLst>
              <a:ext uri="{FF2B5EF4-FFF2-40B4-BE49-F238E27FC236}">
                <a16:creationId xmlns:a16="http://schemas.microsoft.com/office/drawing/2014/main" id="{B1A3E425-3A2A-4DC8-976A-D716F877FD42}"/>
              </a:ext>
            </a:extLst>
          </p:cNvPr>
          <p:cNvSpPr/>
          <p:nvPr/>
        </p:nvSpPr>
        <p:spPr>
          <a:xfrm>
            <a:off x="220929" y="137795"/>
            <a:ext cx="306845" cy="26724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8816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20</a:t>
            </a:fld>
            <a:endParaRPr lang="en-US"/>
          </a:p>
        </p:txBody>
      </p:sp>
      <p:sp>
        <p:nvSpPr>
          <p:cNvPr id="5" name="TextBox 4">
            <a:extLst>
              <a:ext uri="{FF2B5EF4-FFF2-40B4-BE49-F238E27FC236}">
                <a16:creationId xmlns:a16="http://schemas.microsoft.com/office/drawing/2014/main" id="{953F0C80-05D5-4C37-B21D-ED94321D9B11}"/>
              </a:ext>
            </a:extLst>
          </p:cNvPr>
          <p:cNvSpPr txBox="1"/>
          <p:nvPr/>
        </p:nvSpPr>
        <p:spPr>
          <a:xfrm>
            <a:off x="6248400" y="1705429"/>
            <a:ext cx="5943600" cy="2224733"/>
          </a:xfrm>
          <a:prstGeom prst="rect">
            <a:avLst/>
          </a:prstGeom>
        </p:spPr>
        <p:txBody>
          <a:bodyPr vert="horz" lIns="0" tIns="0" rIns="0" bIns="0" rtlCol="0">
            <a:normAutofit/>
          </a:bodyPr>
          <a:lstStyle/>
          <a:p>
            <a:pPr>
              <a:lnSpc>
                <a:spcPct val="90000"/>
              </a:lnSpc>
              <a:spcAft>
                <a:spcPts val="600"/>
              </a:spcAft>
              <a:buFont typeface="Arial" panose="020B0604020202020204" pitchFamily="34" charset="0"/>
            </a:pPr>
            <a:endParaRPr lang="en-US" sz="1600" dirty="0">
              <a:solidFill>
                <a:srgbClr val="7030A0"/>
              </a:solidFill>
              <a:latin typeface="Arial" panose="020B0604020202020204" pitchFamily="34" charset="0"/>
              <a:cs typeface="Arial" panose="020B0604020202020204" pitchFamily="34" charset="0"/>
            </a:endParaRPr>
          </a:p>
          <a:p>
            <a:pPr marL="285750" indent="-285750">
              <a:lnSpc>
                <a:spcPct val="90000"/>
              </a:lnSpc>
              <a:spcAft>
                <a:spcPts val="600"/>
              </a:spcAft>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The average speed to answer was 25 seconds which correlates with the trend of call volume &amp; abandoned calls alongside the higher percentages for the calls handled within 30, 60, and 90 seconds. </a:t>
            </a:r>
          </a:p>
          <a:p>
            <a:pPr marL="285750" indent="-285750">
              <a:lnSpc>
                <a:spcPct val="90000"/>
              </a:lnSpc>
              <a:spcAft>
                <a:spcPts val="600"/>
              </a:spcAft>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This is the best average speed to answer of the year, tied with June. </a:t>
            </a:r>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Key Call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graphicFrame>
        <p:nvGraphicFramePr>
          <p:cNvPr id="8" name="Chart 7">
            <a:extLst>
              <a:ext uri="{FF2B5EF4-FFF2-40B4-BE49-F238E27FC236}">
                <a16:creationId xmlns:a16="http://schemas.microsoft.com/office/drawing/2014/main" id="{4055F477-C1E4-4C03-8BE2-240BB1EE1378}"/>
              </a:ext>
            </a:extLst>
          </p:cNvPr>
          <p:cNvGraphicFramePr/>
          <p:nvPr>
            <p:extLst>
              <p:ext uri="{D42A27DB-BD31-4B8C-83A1-F6EECF244321}">
                <p14:modId xmlns:p14="http://schemas.microsoft.com/office/powerpoint/2010/main" val="3234923055"/>
              </p:ext>
            </p:extLst>
          </p:nvPr>
        </p:nvGraphicFramePr>
        <p:xfrm>
          <a:off x="0" y="1406176"/>
          <a:ext cx="5943601" cy="252398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76904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21</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graphicFrame>
        <p:nvGraphicFramePr>
          <p:cNvPr id="17" name="Chart 16">
            <a:extLst>
              <a:ext uri="{FF2B5EF4-FFF2-40B4-BE49-F238E27FC236}">
                <a16:creationId xmlns:a16="http://schemas.microsoft.com/office/drawing/2014/main" id="{D0422A1A-1723-4AEA-8957-B654D58F82F1}"/>
              </a:ext>
            </a:extLst>
          </p:cNvPr>
          <p:cNvGraphicFramePr/>
          <p:nvPr>
            <p:extLst>
              <p:ext uri="{D42A27DB-BD31-4B8C-83A1-F6EECF244321}">
                <p14:modId xmlns:p14="http://schemas.microsoft.com/office/powerpoint/2010/main" val="1180104484"/>
              </p:ext>
            </p:extLst>
          </p:nvPr>
        </p:nvGraphicFramePr>
        <p:xfrm>
          <a:off x="3725478" y="1474786"/>
          <a:ext cx="8466522" cy="4174965"/>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C40779DA-F183-431D-89FA-B8B4573A8884}"/>
              </a:ext>
            </a:extLst>
          </p:cNvPr>
          <p:cNvSpPr txBox="1"/>
          <p:nvPr/>
        </p:nvSpPr>
        <p:spPr>
          <a:xfrm>
            <a:off x="480526" y="1875129"/>
            <a:ext cx="4525347" cy="2850011"/>
          </a:xfrm>
          <a:prstGeom prst="rect">
            <a:avLst/>
          </a:prstGeom>
          <a:noFill/>
        </p:spPr>
        <p:txBody>
          <a:bodyPr wrap="square" rtlCol="0">
            <a:spAutoFit/>
          </a:bodyPr>
          <a:lstStyle/>
          <a:p>
            <a:r>
              <a:rPr lang="en-US" sz="1860" b="1" dirty="0">
                <a:solidFill>
                  <a:srgbClr val="7030A0"/>
                </a:solidFill>
                <a:cs typeface="Arial" panose="020B0604020202020204" pitchFamily="34" charset="0"/>
              </a:rPr>
              <a:t>Closed Monthly Data: </a:t>
            </a:r>
          </a:p>
          <a:p>
            <a:pPr marL="285750" indent="-285750">
              <a:buFont typeface="Arial" panose="020B0604020202020204" pitchFamily="34" charset="0"/>
              <a:buChar char="•"/>
            </a:pPr>
            <a:r>
              <a:rPr lang="en-US" dirty="0">
                <a:solidFill>
                  <a:srgbClr val="7030A0"/>
                </a:solidFill>
                <a:cs typeface="Arial" panose="020B0604020202020204" pitchFamily="34" charset="0"/>
              </a:rPr>
              <a:t>Incidents closed by SD: </a:t>
            </a:r>
            <a:r>
              <a:rPr lang="en-US" dirty="0">
                <a:cs typeface="Arial" panose="020B0604020202020204" pitchFamily="34" charset="0"/>
              </a:rPr>
              <a:t>2818</a:t>
            </a:r>
          </a:p>
          <a:p>
            <a:pPr marL="285750" indent="-285750">
              <a:buFont typeface="Arial" panose="020B0604020202020204" pitchFamily="34" charset="0"/>
              <a:buChar char="•"/>
            </a:pPr>
            <a:r>
              <a:rPr lang="en-US" dirty="0">
                <a:solidFill>
                  <a:srgbClr val="7030A0"/>
                </a:solidFill>
                <a:cs typeface="Arial" panose="020B0604020202020204" pitchFamily="34" charset="0"/>
              </a:rPr>
              <a:t>Total Closed Incidents: </a:t>
            </a:r>
            <a:r>
              <a:rPr lang="en-US" dirty="0">
                <a:cs typeface="Arial" panose="020B0604020202020204" pitchFamily="34" charset="0"/>
              </a:rPr>
              <a:t>3,405</a:t>
            </a:r>
          </a:p>
          <a:p>
            <a:pPr marL="285750" indent="-285750">
              <a:buFont typeface="Arial" panose="020B0604020202020204" pitchFamily="34" charset="0"/>
              <a:buChar char="•"/>
            </a:pPr>
            <a:r>
              <a:rPr lang="en-US" dirty="0">
                <a:solidFill>
                  <a:srgbClr val="7030A0"/>
                </a:solidFill>
                <a:cs typeface="Arial" panose="020B0604020202020204" pitchFamily="34" charset="0"/>
              </a:rPr>
              <a:t>Closed by SD Percentage: </a:t>
            </a:r>
            <a:r>
              <a:rPr lang="en-US" dirty="0">
                <a:cs typeface="Arial" panose="020B0604020202020204" pitchFamily="34" charset="0"/>
              </a:rPr>
              <a:t>82.7%</a:t>
            </a:r>
            <a:endParaRPr lang="en-US" b="1" dirty="0">
              <a:solidFill>
                <a:srgbClr val="7030A0"/>
              </a:solidFill>
              <a:cs typeface="Arial" panose="020B0604020202020204" pitchFamily="34" charset="0"/>
            </a:endParaRPr>
          </a:p>
          <a:p>
            <a:r>
              <a:rPr lang="en-US" sz="1860" b="1" dirty="0">
                <a:solidFill>
                  <a:srgbClr val="7030A0"/>
                </a:solidFill>
                <a:cs typeface="Arial" panose="020B0604020202020204" pitchFamily="34" charset="0"/>
              </a:rPr>
              <a:t>Incidents closed by Service Desk, by Source:</a:t>
            </a:r>
          </a:p>
          <a:p>
            <a:pPr marL="285750" indent="-285750">
              <a:buFont typeface="Arial" panose="020B0604020202020204" pitchFamily="34" charset="0"/>
              <a:buChar char="•"/>
            </a:pPr>
            <a:r>
              <a:rPr lang="en-US" dirty="0">
                <a:solidFill>
                  <a:srgbClr val="7030A0"/>
                </a:solidFill>
                <a:cs typeface="Arial" panose="020B0604020202020204" pitchFamily="34" charset="0"/>
              </a:rPr>
              <a:t>Phone: </a:t>
            </a:r>
            <a:r>
              <a:rPr lang="en-US" dirty="0">
                <a:cs typeface="Arial" panose="020B0604020202020204" pitchFamily="34" charset="0"/>
              </a:rPr>
              <a:t>2,306</a:t>
            </a:r>
          </a:p>
          <a:p>
            <a:pPr marL="285750" indent="-285750">
              <a:buFont typeface="Arial" panose="020B0604020202020204" pitchFamily="34" charset="0"/>
              <a:buChar char="•"/>
            </a:pPr>
            <a:r>
              <a:rPr lang="en-US" dirty="0">
                <a:solidFill>
                  <a:srgbClr val="7030A0"/>
                </a:solidFill>
                <a:cs typeface="Arial" panose="020B0604020202020204" pitchFamily="34" charset="0"/>
              </a:rPr>
              <a:t>Email: </a:t>
            </a:r>
            <a:r>
              <a:rPr lang="en-US" dirty="0">
                <a:cs typeface="Arial" panose="020B0604020202020204" pitchFamily="34" charset="0"/>
              </a:rPr>
              <a:t>461</a:t>
            </a:r>
          </a:p>
          <a:p>
            <a:pPr marL="285750" indent="-285750">
              <a:buFont typeface="Arial" panose="020B0604020202020204" pitchFamily="34" charset="0"/>
              <a:buChar char="•"/>
            </a:pPr>
            <a:r>
              <a:rPr lang="en-US" dirty="0">
                <a:solidFill>
                  <a:srgbClr val="7030A0"/>
                </a:solidFill>
                <a:cs typeface="Arial" panose="020B0604020202020204" pitchFamily="34" charset="0"/>
              </a:rPr>
              <a:t>Self-Service: </a:t>
            </a:r>
            <a:r>
              <a:rPr lang="en-US" dirty="0">
                <a:cs typeface="Arial" panose="020B0604020202020204" pitchFamily="34" charset="0"/>
              </a:rPr>
              <a:t>31</a:t>
            </a:r>
          </a:p>
          <a:p>
            <a:pPr marL="285750" indent="-285750">
              <a:buFont typeface="Arial" panose="020B0604020202020204" pitchFamily="34" charset="0"/>
              <a:buChar char="•"/>
            </a:pPr>
            <a:r>
              <a:rPr lang="en-US" dirty="0">
                <a:solidFill>
                  <a:srgbClr val="7030A0"/>
                </a:solidFill>
                <a:cs typeface="Arial" panose="020B0604020202020204" pitchFamily="34" charset="0"/>
              </a:rPr>
              <a:t>Walk-in: </a:t>
            </a:r>
            <a:r>
              <a:rPr lang="en-US" dirty="0">
                <a:cs typeface="Arial" panose="020B0604020202020204" pitchFamily="34" charset="0"/>
              </a:rPr>
              <a:t>20</a:t>
            </a:r>
          </a:p>
          <a:p>
            <a:endParaRPr lang="en-US" sz="1600" dirty="0">
              <a:solidFill>
                <a:srgbClr val="7030A0"/>
              </a:solidFill>
            </a:endParaRPr>
          </a:p>
        </p:txBody>
      </p:sp>
    </p:spTree>
    <p:extLst>
      <p:ext uri="{BB962C8B-B14F-4D97-AF65-F5344CB8AC3E}">
        <p14:creationId xmlns:p14="http://schemas.microsoft.com/office/powerpoint/2010/main" val="4129505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dirty="0"/>
              <a:t>Jackson Lewis P.C.  </a:t>
            </a:r>
            <a:endParaRPr lang="en-US" dirty="0"/>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22</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6" name="TextBox 5">
            <a:extLst>
              <a:ext uri="{FF2B5EF4-FFF2-40B4-BE49-F238E27FC236}">
                <a16:creationId xmlns:a16="http://schemas.microsoft.com/office/drawing/2014/main" id="{BDD67271-273D-4848-AB2E-7A0182984960}"/>
              </a:ext>
            </a:extLst>
          </p:cNvPr>
          <p:cNvSpPr txBox="1"/>
          <p:nvPr/>
        </p:nvSpPr>
        <p:spPr>
          <a:xfrm>
            <a:off x="243921" y="1482237"/>
            <a:ext cx="4487699" cy="4616648"/>
          </a:xfrm>
          <a:prstGeom prst="rect">
            <a:avLst/>
          </a:prstGeom>
          <a:noFill/>
        </p:spPr>
        <p:txBody>
          <a:bodyPr wrap="square" rtlCol="0">
            <a:spAutoFit/>
          </a:bodyPr>
          <a:lstStyle/>
          <a:p>
            <a:r>
              <a:rPr lang="en-US" sz="1860" dirty="0">
                <a:solidFill>
                  <a:srgbClr val="7030A0"/>
                </a:solidFill>
              </a:rPr>
              <a:t>Top 5 Subcategories:</a:t>
            </a:r>
          </a:p>
          <a:p>
            <a:pPr marL="342900" indent="-342900">
              <a:buFont typeface="Arial" panose="020B0604020202020204" pitchFamily="34" charset="0"/>
              <a:buChar char="•"/>
            </a:pPr>
            <a:r>
              <a:rPr lang="en-US" sz="1860" dirty="0"/>
              <a:t>Microsoft Office (527)</a:t>
            </a:r>
          </a:p>
          <a:p>
            <a:pPr marL="342900" indent="-342900">
              <a:buFont typeface="Arial" panose="020B0604020202020204" pitchFamily="34" charset="0"/>
              <a:buChar char="•"/>
            </a:pPr>
            <a:r>
              <a:rPr lang="en-US" sz="1860" dirty="0"/>
              <a:t>Active Directory (430)</a:t>
            </a:r>
          </a:p>
          <a:p>
            <a:pPr marL="342900" indent="-342900">
              <a:buFont typeface="Arial" panose="020B0604020202020204" pitchFamily="34" charset="0"/>
              <a:buChar char="•"/>
            </a:pPr>
            <a:r>
              <a:rPr lang="en-US" sz="1860" dirty="0"/>
              <a:t>NetDocuments (348)</a:t>
            </a:r>
          </a:p>
          <a:p>
            <a:pPr marL="342900" indent="-342900">
              <a:buFont typeface="Arial" panose="020B0604020202020204" pitchFamily="34" charset="0"/>
              <a:buChar char="•"/>
            </a:pPr>
            <a:r>
              <a:rPr lang="en-US" sz="1860" dirty="0"/>
              <a:t>Power PDF (130)</a:t>
            </a:r>
          </a:p>
          <a:p>
            <a:pPr marL="342900" indent="-342900">
              <a:buFont typeface="Arial" panose="020B0604020202020204" pitchFamily="34" charset="0"/>
              <a:buChar char="•"/>
            </a:pPr>
            <a:r>
              <a:rPr lang="en-US" sz="1860" dirty="0"/>
              <a:t>Windows OS (124)</a:t>
            </a:r>
          </a:p>
          <a:p>
            <a:endParaRPr lang="en-US" sz="1860" dirty="0">
              <a:solidFill>
                <a:srgbClr val="7030A0"/>
              </a:solidFill>
            </a:endParaRPr>
          </a:p>
          <a:p>
            <a:r>
              <a:rPr lang="en-US" sz="1860" dirty="0">
                <a:solidFill>
                  <a:srgbClr val="7030A0"/>
                </a:solidFill>
              </a:rPr>
              <a:t>Top 5 Customers: </a:t>
            </a:r>
          </a:p>
          <a:p>
            <a:pPr marL="342900" indent="-342900">
              <a:buFont typeface="+mj-lt"/>
              <a:buAutoNum type="arabicPeriod"/>
            </a:pPr>
            <a:r>
              <a:rPr lang="en-US" dirty="0"/>
              <a:t>Greisy Ledo (33)</a:t>
            </a:r>
          </a:p>
          <a:p>
            <a:pPr marL="342900" indent="-342900">
              <a:buFont typeface="+mj-lt"/>
              <a:buAutoNum type="arabicPeriod"/>
            </a:pPr>
            <a:r>
              <a:rPr lang="en-US" dirty="0"/>
              <a:t>Pedro Forment (20)</a:t>
            </a:r>
          </a:p>
          <a:p>
            <a:pPr marL="342900" indent="-342900">
              <a:buFont typeface="+mj-lt"/>
              <a:buAutoNum type="arabicPeriod"/>
            </a:pPr>
            <a:r>
              <a:rPr lang="en-US" dirty="0"/>
              <a:t>Dawn Gann (19)</a:t>
            </a:r>
          </a:p>
          <a:p>
            <a:pPr marL="342900" indent="-342900">
              <a:buFont typeface="+mj-lt"/>
              <a:buAutoNum type="arabicPeriod"/>
            </a:pPr>
            <a:r>
              <a:rPr lang="en-US" dirty="0"/>
              <a:t>Betty Arnold (17)</a:t>
            </a:r>
          </a:p>
          <a:p>
            <a:pPr marL="342900" indent="-342900">
              <a:buFont typeface="+mj-lt"/>
              <a:buAutoNum type="arabicPeriod"/>
            </a:pPr>
            <a:r>
              <a:rPr lang="en-US" dirty="0"/>
              <a:t>Christopher Gomez (17)</a:t>
            </a:r>
          </a:p>
          <a:p>
            <a:endParaRPr lang="en-US" dirty="0"/>
          </a:p>
          <a:p>
            <a:r>
              <a:rPr lang="en-US" sz="1860" dirty="0">
                <a:solidFill>
                  <a:srgbClr val="7030A0"/>
                </a:solidFill>
              </a:rPr>
              <a:t>Average Incident/employee/month: </a:t>
            </a:r>
            <a:r>
              <a:rPr lang="en-US" sz="1860" dirty="0"/>
              <a:t>1.5</a:t>
            </a:r>
          </a:p>
          <a:p>
            <a:r>
              <a:rPr lang="en-US" sz="1860" dirty="0">
                <a:solidFill>
                  <a:srgbClr val="7030A0"/>
                </a:solidFill>
              </a:rPr>
              <a:t>Average Incident/new hire/month: </a:t>
            </a:r>
            <a:r>
              <a:rPr lang="en-US" sz="1860" dirty="0"/>
              <a:t>2.5</a:t>
            </a:r>
          </a:p>
        </p:txBody>
      </p:sp>
      <p:graphicFrame>
        <p:nvGraphicFramePr>
          <p:cNvPr id="7" name="Content Placeholder 8">
            <a:extLst>
              <a:ext uri="{FF2B5EF4-FFF2-40B4-BE49-F238E27FC236}">
                <a16:creationId xmlns:a16="http://schemas.microsoft.com/office/drawing/2014/main" id="{AF1FFB99-6227-4359-807C-AEC9988FE444}"/>
              </a:ext>
            </a:extLst>
          </p:cNvPr>
          <p:cNvGraphicFramePr>
            <a:graphicFrameLocks noGrp="1"/>
          </p:cNvGraphicFramePr>
          <p:nvPr>
            <p:ph sz="half" idx="2"/>
            <p:extLst>
              <p:ext uri="{D42A27DB-BD31-4B8C-83A1-F6EECF244321}">
                <p14:modId xmlns:p14="http://schemas.microsoft.com/office/powerpoint/2010/main" val="4012434707"/>
              </p:ext>
            </p:extLst>
          </p:nvPr>
        </p:nvGraphicFramePr>
        <p:xfrm>
          <a:off x="4731620" y="1482237"/>
          <a:ext cx="7461738" cy="493951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63848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F660C1-DB06-4D93-81FD-D0A3CE3FD445}"/>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7BF809E5-ED8C-4146-A2A0-A1B3F0CAB789}"/>
              </a:ext>
            </a:extLst>
          </p:cNvPr>
          <p:cNvSpPr>
            <a:spLocks noGrp="1"/>
          </p:cNvSpPr>
          <p:nvPr>
            <p:ph type="sldNum" sz="quarter" idx="4"/>
          </p:nvPr>
        </p:nvSpPr>
        <p:spPr/>
        <p:txBody>
          <a:bodyPr/>
          <a:lstStyle/>
          <a:p>
            <a:fld id="{407F7647-6CBB-4945-B48A-22BF8575EA14}" type="slidenum">
              <a:rPr lang="en-US" smtClean="0"/>
              <a:pPr/>
              <a:t>23</a:t>
            </a:fld>
            <a:endParaRPr lang="en-US"/>
          </a:p>
        </p:txBody>
      </p:sp>
      <p:graphicFrame>
        <p:nvGraphicFramePr>
          <p:cNvPr id="7" name="Content Placeholder 6">
            <a:extLst>
              <a:ext uri="{FF2B5EF4-FFF2-40B4-BE49-F238E27FC236}">
                <a16:creationId xmlns:a16="http://schemas.microsoft.com/office/drawing/2014/main" id="{C8DDC3F9-A86F-4342-870A-E3F4D2BC24DE}"/>
              </a:ext>
            </a:extLst>
          </p:cNvPr>
          <p:cNvGraphicFramePr>
            <a:graphicFrameLocks noGrp="1"/>
          </p:cNvGraphicFramePr>
          <p:nvPr>
            <p:ph sz="half" idx="2"/>
            <p:extLst>
              <p:ext uri="{D42A27DB-BD31-4B8C-83A1-F6EECF244321}">
                <p14:modId xmlns:p14="http://schemas.microsoft.com/office/powerpoint/2010/main" val="1818272143"/>
              </p:ext>
            </p:extLst>
          </p:nvPr>
        </p:nvGraphicFramePr>
        <p:xfrm>
          <a:off x="171886" y="2205839"/>
          <a:ext cx="5921828" cy="2257806"/>
        </p:xfrm>
        <a:graphic>
          <a:graphicData uri="http://schemas.openxmlformats.org/drawingml/2006/table">
            <a:tbl>
              <a:tblPr/>
              <a:tblGrid>
                <a:gridCol w="1480457">
                  <a:extLst>
                    <a:ext uri="{9D8B030D-6E8A-4147-A177-3AD203B41FA5}">
                      <a16:colId xmlns:a16="http://schemas.microsoft.com/office/drawing/2014/main" val="3193128310"/>
                    </a:ext>
                  </a:extLst>
                </a:gridCol>
                <a:gridCol w="1480457">
                  <a:extLst>
                    <a:ext uri="{9D8B030D-6E8A-4147-A177-3AD203B41FA5}">
                      <a16:colId xmlns:a16="http://schemas.microsoft.com/office/drawing/2014/main" val="2187400195"/>
                    </a:ext>
                  </a:extLst>
                </a:gridCol>
                <a:gridCol w="1480457">
                  <a:extLst>
                    <a:ext uri="{9D8B030D-6E8A-4147-A177-3AD203B41FA5}">
                      <a16:colId xmlns:a16="http://schemas.microsoft.com/office/drawing/2014/main" val="1574895035"/>
                    </a:ext>
                  </a:extLst>
                </a:gridCol>
                <a:gridCol w="1480457">
                  <a:extLst>
                    <a:ext uri="{9D8B030D-6E8A-4147-A177-3AD203B41FA5}">
                      <a16:colId xmlns:a16="http://schemas.microsoft.com/office/drawing/2014/main" val="4062881144"/>
                    </a:ext>
                  </a:extLst>
                </a:gridCol>
              </a:tblGrid>
              <a:tr h="568477">
                <a:tc>
                  <a:txBody>
                    <a:bodyPr/>
                    <a:lstStyle/>
                    <a:p>
                      <a:pPr algn="l" fontAlgn="t"/>
                      <a:r>
                        <a:rPr lang="en-US" sz="1600" b="1">
                          <a:solidFill>
                            <a:srgbClr val="7030A0"/>
                          </a:solidFill>
                          <a:effectLst/>
                        </a:rPr>
                        <a:t>September</a:t>
                      </a:r>
                      <a:endParaRPr lang="en-US" sz="1600" b="0">
                        <a:solidFill>
                          <a:srgbClr val="7030A0"/>
                        </a:solidFill>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solidFill>
                            <a:srgbClr val="7030A0"/>
                          </a:solidFill>
                          <a:effectLst/>
                        </a:rPr>
                        <a:t>Breached</a:t>
                      </a:r>
                      <a:endParaRPr lang="en-US" sz="1600" b="0">
                        <a:solidFill>
                          <a:srgbClr val="7030A0"/>
                        </a:solidFill>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solidFill>
                            <a:srgbClr val="7030A0"/>
                          </a:solidFill>
                          <a:effectLst/>
                        </a:rPr>
                        <a:t>Has not Breached</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solidFill>
                            <a:srgbClr val="7030A0"/>
                          </a:solidFill>
                          <a:effectLst/>
                        </a:rPr>
                        <a:t>SLA %</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extLst>
                  <a:ext uri="{0D108BD9-81ED-4DB2-BD59-A6C34878D82A}">
                    <a16:rowId xmlns:a16="http://schemas.microsoft.com/office/drawing/2014/main" val="3657715792"/>
                  </a:ext>
                </a:extLst>
              </a:tr>
              <a:tr h="560832">
                <a:tc>
                  <a:txBody>
                    <a:bodyPr/>
                    <a:lstStyle/>
                    <a:p>
                      <a:pPr algn="l" fontAlgn="t"/>
                      <a:r>
                        <a:rPr lang="en-US" sz="1600" b="1">
                          <a:solidFill>
                            <a:srgbClr val="7030A0"/>
                          </a:solidFill>
                          <a:effectLst/>
                        </a:rPr>
                        <a:t>Response</a:t>
                      </a:r>
                      <a:endParaRPr lang="en-US" sz="1600" b="0">
                        <a:solidFill>
                          <a:srgbClr val="7030A0"/>
                        </a:solidFill>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0" dirty="0">
                          <a:effectLst/>
                        </a:rPr>
                        <a:t>98</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dirty="0">
                          <a:effectLst/>
                        </a:rPr>
                        <a:t>2724</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dirty="0">
                          <a:effectLst/>
                        </a:rPr>
                        <a:t>96.4%</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94350572"/>
                  </a:ext>
                </a:extLst>
              </a:tr>
              <a:tr h="560832">
                <a:tc>
                  <a:txBody>
                    <a:bodyPr/>
                    <a:lstStyle/>
                    <a:p>
                      <a:pPr algn="l" fontAlgn="t"/>
                      <a:r>
                        <a:rPr lang="en-US" sz="1600" b="1">
                          <a:solidFill>
                            <a:srgbClr val="7030A0"/>
                          </a:solidFill>
                          <a:effectLst/>
                        </a:rPr>
                        <a:t>Resolution</a:t>
                      </a:r>
                      <a:endParaRPr lang="en-US" sz="1600" b="0">
                        <a:solidFill>
                          <a:srgbClr val="7030A0"/>
                        </a:solidFill>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0" dirty="0">
                          <a:effectLst/>
                        </a:rPr>
                        <a:t>32</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dirty="0">
                          <a:effectLst/>
                        </a:rPr>
                        <a:t>2790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dirty="0">
                          <a:effectLst/>
                        </a:rPr>
                        <a:t>98.85%</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996309969"/>
                  </a:ext>
                </a:extLst>
              </a:tr>
              <a:tr h="560832">
                <a:tc>
                  <a:txBody>
                    <a:bodyPr/>
                    <a:lstStyle/>
                    <a:p>
                      <a:pPr algn="l" fontAlgn="t"/>
                      <a:r>
                        <a:rPr lang="en-US" sz="1600" b="1">
                          <a:solidFill>
                            <a:srgbClr val="7030A0"/>
                          </a:solidFill>
                          <a:effectLst/>
                        </a:rPr>
                        <a:t>Overall</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0" dirty="0">
                          <a:effectLst/>
                        </a:rPr>
                        <a:t>130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dirty="0">
                          <a:effectLst/>
                        </a:rPr>
                        <a:t>5514</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dirty="0">
                          <a:effectLst/>
                        </a:rPr>
                        <a:t>97.64%</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2663114445"/>
                  </a:ext>
                </a:extLst>
              </a:tr>
            </a:tbl>
          </a:graphicData>
        </a:graphic>
      </p:graphicFrame>
      <p:sp>
        <p:nvSpPr>
          <p:cNvPr id="6" name="Title 5">
            <a:extLst>
              <a:ext uri="{FF2B5EF4-FFF2-40B4-BE49-F238E27FC236}">
                <a16:creationId xmlns:a16="http://schemas.microsoft.com/office/drawing/2014/main" id="{A69021CE-F9BB-4F85-A9A9-77C4AD2B1002}"/>
              </a:ext>
            </a:extLst>
          </p:cNvPr>
          <p:cNvSpPr>
            <a:spLocks noGrp="1"/>
          </p:cNvSpPr>
          <p:nvPr>
            <p:ph type="title"/>
          </p:nvPr>
        </p:nvSpPr>
        <p:spPr/>
        <p:txBody>
          <a:bodyPr/>
          <a:lstStyle/>
          <a:p>
            <a:r>
              <a:rPr lang="en-US" altLang="en-US" sz="2500"/>
              <a:t>2021 Service Desk SLA Statistics</a:t>
            </a:r>
            <a:endParaRPr lang="en-US"/>
          </a:p>
        </p:txBody>
      </p:sp>
      <p:sp>
        <p:nvSpPr>
          <p:cNvPr id="9" name="TextBox 8">
            <a:extLst>
              <a:ext uri="{FF2B5EF4-FFF2-40B4-BE49-F238E27FC236}">
                <a16:creationId xmlns:a16="http://schemas.microsoft.com/office/drawing/2014/main" id="{A0F7F1B9-7665-4B06-91F1-A0A5DB36BA0F}"/>
              </a:ext>
            </a:extLst>
          </p:cNvPr>
          <p:cNvSpPr txBox="1"/>
          <p:nvPr/>
        </p:nvSpPr>
        <p:spPr>
          <a:xfrm>
            <a:off x="77771" y="4704245"/>
            <a:ext cx="6110058" cy="1200329"/>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dirty="0">
                <a:solidFill>
                  <a:srgbClr val="7030A0"/>
                </a:solidFill>
                <a:cs typeface="Arial" panose="020B0604020202020204" pitchFamily="34" charset="0"/>
              </a:rPr>
              <a:t>Response &amp; Resolution SLA timers are determined by the Priority of the Incident. </a:t>
            </a:r>
          </a:p>
          <a:p>
            <a:pPr marL="285750" indent="-285750">
              <a:buFont typeface="Arial" panose="020B0604020202020204" pitchFamily="34" charset="0"/>
              <a:buChar char="•"/>
            </a:pPr>
            <a:r>
              <a:rPr lang="en-US" dirty="0">
                <a:solidFill>
                  <a:srgbClr val="7030A0"/>
                </a:solidFill>
                <a:cs typeface="Arial" panose="020B0604020202020204" pitchFamily="34" charset="0"/>
              </a:rPr>
              <a:t>Both Response and Resolution SLA reviewed on this slide are across all Priorities.   </a:t>
            </a:r>
          </a:p>
        </p:txBody>
      </p:sp>
      <p:sp>
        <p:nvSpPr>
          <p:cNvPr id="11" name="TextBox 10">
            <a:extLst>
              <a:ext uri="{FF2B5EF4-FFF2-40B4-BE49-F238E27FC236}">
                <a16:creationId xmlns:a16="http://schemas.microsoft.com/office/drawing/2014/main" id="{10EB87E4-F4D1-4662-9883-BEDED3DB6B49}"/>
              </a:ext>
            </a:extLst>
          </p:cNvPr>
          <p:cNvSpPr txBox="1"/>
          <p:nvPr/>
        </p:nvSpPr>
        <p:spPr>
          <a:xfrm>
            <a:off x="6516102" y="1162004"/>
            <a:ext cx="4487699" cy="5816977"/>
          </a:xfrm>
          <a:prstGeom prst="rect">
            <a:avLst/>
          </a:prstGeom>
          <a:noFill/>
        </p:spPr>
        <p:txBody>
          <a:bodyPr wrap="square" rtlCol="0">
            <a:spAutoFit/>
          </a:bodyPr>
          <a:lstStyle/>
          <a:p>
            <a:r>
              <a:rPr lang="en-US" sz="1860" dirty="0">
                <a:solidFill>
                  <a:srgbClr val="7030A0"/>
                </a:solidFill>
              </a:rPr>
              <a:t>Survey Response Comment Highlights:</a:t>
            </a:r>
          </a:p>
          <a:p>
            <a:endParaRPr lang="en-US" sz="1860" dirty="0">
              <a:solidFill>
                <a:srgbClr val="7030A0"/>
              </a:solidFill>
            </a:endParaRPr>
          </a:p>
          <a:p>
            <a:pPr marL="342900" indent="-342900">
              <a:buFont typeface="Arial" panose="020B0604020202020204" pitchFamily="34" charset="0"/>
              <a:buChar char="•"/>
            </a:pPr>
            <a:r>
              <a:rPr lang="en-US" sz="1860" dirty="0">
                <a:solidFill>
                  <a:srgbClr val="7030A0"/>
                </a:solidFill>
              </a:rPr>
              <a:t>Sandy – “The IT Support staff are always very knowledgeable and helpful and very much appreciated.</a:t>
            </a:r>
          </a:p>
          <a:p>
            <a:pPr marL="342900" indent="-342900">
              <a:buFont typeface="Arial" panose="020B0604020202020204" pitchFamily="34" charset="0"/>
              <a:buChar char="•"/>
            </a:pPr>
            <a:r>
              <a:rPr lang="en-US" sz="1860" dirty="0">
                <a:solidFill>
                  <a:srgbClr val="7030A0"/>
                </a:solidFill>
              </a:rPr>
              <a:t>“Erica is amazing. …it's always so great to work with her because she is knowledgeable and friendly”</a:t>
            </a:r>
          </a:p>
          <a:p>
            <a:pPr marL="342900" indent="-342900">
              <a:buFont typeface="Arial" panose="020B0604020202020204" pitchFamily="34" charset="0"/>
              <a:buChar char="•"/>
            </a:pPr>
            <a:r>
              <a:rPr lang="en-US" sz="1860" dirty="0">
                <a:solidFill>
                  <a:srgbClr val="7030A0"/>
                </a:solidFill>
              </a:rPr>
              <a:t>Blaise – “I have never experienced a better IT staff.  they are quick, pleasant and successful.”</a:t>
            </a:r>
          </a:p>
          <a:p>
            <a:pPr marL="342900" indent="-342900">
              <a:buFont typeface="Arial" panose="020B0604020202020204" pitchFamily="34" charset="0"/>
              <a:buChar char="•"/>
            </a:pPr>
            <a:r>
              <a:rPr lang="en-US" sz="1860" dirty="0">
                <a:solidFill>
                  <a:srgbClr val="7030A0"/>
                </a:solidFill>
              </a:rPr>
              <a:t>Dan – “IT was able to resolve it quickly and without much difficulty, and that was much appreciated.”</a:t>
            </a:r>
          </a:p>
          <a:p>
            <a:pPr marL="342900" indent="-342900">
              <a:buFont typeface="Arial" panose="020B0604020202020204" pitchFamily="34" charset="0"/>
              <a:buChar char="•"/>
            </a:pPr>
            <a:r>
              <a:rPr lang="en-US" sz="1860" dirty="0">
                <a:solidFill>
                  <a:srgbClr val="7030A0"/>
                </a:solidFill>
              </a:rPr>
              <a:t>Chris – “The technician was helpful in fixing the problem and explaining what was wrong”</a:t>
            </a:r>
          </a:p>
          <a:p>
            <a:pPr marL="342900" indent="-342900">
              <a:buFont typeface="Arial" panose="020B0604020202020204" pitchFamily="34" charset="0"/>
              <a:buChar char="•"/>
            </a:pPr>
            <a:r>
              <a:rPr lang="en-US" sz="1860" dirty="0">
                <a:solidFill>
                  <a:srgbClr val="7030A0"/>
                </a:solidFill>
              </a:rPr>
              <a:t>Brandon – “answered the call and assisted me was excellent!  Thank you so much.”</a:t>
            </a:r>
          </a:p>
        </p:txBody>
      </p:sp>
    </p:spTree>
    <p:extLst>
      <p:ext uri="{BB962C8B-B14F-4D97-AF65-F5344CB8AC3E}">
        <p14:creationId xmlns:p14="http://schemas.microsoft.com/office/powerpoint/2010/main" val="77299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24</a:t>
            </a:fld>
            <a:endParaRPr lang="en-US"/>
          </a:p>
        </p:txBody>
      </p:sp>
      <p:graphicFrame>
        <p:nvGraphicFramePr>
          <p:cNvPr id="9" name="Content Placeholder 8">
            <a:extLst>
              <a:ext uri="{FF2B5EF4-FFF2-40B4-BE49-F238E27FC236}">
                <a16:creationId xmlns:a16="http://schemas.microsoft.com/office/drawing/2014/main" id="{8CE789C2-AEF0-4ED1-AD86-859AE009DC77}"/>
              </a:ext>
            </a:extLst>
          </p:cNvPr>
          <p:cNvGraphicFramePr>
            <a:graphicFrameLocks noGrp="1"/>
          </p:cNvGraphicFramePr>
          <p:nvPr>
            <p:ph sz="half" idx="2"/>
            <p:extLst>
              <p:ext uri="{D42A27DB-BD31-4B8C-83A1-F6EECF244321}">
                <p14:modId xmlns:p14="http://schemas.microsoft.com/office/powerpoint/2010/main" val="2390136139"/>
              </p:ext>
            </p:extLst>
          </p:nvPr>
        </p:nvGraphicFramePr>
        <p:xfrm>
          <a:off x="685800" y="1704975"/>
          <a:ext cx="5257800" cy="4467225"/>
        </p:xfrm>
        <a:graphic>
          <a:graphicData uri="http://schemas.openxmlformats.org/drawingml/2006/chart">
            <c:chart xmlns:c="http://schemas.openxmlformats.org/drawingml/2006/chart" xmlns:r="http://schemas.openxmlformats.org/officeDocument/2006/relationships" r:id="rId3"/>
          </a:graphicData>
        </a:graphic>
      </p:graphicFrame>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Knowledge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10" name="TextBox 9">
            <a:extLst>
              <a:ext uri="{FF2B5EF4-FFF2-40B4-BE49-F238E27FC236}">
                <a16:creationId xmlns:a16="http://schemas.microsoft.com/office/drawing/2014/main" id="{D714F2CE-A505-494C-B0FF-E33C09E3A775}"/>
              </a:ext>
            </a:extLst>
          </p:cNvPr>
          <p:cNvSpPr txBox="1"/>
          <p:nvPr/>
        </p:nvSpPr>
        <p:spPr>
          <a:xfrm>
            <a:off x="5869164" y="2536247"/>
            <a:ext cx="5781575" cy="3444020"/>
          </a:xfrm>
          <a:prstGeom prst="rect">
            <a:avLst/>
          </a:prstGeom>
          <a:noFill/>
        </p:spPr>
        <p:txBody>
          <a:bodyPr wrap="square" rtlCol="0">
            <a:spAutoFit/>
          </a:bodyPr>
          <a:lstStyle/>
          <a:p>
            <a:r>
              <a:rPr lang="en-US" sz="1860" dirty="0">
                <a:solidFill>
                  <a:srgbClr val="7030A0"/>
                </a:solidFill>
              </a:rPr>
              <a:t>Top viewed articles, Self Service:</a:t>
            </a:r>
          </a:p>
          <a:p>
            <a:pPr marL="285750" indent="-285750">
              <a:buFont typeface="Arial" panose="020B0604020202020204" pitchFamily="34" charset="0"/>
              <a:buChar char="•"/>
            </a:pPr>
            <a:r>
              <a:rPr lang="en-US" dirty="0"/>
              <a:t>How to install a network printer</a:t>
            </a:r>
          </a:p>
          <a:p>
            <a:pPr marL="285750" indent="-285750">
              <a:buFont typeface="Arial" panose="020B0604020202020204" pitchFamily="34" charset="0"/>
              <a:buChar char="•"/>
            </a:pPr>
            <a:r>
              <a:rPr lang="en-US" dirty="0"/>
              <a:t>How do I contact the Service Desk?</a:t>
            </a:r>
          </a:p>
          <a:p>
            <a:pPr marL="285750" indent="-285750">
              <a:buFont typeface="Arial" panose="020B0604020202020204" pitchFamily="34" charset="0"/>
              <a:buChar char="•"/>
            </a:pPr>
            <a:r>
              <a:rPr lang="en-US" dirty="0"/>
              <a:t>How to configure JL email on your iOS device</a:t>
            </a:r>
          </a:p>
          <a:p>
            <a:pPr marL="285750" indent="-285750">
              <a:buFont typeface="Arial" panose="020B0604020202020204" pitchFamily="34" charset="0"/>
              <a:buChar char="•"/>
            </a:pPr>
            <a:r>
              <a:rPr lang="en-US" b="0" i="0" dirty="0">
                <a:solidFill>
                  <a:srgbClr val="2E2E2E"/>
                </a:solidFill>
                <a:effectLst/>
                <a:latin typeface="SourceSansPro"/>
              </a:rPr>
              <a:t>Using AnyConnect for Remote Access (VPN)</a:t>
            </a:r>
          </a:p>
          <a:p>
            <a:r>
              <a:rPr lang="en-US" sz="1860" dirty="0">
                <a:solidFill>
                  <a:srgbClr val="7030A0"/>
                </a:solidFill>
              </a:rPr>
              <a:t>Top viewed articles, IT: </a:t>
            </a:r>
          </a:p>
          <a:p>
            <a:pPr marL="285750" indent="-285750">
              <a:buFont typeface="Arial" panose="020B0604020202020204" pitchFamily="34" charset="0"/>
              <a:buChar char="•"/>
            </a:pPr>
            <a:r>
              <a:rPr lang="en-US" dirty="0"/>
              <a:t>Escalation paths and category guide</a:t>
            </a:r>
          </a:p>
          <a:p>
            <a:pPr marL="285750" indent="-285750">
              <a:buFont typeface="Arial" panose="020B0604020202020204" pitchFamily="34" charset="0"/>
              <a:buChar char="•"/>
            </a:pPr>
            <a:r>
              <a:rPr lang="en-US" dirty="0"/>
              <a:t>2Ring Dashboards</a:t>
            </a:r>
          </a:p>
          <a:p>
            <a:pPr marL="285750" indent="-285750">
              <a:buFont typeface="Arial" panose="020B0604020202020204" pitchFamily="34" charset="0"/>
              <a:buChar char="•"/>
            </a:pPr>
            <a:r>
              <a:rPr lang="en-US" dirty="0"/>
              <a:t>Netskope – Web Filtering &amp; Exceptions</a:t>
            </a:r>
          </a:p>
          <a:p>
            <a:pPr marL="285750" indent="-285750">
              <a:buFont typeface="Arial" panose="020B0604020202020204" pitchFamily="34" charset="0"/>
              <a:buChar char="•"/>
            </a:pPr>
            <a:r>
              <a:rPr lang="en-US" dirty="0"/>
              <a:t>TeamViewer: Remote Control</a:t>
            </a:r>
          </a:p>
          <a:p>
            <a:r>
              <a:rPr lang="en-US" sz="1860" dirty="0">
                <a:solidFill>
                  <a:srgbClr val="7030A0"/>
                </a:solidFill>
              </a:rPr>
              <a:t>Average Article rating: </a:t>
            </a:r>
            <a:r>
              <a:rPr lang="en-US" dirty="0"/>
              <a:t>4.67/5</a:t>
            </a:r>
            <a:br>
              <a:rPr lang="en-US" dirty="0"/>
            </a:br>
            <a:endParaRPr lang="en-US" dirty="0"/>
          </a:p>
        </p:txBody>
      </p:sp>
    </p:spTree>
    <p:extLst>
      <p:ext uri="{BB962C8B-B14F-4D97-AF65-F5344CB8AC3E}">
        <p14:creationId xmlns:p14="http://schemas.microsoft.com/office/powerpoint/2010/main" val="3971916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25</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1" kern="1200">
                <a:latin typeface="Arial" panose="020B0604020202020204" pitchFamily="34" charset="0"/>
                <a:ea typeface="+mj-ea"/>
                <a:cs typeface="Arial" panose="020B0604020202020204" pitchFamily="34" charset="0"/>
              </a:rPr>
              <a:t>Update &amp; Reminder </a:t>
            </a:r>
            <a:r>
              <a:rPr lang="en-US" sz="2500" b="1" i="0" kern="1200">
                <a:latin typeface="Arial" panose="020B0604020202020204" pitchFamily="34" charset="0"/>
                <a:ea typeface="+mj-ea"/>
                <a:cs typeface="Arial" panose="020B0604020202020204" pitchFamily="34" charset="0"/>
              </a:rPr>
              <a:t>Highlights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10" name="TextBox 9">
            <a:extLst>
              <a:ext uri="{FF2B5EF4-FFF2-40B4-BE49-F238E27FC236}">
                <a16:creationId xmlns:a16="http://schemas.microsoft.com/office/drawing/2014/main" id="{D714F2CE-A505-494C-B0FF-E33C09E3A775}"/>
              </a:ext>
            </a:extLst>
          </p:cNvPr>
          <p:cNvSpPr txBox="1"/>
          <p:nvPr/>
        </p:nvSpPr>
        <p:spPr>
          <a:xfrm>
            <a:off x="133007" y="1244800"/>
            <a:ext cx="11922937" cy="5632311"/>
          </a:xfrm>
          <a:prstGeom prst="rect">
            <a:avLst/>
          </a:prstGeom>
          <a:noFill/>
        </p:spPr>
        <p:txBody>
          <a:bodyPr wrap="square" rtlCol="0">
            <a:spAutoFit/>
          </a:bodyPr>
          <a:lstStyle/>
          <a:p>
            <a:pPr marL="285750" indent="-285750" algn="l">
              <a:buFont typeface="Arial" panose="020B0604020202020204" pitchFamily="34" charset="0"/>
              <a:buChar char="•"/>
            </a:pPr>
            <a:r>
              <a:rPr lang="en-US" b="1" i="0" dirty="0">
                <a:solidFill>
                  <a:srgbClr val="172B4D"/>
                </a:solidFill>
                <a:effectLst/>
                <a:latin typeface="-apple-system"/>
              </a:rPr>
              <a:t>JLink: </a:t>
            </a:r>
            <a:r>
              <a:rPr lang="en-US" b="0" i="0" dirty="0">
                <a:solidFill>
                  <a:srgbClr val="172B4D"/>
                </a:solidFill>
                <a:effectLst/>
                <a:latin typeface="-apple-system"/>
              </a:rPr>
              <a:t>Please be sure to evaluate issues reported with JLink to see if this issue is actually with the JLink site, or with a site linked to from within JLink.</a:t>
            </a:r>
          </a:p>
          <a:p>
            <a:pPr marL="742950" lvl="1" indent="-285750" algn="l">
              <a:buFont typeface="Arial" panose="020B0604020202020204" pitchFamily="34" charset="0"/>
              <a:buChar char="•"/>
            </a:pPr>
            <a:r>
              <a:rPr lang="en-US" b="0" i="0" dirty="0">
                <a:solidFill>
                  <a:srgbClr val="172B4D"/>
                </a:solidFill>
                <a:effectLst/>
                <a:latin typeface="-apple-system"/>
              </a:rPr>
              <a:t>Prior to escalating to this team, please to connect to the PC and review what the user is accessing to determine if the issue is with JLink.</a:t>
            </a:r>
          </a:p>
          <a:p>
            <a:pPr marL="742950" lvl="1" indent="-285750" algn="l">
              <a:buFont typeface="Arial" panose="020B0604020202020204" pitchFamily="34" charset="0"/>
              <a:buChar char="•"/>
            </a:pPr>
            <a:r>
              <a:rPr lang="en-US" b="0" i="0" dirty="0">
                <a:solidFill>
                  <a:srgbClr val="172B4D"/>
                </a:solidFill>
                <a:effectLst/>
                <a:latin typeface="-apple-system"/>
              </a:rPr>
              <a:t>Please include screenshots when possible.</a:t>
            </a:r>
          </a:p>
          <a:p>
            <a:pPr marL="742950" lvl="1" indent="-285750" algn="l">
              <a:buFont typeface="Arial" panose="020B0604020202020204" pitchFamily="34" charset="0"/>
              <a:buChar char="•"/>
            </a:pPr>
            <a:r>
              <a:rPr lang="en-US" b="0" i="0" dirty="0">
                <a:solidFill>
                  <a:srgbClr val="172B4D"/>
                </a:solidFill>
                <a:effectLst/>
                <a:latin typeface="-apple-system"/>
              </a:rPr>
              <a:t>The JLink team is working on creating a FAQ for our use and it will be added to knowledge once ready.</a:t>
            </a:r>
            <a:endParaRPr lang="en-US" dirty="0">
              <a:solidFill>
                <a:srgbClr val="7030A0"/>
              </a:solidFill>
            </a:endParaRPr>
          </a:p>
          <a:p>
            <a:pPr marL="285750" indent="-285750">
              <a:buFont typeface="Arial" panose="020B0604020202020204" pitchFamily="34" charset="0"/>
              <a:buChar char="•"/>
            </a:pPr>
            <a:r>
              <a:rPr lang="en-US" b="1" i="0" dirty="0">
                <a:solidFill>
                  <a:srgbClr val="172B4D"/>
                </a:solidFill>
                <a:effectLst/>
                <a:latin typeface="-apple-system"/>
              </a:rPr>
              <a:t>Microsoft Teams:</a:t>
            </a:r>
            <a:r>
              <a:rPr lang="en-US" b="0" i="0" dirty="0">
                <a:solidFill>
                  <a:srgbClr val="172B4D"/>
                </a:solidFill>
                <a:effectLst/>
                <a:latin typeface="-apple-system"/>
              </a:rPr>
              <a:t> There have been some reports of issues with quality of service within Teams meetings from some locations. Networking and Security are working to adjust Teams meetings to bypass the Netskope proxy.  </a:t>
            </a:r>
          </a:p>
          <a:p>
            <a:pPr marL="285750" indent="-285750">
              <a:buFont typeface="Arial" panose="020B0604020202020204" pitchFamily="34" charset="0"/>
              <a:buChar char="•"/>
            </a:pPr>
            <a:r>
              <a:rPr lang="en-US" b="1" i="0" dirty="0">
                <a:solidFill>
                  <a:srgbClr val="172B4D"/>
                </a:solidFill>
                <a:effectLst/>
                <a:latin typeface="-apple-system"/>
              </a:rPr>
              <a:t>TeamViewer Quick Support:</a:t>
            </a:r>
            <a:r>
              <a:rPr lang="en-US" b="0" i="0" dirty="0">
                <a:solidFill>
                  <a:srgbClr val="172B4D"/>
                </a:solidFill>
                <a:effectLst/>
                <a:latin typeface="-apple-system"/>
              </a:rPr>
              <a:t> The quick support file will be blocked without an exception. This is to meet Security’s requirements for remote access to our devices. If a user is working from a Jackson Lewis PC, add them to the </a:t>
            </a:r>
            <a:r>
              <a:rPr lang="en-US" b="0" i="1" dirty="0">
                <a:solidFill>
                  <a:srgbClr val="172B4D"/>
                </a:solidFill>
                <a:effectLst/>
                <a:latin typeface="-apple-system"/>
              </a:rPr>
              <a:t>Exception - TeamViewer</a:t>
            </a:r>
            <a:r>
              <a:rPr lang="en-US" b="0" i="0" dirty="0">
                <a:solidFill>
                  <a:srgbClr val="172B4D"/>
                </a:solidFill>
                <a:effectLst/>
                <a:latin typeface="-apple-system"/>
              </a:rPr>
              <a:t> distribution list within AD before asking them to browse to the TeamViewer link.</a:t>
            </a:r>
          </a:p>
          <a:p>
            <a:pPr marL="285750" indent="-285750">
              <a:buFont typeface="Arial" panose="020B0604020202020204" pitchFamily="34" charset="0"/>
              <a:buChar char="•"/>
            </a:pPr>
            <a:r>
              <a:rPr lang="en-US" b="1" i="0" dirty="0" err="1">
                <a:solidFill>
                  <a:srgbClr val="172B4D"/>
                </a:solidFill>
                <a:effectLst/>
                <a:latin typeface="-apple-system"/>
              </a:rPr>
              <a:t>Litera</a:t>
            </a:r>
            <a:r>
              <a:rPr lang="en-US" b="1" i="0" dirty="0">
                <a:solidFill>
                  <a:srgbClr val="172B4D"/>
                </a:solidFill>
                <a:effectLst/>
                <a:latin typeface="-apple-system"/>
              </a:rPr>
              <a:t>: </a:t>
            </a:r>
            <a:r>
              <a:rPr lang="en-US" b="0" i="0" dirty="0" err="1">
                <a:solidFill>
                  <a:srgbClr val="172B4D"/>
                </a:solidFill>
                <a:effectLst/>
                <a:latin typeface="-apple-system"/>
              </a:rPr>
              <a:t>Litera</a:t>
            </a:r>
            <a:r>
              <a:rPr lang="en-US" b="0" i="0" dirty="0">
                <a:solidFill>
                  <a:srgbClr val="172B4D"/>
                </a:solidFill>
                <a:effectLst/>
                <a:latin typeface="-apple-system"/>
              </a:rPr>
              <a:t> is being sent out to the next wave of offices on November 28th. Atlanta, Baltimore, DC, Greenville, Hartford, Norfolk, Philadelphia, Providence, and Richmond all received the attached email giving an overview of the </a:t>
            </a:r>
            <a:r>
              <a:rPr lang="en-US" b="0" i="0" dirty="0" err="1">
                <a:solidFill>
                  <a:srgbClr val="172B4D"/>
                </a:solidFill>
                <a:effectLst/>
                <a:latin typeface="-apple-system"/>
              </a:rPr>
              <a:t>Litera</a:t>
            </a:r>
            <a:r>
              <a:rPr lang="en-US" b="0" i="0" dirty="0">
                <a:solidFill>
                  <a:srgbClr val="172B4D"/>
                </a:solidFill>
                <a:effectLst/>
                <a:latin typeface="-apple-system"/>
              </a:rPr>
              <a:t> Suite.</a:t>
            </a:r>
          </a:p>
          <a:p>
            <a:pPr marL="285750" indent="-285750">
              <a:buFont typeface="Arial" panose="020B0604020202020204" pitchFamily="34" charset="0"/>
              <a:buChar char="•"/>
            </a:pPr>
            <a:r>
              <a:rPr lang="en-US" b="1" i="0" dirty="0">
                <a:solidFill>
                  <a:srgbClr val="172B4D"/>
                </a:solidFill>
                <a:effectLst/>
                <a:latin typeface="-apple-system"/>
              </a:rPr>
              <a:t>HelpDesk Voicemail: </a:t>
            </a:r>
            <a:r>
              <a:rPr lang="en-US" b="0" i="0" dirty="0">
                <a:solidFill>
                  <a:srgbClr val="172B4D"/>
                </a:solidFill>
                <a:effectLst/>
                <a:latin typeface="-apple-system"/>
              </a:rPr>
              <a:t>The issue occurring with voicemails left at the help desk line not migrating to Service Now have been resolved. Voicemail left at our line will be sent directly to SNOW and generate an incident and will not show up in the </a:t>
            </a:r>
            <a:r>
              <a:rPr lang="en-US" b="0" i="0" u="none" strike="noStrike" dirty="0">
                <a:solidFill>
                  <a:srgbClr val="0052CC"/>
                </a:solidFill>
                <a:effectLst/>
                <a:latin typeface="-apple-system"/>
                <a:hlinkClick r:id="rId3" tooltip="mailto:helpdesk@jacksonlewis.com"/>
              </a:rPr>
              <a:t>helpdesk@jacksonlewis.com</a:t>
            </a:r>
            <a:r>
              <a:rPr lang="en-US" b="0" i="0" dirty="0">
                <a:solidFill>
                  <a:srgbClr val="172B4D"/>
                </a:solidFill>
                <a:effectLst/>
                <a:latin typeface="-apple-system"/>
              </a:rPr>
              <a:t> mailbox.</a:t>
            </a:r>
          </a:p>
          <a:p>
            <a:pPr marL="285750" indent="-285750">
              <a:buFont typeface="Arial" panose="020B0604020202020204" pitchFamily="34" charset="0"/>
              <a:buChar char="•"/>
            </a:pPr>
            <a:r>
              <a:rPr lang="en-US" b="1" i="0" dirty="0">
                <a:solidFill>
                  <a:srgbClr val="172B4D"/>
                </a:solidFill>
                <a:effectLst/>
                <a:latin typeface="-apple-system"/>
              </a:rPr>
              <a:t>OA Changes:</a:t>
            </a:r>
            <a:r>
              <a:rPr lang="en-US" b="0" i="0" dirty="0">
                <a:solidFill>
                  <a:srgbClr val="172B4D"/>
                </a:solidFill>
                <a:effectLst/>
                <a:latin typeface="-apple-system"/>
              </a:rPr>
              <a:t>  Kim Webster and Cora Wilke are newly hired OAs who each started with JL this week.</a:t>
            </a:r>
          </a:p>
          <a:p>
            <a:pPr marL="742950" lvl="1" indent="-285750" algn="l">
              <a:buFont typeface="Arial" panose="020B0604020202020204" pitchFamily="34" charset="0"/>
              <a:buChar char="•"/>
            </a:pPr>
            <a:r>
              <a:rPr lang="en-US" b="0" i="0" dirty="0">
                <a:solidFill>
                  <a:srgbClr val="172B4D"/>
                </a:solidFill>
                <a:effectLst/>
                <a:latin typeface="-apple-system"/>
              </a:rPr>
              <a:t>Kim is handling St. Louis, Philadelphia, and Birmingham.</a:t>
            </a:r>
          </a:p>
          <a:p>
            <a:pPr marL="742950" lvl="1" indent="-285750" algn="l">
              <a:buFont typeface="Arial" panose="020B0604020202020204" pitchFamily="34" charset="0"/>
              <a:buChar char="•"/>
            </a:pPr>
            <a:r>
              <a:rPr lang="en-US" b="0" i="0" dirty="0">
                <a:solidFill>
                  <a:srgbClr val="172B4D"/>
                </a:solidFill>
                <a:effectLst/>
                <a:latin typeface="-apple-system"/>
              </a:rPr>
              <a:t>Cora is handling Greenville and Atlanta.</a:t>
            </a:r>
          </a:p>
          <a:p>
            <a:pPr algn="l"/>
            <a:endParaRPr lang="en-US" b="0" i="0" dirty="0">
              <a:solidFill>
                <a:srgbClr val="7030A0"/>
              </a:solidFill>
              <a:effectLst/>
            </a:endParaRPr>
          </a:p>
        </p:txBody>
      </p:sp>
    </p:spTree>
    <p:extLst>
      <p:ext uri="{BB962C8B-B14F-4D97-AF65-F5344CB8AC3E}">
        <p14:creationId xmlns:p14="http://schemas.microsoft.com/office/powerpoint/2010/main" val="1916140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4906772-A4EF-490E-9387-BB651BDCA075}"/>
              </a:ext>
            </a:extLst>
          </p:cNvPr>
          <p:cNvSpPr>
            <a:spLocks noGrp="1"/>
          </p:cNvSpPr>
          <p:nvPr>
            <p:ph type="title"/>
          </p:nvPr>
        </p:nvSpPr>
        <p:spPr/>
        <p:txBody>
          <a:bodyPr/>
          <a:lstStyle/>
          <a:p>
            <a:br>
              <a:rPr lang="en-US" sz="4000"/>
            </a:br>
            <a:r>
              <a:rPr lang="en-US" sz="4000"/>
              <a:t>Technology Operations</a:t>
            </a:r>
            <a:br>
              <a:rPr lang="en-US"/>
            </a:br>
            <a:endParaRPr lang="en-US"/>
          </a:p>
        </p:txBody>
      </p:sp>
      <p:sp>
        <p:nvSpPr>
          <p:cNvPr id="2" name="Footer Placeholder 1">
            <a:extLst>
              <a:ext uri="{FF2B5EF4-FFF2-40B4-BE49-F238E27FC236}">
                <a16:creationId xmlns:a16="http://schemas.microsoft.com/office/drawing/2014/main" id="{FE329348-6320-483F-A745-6555B90C2940}"/>
              </a:ext>
            </a:extLst>
          </p:cNvPr>
          <p:cNvSpPr>
            <a:spLocks noGrp="1"/>
          </p:cNvSpPr>
          <p:nvPr>
            <p:ph type="ftr" sz="quarter" idx="4294967295"/>
          </p:nvPr>
        </p:nvSpPr>
        <p:spPr>
          <a:xfrm>
            <a:off x="0" y="6356350"/>
            <a:ext cx="4114800" cy="365125"/>
          </a:xfrm>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E2DDFE91-434D-4BD4-A60E-4E8B492320D9}"/>
              </a:ext>
            </a:extLst>
          </p:cNvPr>
          <p:cNvSpPr>
            <a:spLocks noGrp="1"/>
          </p:cNvSpPr>
          <p:nvPr>
            <p:ph type="sldNum" sz="quarter" idx="4294967295"/>
          </p:nvPr>
        </p:nvSpPr>
        <p:spPr>
          <a:xfrm>
            <a:off x="9448800" y="6354763"/>
            <a:ext cx="2743200" cy="365125"/>
          </a:xfrm>
        </p:spPr>
        <p:txBody>
          <a:bodyPr/>
          <a:lstStyle/>
          <a:p>
            <a:fld id="{407F7647-6CBB-4945-B48A-22BF8575EA14}" type="slidenum">
              <a:rPr lang="en-US" smtClean="0"/>
              <a:pPr/>
              <a:t>26</a:t>
            </a:fld>
            <a:endParaRPr lang="en-US"/>
          </a:p>
        </p:txBody>
      </p:sp>
    </p:spTree>
    <p:extLst>
      <p:ext uri="{BB962C8B-B14F-4D97-AF65-F5344CB8AC3E}">
        <p14:creationId xmlns:p14="http://schemas.microsoft.com/office/powerpoint/2010/main" val="2675930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7835498-7952-47A7-95C8-BD7DEE591F99}"/>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CB6D4A68-E039-4353-9B6B-D85D10F682A8}"/>
              </a:ext>
            </a:extLst>
          </p:cNvPr>
          <p:cNvSpPr>
            <a:spLocks noGrp="1"/>
          </p:cNvSpPr>
          <p:nvPr>
            <p:ph type="sldNum" sz="quarter" idx="4"/>
          </p:nvPr>
        </p:nvSpPr>
        <p:spPr/>
        <p:txBody>
          <a:bodyPr/>
          <a:lstStyle/>
          <a:p>
            <a:fld id="{407F7647-6CBB-4945-B48A-22BF8575EA14}" type="slidenum">
              <a:rPr lang="en-US" smtClean="0"/>
              <a:pPr/>
              <a:t>27</a:t>
            </a:fld>
            <a:endParaRPr lang="en-US"/>
          </a:p>
        </p:txBody>
      </p:sp>
      <p:sp>
        <p:nvSpPr>
          <p:cNvPr id="6" name="Title 5">
            <a:extLst>
              <a:ext uri="{FF2B5EF4-FFF2-40B4-BE49-F238E27FC236}">
                <a16:creationId xmlns:a16="http://schemas.microsoft.com/office/drawing/2014/main" id="{4F961BD3-BC17-4AD6-A589-D7CE964A2F5F}"/>
              </a:ext>
            </a:extLst>
          </p:cNvPr>
          <p:cNvSpPr>
            <a:spLocks noGrp="1"/>
          </p:cNvSpPr>
          <p:nvPr>
            <p:ph type="title"/>
          </p:nvPr>
        </p:nvSpPr>
        <p:spPr/>
        <p:txBody>
          <a:bodyPr/>
          <a:lstStyle/>
          <a:p>
            <a:r>
              <a:rPr lang="en-US" sz="2500"/>
              <a:t>Escalation Status</a:t>
            </a:r>
            <a:br>
              <a:rPr lang="en-US" sz="2500"/>
            </a:br>
            <a:endParaRPr lang="en-US" sz="2500"/>
          </a:p>
        </p:txBody>
      </p:sp>
      <p:graphicFrame>
        <p:nvGraphicFramePr>
          <p:cNvPr id="9" name="Content Placeholder 13">
            <a:extLst>
              <a:ext uri="{FF2B5EF4-FFF2-40B4-BE49-F238E27FC236}">
                <a16:creationId xmlns:a16="http://schemas.microsoft.com/office/drawing/2014/main" id="{ED5316BA-5032-44AD-B1D4-AB70C072763A}"/>
              </a:ext>
            </a:extLst>
          </p:cNvPr>
          <p:cNvGraphicFramePr>
            <a:graphicFrameLocks/>
          </p:cNvGraphicFramePr>
          <p:nvPr>
            <p:extLst>
              <p:ext uri="{D42A27DB-BD31-4B8C-83A1-F6EECF244321}">
                <p14:modId xmlns:p14="http://schemas.microsoft.com/office/powerpoint/2010/main" val="1803989760"/>
              </p:ext>
            </p:extLst>
          </p:nvPr>
        </p:nvGraphicFramePr>
        <p:xfrm>
          <a:off x="734271" y="1364116"/>
          <a:ext cx="10905138" cy="4820739"/>
        </p:xfrm>
        <a:graphic>
          <a:graphicData uri="http://schemas.openxmlformats.org/drawingml/2006/chart">
            <c:chart xmlns:c="http://schemas.openxmlformats.org/drawingml/2006/chart" xmlns:r="http://schemas.openxmlformats.org/officeDocument/2006/relationships" r:id="rId2"/>
          </a:graphicData>
        </a:graphic>
      </p:graphicFrame>
      <p:sp>
        <p:nvSpPr>
          <p:cNvPr id="7" name="Oval 6">
            <a:extLst>
              <a:ext uri="{FF2B5EF4-FFF2-40B4-BE49-F238E27FC236}">
                <a16:creationId xmlns:a16="http://schemas.microsoft.com/office/drawing/2014/main" id="{52BB25F2-DDDD-468E-8C34-98A9994391E4}"/>
              </a:ext>
            </a:extLst>
          </p:cNvPr>
          <p:cNvSpPr/>
          <p:nvPr/>
        </p:nvSpPr>
        <p:spPr>
          <a:xfrm>
            <a:off x="267855" y="212436"/>
            <a:ext cx="304800" cy="24476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53531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E113F5-DFF8-4164-B36F-536494969DD1}"/>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3B74E2F7-94D5-4328-B617-D60FB1B52F13}"/>
              </a:ext>
            </a:extLst>
          </p:cNvPr>
          <p:cNvSpPr>
            <a:spLocks noGrp="1"/>
          </p:cNvSpPr>
          <p:nvPr>
            <p:ph type="sldNum" sz="quarter" idx="4"/>
          </p:nvPr>
        </p:nvSpPr>
        <p:spPr/>
        <p:txBody>
          <a:bodyPr/>
          <a:lstStyle/>
          <a:p>
            <a:fld id="{407F7647-6CBB-4945-B48A-22BF8575EA14}" type="slidenum">
              <a:rPr lang="en-US" smtClean="0"/>
              <a:pPr/>
              <a:t>28</a:t>
            </a:fld>
            <a:endParaRPr lang="en-US"/>
          </a:p>
        </p:txBody>
      </p:sp>
      <p:sp>
        <p:nvSpPr>
          <p:cNvPr id="7" name="Title 6">
            <a:extLst>
              <a:ext uri="{FF2B5EF4-FFF2-40B4-BE49-F238E27FC236}">
                <a16:creationId xmlns:a16="http://schemas.microsoft.com/office/drawing/2014/main" id="{5AC87D34-7247-4F24-80A1-17CAE7F9C124}"/>
              </a:ext>
            </a:extLst>
          </p:cNvPr>
          <p:cNvSpPr>
            <a:spLocks noGrp="1"/>
          </p:cNvSpPr>
          <p:nvPr>
            <p:ph type="title"/>
          </p:nvPr>
        </p:nvSpPr>
        <p:spPr/>
        <p:txBody>
          <a:bodyPr/>
          <a:lstStyle/>
          <a:p>
            <a:r>
              <a:rPr lang="en-US" sz="2500"/>
              <a:t>Escalation Baselines</a:t>
            </a:r>
            <a:br>
              <a:rPr lang="en-US" sz="2500">
                <a:solidFill>
                  <a:srgbClr val="FF0000"/>
                </a:solidFill>
              </a:rPr>
            </a:br>
            <a:endParaRPr lang="en-US" sz="2500"/>
          </a:p>
        </p:txBody>
      </p:sp>
      <p:graphicFrame>
        <p:nvGraphicFramePr>
          <p:cNvPr id="9" name="Content Placeholder 13">
            <a:extLst>
              <a:ext uri="{FF2B5EF4-FFF2-40B4-BE49-F238E27FC236}">
                <a16:creationId xmlns:a16="http://schemas.microsoft.com/office/drawing/2014/main" id="{DD42D8F5-1A2E-466D-9416-FE8984112E15}"/>
              </a:ext>
            </a:extLst>
          </p:cNvPr>
          <p:cNvGraphicFramePr>
            <a:graphicFrameLocks/>
          </p:cNvGraphicFramePr>
          <p:nvPr>
            <p:extLst>
              <p:ext uri="{D42A27DB-BD31-4B8C-83A1-F6EECF244321}">
                <p14:modId xmlns:p14="http://schemas.microsoft.com/office/powerpoint/2010/main" val="3228695550"/>
              </p:ext>
            </p:extLst>
          </p:nvPr>
        </p:nvGraphicFramePr>
        <p:xfrm>
          <a:off x="227642" y="1421280"/>
          <a:ext cx="11736716" cy="4750920"/>
        </p:xfrm>
        <a:graphic>
          <a:graphicData uri="http://schemas.openxmlformats.org/drawingml/2006/chart">
            <c:chart xmlns:c="http://schemas.openxmlformats.org/drawingml/2006/chart" xmlns:r="http://schemas.openxmlformats.org/officeDocument/2006/relationships" r:id="rId2"/>
          </a:graphicData>
        </a:graphic>
      </p:graphicFrame>
      <p:sp>
        <p:nvSpPr>
          <p:cNvPr id="6" name="Oval 5">
            <a:extLst>
              <a:ext uri="{FF2B5EF4-FFF2-40B4-BE49-F238E27FC236}">
                <a16:creationId xmlns:a16="http://schemas.microsoft.com/office/drawing/2014/main" id="{7C306B8A-478F-4F4A-A53E-E4B8560A952A}"/>
              </a:ext>
            </a:extLst>
          </p:cNvPr>
          <p:cNvSpPr/>
          <p:nvPr/>
        </p:nvSpPr>
        <p:spPr>
          <a:xfrm>
            <a:off x="267855" y="212436"/>
            <a:ext cx="304800" cy="24476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3577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E113F5-DFF8-4164-B36F-536494969DD1}"/>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3B74E2F7-94D5-4328-B617-D60FB1B52F13}"/>
              </a:ext>
            </a:extLst>
          </p:cNvPr>
          <p:cNvSpPr>
            <a:spLocks noGrp="1"/>
          </p:cNvSpPr>
          <p:nvPr>
            <p:ph type="sldNum" sz="quarter" idx="4"/>
          </p:nvPr>
        </p:nvSpPr>
        <p:spPr/>
        <p:txBody>
          <a:bodyPr/>
          <a:lstStyle/>
          <a:p>
            <a:fld id="{407F7647-6CBB-4945-B48A-22BF8575EA14}" type="slidenum">
              <a:rPr lang="en-US" smtClean="0"/>
              <a:pPr/>
              <a:t>29</a:t>
            </a:fld>
            <a:endParaRPr lang="en-US"/>
          </a:p>
        </p:txBody>
      </p:sp>
      <p:sp>
        <p:nvSpPr>
          <p:cNvPr id="7" name="Title 6">
            <a:extLst>
              <a:ext uri="{FF2B5EF4-FFF2-40B4-BE49-F238E27FC236}">
                <a16:creationId xmlns:a16="http://schemas.microsoft.com/office/drawing/2014/main" id="{5AC87D34-7247-4F24-80A1-17CAE7F9C124}"/>
              </a:ext>
            </a:extLst>
          </p:cNvPr>
          <p:cNvSpPr>
            <a:spLocks noGrp="1"/>
          </p:cNvSpPr>
          <p:nvPr>
            <p:ph type="title"/>
          </p:nvPr>
        </p:nvSpPr>
        <p:spPr>
          <a:ln>
            <a:noFill/>
          </a:ln>
        </p:spPr>
        <p:txBody>
          <a:bodyPr/>
          <a:lstStyle/>
          <a:p>
            <a:r>
              <a:rPr lang="en-US" sz="2500"/>
              <a:t>Logic Monitor Alerts</a:t>
            </a:r>
            <a:br>
              <a:rPr lang="en-US" sz="2500"/>
            </a:br>
            <a:endParaRPr lang="en-US" sz="2500"/>
          </a:p>
        </p:txBody>
      </p:sp>
      <p:sp>
        <p:nvSpPr>
          <p:cNvPr id="4" name="TextBox 3">
            <a:extLst>
              <a:ext uri="{FF2B5EF4-FFF2-40B4-BE49-F238E27FC236}">
                <a16:creationId xmlns:a16="http://schemas.microsoft.com/office/drawing/2014/main" id="{66280822-F287-4C3C-9FF4-97BC632850E0}"/>
              </a:ext>
            </a:extLst>
          </p:cNvPr>
          <p:cNvSpPr txBox="1"/>
          <p:nvPr/>
        </p:nvSpPr>
        <p:spPr>
          <a:xfrm>
            <a:off x="6916483" y="1654668"/>
            <a:ext cx="5275517" cy="3311676"/>
          </a:xfrm>
          <a:prstGeom prst="rect">
            <a:avLst/>
          </a:prstGeom>
          <a:noFill/>
        </p:spPr>
        <p:txBody>
          <a:bodyPr vert="horz" wrap="square" lIns="91440" tIns="45720" rIns="91440" bIns="45720" rtlCol="0" anchor="t">
            <a:spAutoFit/>
          </a:bodyPr>
          <a:lstStyle/>
          <a:p>
            <a:r>
              <a:rPr lang="en-US" sz="1400" b="1" u="sng"/>
              <a:t>Critical Alerts:</a:t>
            </a:r>
          </a:p>
          <a:p>
            <a:pPr marL="457200" indent="-457200">
              <a:buFont typeface="Arial" panose="020B0604020202020204" pitchFamily="34" charset="0"/>
              <a:buChar char="•"/>
            </a:pPr>
            <a:r>
              <a:rPr lang="en-US" sz="1400"/>
              <a:t>Extending the daily SDT for </a:t>
            </a:r>
            <a:r>
              <a:rPr lang="en-US" sz="1400" err="1"/>
              <a:t>clocktimizer</a:t>
            </a:r>
            <a:endParaRPr lang="en-US" sz="1400"/>
          </a:p>
          <a:p>
            <a:pPr marL="457200" indent="-457200">
              <a:buFont typeface="Arial" panose="020B0604020202020204" pitchFamily="34" charset="0"/>
              <a:buChar char="•"/>
            </a:pPr>
            <a:r>
              <a:rPr lang="en-US" sz="1400"/>
              <a:t>Switches – Stack State and Idle interval (Health Probe Failed)</a:t>
            </a:r>
            <a:endParaRPr lang="en-US" sz="1860"/>
          </a:p>
          <a:p>
            <a:r>
              <a:rPr lang="en-US" sz="1400" b="1" u="sng"/>
              <a:t>Error Alerts:</a:t>
            </a:r>
          </a:p>
          <a:p>
            <a:pPr lvl="1"/>
            <a:r>
              <a:rPr lang="en-US" sz="1400"/>
              <a:t>1223 alerts CPU Spikes</a:t>
            </a:r>
          </a:p>
          <a:p>
            <a:pPr marL="1257300" lvl="2" indent="-342900">
              <a:buFont typeface="Arial" panose="020B0604020202020204" pitchFamily="34" charset="0"/>
              <a:buChar char="•"/>
            </a:pPr>
            <a:r>
              <a:rPr lang="en-US" sz="1200"/>
              <a:t>Vm-caris-col-01 ( Varonis Azure VM)</a:t>
            </a:r>
          </a:p>
          <a:p>
            <a:pPr marL="1257300" lvl="2" indent="-342900">
              <a:buFont typeface="Arial" panose="020B0604020202020204" pitchFamily="34" charset="0"/>
              <a:buChar char="•"/>
            </a:pPr>
            <a:r>
              <a:rPr lang="en-US" sz="1200"/>
              <a:t>vm-eus2-mat02 ( </a:t>
            </a:r>
            <a:r>
              <a:rPr lang="en-US" sz="1200" err="1"/>
              <a:t>Matallion</a:t>
            </a:r>
            <a:r>
              <a:rPr lang="en-US" sz="1200"/>
              <a:t> Azure VM)</a:t>
            </a:r>
          </a:p>
          <a:p>
            <a:pPr marL="1257300" lvl="2" indent="-342900">
              <a:buFont typeface="Arial" panose="020B0604020202020204" pitchFamily="34" charset="0"/>
              <a:buChar char="•"/>
            </a:pPr>
            <a:r>
              <a:rPr lang="en-US" sz="1200"/>
              <a:t>Azure Domain Controllers</a:t>
            </a:r>
          </a:p>
          <a:p>
            <a:pPr marL="1257300" lvl="2" indent="-342900">
              <a:buFont typeface="Arial" panose="020B0604020202020204" pitchFamily="34" charset="0"/>
              <a:buChar char="•"/>
            </a:pPr>
            <a:r>
              <a:rPr lang="en-US" sz="1200"/>
              <a:t>JL-SN-MID-E01 ( Service Now discovery Server)</a:t>
            </a:r>
          </a:p>
          <a:p>
            <a:pPr marL="1200150" lvl="2" indent="-285750">
              <a:buFont typeface="Arial" panose="020B0604020202020204" pitchFamily="34" charset="0"/>
              <a:buChar char="•"/>
            </a:pPr>
            <a:r>
              <a:rPr lang="en-US" sz="1200" b="0" i="0" u="none" strike="noStrike">
                <a:solidFill>
                  <a:srgbClr val="000000"/>
                </a:solidFill>
                <a:effectLst/>
                <a:latin typeface="Calibri" panose="020F0502020204030204" pitchFamily="34" charset="0"/>
              </a:rPr>
              <a:t>JLNOVITEK-E01</a:t>
            </a:r>
            <a:r>
              <a:rPr lang="en-US" sz="1200"/>
              <a:t>  (</a:t>
            </a:r>
            <a:r>
              <a:rPr lang="en-US" sz="1200" err="1"/>
              <a:t>Novitek</a:t>
            </a:r>
            <a:r>
              <a:rPr lang="en-US" sz="1200"/>
              <a:t> Server)</a:t>
            </a:r>
          </a:p>
          <a:p>
            <a:pPr lvl="1"/>
            <a:r>
              <a:rPr lang="en-US" sz="1400"/>
              <a:t>485 Alerts on Silver Peaks</a:t>
            </a:r>
          </a:p>
          <a:p>
            <a:pPr lvl="1"/>
            <a:r>
              <a:rPr lang="en-US" sz="1400"/>
              <a:t>455 Alerts on Reboots ( Servers failed to be placed In SDT)</a:t>
            </a:r>
            <a:endParaRPr lang="en-US" sz="1400">
              <a:cs typeface="Calibri"/>
            </a:endParaRPr>
          </a:p>
          <a:p>
            <a:pPr lvl="1"/>
            <a:endParaRPr lang="en-US" sz="1400"/>
          </a:p>
          <a:p>
            <a:endParaRPr lang="en-US" sz="1860"/>
          </a:p>
          <a:p>
            <a:endParaRPr lang="en-US" sz="1860"/>
          </a:p>
        </p:txBody>
      </p:sp>
      <p:graphicFrame>
        <p:nvGraphicFramePr>
          <p:cNvPr id="9" name="Content Placeholder 13">
            <a:extLst>
              <a:ext uri="{FF2B5EF4-FFF2-40B4-BE49-F238E27FC236}">
                <a16:creationId xmlns:a16="http://schemas.microsoft.com/office/drawing/2014/main" id="{FFAABD10-263C-4728-A9EF-127D892D3140}"/>
              </a:ext>
            </a:extLst>
          </p:cNvPr>
          <p:cNvGraphicFramePr>
            <a:graphicFrameLocks/>
          </p:cNvGraphicFramePr>
          <p:nvPr>
            <p:extLst>
              <p:ext uri="{D42A27DB-BD31-4B8C-83A1-F6EECF244321}">
                <p14:modId xmlns:p14="http://schemas.microsoft.com/office/powerpoint/2010/main" val="3075640862"/>
              </p:ext>
            </p:extLst>
          </p:nvPr>
        </p:nvGraphicFramePr>
        <p:xfrm>
          <a:off x="0" y="1570182"/>
          <a:ext cx="6808242" cy="4683297"/>
        </p:xfrm>
        <a:graphic>
          <a:graphicData uri="http://schemas.openxmlformats.org/drawingml/2006/chart">
            <c:chart xmlns:c="http://schemas.openxmlformats.org/drawingml/2006/chart" xmlns:r="http://schemas.openxmlformats.org/officeDocument/2006/relationships" r:id="rId3"/>
          </a:graphicData>
        </a:graphic>
      </p:graphicFrame>
      <p:sp>
        <p:nvSpPr>
          <p:cNvPr id="8" name="Oval 7">
            <a:extLst>
              <a:ext uri="{FF2B5EF4-FFF2-40B4-BE49-F238E27FC236}">
                <a16:creationId xmlns:a16="http://schemas.microsoft.com/office/drawing/2014/main" id="{936F7DD3-0C80-4431-AB4D-2D2094C67BF1}"/>
              </a:ext>
            </a:extLst>
          </p:cNvPr>
          <p:cNvSpPr/>
          <p:nvPr/>
        </p:nvSpPr>
        <p:spPr>
          <a:xfrm>
            <a:off x="267855" y="212436"/>
            <a:ext cx="304800" cy="24476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9293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B4D4AD26-004E-4049-AC07-5C1F7DBC9C1B}"/>
              </a:ext>
            </a:extLst>
          </p:cNvPr>
          <p:cNvSpPr txBox="1">
            <a:spLocks/>
          </p:cNvSpPr>
          <p:nvPr/>
        </p:nvSpPr>
        <p:spPr>
          <a:xfrm>
            <a:off x="5136648" y="93933"/>
            <a:ext cx="4919662" cy="6555641"/>
          </a:xfrm>
          <a:prstGeom prst="rect">
            <a:avLst/>
          </a:prstGeom>
          <a:solidFill>
            <a:schemeClr val="bg1"/>
          </a:solidFill>
          <a:ln>
            <a:solidFill>
              <a:schemeClr val="bg1"/>
            </a:solidFill>
          </a:ln>
        </p:spPr>
        <p:txBody>
          <a:bodyPr vert="horz" lIns="0" tIns="0" rIns="0" bIns="0" rtlCol="0" anchor="ctr">
            <a:noAutofit/>
          </a:bodyPr>
          <a:lstStyle>
            <a:lvl1pPr marL="974725" indent="-401638" algn="l" defTabSz="1828800" rtl="0" eaLnBrk="1" latinLnBrk="0" hangingPunct="1">
              <a:lnSpc>
                <a:spcPct val="90000"/>
              </a:lnSpc>
              <a:spcBef>
                <a:spcPts val="1000"/>
              </a:spcBef>
              <a:buFont typeface="Arial" panose="020B0604020202020204" pitchFamily="34" charset="0"/>
              <a:buChar char="•"/>
              <a:tabLst/>
              <a:defRPr sz="1800" kern="1200">
                <a:solidFill>
                  <a:schemeClr val="accen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3087" indent="0">
              <a:buFont typeface="Arial" panose="020B0604020202020204" pitchFamily="34" charset="0"/>
              <a:buNone/>
            </a:pPr>
            <a:endParaRPr lang="en-US" b="1" u="sng"/>
          </a:p>
        </p:txBody>
      </p:sp>
      <p:sp>
        <p:nvSpPr>
          <p:cNvPr id="2" name="TextBox 1">
            <a:extLst>
              <a:ext uri="{FF2B5EF4-FFF2-40B4-BE49-F238E27FC236}">
                <a16:creationId xmlns:a16="http://schemas.microsoft.com/office/drawing/2014/main" id="{7C051A27-59C0-4E26-8868-18F40DC810F1}"/>
              </a:ext>
            </a:extLst>
          </p:cNvPr>
          <p:cNvSpPr txBox="1"/>
          <p:nvPr/>
        </p:nvSpPr>
        <p:spPr>
          <a:xfrm>
            <a:off x="5256964" y="423105"/>
            <a:ext cx="5585655" cy="3539430"/>
          </a:xfrm>
          <a:prstGeom prst="rect">
            <a:avLst/>
          </a:prstGeom>
          <a:noFill/>
        </p:spPr>
        <p:txBody>
          <a:bodyPr wrap="square" rtlCol="0">
            <a:spAutoFit/>
          </a:bodyPr>
          <a:lstStyle/>
          <a:p>
            <a:r>
              <a:rPr lang="en-US" sz="1600" b="1" i="1" u="sng"/>
              <a:t>Incident Management Summary</a:t>
            </a:r>
          </a:p>
          <a:p>
            <a:endParaRPr lang="en-US" sz="1600" b="1" i="1" u="sng"/>
          </a:p>
          <a:p>
            <a:r>
              <a:rPr lang="en-US" sz="1600" b="1" i="1" u="sng"/>
              <a:t>Service Desk Summary</a:t>
            </a:r>
            <a:endParaRPr lang="en-US" sz="1600"/>
          </a:p>
          <a:p>
            <a:endParaRPr lang="en-US" sz="1600"/>
          </a:p>
          <a:p>
            <a:r>
              <a:rPr lang="en-US" sz="1600" b="1" i="1" u="sng"/>
              <a:t>Technology Operations Summary</a:t>
            </a:r>
          </a:p>
          <a:p>
            <a:endParaRPr lang="en-US" sz="1600" b="1" i="1" u="sng"/>
          </a:p>
          <a:p>
            <a:r>
              <a:rPr lang="en-US" sz="1600" b="1" i="1" u="sng"/>
              <a:t>Endpoint Engineering Summary</a:t>
            </a:r>
          </a:p>
          <a:p>
            <a:endParaRPr lang="en-US" sz="1600" b="1" i="1" u="sng"/>
          </a:p>
          <a:p>
            <a:endParaRPr lang="en-US" sz="1600" b="1" i="1" u="sng"/>
          </a:p>
          <a:p>
            <a:endParaRPr lang="en-US" sz="1600" b="1" i="1" u="sng"/>
          </a:p>
          <a:p>
            <a:endParaRPr lang="en-US" sz="1600" b="1" i="1" u="sng"/>
          </a:p>
          <a:p>
            <a:endParaRPr lang="en-US" sz="1600" b="1" i="1" u="sng"/>
          </a:p>
          <a:p>
            <a:pPr marL="285750" indent="-285750">
              <a:buFont typeface="Arial" panose="020B0604020202020204" pitchFamily="34" charset="0"/>
              <a:buChar char="•"/>
            </a:pPr>
            <a:endParaRPr lang="en-US" sz="1600" b="1" i="1" u="sng"/>
          </a:p>
          <a:p>
            <a:endParaRPr lang="en-US" sz="1600" b="1" i="1" u="sng"/>
          </a:p>
        </p:txBody>
      </p:sp>
    </p:spTree>
    <p:extLst>
      <p:ext uri="{BB962C8B-B14F-4D97-AF65-F5344CB8AC3E}">
        <p14:creationId xmlns:p14="http://schemas.microsoft.com/office/powerpoint/2010/main" val="3155600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E113F5-DFF8-4164-B36F-536494969DD1}"/>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3B74E2F7-94D5-4328-B617-D60FB1B52F13}"/>
              </a:ext>
            </a:extLst>
          </p:cNvPr>
          <p:cNvSpPr>
            <a:spLocks noGrp="1"/>
          </p:cNvSpPr>
          <p:nvPr>
            <p:ph type="sldNum" sz="quarter" idx="4"/>
          </p:nvPr>
        </p:nvSpPr>
        <p:spPr/>
        <p:txBody>
          <a:bodyPr/>
          <a:lstStyle/>
          <a:p>
            <a:fld id="{407F7647-6CBB-4945-B48A-22BF8575EA14}" type="slidenum">
              <a:rPr lang="en-US" smtClean="0"/>
              <a:pPr/>
              <a:t>30</a:t>
            </a:fld>
            <a:endParaRPr lang="en-US"/>
          </a:p>
        </p:txBody>
      </p:sp>
      <p:sp>
        <p:nvSpPr>
          <p:cNvPr id="7" name="Title 6">
            <a:extLst>
              <a:ext uri="{FF2B5EF4-FFF2-40B4-BE49-F238E27FC236}">
                <a16:creationId xmlns:a16="http://schemas.microsoft.com/office/drawing/2014/main" id="{5AC87D34-7247-4F24-80A1-17CAE7F9C124}"/>
              </a:ext>
            </a:extLst>
          </p:cNvPr>
          <p:cNvSpPr>
            <a:spLocks noGrp="1"/>
          </p:cNvSpPr>
          <p:nvPr>
            <p:ph type="title"/>
          </p:nvPr>
        </p:nvSpPr>
        <p:spPr>
          <a:ln>
            <a:noFill/>
          </a:ln>
        </p:spPr>
        <p:txBody>
          <a:bodyPr/>
          <a:lstStyle/>
          <a:p>
            <a:r>
              <a:rPr lang="en-US" sz="2500">
                <a:latin typeface="Arial"/>
                <a:cs typeface="Arial"/>
              </a:rPr>
              <a:t>Resource Uptime</a:t>
            </a:r>
            <a:br>
              <a:rPr lang="en-US" sz="2500"/>
            </a:br>
            <a:endParaRPr lang="en-US" sz="2500"/>
          </a:p>
        </p:txBody>
      </p:sp>
      <p:sp>
        <p:nvSpPr>
          <p:cNvPr id="4" name="TextBox 3">
            <a:extLst>
              <a:ext uri="{FF2B5EF4-FFF2-40B4-BE49-F238E27FC236}">
                <a16:creationId xmlns:a16="http://schemas.microsoft.com/office/drawing/2014/main" id="{66280822-F287-4C3C-9FF4-97BC632850E0}"/>
              </a:ext>
            </a:extLst>
          </p:cNvPr>
          <p:cNvSpPr txBox="1"/>
          <p:nvPr/>
        </p:nvSpPr>
        <p:spPr>
          <a:xfrm>
            <a:off x="2408905" y="5248731"/>
            <a:ext cx="184731" cy="276999"/>
          </a:xfrm>
          <a:prstGeom prst="rect">
            <a:avLst/>
          </a:prstGeom>
          <a:noFill/>
        </p:spPr>
        <p:txBody>
          <a:bodyPr vert="horz" wrap="none" lIns="91440" tIns="45720" rIns="91440" bIns="45720" rtlCol="0" anchor="t">
            <a:spAutoFit/>
          </a:bodyPr>
          <a:lstStyle/>
          <a:p>
            <a:endParaRPr lang="en-US" sz="1200">
              <a:cs typeface="Calibri"/>
            </a:endParaRPr>
          </a:p>
        </p:txBody>
      </p:sp>
      <p:graphicFrame>
        <p:nvGraphicFramePr>
          <p:cNvPr id="10" name="Table 10">
            <a:extLst>
              <a:ext uri="{FF2B5EF4-FFF2-40B4-BE49-F238E27FC236}">
                <a16:creationId xmlns:a16="http://schemas.microsoft.com/office/drawing/2014/main" id="{2926F7AB-1857-D5C1-35B2-A22893FBB990}"/>
              </a:ext>
            </a:extLst>
          </p:cNvPr>
          <p:cNvGraphicFramePr>
            <a:graphicFrameLocks noGrp="1"/>
          </p:cNvGraphicFramePr>
          <p:nvPr>
            <p:extLst>
              <p:ext uri="{D42A27DB-BD31-4B8C-83A1-F6EECF244321}">
                <p14:modId xmlns:p14="http://schemas.microsoft.com/office/powerpoint/2010/main" val="3319129471"/>
              </p:ext>
            </p:extLst>
          </p:nvPr>
        </p:nvGraphicFramePr>
        <p:xfrm>
          <a:off x="369455" y="1550719"/>
          <a:ext cx="6356661" cy="4450073"/>
        </p:xfrm>
        <a:graphic>
          <a:graphicData uri="http://schemas.openxmlformats.org/drawingml/2006/table">
            <a:tbl>
              <a:tblPr firstRow="1" bandRow="1">
                <a:tableStyleId>{5C22544A-7EE6-4342-B048-85BDC9FD1C3A}</a:tableStyleId>
              </a:tblPr>
              <a:tblGrid>
                <a:gridCol w="2307354">
                  <a:extLst>
                    <a:ext uri="{9D8B030D-6E8A-4147-A177-3AD203B41FA5}">
                      <a16:colId xmlns:a16="http://schemas.microsoft.com/office/drawing/2014/main" val="3664369614"/>
                    </a:ext>
                  </a:extLst>
                </a:gridCol>
                <a:gridCol w="1349769">
                  <a:extLst>
                    <a:ext uri="{9D8B030D-6E8A-4147-A177-3AD203B41FA5}">
                      <a16:colId xmlns:a16="http://schemas.microsoft.com/office/drawing/2014/main" val="182517123"/>
                    </a:ext>
                  </a:extLst>
                </a:gridCol>
                <a:gridCol w="1349769">
                  <a:extLst>
                    <a:ext uri="{9D8B030D-6E8A-4147-A177-3AD203B41FA5}">
                      <a16:colId xmlns:a16="http://schemas.microsoft.com/office/drawing/2014/main" val="2130247252"/>
                    </a:ext>
                  </a:extLst>
                </a:gridCol>
                <a:gridCol w="1349769">
                  <a:extLst>
                    <a:ext uri="{9D8B030D-6E8A-4147-A177-3AD203B41FA5}">
                      <a16:colId xmlns:a16="http://schemas.microsoft.com/office/drawing/2014/main" val="3523951045"/>
                    </a:ext>
                  </a:extLst>
                </a:gridCol>
              </a:tblGrid>
              <a:tr h="370840">
                <a:tc>
                  <a:txBody>
                    <a:bodyPr/>
                    <a:lstStyle/>
                    <a:p>
                      <a:r>
                        <a:rPr lang="en-US"/>
                        <a:t>Resource</a:t>
                      </a:r>
                    </a:p>
                  </a:txBody>
                  <a:tcPr/>
                </a:tc>
                <a:tc>
                  <a:txBody>
                    <a:bodyPr/>
                    <a:lstStyle/>
                    <a:p>
                      <a:pPr lvl="0">
                        <a:buNone/>
                      </a:pPr>
                      <a:r>
                        <a:rPr lang="en-US"/>
                        <a:t>August</a:t>
                      </a:r>
                    </a:p>
                  </a:txBody>
                  <a:tcPr/>
                </a:tc>
                <a:tc>
                  <a:txBody>
                    <a:bodyPr/>
                    <a:lstStyle/>
                    <a:p>
                      <a:pPr lvl="0">
                        <a:buNone/>
                      </a:pPr>
                      <a:r>
                        <a:rPr lang="en-US"/>
                        <a:t>September</a:t>
                      </a:r>
                    </a:p>
                  </a:txBody>
                  <a:tcPr/>
                </a:tc>
                <a:tc>
                  <a:txBody>
                    <a:bodyPr/>
                    <a:lstStyle/>
                    <a:p>
                      <a:pPr lvl="0">
                        <a:buNone/>
                      </a:pPr>
                      <a:r>
                        <a:rPr lang="en-US"/>
                        <a:t>October</a:t>
                      </a:r>
                    </a:p>
                  </a:txBody>
                  <a:tcPr/>
                </a:tc>
                <a:extLst>
                  <a:ext uri="{0D108BD9-81ED-4DB2-BD59-A6C34878D82A}">
                    <a16:rowId xmlns:a16="http://schemas.microsoft.com/office/drawing/2014/main" val="672133594"/>
                  </a:ext>
                </a:extLst>
              </a:tr>
              <a:tr h="370840">
                <a:tc>
                  <a:txBody>
                    <a:bodyPr/>
                    <a:lstStyle/>
                    <a:p>
                      <a:r>
                        <a:rPr lang="en-US"/>
                        <a:t>Aderant</a:t>
                      </a:r>
                    </a:p>
                  </a:txBody>
                  <a:tcPr/>
                </a:tc>
                <a:tc>
                  <a:txBody>
                    <a:bodyPr/>
                    <a:lstStyle/>
                    <a:p>
                      <a:pPr lvl="0">
                        <a:buNone/>
                      </a:pPr>
                      <a:r>
                        <a:rPr lang="en-US"/>
                        <a:t>100%</a:t>
                      </a:r>
                    </a:p>
                  </a:txBody>
                  <a:tcPr/>
                </a:tc>
                <a:tc>
                  <a:txBody>
                    <a:bodyPr/>
                    <a:lstStyle/>
                    <a:p>
                      <a:pPr lvl="0">
                        <a:buNone/>
                      </a:pPr>
                      <a:r>
                        <a:rPr lang="en-US"/>
                        <a:t>99.936%</a:t>
                      </a:r>
                    </a:p>
                  </a:txBody>
                  <a:tcPr/>
                </a:tc>
                <a:tc>
                  <a:txBody>
                    <a:bodyPr/>
                    <a:lstStyle/>
                    <a:p>
                      <a:pPr lvl="0">
                        <a:buNone/>
                      </a:pPr>
                      <a:r>
                        <a:rPr lang="en-US"/>
                        <a:t>99.992%</a:t>
                      </a:r>
                    </a:p>
                  </a:txBody>
                  <a:tcPr/>
                </a:tc>
                <a:extLst>
                  <a:ext uri="{0D108BD9-81ED-4DB2-BD59-A6C34878D82A}">
                    <a16:rowId xmlns:a16="http://schemas.microsoft.com/office/drawing/2014/main" val="507419065"/>
                  </a:ext>
                </a:extLst>
              </a:tr>
              <a:tr h="370840">
                <a:tc>
                  <a:txBody>
                    <a:bodyPr/>
                    <a:lstStyle/>
                    <a:p>
                      <a:r>
                        <a:rPr lang="en-US" err="1"/>
                        <a:t>Intapp</a:t>
                      </a:r>
                      <a:r>
                        <a:rPr lang="en-US"/>
                        <a:t> Walls</a:t>
                      </a:r>
                    </a:p>
                  </a:txBody>
                  <a:tcPr/>
                </a:tc>
                <a:tc>
                  <a:txBody>
                    <a:bodyPr/>
                    <a:lstStyle/>
                    <a:p>
                      <a:pPr lvl="0">
                        <a:buNone/>
                      </a:pPr>
                      <a:r>
                        <a:rPr lang="en-US"/>
                        <a:t>100%</a:t>
                      </a:r>
                    </a:p>
                  </a:txBody>
                  <a:tcPr/>
                </a:tc>
                <a:tc>
                  <a:txBody>
                    <a:bodyPr/>
                    <a:lstStyle/>
                    <a:p>
                      <a:pPr lvl="0">
                        <a:buNone/>
                      </a:pPr>
                      <a:r>
                        <a:rPr lang="en-US"/>
                        <a:t>100%</a:t>
                      </a:r>
                    </a:p>
                  </a:txBody>
                  <a:tcPr/>
                </a:tc>
                <a:tc>
                  <a:txBody>
                    <a:bodyPr/>
                    <a:lstStyle/>
                    <a:p>
                      <a:pPr lvl="0">
                        <a:buNone/>
                      </a:pPr>
                      <a:r>
                        <a:rPr lang="en-US"/>
                        <a:t>100%</a:t>
                      </a:r>
                    </a:p>
                  </a:txBody>
                  <a:tcPr/>
                </a:tc>
                <a:extLst>
                  <a:ext uri="{0D108BD9-81ED-4DB2-BD59-A6C34878D82A}">
                    <a16:rowId xmlns:a16="http://schemas.microsoft.com/office/drawing/2014/main" val="3405068511"/>
                  </a:ext>
                </a:extLst>
              </a:tr>
              <a:tr h="370840">
                <a:tc>
                  <a:txBody>
                    <a:bodyPr/>
                    <a:lstStyle/>
                    <a:p>
                      <a:r>
                        <a:rPr lang="en-US"/>
                        <a:t>JL - Home</a:t>
                      </a:r>
                    </a:p>
                  </a:txBody>
                  <a:tcPr/>
                </a:tc>
                <a:tc>
                  <a:txBody>
                    <a:bodyPr/>
                    <a:lstStyle/>
                    <a:p>
                      <a:pPr lvl="0">
                        <a:buNone/>
                      </a:pPr>
                      <a:r>
                        <a:rPr lang="en-US"/>
                        <a:t>99.503%</a:t>
                      </a:r>
                    </a:p>
                  </a:txBody>
                  <a:tcPr/>
                </a:tc>
                <a:tc>
                  <a:txBody>
                    <a:bodyPr/>
                    <a:lstStyle/>
                    <a:p>
                      <a:pPr lvl="0">
                        <a:buNone/>
                      </a:pPr>
                      <a:r>
                        <a:rPr lang="en-US"/>
                        <a:t>44.393%</a:t>
                      </a:r>
                    </a:p>
                  </a:txBody>
                  <a:tcPr/>
                </a:tc>
                <a:tc>
                  <a:txBody>
                    <a:bodyPr/>
                    <a:lstStyle/>
                    <a:p>
                      <a:pPr lvl="0">
                        <a:buNone/>
                      </a:pPr>
                      <a:r>
                        <a:rPr lang="en-US"/>
                        <a:t>99.934%</a:t>
                      </a:r>
                    </a:p>
                  </a:txBody>
                  <a:tcPr/>
                </a:tc>
                <a:extLst>
                  <a:ext uri="{0D108BD9-81ED-4DB2-BD59-A6C34878D82A}">
                    <a16:rowId xmlns:a16="http://schemas.microsoft.com/office/drawing/2014/main" val="618108969"/>
                  </a:ext>
                </a:extLst>
              </a:tr>
              <a:tr h="370840">
                <a:tc>
                  <a:txBody>
                    <a:bodyPr/>
                    <a:lstStyle/>
                    <a:p>
                      <a:r>
                        <a:rPr lang="en-US"/>
                        <a:t>JLink</a:t>
                      </a:r>
                    </a:p>
                  </a:txBody>
                  <a:tcPr/>
                </a:tc>
                <a:tc>
                  <a:txBody>
                    <a:bodyPr/>
                    <a:lstStyle/>
                    <a:p>
                      <a:pPr lvl="0">
                        <a:buNone/>
                      </a:pPr>
                      <a:r>
                        <a:rPr lang="en-US"/>
                        <a:t>99.996%</a:t>
                      </a:r>
                    </a:p>
                  </a:txBody>
                  <a:tcPr/>
                </a:tc>
                <a:tc>
                  <a:txBody>
                    <a:bodyPr/>
                    <a:lstStyle/>
                    <a:p>
                      <a:pPr lvl="0">
                        <a:buNone/>
                      </a:pPr>
                      <a:r>
                        <a:rPr lang="en-US"/>
                        <a:t>99.922%</a:t>
                      </a:r>
                    </a:p>
                  </a:txBody>
                  <a:tcPr/>
                </a:tc>
                <a:tc>
                  <a:txBody>
                    <a:bodyPr/>
                    <a:lstStyle/>
                    <a:p>
                      <a:pPr lvl="0">
                        <a:buNone/>
                      </a:pPr>
                      <a:r>
                        <a:rPr lang="en-US"/>
                        <a:t>99.993%</a:t>
                      </a:r>
                    </a:p>
                  </a:txBody>
                  <a:tcPr/>
                </a:tc>
                <a:extLst>
                  <a:ext uri="{0D108BD9-81ED-4DB2-BD59-A6C34878D82A}">
                    <a16:rowId xmlns:a16="http://schemas.microsoft.com/office/drawing/2014/main" val="1306464687"/>
                  </a:ext>
                </a:extLst>
              </a:tr>
              <a:tr h="370840">
                <a:tc>
                  <a:txBody>
                    <a:bodyPr/>
                    <a:lstStyle/>
                    <a:p>
                      <a:r>
                        <a:rPr lang="en-US"/>
                        <a:t>NBI </a:t>
                      </a:r>
                    </a:p>
                  </a:txBody>
                  <a:tcPr/>
                </a:tc>
                <a:tc>
                  <a:txBody>
                    <a:bodyPr/>
                    <a:lstStyle/>
                    <a:p>
                      <a:pPr lvl="0">
                        <a:buNone/>
                      </a:pPr>
                      <a:r>
                        <a:rPr lang="en-US"/>
                        <a:t>99.525%</a:t>
                      </a:r>
                    </a:p>
                  </a:txBody>
                  <a:tcPr/>
                </a:tc>
                <a:tc>
                  <a:txBody>
                    <a:bodyPr/>
                    <a:lstStyle/>
                    <a:p>
                      <a:pPr lvl="0">
                        <a:buNone/>
                      </a:pPr>
                      <a:r>
                        <a:rPr lang="en-US"/>
                        <a:t>44.427%</a:t>
                      </a:r>
                    </a:p>
                  </a:txBody>
                  <a:tcPr/>
                </a:tc>
                <a:tc>
                  <a:txBody>
                    <a:bodyPr/>
                    <a:lstStyle/>
                    <a:p>
                      <a:pPr lvl="0">
                        <a:buNone/>
                      </a:pPr>
                      <a:r>
                        <a:rPr lang="en-US"/>
                        <a:t>99.938%</a:t>
                      </a:r>
                    </a:p>
                  </a:txBody>
                  <a:tcPr/>
                </a:tc>
                <a:extLst>
                  <a:ext uri="{0D108BD9-81ED-4DB2-BD59-A6C34878D82A}">
                    <a16:rowId xmlns:a16="http://schemas.microsoft.com/office/drawing/2014/main" val="2136831971"/>
                  </a:ext>
                </a:extLst>
              </a:tr>
              <a:tr h="370840">
                <a:tc>
                  <a:txBody>
                    <a:bodyPr/>
                    <a:lstStyle/>
                    <a:p>
                      <a:r>
                        <a:rPr lang="en-US"/>
                        <a:t>Payments Credit Card</a:t>
                      </a:r>
                    </a:p>
                  </a:txBody>
                  <a:tcPr/>
                </a:tc>
                <a:tc>
                  <a:txBody>
                    <a:bodyPr/>
                    <a:lstStyle/>
                    <a:p>
                      <a:pPr lvl="0">
                        <a:buNone/>
                      </a:pPr>
                      <a:r>
                        <a:rPr lang="en-US"/>
                        <a:t>99.957%</a:t>
                      </a:r>
                    </a:p>
                  </a:txBody>
                  <a:tcPr/>
                </a:tc>
                <a:tc>
                  <a:txBody>
                    <a:bodyPr/>
                    <a:lstStyle/>
                    <a:p>
                      <a:pPr lvl="0">
                        <a:buNone/>
                      </a:pPr>
                      <a:r>
                        <a:rPr lang="en-US"/>
                        <a:t>100%</a:t>
                      </a:r>
                    </a:p>
                  </a:txBody>
                  <a:tcPr/>
                </a:tc>
                <a:tc>
                  <a:txBody>
                    <a:bodyPr/>
                    <a:lstStyle/>
                    <a:p>
                      <a:pPr lvl="0">
                        <a:buNone/>
                      </a:pPr>
                      <a:r>
                        <a:rPr lang="en-US"/>
                        <a:t>100%</a:t>
                      </a:r>
                    </a:p>
                  </a:txBody>
                  <a:tcPr/>
                </a:tc>
                <a:extLst>
                  <a:ext uri="{0D108BD9-81ED-4DB2-BD59-A6C34878D82A}">
                    <a16:rowId xmlns:a16="http://schemas.microsoft.com/office/drawing/2014/main" val="149074390"/>
                  </a:ext>
                </a:extLst>
              </a:tr>
              <a:tr h="370840">
                <a:tc>
                  <a:txBody>
                    <a:bodyPr/>
                    <a:lstStyle/>
                    <a:p>
                      <a:r>
                        <a:rPr lang="en-US"/>
                        <a:t>Dashboard</a:t>
                      </a:r>
                    </a:p>
                  </a:txBody>
                  <a:tcPr/>
                </a:tc>
                <a:tc>
                  <a:txBody>
                    <a:bodyPr/>
                    <a:lstStyle/>
                    <a:p>
                      <a:pPr lvl="0">
                        <a:buNone/>
                      </a:pPr>
                      <a:r>
                        <a:rPr lang="en-US"/>
                        <a:t>100%</a:t>
                      </a:r>
                    </a:p>
                  </a:txBody>
                  <a:tcPr/>
                </a:tc>
                <a:tc>
                  <a:txBody>
                    <a:bodyPr/>
                    <a:lstStyle/>
                    <a:p>
                      <a:pPr lvl="0">
                        <a:buNone/>
                      </a:pPr>
                      <a:r>
                        <a:rPr lang="en-US"/>
                        <a:t>100%</a:t>
                      </a:r>
                    </a:p>
                  </a:txBody>
                  <a:tcPr/>
                </a:tc>
                <a:tc>
                  <a:txBody>
                    <a:bodyPr/>
                    <a:lstStyle/>
                    <a:p>
                      <a:pPr lvl="0">
                        <a:buNone/>
                      </a:pPr>
                      <a:r>
                        <a:rPr lang="en-US"/>
                        <a:t>99.998%</a:t>
                      </a:r>
                    </a:p>
                  </a:txBody>
                  <a:tcPr/>
                </a:tc>
                <a:extLst>
                  <a:ext uri="{0D108BD9-81ED-4DB2-BD59-A6C34878D82A}">
                    <a16:rowId xmlns:a16="http://schemas.microsoft.com/office/drawing/2014/main" val="2263494704"/>
                  </a:ext>
                </a:extLst>
              </a:tr>
              <a:tr h="370839">
                <a:tc>
                  <a:txBody>
                    <a:bodyPr/>
                    <a:lstStyle/>
                    <a:p>
                      <a:pPr lvl="0">
                        <a:buNone/>
                      </a:pPr>
                      <a:r>
                        <a:rPr lang="en-US"/>
                        <a:t>Biscom</a:t>
                      </a:r>
                    </a:p>
                  </a:txBody>
                  <a:tcPr/>
                </a:tc>
                <a:tc>
                  <a:txBody>
                    <a:bodyPr/>
                    <a:lstStyle/>
                    <a:p>
                      <a:pPr lvl="0">
                        <a:buNone/>
                      </a:pPr>
                      <a:r>
                        <a:rPr lang="en-US"/>
                        <a:t>99.997%</a:t>
                      </a:r>
                    </a:p>
                  </a:txBody>
                  <a:tcPr/>
                </a:tc>
                <a:tc>
                  <a:txBody>
                    <a:bodyPr/>
                    <a:lstStyle/>
                    <a:p>
                      <a:pPr lvl="0">
                        <a:buNone/>
                      </a:pPr>
                      <a:r>
                        <a:rPr lang="en-US"/>
                        <a:t>100%</a:t>
                      </a:r>
                    </a:p>
                  </a:txBody>
                  <a:tcPr/>
                </a:tc>
                <a:tc>
                  <a:txBody>
                    <a:bodyPr/>
                    <a:lstStyle/>
                    <a:p>
                      <a:pPr lvl="0">
                        <a:buNone/>
                      </a:pPr>
                      <a:r>
                        <a:rPr lang="en-US"/>
                        <a:t>100%</a:t>
                      </a:r>
                    </a:p>
                  </a:txBody>
                  <a:tcPr/>
                </a:tc>
                <a:extLst>
                  <a:ext uri="{0D108BD9-81ED-4DB2-BD59-A6C34878D82A}">
                    <a16:rowId xmlns:a16="http://schemas.microsoft.com/office/drawing/2014/main" val="2471522693"/>
                  </a:ext>
                </a:extLst>
              </a:tr>
              <a:tr h="370838">
                <a:tc>
                  <a:txBody>
                    <a:bodyPr/>
                    <a:lstStyle/>
                    <a:p>
                      <a:pPr lvl="0">
                        <a:buNone/>
                      </a:pPr>
                      <a:r>
                        <a:rPr lang="en-US"/>
                        <a:t>Citrix</a:t>
                      </a:r>
                    </a:p>
                  </a:txBody>
                  <a:tcPr/>
                </a:tc>
                <a:tc>
                  <a:txBody>
                    <a:bodyPr/>
                    <a:lstStyle/>
                    <a:p>
                      <a:pPr lvl="0">
                        <a:buNone/>
                      </a:pPr>
                      <a:r>
                        <a:rPr lang="en-US"/>
                        <a:t>100%</a:t>
                      </a:r>
                    </a:p>
                  </a:txBody>
                  <a:tcPr/>
                </a:tc>
                <a:tc>
                  <a:txBody>
                    <a:bodyPr/>
                    <a:lstStyle/>
                    <a:p>
                      <a:pPr lvl="0">
                        <a:buNone/>
                      </a:pPr>
                      <a:r>
                        <a:rPr lang="en-US"/>
                        <a:t>99.928%</a:t>
                      </a:r>
                    </a:p>
                  </a:txBody>
                  <a:tcPr/>
                </a:tc>
                <a:tc>
                  <a:txBody>
                    <a:bodyPr/>
                    <a:lstStyle/>
                    <a:p>
                      <a:pPr lvl="0">
                        <a:buNone/>
                      </a:pPr>
                      <a:r>
                        <a:rPr lang="en-US"/>
                        <a:t>99.987%</a:t>
                      </a:r>
                    </a:p>
                  </a:txBody>
                  <a:tcPr/>
                </a:tc>
                <a:extLst>
                  <a:ext uri="{0D108BD9-81ED-4DB2-BD59-A6C34878D82A}">
                    <a16:rowId xmlns:a16="http://schemas.microsoft.com/office/drawing/2014/main" val="684611268"/>
                  </a:ext>
                </a:extLst>
              </a:tr>
              <a:tr h="370838">
                <a:tc>
                  <a:txBody>
                    <a:bodyPr/>
                    <a:lstStyle/>
                    <a:p>
                      <a:pPr lvl="0">
                        <a:buNone/>
                      </a:pPr>
                      <a:r>
                        <a:rPr lang="en-US"/>
                        <a:t>VPN East</a:t>
                      </a:r>
                    </a:p>
                  </a:txBody>
                  <a:tcPr/>
                </a:tc>
                <a:tc>
                  <a:txBody>
                    <a:bodyPr/>
                    <a:lstStyle/>
                    <a:p>
                      <a:pPr lvl="0">
                        <a:buNone/>
                      </a:pPr>
                      <a:r>
                        <a:rPr lang="en-US"/>
                        <a:t>99.997%</a:t>
                      </a:r>
                    </a:p>
                  </a:txBody>
                  <a:tcPr/>
                </a:tc>
                <a:tc>
                  <a:txBody>
                    <a:bodyPr/>
                    <a:lstStyle/>
                    <a:p>
                      <a:pPr lvl="0">
                        <a:buNone/>
                      </a:pPr>
                      <a:r>
                        <a:rPr lang="en-US"/>
                        <a:t>100%</a:t>
                      </a:r>
                    </a:p>
                  </a:txBody>
                  <a:tcPr/>
                </a:tc>
                <a:tc>
                  <a:txBody>
                    <a:bodyPr/>
                    <a:lstStyle/>
                    <a:p>
                      <a:pPr lvl="0">
                        <a:buNone/>
                      </a:pPr>
                      <a:r>
                        <a:rPr lang="en-US"/>
                        <a:t>100%</a:t>
                      </a:r>
                    </a:p>
                  </a:txBody>
                  <a:tcPr/>
                </a:tc>
                <a:extLst>
                  <a:ext uri="{0D108BD9-81ED-4DB2-BD59-A6C34878D82A}">
                    <a16:rowId xmlns:a16="http://schemas.microsoft.com/office/drawing/2014/main" val="841393170"/>
                  </a:ext>
                </a:extLst>
              </a:tr>
              <a:tr h="370838">
                <a:tc>
                  <a:txBody>
                    <a:bodyPr/>
                    <a:lstStyle/>
                    <a:p>
                      <a:pPr lvl="0">
                        <a:buNone/>
                      </a:pPr>
                      <a:r>
                        <a:rPr lang="en-US"/>
                        <a:t>VPN West</a:t>
                      </a:r>
                    </a:p>
                  </a:txBody>
                  <a:tcPr/>
                </a:tc>
                <a:tc>
                  <a:txBody>
                    <a:bodyPr/>
                    <a:lstStyle/>
                    <a:p>
                      <a:pPr lvl="0">
                        <a:buNone/>
                      </a:pPr>
                      <a:r>
                        <a:rPr lang="en-US"/>
                        <a:t>99.73%</a:t>
                      </a:r>
                    </a:p>
                  </a:txBody>
                  <a:tcPr/>
                </a:tc>
                <a:tc>
                  <a:txBody>
                    <a:bodyPr/>
                    <a:lstStyle/>
                    <a:p>
                      <a:pPr lvl="0">
                        <a:buNone/>
                      </a:pPr>
                      <a:r>
                        <a:rPr lang="en-US"/>
                        <a:t>99.973%</a:t>
                      </a:r>
                    </a:p>
                  </a:txBody>
                  <a:tcPr/>
                </a:tc>
                <a:tc>
                  <a:txBody>
                    <a:bodyPr/>
                    <a:lstStyle/>
                    <a:p>
                      <a:pPr lvl="0">
                        <a:buNone/>
                      </a:pPr>
                      <a:r>
                        <a:rPr lang="en-US"/>
                        <a:t>99.982%</a:t>
                      </a:r>
                    </a:p>
                  </a:txBody>
                  <a:tcPr/>
                </a:tc>
                <a:extLst>
                  <a:ext uri="{0D108BD9-81ED-4DB2-BD59-A6C34878D82A}">
                    <a16:rowId xmlns:a16="http://schemas.microsoft.com/office/drawing/2014/main" val="2369466744"/>
                  </a:ext>
                </a:extLst>
              </a:tr>
            </a:tbl>
          </a:graphicData>
        </a:graphic>
      </p:graphicFrame>
      <p:sp>
        <p:nvSpPr>
          <p:cNvPr id="11" name="TextBox 10">
            <a:extLst>
              <a:ext uri="{FF2B5EF4-FFF2-40B4-BE49-F238E27FC236}">
                <a16:creationId xmlns:a16="http://schemas.microsoft.com/office/drawing/2014/main" id="{822F1A64-38B8-53BA-DB83-82298D4C6D01}"/>
              </a:ext>
            </a:extLst>
          </p:cNvPr>
          <p:cNvSpPr txBox="1"/>
          <p:nvPr/>
        </p:nvSpPr>
        <p:spPr>
          <a:xfrm>
            <a:off x="6921177" y="1697229"/>
            <a:ext cx="45819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7030A0"/>
                </a:solidFill>
                <a:cs typeface="Calibri"/>
              </a:rPr>
              <a:t>Logic Monitor Collector Polling</a:t>
            </a:r>
          </a:p>
          <a:p>
            <a:pPr marL="285750" indent="-285750">
              <a:buFont typeface="Arial" panose="020B0604020202020204" pitchFamily="34" charset="0"/>
              <a:buChar char="•"/>
            </a:pPr>
            <a:r>
              <a:rPr lang="en-US">
                <a:cs typeface="Calibri"/>
              </a:rPr>
              <a:t>Similar the previous month. </a:t>
            </a:r>
          </a:p>
        </p:txBody>
      </p:sp>
      <p:sp>
        <p:nvSpPr>
          <p:cNvPr id="8" name="Oval 7">
            <a:extLst>
              <a:ext uri="{FF2B5EF4-FFF2-40B4-BE49-F238E27FC236}">
                <a16:creationId xmlns:a16="http://schemas.microsoft.com/office/drawing/2014/main" id="{18B32791-A389-4F2D-BF98-719C920F3FC7}"/>
              </a:ext>
            </a:extLst>
          </p:cNvPr>
          <p:cNvSpPr/>
          <p:nvPr/>
        </p:nvSpPr>
        <p:spPr>
          <a:xfrm>
            <a:off x="267855" y="212436"/>
            <a:ext cx="304800" cy="24476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96424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9CB0E-0E07-4FE3-9AE6-42E15B7A1AF8}"/>
              </a:ext>
            </a:extLst>
          </p:cNvPr>
          <p:cNvSpPr>
            <a:spLocks noGrp="1"/>
          </p:cNvSpPr>
          <p:nvPr>
            <p:ph type="title"/>
          </p:nvPr>
        </p:nvSpPr>
        <p:spPr/>
        <p:txBody>
          <a:bodyPr/>
          <a:lstStyle/>
          <a:p>
            <a:r>
              <a:rPr lang="en-US" sz="4000"/>
              <a:t>Endpoint Engineering</a:t>
            </a:r>
          </a:p>
        </p:txBody>
      </p:sp>
    </p:spTree>
    <p:extLst>
      <p:ext uri="{BB962C8B-B14F-4D97-AF65-F5344CB8AC3E}">
        <p14:creationId xmlns:p14="http://schemas.microsoft.com/office/powerpoint/2010/main" val="8786429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32</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Endpoint Analytics</a:t>
            </a:r>
          </a:p>
        </p:txBody>
      </p:sp>
      <p:sp>
        <p:nvSpPr>
          <p:cNvPr id="10" name="TextBox 9">
            <a:extLst>
              <a:ext uri="{FF2B5EF4-FFF2-40B4-BE49-F238E27FC236}">
                <a16:creationId xmlns:a16="http://schemas.microsoft.com/office/drawing/2014/main" id="{B994EDEB-F2BE-4DD3-993C-52E72FA14CC4}"/>
              </a:ext>
            </a:extLst>
          </p:cNvPr>
          <p:cNvSpPr txBox="1"/>
          <p:nvPr/>
        </p:nvSpPr>
        <p:spPr>
          <a:xfrm>
            <a:off x="7374934" y="1653217"/>
            <a:ext cx="4652210" cy="40241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solidFill>
                  <a:srgbClr val="7030A0"/>
                </a:solidFill>
                <a:ea typeface="+mn-lt"/>
                <a:cs typeface="+mn-lt"/>
              </a:rPr>
              <a:t>Overall score fell one point to 78 from September primarily due to remaining 21H2s Feature Update deployed into production.</a:t>
            </a:r>
          </a:p>
          <a:p>
            <a:endParaRPr lang="en-US">
              <a:solidFill>
                <a:srgbClr val="7030A0"/>
              </a:solidFill>
              <a:cs typeface="Calibri"/>
            </a:endParaRPr>
          </a:p>
          <a:p>
            <a:pPr marL="342900" indent="-342900">
              <a:buFont typeface="Arial" panose="020B0604020202020204" pitchFamily="34" charset="0"/>
              <a:buChar char="•"/>
            </a:pPr>
            <a:r>
              <a:rPr lang="en-US" sz="1850">
                <a:solidFill>
                  <a:srgbClr val="7030A0"/>
                </a:solidFill>
              </a:rPr>
              <a:t>App Reliability score of 76 due to staying current with updates and app versions of our base image.</a:t>
            </a:r>
            <a:endParaRPr lang="en-US" sz="1850">
              <a:solidFill>
                <a:srgbClr val="7030A0"/>
              </a:solidFill>
              <a:ea typeface="+mn-lt"/>
              <a:cs typeface="+mn-lt"/>
            </a:endParaRPr>
          </a:p>
          <a:p>
            <a:pPr marL="342900" indent="-342900">
              <a:buFont typeface="Arial" panose="020B0604020202020204" pitchFamily="34" charset="0"/>
              <a:buChar char="•"/>
            </a:pPr>
            <a:endParaRPr lang="en-US" sz="1850">
              <a:solidFill>
                <a:srgbClr val="7030A0"/>
              </a:solidFill>
            </a:endParaRPr>
          </a:p>
          <a:p>
            <a:pPr marL="342900" indent="-342900">
              <a:buFont typeface="Arial" panose="020B0604020202020204" pitchFamily="34" charset="0"/>
              <a:buChar char="•"/>
            </a:pPr>
            <a:r>
              <a:rPr lang="en-US" sz="1850">
                <a:solidFill>
                  <a:srgbClr val="7030A0"/>
                </a:solidFill>
              </a:rPr>
              <a:t>Work From Anywhere score of 86 due to our SCCM CMG still out of service. Currently working with MS to resolve.</a:t>
            </a:r>
            <a:endParaRPr lang="en-US" sz="1850">
              <a:solidFill>
                <a:srgbClr val="7030A0"/>
              </a:solidFill>
              <a:cs typeface="Calibri"/>
            </a:endParaRPr>
          </a:p>
          <a:p>
            <a:endParaRPr lang="en-US">
              <a:solidFill>
                <a:srgbClr val="7030A0"/>
              </a:solidFill>
              <a:cs typeface="Calibri"/>
            </a:endParaRPr>
          </a:p>
          <a:p>
            <a:endParaRPr lang="en-US">
              <a:solidFill>
                <a:srgbClr val="7030A0"/>
              </a:solidFill>
            </a:endParaRPr>
          </a:p>
        </p:txBody>
      </p:sp>
      <p:sp>
        <p:nvSpPr>
          <p:cNvPr id="7" name="Oval 6">
            <a:extLst>
              <a:ext uri="{FF2B5EF4-FFF2-40B4-BE49-F238E27FC236}">
                <a16:creationId xmlns:a16="http://schemas.microsoft.com/office/drawing/2014/main" id="{244F0A29-361B-434B-AE6C-44E65D7562F0}"/>
              </a:ext>
            </a:extLst>
          </p:cNvPr>
          <p:cNvSpPr/>
          <p:nvPr/>
        </p:nvSpPr>
        <p:spPr>
          <a:xfrm>
            <a:off x="220929" y="137795"/>
            <a:ext cx="306845" cy="26724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hart, bar chart&#10;&#10;Description automatically generated">
            <a:extLst>
              <a:ext uri="{FF2B5EF4-FFF2-40B4-BE49-F238E27FC236}">
                <a16:creationId xmlns:a16="http://schemas.microsoft.com/office/drawing/2014/main" id="{2A04B1C6-C28E-6691-917F-A3B4815A8625}"/>
              </a:ext>
            </a:extLst>
          </p:cNvPr>
          <p:cNvPicPr>
            <a:picLocks noChangeAspect="1"/>
          </p:cNvPicPr>
          <p:nvPr/>
        </p:nvPicPr>
        <p:blipFill>
          <a:blip r:embed="rId2"/>
          <a:stretch>
            <a:fillRect/>
          </a:stretch>
        </p:blipFill>
        <p:spPr>
          <a:xfrm>
            <a:off x="338470" y="2229399"/>
            <a:ext cx="6987362" cy="3170062"/>
          </a:xfrm>
          <a:prstGeom prst="rect">
            <a:avLst/>
          </a:prstGeom>
        </p:spPr>
      </p:pic>
    </p:spTree>
    <p:extLst>
      <p:ext uri="{BB962C8B-B14F-4D97-AF65-F5344CB8AC3E}">
        <p14:creationId xmlns:p14="http://schemas.microsoft.com/office/powerpoint/2010/main" val="8992235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33</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Endpoint Model Inventory</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6" name="TextBox 5">
            <a:extLst>
              <a:ext uri="{FF2B5EF4-FFF2-40B4-BE49-F238E27FC236}">
                <a16:creationId xmlns:a16="http://schemas.microsoft.com/office/drawing/2014/main" id="{35D000BB-8D78-4B1E-9190-BE6B7DC58CF4}"/>
              </a:ext>
            </a:extLst>
          </p:cNvPr>
          <p:cNvSpPr txBox="1"/>
          <p:nvPr/>
        </p:nvSpPr>
        <p:spPr>
          <a:xfrm>
            <a:off x="7280680" y="2440982"/>
            <a:ext cx="4736662" cy="2639184"/>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342900" indent="-342900">
              <a:buFont typeface="Arial" panose="020B0604020202020204" pitchFamily="34" charset="0"/>
              <a:buChar char="•"/>
            </a:pPr>
            <a:r>
              <a:rPr lang="en-US" sz="1850">
                <a:solidFill>
                  <a:srgbClr val="7030A0"/>
                </a:solidFill>
              </a:rPr>
              <a:t>Continuing the trend of replacing our hardware with Microsoft products, giving us increased performance and reliability.</a:t>
            </a:r>
            <a:br>
              <a:rPr lang="en-US" sz="1850"/>
            </a:br>
            <a:endParaRPr lang="en-US">
              <a:ea typeface="+mn-lt"/>
              <a:cs typeface="+mn-lt"/>
            </a:endParaRPr>
          </a:p>
          <a:p>
            <a:pPr marL="342900" indent="-342900">
              <a:buFont typeface="Arial" panose="020B0604020202020204" pitchFamily="34" charset="0"/>
              <a:buChar char="•"/>
            </a:pPr>
            <a:r>
              <a:rPr lang="en-US" sz="1850">
                <a:solidFill>
                  <a:srgbClr val="00B050"/>
                </a:solidFill>
              </a:rPr>
              <a:t>975 total Surface Laptop 4s – Best overall performer</a:t>
            </a:r>
            <a:endParaRPr lang="en-US" sz="1850">
              <a:solidFill>
                <a:srgbClr val="00B050"/>
              </a:solidFill>
              <a:cs typeface="Calibri"/>
            </a:endParaRPr>
          </a:p>
          <a:p>
            <a:pPr marL="342900" indent="-342900">
              <a:buFont typeface="Arial" panose="020B0604020202020204" pitchFamily="34" charset="0"/>
              <a:buChar char="•"/>
            </a:pPr>
            <a:r>
              <a:rPr lang="en-US" sz="1850">
                <a:solidFill>
                  <a:srgbClr val="FF0000"/>
                </a:solidFill>
              </a:rPr>
              <a:t>13 Remaining Surface Pro 5s - Worst overall performer</a:t>
            </a:r>
            <a:endParaRPr lang="en-US" sz="1850">
              <a:solidFill>
                <a:srgbClr val="FF0000"/>
              </a:solidFill>
              <a:cs typeface="Calibri"/>
            </a:endParaRPr>
          </a:p>
          <a:p>
            <a:endParaRPr lang="en-US">
              <a:cs typeface="Calibri"/>
            </a:endParaRPr>
          </a:p>
        </p:txBody>
      </p:sp>
      <p:sp>
        <p:nvSpPr>
          <p:cNvPr id="7" name="Oval 6">
            <a:extLst>
              <a:ext uri="{FF2B5EF4-FFF2-40B4-BE49-F238E27FC236}">
                <a16:creationId xmlns:a16="http://schemas.microsoft.com/office/drawing/2014/main" id="{CABB09B1-B94A-46F3-906C-B86D3808E6B1}"/>
              </a:ext>
            </a:extLst>
          </p:cNvPr>
          <p:cNvSpPr/>
          <p:nvPr/>
        </p:nvSpPr>
        <p:spPr>
          <a:xfrm>
            <a:off x="220929" y="137795"/>
            <a:ext cx="306845" cy="26724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descr="Chart&#10;&#10;Description automatically generated">
            <a:extLst>
              <a:ext uri="{FF2B5EF4-FFF2-40B4-BE49-F238E27FC236}">
                <a16:creationId xmlns:a16="http://schemas.microsoft.com/office/drawing/2014/main" id="{65822DFD-BB2C-4741-7A15-E70478E78EF5}"/>
              </a:ext>
            </a:extLst>
          </p:cNvPr>
          <p:cNvPicPr>
            <a:picLocks noChangeAspect="1"/>
          </p:cNvPicPr>
          <p:nvPr/>
        </p:nvPicPr>
        <p:blipFill>
          <a:blip r:embed="rId2"/>
          <a:stretch>
            <a:fillRect/>
          </a:stretch>
        </p:blipFill>
        <p:spPr>
          <a:xfrm>
            <a:off x="418215" y="1933927"/>
            <a:ext cx="6686106" cy="4009099"/>
          </a:xfrm>
          <a:prstGeom prst="rect">
            <a:avLst/>
          </a:prstGeom>
        </p:spPr>
      </p:pic>
    </p:spTree>
    <p:extLst>
      <p:ext uri="{BB962C8B-B14F-4D97-AF65-F5344CB8AC3E}">
        <p14:creationId xmlns:p14="http://schemas.microsoft.com/office/powerpoint/2010/main" val="28580213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34</a:t>
            </a:fld>
            <a:endParaRPr lang="en-US"/>
          </a:p>
        </p:txBody>
      </p:sp>
      <p:sp>
        <p:nvSpPr>
          <p:cNvPr id="5" name="TextBox 4">
            <a:extLst>
              <a:ext uri="{FF2B5EF4-FFF2-40B4-BE49-F238E27FC236}">
                <a16:creationId xmlns:a16="http://schemas.microsoft.com/office/drawing/2014/main" id="{953F0C80-05D5-4C37-B21D-ED94321D9B11}"/>
              </a:ext>
            </a:extLst>
          </p:cNvPr>
          <p:cNvSpPr txBox="1"/>
          <p:nvPr/>
        </p:nvSpPr>
        <p:spPr>
          <a:xfrm>
            <a:off x="6248400" y="1705429"/>
            <a:ext cx="5257800" cy="4466771"/>
          </a:xfrm>
          <a:prstGeom prst="rect">
            <a:avLst/>
          </a:prstGeom>
        </p:spPr>
        <p:txBody>
          <a:bodyPr vert="horz" lIns="0" tIns="0" rIns="0" bIns="0" rtlCol="0">
            <a:normAutofit/>
          </a:bodyPr>
          <a:lstStyle/>
          <a:p>
            <a:pPr marL="0" marR="0">
              <a:lnSpc>
                <a:spcPct val="90000"/>
              </a:lnSpc>
              <a:spcBef>
                <a:spcPts val="0"/>
              </a:spcBef>
              <a:spcAft>
                <a:spcPts val="600"/>
              </a:spcAft>
              <a:buFont typeface="Arial" panose="020B0604020202020204" pitchFamily="34" charset="0"/>
            </a:pPr>
            <a:endParaRPr lang="en-US" sz="1400">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endParaRPr lang="en-US" sz="1400">
              <a:latin typeface="Arial" panose="020B0604020202020204" pitchFamily="34" charset="0"/>
              <a:cs typeface="Arial" panose="020B0604020202020204" pitchFamily="34" charset="0"/>
            </a:endParaRPr>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Endpoint Model Performance</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7" name="TextBox 6">
            <a:extLst>
              <a:ext uri="{FF2B5EF4-FFF2-40B4-BE49-F238E27FC236}">
                <a16:creationId xmlns:a16="http://schemas.microsoft.com/office/drawing/2014/main" id="{927EA9A4-D105-4928-B690-64C98AF83C20}"/>
              </a:ext>
            </a:extLst>
          </p:cNvPr>
          <p:cNvSpPr txBox="1"/>
          <p:nvPr/>
        </p:nvSpPr>
        <p:spPr>
          <a:xfrm>
            <a:off x="7359820" y="2848983"/>
            <a:ext cx="3807124" cy="2371418"/>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sz="1850">
                <a:solidFill>
                  <a:srgbClr val="7030A0"/>
                </a:solidFill>
              </a:rPr>
              <a:t>Continuing to phase out older models with our latest models, Surface Pro 7+, Surface Pro 8 and Surface Laptop 4 allowing users to boot quicker, sign-in quicker and increase their productivity.</a:t>
            </a:r>
            <a:endParaRPr lang="en-US" sz="1850">
              <a:solidFill>
                <a:srgbClr val="7030A0"/>
              </a:solidFill>
              <a:cs typeface="Calibri"/>
            </a:endParaRPr>
          </a:p>
          <a:p>
            <a:pPr marL="342900" indent="-342900">
              <a:buFont typeface="Arial" panose="020B0604020202020204" pitchFamily="34" charset="0"/>
              <a:buChar char="•"/>
            </a:pPr>
            <a:endParaRPr lang="en-US" sz="1860">
              <a:solidFill>
                <a:srgbClr val="7030A0"/>
              </a:solidFill>
            </a:endParaRPr>
          </a:p>
        </p:txBody>
      </p:sp>
      <p:sp>
        <p:nvSpPr>
          <p:cNvPr id="8" name="Oval 7">
            <a:extLst>
              <a:ext uri="{FF2B5EF4-FFF2-40B4-BE49-F238E27FC236}">
                <a16:creationId xmlns:a16="http://schemas.microsoft.com/office/drawing/2014/main" id="{613C6221-2DBB-471A-891F-2E2E9FBBD21E}"/>
              </a:ext>
            </a:extLst>
          </p:cNvPr>
          <p:cNvSpPr/>
          <p:nvPr/>
        </p:nvSpPr>
        <p:spPr>
          <a:xfrm>
            <a:off x="220929" y="137795"/>
            <a:ext cx="306845" cy="26724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10" descr="Chart, bar chart&#10;&#10;Description automatically generated">
            <a:extLst>
              <a:ext uri="{FF2B5EF4-FFF2-40B4-BE49-F238E27FC236}">
                <a16:creationId xmlns:a16="http://schemas.microsoft.com/office/drawing/2014/main" id="{B16BF1CA-82B2-F769-AC83-D5DD3EDAB274}"/>
              </a:ext>
            </a:extLst>
          </p:cNvPr>
          <p:cNvPicPr>
            <a:picLocks noChangeAspect="1"/>
          </p:cNvPicPr>
          <p:nvPr/>
        </p:nvPicPr>
        <p:blipFill>
          <a:blip r:embed="rId2"/>
          <a:stretch>
            <a:fillRect/>
          </a:stretch>
        </p:blipFill>
        <p:spPr>
          <a:xfrm>
            <a:off x="816936" y="1888021"/>
            <a:ext cx="6189920" cy="3994587"/>
          </a:xfrm>
          <a:prstGeom prst="rect">
            <a:avLst/>
          </a:prstGeom>
        </p:spPr>
      </p:pic>
    </p:spTree>
    <p:extLst>
      <p:ext uri="{BB962C8B-B14F-4D97-AF65-F5344CB8AC3E}">
        <p14:creationId xmlns:p14="http://schemas.microsoft.com/office/powerpoint/2010/main" val="25761774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DE7E32C-ED55-4545-AA1F-F3CBD55423C7}"/>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FBB4E23D-40B2-4FAA-83A5-605F2368DCD9}"/>
              </a:ext>
            </a:extLst>
          </p:cNvPr>
          <p:cNvSpPr>
            <a:spLocks noGrp="1"/>
          </p:cNvSpPr>
          <p:nvPr>
            <p:ph type="sldNum" sz="quarter" idx="4"/>
          </p:nvPr>
        </p:nvSpPr>
        <p:spPr/>
        <p:txBody>
          <a:bodyPr/>
          <a:lstStyle/>
          <a:p>
            <a:fld id="{407F7647-6CBB-4945-B48A-22BF8575EA14}" type="slidenum">
              <a:rPr lang="en-US" smtClean="0"/>
              <a:pPr/>
              <a:t>35</a:t>
            </a:fld>
            <a:endParaRPr lang="en-US"/>
          </a:p>
        </p:txBody>
      </p:sp>
      <p:sp>
        <p:nvSpPr>
          <p:cNvPr id="6" name="Title 5">
            <a:extLst>
              <a:ext uri="{FF2B5EF4-FFF2-40B4-BE49-F238E27FC236}">
                <a16:creationId xmlns:a16="http://schemas.microsoft.com/office/drawing/2014/main" id="{6DFDF4BA-720D-476D-9815-2A8F8D21EB9D}"/>
              </a:ext>
            </a:extLst>
          </p:cNvPr>
          <p:cNvSpPr>
            <a:spLocks noGrp="1"/>
          </p:cNvSpPr>
          <p:nvPr>
            <p:ph type="title"/>
          </p:nvPr>
        </p:nvSpPr>
        <p:spPr/>
        <p:txBody>
          <a:bodyPr/>
          <a:lstStyle/>
          <a:p>
            <a:r>
              <a:rPr lang="en-US">
                <a:latin typeface="Arial"/>
                <a:cs typeface="Arial"/>
              </a:rPr>
              <a:t>Aternity DEM-Q Performance</a:t>
            </a:r>
            <a:endParaRPr lang="en-US"/>
          </a:p>
        </p:txBody>
      </p:sp>
      <p:sp>
        <p:nvSpPr>
          <p:cNvPr id="5" name="TextBox 4">
            <a:extLst>
              <a:ext uri="{FF2B5EF4-FFF2-40B4-BE49-F238E27FC236}">
                <a16:creationId xmlns:a16="http://schemas.microsoft.com/office/drawing/2014/main" id="{077972E4-6C24-45B4-91DF-9DEB6C119B19}"/>
              </a:ext>
            </a:extLst>
          </p:cNvPr>
          <p:cNvSpPr txBox="1"/>
          <p:nvPr/>
        </p:nvSpPr>
        <p:spPr>
          <a:xfrm>
            <a:off x="8761582" y="1789332"/>
            <a:ext cx="3322320" cy="43565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n-US" sz="1850">
                <a:solidFill>
                  <a:srgbClr val="7030A0"/>
                </a:solidFill>
              </a:rPr>
              <a:t>DEM-Q fell 4 points to 7.6 from September. We expect this number to rise back to the 8s once </a:t>
            </a:r>
            <a:r>
              <a:rPr lang="en-US" sz="1850" err="1">
                <a:solidFill>
                  <a:srgbClr val="7030A0"/>
                </a:solidFill>
              </a:rPr>
              <a:t>WUfB</a:t>
            </a:r>
            <a:r>
              <a:rPr lang="en-US" sz="1850">
                <a:solidFill>
                  <a:srgbClr val="7030A0"/>
                </a:solidFill>
              </a:rPr>
              <a:t> production ring for October fully reaches production.</a:t>
            </a:r>
            <a:endParaRPr lang="en-US" sz="1850">
              <a:solidFill>
                <a:srgbClr val="7030A0"/>
              </a:solidFill>
              <a:cs typeface="Calibri"/>
            </a:endParaRPr>
          </a:p>
          <a:p>
            <a:pPr marL="342900" indent="-342900">
              <a:buFont typeface="Arial" panose="020B0604020202020204" pitchFamily="34" charset="0"/>
              <a:buChar char="•"/>
            </a:pPr>
            <a:endParaRPr lang="en-US" sz="1850">
              <a:solidFill>
                <a:srgbClr val="7030A0"/>
              </a:solidFill>
            </a:endParaRPr>
          </a:p>
          <a:p>
            <a:pPr marL="342900" indent="-342900">
              <a:buFont typeface="Arial" panose="020B0604020202020204" pitchFamily="34" charset="0"/>
              <a:buChar char="•"/>
            </a:pPr>
            <a:r>
              <a:rPr lang="en-US" sz="1850">
                <a:solidFill>
                  <a:srgbClr val="7030A0"/>
                </a:solidFill>
              </a:rPr>
              <a:t>Boot duration fell to by 2 seconds to 100sec from September</a:t>
            </a:r>
            <a:endParaRPr lang="en-US" sz="1850">
              <a:solidFill>
                <a:srgbClr val="7030A0"/>
              </a:solidFill>
              <a:cs typeface="Calibri"/>
            </a:endParaRPr>
          </a:p>
          <a:p>
            <a:pPr marL="342900" indent="-342900">
              <a:buFont typeface="Arial" panose="020B0604020202020204" pitchFamily="34" charset="0"/>
              <a:buChar char="•"/>
            </a:pPr>
            <a:endParaRPr lang="en-US" sz="1860">
              <a:solidFill>
                <a:srgbClr val="7030A0"/>
              </a:solidFill>
            </a:endParaRPr>
          </a:p>
          <a:p>
            <a:pPr marL="342900" indent="-342900">
              <a:buFont typeface="Arial" panose="020B0604020202020204" pitchFamily="34" charset="0"/>
              <a:buChar char="•"/>
            </a:pPr>
            <a:r>
              <a:rPr lang="en-US" sz="1850">
                <a:solidFill>
                  <a:srgbClr val="7030A0"/>
                </a:solidFill>
              </a:rPr>
              <a:t>App UXI is still holding at 4.6, and increased to be better than 83.0% of companies.</a:t>
            </a:r>
            <a:endParaRPr lang="en-US" sz="1850">
              <a:solidFill>
                <a:srgbClr val="7030A0"/>
              </a:solidFill>
              <a:cs typeface="Calibri"/>
            </a:endParaRPr>
          </a:p>
          <a:p>
            <a:pPr>
              <a:buFont typeface="Arial"/>
              <a:buChar char="•"/>
            </a:pPr>
            <a:endParaRPr lang="en-US">
              <a:solidFill>
                <a:srgbClr val="7030A0"/>
              </a:solidFill>
              <a:cs typeface="Calibri"/>
            </a:endParaRPr>
          </a:p>
        </p:txBody>
      </p:sp>
      <p:sp>
        <p:nvSpPr>
          <p:cNvPr id="7" name="Oval 6">
            <a:extLst>
              <a:ext uri="{FF2B5EF4-FFF2-40B4-BE49-F238E27FC236}">
                <a16:creationId xmlns:a16="http://schemas.microsoft.com/office/drawing/2014/main" id="{22FB09C1-BA39-4088-9AFC-94BED525FC6E}"/>
              </a:ext>
            </a:extLst>
          </p:cNvPr>
          <p:cNvSpPr/>
          <p:nvPr/>
        </p:nvSpPr>
        <p:spPr>
          <a:xfrm>
            <a:off x="220929" y="137795"/>
            <a:ext cx="306845" cy="26724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8" descr="Chart, scatter chart&#10;&#10;Description automatically generated">
            <a:extLst>
              <a:ext uri="{FF2B5EF4-FFF2-40B4-BE49-F238E27FC236}">
                <a16:creationId xmlns:a16="http://schemas.microsoft.com/office/drawing/2014/main" id="{3531A431-34B1-932E-16F4-00CE37D4AFFC}"/>
              </a:ext>
            </a:extLst>
          </p:cNvPr>
          <p:cNvPicPr>
            <a:picLocks noChangeAspect="1"/>
          </p:cNvPicPr>
          <p:nvPr/>
        </p:nvPicPr>
        <p:blipFill>
          <a:blip r:embed="rId2"/>
          <a:stretch>
            <a:fillRect/>
          </a:stretch>
        </p:blipFill>
        <p:spPr>
          <a:xfrm>
            <a:off x="223285" y="2062100"/>
            <a:ext cx="8254409" cy="3867938"/>
          </a:xfrm>
          <a:prstGeom prst="rect">
            <a:avLst/>
          </a:prstGeom>
        </p:spPr>
      </p:pic>
    </p:spTree>
    <p:extLst>
      <p:ext uri="{BB962C8B-B14F-4D97-AF65-F5344CB8AC3E}">
        <p14:creationId xmlns:p14="http://schemas.microsoft.com/office/powerpoint/2010/main" val="5875951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0055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6D2BA4-60DD-4C70-9CA3-2C7148D70811}"/>
              </a:ext>
            </a:extLst>
          </p:cNvPr>
          <p:cNvSpPr>
            <a:spLocks noGrp="1"/>
          </p:cNvSpPr>
          <p:nvPr>
            <p:ph type="title"/>
          </p:nvPr>
        </p:nvSpPr>
        <p:spPr/>
        <p:txBody>
          <a:bodyPr/>
          <a:lstStyle/>
          <a:p>
            <a:r>
              <a:rPr lang="en-US"/>
              <a:t>Incident Management</a:t>
            </a:r>
          </a:p>
        </p:txBody>
      </p:sp>
      <p:sp>
        <p:nvSpPr>
          <p:cNvPr id="3" name="Slide Number Placeholder 2">
            <a:extLst>
              <a:ext uri="{FF2B5EF4-FFF2-40B4-BE49-F238E27FC236}">
                <a16:creationId xmlns:a16="http://schemas.microsoft.com/office/drawing/2014/main" id="{1D40BDF5-1B2E-42DB-A36B-09E1372E4F38}"/>
              </a:ext>
            </a:extLst>
          </p:cNvPr>
          <p:cNvSpPr>
            <a:spLocks noGrp="1"/>
          </p:cNvSpPr>
          <p:nvPr>
            <p:ph type="sldNum" sz="quarter" idx="4294967295"/>
          </p:nvPr>
        </p:nvSpPr>
        <p:spPr>
          <a:xfrm>
            <a:off x="9448800" y="6354763"/>
            <a:ext cx="2743200" cy="365125"/>
          </a:xfrm>
        </p:spPr>
        <p:txBody>
          <a:bodyPr/>
          <a:lstStyle/>
          <a:p>
            <a:fld id="{407F7647-6CBB-4945-B48A-22BF8575EA14}" type="slidenum">
              <a:rPr lang="en-US" smtClean="0"/>
              <a:pPr/>
              <a:t>4</a:t>
            </a:fld>
            <a:endParaRPr lang="en-US"/>
          </a:p>
        </p:txBody>
      </p:sp>
    </p:spTree>
    <p:extLst>
      <p:ext uri="{BB962C8B-B14F-4D97-AF65-F5344CB8AC3E}">
        <p14:creationId xmlns:p14="http://schemas.microsoft.com/office/powerpoint/2010/main" val="4053357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5</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dirty="0">
                <a:latin typeface="Arial" panose="020B0604020202020204" pitchFamily="34" charset="0"/>
                <a:ea typeface="+mj-ea"/>
                <a:cs typeface="Arial" panose="020B0604020202020204" pitchFamily="34" charset="0"/>
              </a:rPr>
              <a:t>Incident Statistics</a:t>
            </a:r>
            <a:br>
              <a:rPr lang="en-US" sz="2500" b="1" i="0" kern="1200" dirty="0">
                <a:latin typeface="Arial" panose="020B0604020202020204" pitchFamily="34" charset="0"/>
                <a:ea typeface="+mj-ea"/>
                <a:cs typeface="Arial" panose="020B0604020202020204" pitchFamily="34" charset="0"/>
              </a:rPr>
            </a:br>
            <a:endParaRPr lang="en-US" sz="2500" b="1" i="0" kern="1200" dirty="0">
              <a:latin typeface="Arial" panose="020B0604020202020204" pitchFamily="34" charset="0"/>
              <a:ea typeface="+mj-ea"/>
              <a:cs typeface="Arial" panose="020B0604020202020204" pitchFamily="34" charset="0"/>
            </a:endParaRPr>
          </a:p>
        </p:txBody>
      </p:sp>
      <p:graphicFrame>
        <p:nvGraphicFramePr>
          <p:cNvPr id="17" name="Chart 16">
            <a:extLst>
              <a:ext uri="{FF2B5EF4-FFF2-40B4-BE49-F238E27FC236}">
                <a16:creationId xmlns:a16="http://schemas.microsoft.com/office/drawing/2014/main" id="{D0422A1A-1723-4AEA-8957-B654D58F82F1}"/>
              </a:ext>
            </a:extLst>
          </p:cNvPr>
          <p:cNvGraphicFramePr/>
          <p:nvPr>
            <p:extLst>
              <p:ext uri="{D42A27DB-BD31-4B8C-83A1-F6EECF244321}">
                <p14:modId xmlns:p14="http://schemas.microsoft.com/office/powerpoint/2010/main" val="3502831846"/>
              </p:ext>
            </p:extLst>
          </p:nvPr>
        </p:nvGraphicFramePr>
        <p:xfrm>
          <a:off x="55138" y="1283342"/>
          <a:ext cx="6039338" cy="280076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C40779DA-F183-431D-89FA-B8B4573A8884}"/>
              </a:ext>
            </a:extLst>
          </p:cNvPr>
          <p:cNvSpPr txBox="1"/>
          <p:nvPr/>
        </p:nvSpPr>
        <p:spPr>
          <a:xfrm>
            <a:off x="6512716" y="1383961"/>
            <a:ext cx="5624146" cy="477053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 </a:t>
            </a:r>
            <a:r>
              <a:rPr lang="en-US" sz="1600" dirty="0">
                <a:solidFill>
                  <a:srgbClr val="7030A0"/>
                </a:solidFill>
                <a:latin typeface="Arial" panose="020B0604020202020204" pitchFamily="34" charset="0"/>
                <a:cs typeface="Arial" panose="020B0604020202020204" pitchFamily="34" charset="0"/>
              </a:rPr>
              <a:t> </a:t>
            </a:r>
          </a:p>
          <a:p>
            <a:r>
              <a:rPr lang="en-US" sz="1600" dirty="0">
                <a:solidFill>
                  <a:srgbClr val="7030A0"/>
                </a:solidFill>
                <a:latin typeface="Arial" panose="020B0604020202020204" pitchFamily="34" charset="0"/>
                <a:cs typeface="Arial" panose="020B0604020202020204" pitchFamily="34" charset="0"/>
              </a:rPr>
              <a:t>2,928 incidents were opened during the month, across all groups within SNOW. 20.9% of incident volume were emails.</a:t>
            </a:r>
          </a:p>
          <a:p>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Phone: 2248</a:t>
            </a:r>
          </a:p>
          <a:p>
            <a:pPr marL="285750"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Email: 611</a:t>
            </a:r>
          </a:p>
          <a:p>
            <a:pPr marL="285750"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Self-Service: 48</a:t>
            </a:r>
          </a:p>
          <a:p>
            <a:pPr marL="285750"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Walk-in: 21</a:t>
            </a: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First contact resolution lowered slightly in November to 85.1% (as opposed to 83.8% in October). </a:t>
            </a: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a:p>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p:txBody>
      </p:sp>
      <p:graphicFrame>
        <p:nvGraphicFramePr>
          <p:cNvPr id="7" name="Chart 6">
            <a:extLst>
              <a:ext uri="{FF2B5EF4-FFF2-40B4-BE49-F238E27FC236}">
                <a16:creationId xmlns:a16="http://schemas.microsoft.com/office/drawing/2014/main" id="{EC79EF8C-5C60-4F13-B65D-E3459647ECF4}"/>
              </a:ext>
            </a:extLst>
          </p:cNvPr>
          <p:cNvGraphicFramePr/>
          <p:nvPr>
            <p:extLst>
              <p:ext uri="{D42A27DB-BD31-4B8C-83A1-F6EECF244321}">
                <p14:modId xmlns:p14="http://schemas.microsoft.com/office/powerpoint/2010/main" val="2839810091"/>
              </p:ext>
            </p:extLst>
          </p:nvPr>
        </p:nvGraphicFramePr>
        <p:xfrm>
          <a:off x="55138" y="4172290"/>
          <a:ext cx="6039338" cy="236535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431272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6</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9" name="TextBox 8">
            <a:extLst>
              <a:ext uri="{FF2B5EF4-FFF2-40B4-BE49-F238E27FC236}">
                <a16:creationId xmlns:a16="http://schemas.microsoft.com/office/drawing/2014/main" id="{F4839A5F-8230-4CFF-99D0-FE29C294B650}"/>
              </a:ext>
            </a:extLst>
          </p:cNvPr>
          <p:cNvSpPr txBox="1"/>
          <p:nvPr/>
        </p:nvSpPr>
        <p:spPr>
          <a:xfrm>
            <a:off x="0" y="1347537"/>
            <a:ext cx="12191999" cy="378565"/>
          </a:xfrm>
          <a:prstGeom prst="rect">
            <a:avLst/>
          </a:prstGeom>
          <a:noFill/>
        </p:spPr>
        <p:txBody>
          <a:bodyPr wrap="square" rtlCol="0">
            <a:spAutoFit/>
          </a:bodyPr>
          <a:lstStyle/>
          <a:p>
            <a:r>
              <a:rPr lang="en-US" sz="1860">
                <a:solidFill>
                  <a:srgbClr val="7030A0"/>
                </a:solidFill>
              </a:rPr>
              <a:t>Incidents Opened by Week</a:t>
            </a:r>
          </a:p>
        </p:txBody>
      </p:sp>
      <p:sp>
        <p:nvSpPr>
          <p:cNvPr id="11" name="TextBox 10">
            <a:extLst>
              <a:ext uri="{FF2B5EF4-FFF2-40B4-BE49-F238E27FC236}">
                <a16:creationId xmlns:a16="http://schemas.microsoft.com/office/drawing/2014/main" id="{4C9E97A7-8CF9-4121-BD5C-C518FC9BBDEC}"/>
              </a:ext>
            </a:extLst>
          </p:cNvPr>
          <p:cNvSpPr txBox="1"/>
          <p:nvPr/>
        </p:nvSpPr>
        <p:spPr>
          <a:xfrm>
            <a:off x="-1" y="4046315"/>
            <a:ext cx="12191999" cy="378565"/>
          </a:xfrm>
          <a:prstGeom prst="rect">
            <a:avLst/>
          </a:prstGeom>
          <a:noFill/>
        </p:spPr>
        <p:txBody>
          <a:bodyPr wrap="square" rtlCol="0">
            <a:spAutoFit/>
          </a:bodyPr>
          <a:lstStyle/>
          <a:p>
            <a:r>
              <a:rPr lang="en-US" sz="1860">
                <a:solidFill>
                  <a:srgbClr val="7030A0"/>
                </a:solidFill>
              </a:rPr>
              <a:t>Percentage of incidents resolved; same day opened. </a:t>
            </a:r>
          </a:p>
        </p:txBody>
      </p:sp>
      <p:sp>
        <p:nvSpPr>
          <p:cNvPr id="7" name="TextBox 6">
            <a:extLst>
              <a:ext uri="{FF2B5EF4-FFF2-40B4-BE49-F238E27FC236}">
                <a16:creationId xmlns:a16="http://schemas.microsoft.com/office/drawing/2014/main" id="{FE7EE410-2640-4E5A-B961-2D0C05BB533F}"/>
              </a:ext>
            </a:extLst>
          </p:cNvPr>
          <p:cNvSpPr txBox="1"/>
          <p:nvPr/>
        </p:nvSpPr>
        <p:spPr>
          <a:xfrm>
            <a:off x="7866345" y="1785168"/>
            <a:ext cx="4205494" cy="4031873"/>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Incidents opened by week trended downward in November, due in part to short week for the holiday. </a:t>
            </a: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a:p>
            <a:endParaRPr lang="en-US" sz="1600" dirty="0">
              <a:solidFill>
                <a:srgbClr val="7030A0"/>
              </a:solidFill>
              <a:latin typeface="Arial" panose="020B0604020202020204" pitchFamily="34" charset="0"/>
              <a:cs typeface="Arial" panose="020B0604020202020204" pitchFamily="34" charset="0"/>
            </a:endParaRPr>
          </a:p>
          <a:p>
            <a:endParaRPr lang="en-US" sz="1600" dirty="0">
              <a:solidFill>
                <a:srgbClr val="7030A0"/>
              </a:solidFill>
              <a:latin typeface="Arial" panose="020B0604020202020204" pitchFamily="34" charset="0"/>
              <a:cs typeface="Arial" panose="020B0604020202020204" pitchFamily="34" charset="0"/>
            </a:endParaRPr>
          </a:p>
          <a:p>
            <a:endParaRPr lang="en-US" sz="1600" dirty="0">
              <a:solidFill>
                <a:srgbClr val="7030A0"/>
              </a:solidFill>
              <a:latin typeface="Arial" panose="020B0604020202020204" pitchFamily="34" charset="0"/>
              <a:cs typeface="Arial" panose="020B0604020202020204" pitchFamily="34" charset="0"/>
            </a:endParaRPr>
          </a:p>
          <a:p>
            <a:endParaRPr lang="en-US" sz="1600" dirty="0">
              <a:solidFill>
                <a:srgbClr val="7030A0"/>
              </a:solidFill>
              <a:latin typeface="Arial" panose="020B0604020202020204" pitchFamily="34" charset="0"/>
              <a:cs typeface="Arial" panose="020B0604020202020204" pitchFamily="34" charset="0"/>
            </a:endParaRPr>
          </a:p>
          <a:p>
            <a:endParaRPr lang="en-US" sz="1600" dirty="0">
              <a:solidFill>
                <a:srgbClr val="7030A0"/>
              </a:solidFill>
              <a:latin typeface="Arial" panose="020B0604020202020204" pitchFamily="34" charset="0"/>
              <a:cs typeface="Arial" panose="020B0604020202020204" pitchFamily="34" charset="0"/>
            </a:endParaRPr>
          </a:p>
          <a:p>
            <a:endParaRPr lang="en-US" sz="1600" dirty="0">
              <a:solidFill>
                <a:srgbClr val="7030A0"/>
              </a:solidFill>
              <a:latin typeface="Arial" panose="020B0604020202020204" pitchFamily="34" charset="0"/>
              <a:cs typeface="Arial" panose="020B0604020202020204" pitchFamily="34" charset="0"/>
            </a:endParaRPr>
          </a:p>
          <a:p>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The percentage of incidents resolved the same day that they were opened spiked during the holiday week. </a:t>
            </a: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p:txBody>
      </p:sp>
      <p:pic>
        <p:nvPicPr>
          <p:cNvPr id="8" name="Picture 7" descr="Chart, line chart&#10;&#10;Description automatically generated">
            <a:extLst>
              <a:ext uri="{FF2B5EF4-FFF2-40B4-BE49-F238E27FC236}">
                <a16:creationId xmlns:a16="http://schemas.microsoft.com/office/drawing/2014/main" id="{1FB6ED1C-7DA4-45FE-A9A7-47FCA9FDBD32}"/>
              </a:ext>
            </a:extLst>
          </p:cNvPr>
          <p:cNvPicPr>
            <a:picLocks noChangeAspect="1"/>
          </p:cNvPicPr>
          <p:nvPr/>
        </p:nvPicPr>
        <p:blipFill>
          <a:blip r:embed="rId3"/>
          <a:stretch>
            <a:fillRect/>
          </a:stretch>
        </p:blipFill>
        <p:spPr>
          <a:xfrm>
            <a:off x="-1" y="1785168"/>
            <a:ext cx="7866345" cy="2328383"/>
          </a:xfrm>
          <a:prstGeom prst="rect">
            <a:avLst/>
          </a:prstGeom>
        </p:spPr>
      </p:pic>
      <p:pic>
        <p:nvPicPr>
          <p:cNvPr id="14" name="Picture 13" descr="Chart, line chart&#10;&#10;Description automatically generated">
            <a:extLst>
              <a:ext uri="{FF2B5EF4-FFF2-40B4-BE49-F238E27FC236}">
                <a16:creationId xmlns:a16="http://schemas.microsoft.com/office/drawing/2014/main" id="{0BBD0CD1-2E57-428E-ADE3-4CE7BDD8DF0D}"/>
              </a:ext>
            </a:extLst>
          </p:cNvPr>
          <p:cNvPicPr>
            <a:picLocks noChangeAspect="1"/>
          </p:cNvPicPr>
          <p:nvPr/>
        </p:nvPicPr>
        <p:blipFill>
          <a:blip r:embed="rId4"/>
          <a:stretch>
            <a:fillRect/>
          </a:stretch>
        </p:blipFill>
        <p:spPr>
          <a:xfrm>
            <a:off x="66975" y="4424880"/>
            <a:ext cx="7799369" cy="2077520"/>
          </a:xfrm>
          <a:prstGeom prst="rect">
            <a:avLst/>
          </a:prstGeom>
        </p:spPr>
      </p:pic>
    </p:spTree>
    <p:extLst>
      <p:ext uri="{BB962C8B-B14F-4D97-AF65-F5344CB8AC3E}">
        <p14:creationId xmlns:p14="http://schemas.microsoft.com/office/powerpoint/2010/main" val="3726586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0AE14C-031C-495C-B643-CAD3BB053782}"/>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C4731DB1-8F0E-4F7B-82AD-550F9CD8E90E}"/>
              </a:ext>
            </a:extLst>
          </p:cNvPr>
          <p:cNvSpPr>
            <a:spLocks noGrp="1"/>
          </p:cNvSpPr>
          <p:nvPr>
            <p:ph type="sldNum" sz="quarter" idx="4"/>
          </p:nvPr>
        </p:nvSpPr>
        <p:spPr/>
        <p:txBody>
          <a:bodyPr/>
          <a:lstStyle/>
          <a:p>
            <a:fld id="{407F7647-6CBB-4945-B48A-22BF8575EA14}" type="slidenum">
              <a:rPr lang="en-US" smtClean="0"/>
              <a:pPr/>
              <a:t>7</a:t>
            </a:fld>
            <a:endParaRPr lang="en-US"/>
          </a:p>
        </p:txBody>
      </p:sp>
      <p:sp>
        <p:nvSpPr>
          <p:cNvPr id="11" name="Title 3">
            <a:extLst>
              <a:ext uri="{FF2B5EF4-FFF2-40B4-BE49-F238E27FC236}">
                <a16:creationId xmlns:a16="http://schemas.microsoft.com/office/drawing/2014/main" id="{32F48467-7A62-41C0-A1E7-3811EC513CC9}"/>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12" name="TextBox 11">
            <a:extLst>
              <a:ext uri="{FF2B5EF4-FFF2-40B4-BE49-F238E27FC236}">
                <a16:creationId xmlns:a16="http://schemas.microsoft.com/office/drawing/2014/main" id="{51013045-3E88-4BA4-A7CC-7C45C7A49A34}"/>
              </a:ext>
            </a:extLst>
          </p:cNvPr>
          <p:cNvSpPr txBox="1"/>
          <p:nvPr/>
        </p:nvSpPr>
        <p:spPr>
          <a:xfrm>
            <a:off x="0" y="1514079"/>
            <a:ext cx="12192000" cy="378565"/>
          </a:xfrm>
          <a:prstGeom prst="rect">
            <a:avLst/>
          </a:prstGeom>
          <a:noFill/>
        </p:spPr>
        <p:txBody>
          <a:bodyPr wrap="square" rtlCol="0">
            <a:spAutoFit/>
          </a:bodyPr>
          <a:lstStyle/>
          <a:p>
            <a:r>
              <a:rPr lang="en-US" sz="1860">
                <a:solidFill>
                  <a:srgbClr val="7030A0"/>
                </a:solidFill>
              </a:rPr>
              <a:t>Open Incident Backlog Growth</a:t>
            </a:r>
          </a:p>
        </p:txBody>
      </p:sp>
      <p:sp>
        <p:nvSpPr>
          <p:cNvPr id="10" name="TextBox 9">
            <a:extLst>
              <a:ext uri="{FF2B5EF4-FFF2-40B4-BE49-F238E27FC236}">
                <a16:creationId xmlns:a16="http://schemas.microsoft.com/office/drawing/2014/main" id="{EFC61EF0-BFEF-4476-BEE4-401B95F38623}"/>
              </a:ext>
            </a:extLst>
          </p:cNvPr>
          <p:cNvSpPr txBox="1"/>
          <p:nvPr/>
        </p:nvSpPr>
        <p:spPr>
          <a:xfrm>
            <a:off x="686562" y="5253264"/>
            <a:ext cx="10818876"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In November, backlog growth trend upward. I’ve been pinging those with the oldest incidents and have been resolving items on behalf of other teams. Please remind your teams to work to resolve their </a:t>
            </a:r>
            <a:r>
              <a:rPr lang="en-US" sz="1600">
                <a:solidFill>
                  <a:srgbClr val="7030A0"/>
                </a:solidFill>
                <a:latin typeface="Arial" panose="020B0604020202020204" pitchFamily="34" charset="0"/>
                <a:cs typeface="Arial" panose="020B0604020202020204" pitchFamily="34" charset="0"/>
              </a:rPr>
              <a:t>assigned work. </a:t>
            </a:r>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As we approach 2023, we want to enter the new year with the smallest backlog as possible- across </a:t>
            </a:r>
            <a:r>
              <a:rPr lang="en-US" sz="1600" i="1" dirty="0">
                <a:solidFill>
                  <a:srgbClr val="7030A0"/>
                </a:solidFill>
                <a:latin typeface="Arial" panose="020B0604020202020204" pitchFamily="34" charset="0"/>
                <a:cs typeface="Arial" panose="020B0604020202020204" pitchFamily="34" charset="0"/>
              </a:rPr>
              <a:t>all teams. </a:t>
            </a:r>
            <a:r>
              <a:rPr lang="en-US" sz="1600" dirty="0">
                <a:solidFill>
                  <a:srgbClr val="7030A0"/>
                </a:solidFill>
                <a:latin typeface="Arial" panose="020B0604020202020204" pitchFamily="34" charset="0"/>
                <a:cs typeface="Arial" panose="020B0604020202020204" pitchFamily="34" charset="0"/>
              </a:rPr>
              <a:t>This applies to Problems as well. </a:t>
            </a:r>
            <a:r>
              <a:rPr lang="en-US" sz="1600" i="1" dirty="0">
                <a:solidFill>
                  <a:srgbClr val="7030A0"/>
                </a:solidFill>
                <a:latin typeface="Arial" panose="020B0604020202020204" pitchFamily="34" charset="0"/>
                <a:cs typeface="Arial" panose="020B0604020202020204" pitchFamily="34" charset="0"/>
              </a:rPr>
              <a:t> </a:t>
            </a:r>
            <a:endParaRPr lang="en-US" sz="1600" dirty="0">
              <a:solidFill>
                <a:srgbClr val="7030A0"/>
              </a:solidFill>
              <a:latin typeface="Arial" panose="020B0604020202020204" pitchFamily="34" charset="0"/>
              <a:cs typeface="Arial" panose="020B0604020202020204" pitchFamily="34" charset="0"/>
            </a:endParaRPr>
          </a:p>
        </p:txBody>
      </p:sp>
      <p:pic>
        <p:nvPicPr>
          <p:cNvPr id="5" name="Picture 4" descr="Chart, waterfall chart&#10;&#10;Description automatically generated">
            <a:extLst>
              <a:ext uri="{FF2B5EF4-FFF2-40B4-BE49-F238E27FC236}">
                <a16:creationId xmlns:a16="http://schemas.microsoft.com/office/drawing/2014/main" id="{DD2C6079-9BD2-4D95-A4C0-DDBB3F74C201}"/>
              </a:ext>
            </a:extLst>
          </p:cNvPr>
          <p:cNvPicPr>
            <a:picLocks noChangeAspect="1"/>
          </p:cNvPicPr>
          <p:nvPr/>
        </p:nvPicPr>
        <p:blipFill>
          <a:blip r:embed="rId3"/>
          <a:stretch>
            <a:fillRect/>
          </a:stretch>
        </p:blipFill>
        <p:spPr>
          <a:xfrm>
            <a:off x="452582" y="1892644"/>
            <a:ext cx="11286836" cy="3407042"/>
          </a:xfrm>
          <a:prstGeom prst="rect">
            <a:avLst/>
          </a:prstGeom>
        </p:spPr>
      </p:pic>
    </p:spTree>
    <p:extLst>
      <p:ext uri="{BB962C8B-B14F-4D97-AF65-F5344CB8AC3E}">
        <p14:creationId xmlns:p14="http://schemas.microsoft.com/office/powerpoint/2010/main" val="1595037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8</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9" name="TextBox 8">
            <a:extLst>
              <a:ext uri="{FF2B5EF4-FFF2-40B4-BE49-F238E27FC236}">
                <a16:creationId xmlns:a16="http://schemas.microsoft.com/office/drawing/2014/main" id="{F4839A5F-8230-4CFF-99D0-FE29C294B650}"/>
              </a:ext>
            </a:extLst>
          </p:cNvPr>
          <p:cNvSpPr txBox="1"/>
          <p:nvPr/>
        </p:nvSpPr>
        <p:spPr>
          <a:xfrm>
            <a:off x="0" y="1347537"/>
            <a:ext cx="12191999" cy="378565"/>
          </a:xfrm>
          <a:prstGeom prst="rect">
            <a:avLst/>
          </a:prstGeom>
          <a:noFill/>
        </p:spPr>
        <p:txBody>
          <a:bodyPr wrap="square" rtlCol="0">
            <a:spAutoFit/>
          </a:bodyPr>
          <a:lstStyle/>
          <a:p>
            <a:r>
              <a:rPr lang="en-US" sz="1860">
                <a:solidFill>
                  <a:srgbClr val="7030A0"/>
                </a:solidFill>
              </a:rPr>
              <a:t>Average Age of Open Incidents</a:t>
            </a:r>
          </a:p>
        </p:txBody>
      </p:sp>
      <p:sp>
        <p:nvSpPr>
          <p:cNvPr id="7" name="TextBox 6">
            <a:extLst>
              <a:ext uri="{FF2B5EF4-FFF2-40B4-BE49-F238E27FC236}">
                <a16:creationId xmlns:a16="http://schemas.microsoft.com/office/drawing/2014/main" id="{FE7EE410-2640-4E5A-B961-2D0C05BB533F}"/>
              </a:ext>
            </a:extLst>
          </p:cNvPr>
          <p:cNvSpPr txBox="1"/>
          <p:nvPr/>
        </p:nvSpPr>
        <p:spPr>
          <a:xfrm>
            <a:off x="684276" y="5341186"/>
            <a:ext cx="10818876"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In November, the average age of open incidents steadily grew week over week. </a:t>
            </a:r>
          </a:p>
        </p:txBody>
      </p:sp>
      <p:pic>
        <p:nvPicPr>
          <p:cNvPr id="6" name="Picture 5" descr="Chart, line chart&#10;&#10;Description automatically generated">
            <a:extLst>
              <a:ext uri="{FF2B5EF4-FFF2-40B4-BE49-F238E27FC236}">
                <a16:creationId xmlns:a16="http://schemas.microsoft.com/office/drawing/2014/main" id="{A7CA607D-C083-421E-BF73-58046DB2A854}"/>
              </a:ext>
            </a:extLst>
          </p:cNvPr>
          <p:cNvPicPr>
            <a:picLocks noChangeAspect="1"/>
          </p:cNvPicPr>
          <p:nvPr/>
        </p:nvPicPr>
        <p:blipFill>
          <a:blip r:embed="rId3"/>
          <a:stretch>
            <a:fillRect/>
          </a:stretch>
        </p:blipFill>
        <p:spPr>
          <a:xfrm>
            <a:off x="-2286" y="1726102"/>
            <a:ext cx="12192000" cy="3680275"/>
          </a:xfrm>
          <a:prstGeom prst="rect">
            <a:avLst/>
          </a:prstGeom>
        </p:spPr>
      </p:pic>
    </p:spTree>
    <p:extLst>
      <p:ext uri="{BB962C8B-B14F-4D97-AF65-F5344CB8AC3E}">
        <p14:creationId xmlns:p14="http://schemas.microsoft.com/office/powerpoint/2010/main" val="3216486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B85CAC0-AF8E-4065-9D0E-F4C9CA829998}"/>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0D077938-94BD-47FC-8081-11FCE984B42B}"/>
              </a:ext>
            </a:extLst>
          </p:cNvPr>
          <p:cNvSpPr>
            <a:spLocks noGrp="1"/>
          </p:cNvSpPr>
          <p:nvPr>
            <p:ph type="sldNum" sz="quarter" idx="4"/>
          </p:nvPr>
        </p:nvSpPr>
        <p:spPr/>
        <p:txBody>
          <a:bodyPr/>
          <a:lstStyle/>
          <a:p>
            <a:fld id="{407F7647-6CBB-4945-B48A-22BF8575EA14}" type="slidenum">
              <a:rPr lang="en-US" smtClean="0"/>
              <a:pPr/>
              <a:t>9</a:t>
            </a:fld>
            <a:endParaRPr lang="en-US"/>
          </a:p>
        </p:txBody>
      </p:sp>
      <p:sp>
        <p:nvSpPr>
          <p:cNvPr id="9" name="TextBox 8">
            <a:extLst>
              <a:ext uri="{FF2B5EF4-FFF2-40B4-BE49-F238E27FC236}">
                <a16:creationId xmlns:a16="http://schemas.microsoft.com/office/drawing/2014/main" id="{F57FFC0A-E3F0-4D84-A449-FA37792AF326}"/>
              </a:ext>
            </a:extLst>
          </p:cNvPr>
          <p:cNvSpPr txBox="1"/>
          <p:nvPr/>
        </p:nvSpPr>
        <p:spPr>
          <a:xfrm>
            <a:off x="0" y="1514079"/>
            <a:ext cx="12192000" cy="378565"/>
          </a:xfrm>
          <a:prstGeom prst="rect">
            <a:avLst/>
          </a:prstGeom>
          <a:noFill/>
        </p:spPr>
        <p:txBody>
          <a:bodyPr wrap="square" lIns="91440" tIns="45720" rIns="91440" bIns="45720" rtlCol="0" anchor="t">
            <a:spAutoFit/>
          </a:bodyPr>
          <a:lstStyle/>
          <a:p>
            <a:r>
              <a:rPr lang="en-US" sz="1850">
                <a:solidFill>
                  <a:srgbClr val="7030A0"/>
                </a:solidFill>
              </a:rPr>
              <a:t>Average Age of Open Incidents by Assignment Group - as of the last day of the month</a:t>
            </a:r>
            <a:endParaRPr lang="en-US" sz="1860">
              <a:solidFill>
                <a:srgbClr val="7030A0"/>
              </a:solidFill>
              <a:cs typeface="Calibri" panose="020F0502020204030204"/>
            </a:endParaRPr>
          </a:p>
        </p:txBody>
      </p:sp>
      <p:sp>
        <p:nvSpPr>
          <p:cNvPr id="10" name="Title 3">
            <a:extLst>
              <a:ext uri="{FF2B5EF4-FFF2-40B4-BE49-F238E27FC236}">
                <a16:creationId xmlns:a16="http://schemas.microsoft.com/office/drawing/2014/main" id="{CA0BFE7E-2ECD-4986-BEA7-50D8AC475A55}"/>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pic>
        <p:nvPicPr>
          <p:cNvPr id="5" name="Picture 4" descr="Chart, bar chart&#10;&#10;Description automatically generated">
            <a:extLst>
              <a:ext uri="{FF2B5EF4-FFF2-40B4-BE49-F238E27FC236}">
                <a16:creationId xmlns:a16="http://schemas.microsoft.com/office/drawing/2014/main" id="{1F0E58B6-3BD5-4B0F-BAB1-32FA7DC25F50}"/>
              </a:ext>
            </a:extLst>
          </p:cNvPr>
          <p:cNvPicPr>
            <a:picLocks noChangeAspect="1"/>
          </p:cNvPicPr>
          <p:nvPr/>
        </p:nvPicPr>
        <p:blipFill>
          <a:blip r:embed="rId2"/>
          <a:stretch>
            <a:fillRect/>
          </a:stretch>
        </p:blipFill>
        <p:spPr>
          <a:xfrm>
            <a:off x="925073" y="1892644"/>
            <a:ext cx="10341854" cy="4462436"/>
          </a:xfrm>
          <a:prstGeom prst="rect">
            <a:avLst/>
          </a:prstGeom>
        </p:spPr>
      </p:pic>
    </p:spTree>
    <p:extLst>
      <p:ext uri="{BB962C8B-B14F-4D97-AF65-F5344CB8AC3E}">
        <p14:creationId xmlns:p14="http://schemas.microsoft.com/office/powerpoint/2010/main" val="4203422222"/>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4546A"/>
      </a:dk2>
      <a:lt2>
        <a:srgbClr val="E7E6E6"/>
      </a:lt2>
      <a:accent1>
        <a:srgbClr val="3B1365"/>
      </a:accent1>
      <a:accent2>
        <a:srgbClr val="FF5750"/>
      </a:accent2>
      <a:accent3>
        <a:srgbClr val="91D2F2"/>
      </a:accent3>
      <a:accent4>
        <a:srgbClr val="00A87E"/>
      </a:accent4>
      <a:accent5>
        <a:srgbClr val="BC3D95"/>
      </a:accent5>
      <a:accent6>
        <a:srgbClr val="FDF385"/>
      </a:accent6>
      <a:hlink>
        <a:srgbClr val="3B1264"/>
      </a:hlink>
      <a:folHlink>
        <a:srgbClr val="3B126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L_PPT_Short_V1_20200113.pptx  -  Read-Only" id="{48D00568-7052-4F53-AB33-9D3848305AA0}" vid="{2109B9BA-1E9D-414D-9B7E-3A0BDFCE5A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JL_PPT_Short_V1_20200113</Template>
  <TotalTime>178</TotalTime>
  <Words>2982</Words>
  <Application>Microsoft Office PowerPoint</Application>
  <PresentationFormat>Widescreen</PresentationFormat>
  <Paragraphs>496</Paragraphs>
  <Slides>36</Slides>
  <Notes>18</Notes>
  <HiddenSlides>1</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Endpoints Operations</vt:lpstr>
      <vt:lpstr>Executive Summary</vt:lpstr>
      <vt:lpstr>PowerPoint Presentation</vt:lpstr>
      <vt:lpstr>Incident Management</vt:lpstr>
      <vt:lpstr>Incident Statistics </vt:lpstr>
      <vt:lpstr>Incident Statistics </vt:lpstr>
      <vt:lpstr>Incident Statistics </vt:lpstr>
      <vt:lpstr>Incident Statistics </vt:lpstr>
      <vt:lpstr>Incident Statistics </vt:lpstr>
      <vt:lpstr>Incident Statistics </vt:lpstr>
      <vt:lpstr>Incident Statistics </vt:lpstr>
      <vt:lpstr>Incident Statistics </vt:lpstr>
      <vt:lpstr>Incident Statistics </vt:lpstr>
      <vt:lpstr>2022 SLA Goals &amp; Actuals</vt:lpstr>
      <vt:lpstr>PowerPoint Presentation</vt:lpstr>
      <vt:lpstr>Service Desk</vt:lpstr>
      <vt:lpstr>Year over Year Quarterly Results</vt:lpstr>
      <vt:lpstr>Key Call Statistics </vt:lpstr>
      <vt:lpstr>Key Call Statistics </vt:lpstr>
      <vt:lpstr>Key Call Statistics </vt:lpstr>
      <vt:lpstr>Incident Statistics </vt:lpstr>
      <vt:lpstr>Incident Statistics </vt:lpstr>
      <vt:lpstr>2021 Service Desk SLA Statistics</vt:lpstr>
      <vt:lpstr>Knowledge Statistics </vt:lpstr>
      <vt:lpstr>Update &amp; Reminder Highlights </vt:lpstr>
      <vt:lpstr> Technology Operations </vt:lpstr>
      <vt:lpstr>Escalation Status </vt:lpstr>
      <vt:lpstr>Escalation Baselines </vt:lpstr>
      <vt:lpstr>Logic Monitor Alerts </vt:lpstr>
      <vt:lpstr>Resource Uptime </vt:lpstr>
      <vt:lpstr>Endpoint Engineering</vt:lpstr>
      <vt:lpstr>Endpoint Analytics</vt:lpstr>
      <vt:lpstr>Endpoint Model Inventory </vt:lpstr>
      <vt:lpstr>Endpoint Model Performance </vt:lpstr>
      <vt:lpstr>Aternity DEM-Q Performance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JL IT Risk &amp; Security TVA Report</dc:title>
  <dc:creator>Noble, Keith (IT)</dc:creator>
  <cp:lastModifiedBy>Noble, Keith (IT)</cp:lastModifiedBy>
  <cp:revision>2</cp:revision>
  <dcterms:created xsi:type="dcterms:W3CDTF">2021-04-29T18:29:43Z</dcterms:created>
  <dcterms:modified xsi:type="dcterms:W3CDTF">2022-12-08T22:18:42Z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48b226d-6b88-4ce3-8eaa-79f3faccaf85_Enabled">
    <vt:lpwstr>true</vt:lpwstr>
  </property>
  <property fmtid="{D5CDD505-2E9C-101B-9397-08002B2CF9AE}" pid="3" name="MSIP_Label_348b226d-6b88-4ce3-8eaa-79f3faccaf85_SetDate">
    <vt:lpwstr>2021-04-29T18:29:43Z</vt:lpwstr>
  </property>
  <property fmtid="{D5CDD505-2E9C-101B-9397-08002B2CF9AE}" pid="4" name="MSIP_Label_348b226d-6b88-4ce3-8eaa-79f3faccaf85_Method">
    <vt:lpwstr>Standard</vt:lpwstr>
  </property>
  <property fmtid="{D5CDD505-2E9C-101B-9397-08002B2CF9AE}" pid="5" name="MSIP_Label_348b226d-6b88-4ce3-8eaa-79f3faccaf85_Name">
    <vt:lpwstr>348b226d-6b88-4ce3-8eaa-79f3faccaf85</vt:lpwstr>
  </property>
  <property fmtid="{D5CDD505-2E9C-101B-9397-08002B2CF9AE}" pid="6" name="MSIP_Label_348b226d-6b88-4ce3-8eaa-79f3faccaf85_SiteId">
    <vt:lpwstr>6ab77482-4dda-43b3-9e50-82db3e426c2c</vt:lpwstr>
  </property>
  <property fmtid="{D5CDD505-2E9C-101B-9397-08002B2CF9AE}" pid="7" name="MSIP_Label_348b226d-6b88-4ce3-8eaa-79f3faccaf85_ActionId">
    <vt:lpwstr>2d8f1f87-5cf1-4f44-9c7c-91a170a2c201</vt:lpwstr>
  </property>
  <property fmtid="{D5CDD505-2E9C-101B-9397-08002B2CF9AE}" pid="8" name="MSIP_Label_348b226d-6b88-4ce3-8eaa-79f3faccaf85_ContentBits">
    <vt:lpwstr>0</vt:lpwstr>
  </property>
</Properties>
</file>