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6.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sldIdLst>
    <p:sldId id="438" r:id="rId2"/>
    <p:sldId id="1464" r:id="rId3"/>
    <p:sldId id="1528" r:id="rId4"/>
    <p:sldId id="1550" r:id="rId5"/>
    <p:sldId id="1551" r:id="rId6"/>
    <p:sldId id="1537" r:id="rId7"/>
    <p:sldId id="1497" r:id="rId8"/>
    <p:sldId id="1514" r:id="rId9"/>
    <p:sldId id="1519" r:id="rId10"/>
    <p:sldId id="1526" r:id="rId11"/>
    <p:sldId id="1520" r:id="rId12"/>
    <p:sldId id="1521" r:id="rId13"/>
    <p:sldId id="1511" r:id="rId14"/>
    <p:sldId id="1522" r:id="rId15"/>
    <p:sldId id="1523" r:id="rId16"/>
    <p:sldId id="1525" r:id="rId17"/>
    <p:sldId id="1532" r:id="rId18"/>
    <p:sldId id="1502" r:id="rId19"/>
    <p:sldId id="1518" r:id="rId20"/>
    <p:sldId id="1466" r:id="rId21"/>
    <p:sldId id="1495" r:id="rId22"/>
    <p:sldId id="1496" r:id="rId23"/>
    <p:sldId id="1534" r:id="rId24"/>
    <p:sldId id="1527" r:id="rId25"/>
    <p:sldId id="1535" r:id="rId26"/>
    <p:sldId id="1499" r:id="rId27"/>
    <p:sldId id="1536" r:id="rId28"/>
    <p:sldId id="1500" r:id="rId29"/>
    <p:sldId id="1530" r:id="rId30"/>
    <p:sldId id="1503" r:id="rId31"/>
    <p:sldId id="1540" r:id="rId32"/>
    <p:sldId id="1549" r:id="rId33"/>
    <p:sldId id="1501" r:id="rId34"/>
    <p:sldId id="1542" r:id="rId35"/>
    <p:sldId id="1548" r:id="rId36"/>
    <p:sldId id="1547"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A75FDA-F295-17E2-2CEB-F005624FB7AE}" v="283" dt="2023-01-09T13:09:26.744"/>
    <p1510:client id="{B53404D5-3C98-4E1A-8CE9-1128E16B4B93}" v="1820" dt="2023-01-05T21:24:53.546"/>
    <p1510:client id="{BA6DADF2-76B1-FCC6-F522-732A91F1B3A8}" v="254" dt="2023-01-06T21:24:07.947"/>
    <p1510:client id="{DC7EABAE-21F8-4C9F-9687-1CE0E7958871}" v="703" dt="2023-01-05T16:55:39.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Phone</c:v>
                </c:pt>
              </c:strCache>
            </c:strRef>
          </c:tx>
          <c:spPr>
            <a:solidFill>
              <a:schemeClr val="accent1"/>
            </a:solidFill>
            <a:ln>
              <a:noFill/>
            </a:ln>
            <a:effectLst/>
          </c:spPr>
          <c:invertIfNegative val="0"/>
          <c:cat>
            <c:strRef>
              <c:f>Sheet1!$A$11:$A$13</c:f>
              <c:strCache>
                <c:ptCount val="3"/>
                <c:pt idx="0">
                  <c:v>October</c:v>
                </c:pt>
                <c:pt idx="1">
                  <c:v>November</c:v>
                </c:pt>
                <c:pt idx="2">
                  <c:v>December</c:v>
                </c:pt>
              </c:strCache>
            </c:strRef>
          </c:cat>
          <c:val>
            <c:numRef>
              <c:f>Sheet1!$B$11:$B$13</c:f>
              <c:numCache>
                <c:formatCode>General</c:formatCode>
                <c:ptCount val="3"/>
                <c:pt idx="0">
                  <c:v>2760</c:v>
                </c:pt>
                <c:pt idx="1">
                  <c:v>2248</c:v>
                </c:pt>
                <c:pt idx="2">
                  <c:v>1922</c:v>
                </c:pt>
              </c:numCache>
            </c:numRef>
          </c:val>
          <c:extLst>
            <c:ext xmlns:c16="http://schemas.microsoft.com/office/drawing/2014/chart" uri="{C3380CC4-5D6E-409C-BE32-E72D297353CC}">
              <c16:uniqueId val="{00000000-2613-447E-A06A-8A1F041D8066}"/>
            </c:ext>
          </c:extLst>
        </c:ser>
        <c:ser>
          <c:idx val="1"/>
          <c:order val="1"/>
          <c:tx>
            <c:strRef>
              <c:f>Sheet1!$C$1</c:f>
              <c:strCache>
                <c:ptCount val="1"/>
                <c:pt idx="0">
                  <c:v>Email</c:v>
                </c:pt>
              </c:strCache>
            </c:strRef>
          </c:tx>
          <c:spPr>
            <a:solidFill>
              <a:schemeClr val="accent2"/>
            </a:solidFill>
            <a:ln>
              <a:noFill/>
            </a:ln>
            <a:effectLst/>
          </c:spPr>
          <c:invertIfNegative val="0"/>
          <c:cat>
            <c:strRef>
              <c:f>Sheet1!$A$11:$A$13</c:f>
              <c:strCache>
                <c:ptCount val="3"/>
                <c:pt idx="0">
                  <c:v>October</c:v>
                </c:pt>
                <c:pt idx="1">
                  <c:v>November</c:v>
                </c:pt>
                <c:pt idx="2">
                  <c:v>December</c:v>
                </c:pt>
              </c:strCache>
            </c:strRef>
          </c:cat>
          <c:val>
            <c:numRef>
              <c:f>Sheet1!$C$11:$C$13</c:f>
              <c:numCache>
                <c:formatCode>General</c:formatCode>
                <c:ptCount val="3"/>
                <c:pt idx="0">
                  <c:v>672</c:v>
                </c:pt>
                <c:pt idx="1">
                  <c:v>611</c:v>
                </c:pt>
                <c:pt idx="2">
                  <c:v>614</c:v>
                </c:pt>
              </c:numCache>
            </c:numRef>
          </c:val>
          <c:extLst>
            <c:ext xmlns:c16="http://schemas.microsoft.com/office/drawing/2014/chart" uri="{C3380CC4-5D6E-409C-BE32-E72D297353CC}">
              <c16:uniqueId val="{00000001-2613-447E-A06A-8A1F041D8066}"/>
            </c:ext>
          </c:extLst>
        </c:ser>
        <c:ser>
          <c:idx val="2"/>
          <c:order val="2"/>
          <c:tx>
            <c:strRef>
              <c:f>Sheet1!$D$1</c:f>
              <c:strCache>
                <c:ptCount val="1"/>
                <c:pt idx="0">
                  <c:v>Self-Service</c:v>
                </c:pt>
              </c:strCache>
            </c:strRef>
          </c:tx>
          <c:spPr>
            <a:solidFill>
              <a:schemeClr val="accent3"/>
            </a:solidFill>
            <a:ln>
              <a:noFill/>
            </a:ln>
            <a:effectLst/>
          </c:spPr>
          <c:invertIfNegative val="0"/>
          <c:cat>
            <c:strRef>
              <c:f>Sheet1!$A$11:$A$13</c:f>
              <c:strCache>
                <c:ptCount val="3"/>
                <c:pt idx="0">
                  <c:v>October</c:v>
                </c:pt>
                <c:pt idx="1">
                  <c:v>November</c:v>
                </c:pt>
                <c:pt idx="2">
                  <c:v>December</c:v>
                </c:pt>
              </c:strCache>
            </c:strRef>
          </c:cat>
          <c:val>
            <c:numRef>
              <c:f>Sheet1!$D$11:$D$13</c:f>
              <c:numCache>
                <c:formatCode>General</c:formatCode>
                <c:ptCount val="3"/>
                <c:pt idx="0">
                  <c:v>77</c:v>
                </c:pt>
                <c:pt idx="1">
                  <c:v>48</c:v>
                </c:pt>
                <c:pt idx="2">
                  <c:v>42</c:v>
                </c:pt>
              </c:numCache>
            </c:numRef>
          </c:val>
          <c:extLst>
            <c:ext xmlns:c16="http://schemas.microsoft.com/office/drawing/2014/chart" uri="{C3380CC4-5D6E-409C-BE32-E72D297353CC}">
              <c16:uniqueId val="{00000002-2613-447E-A06A-8A1F041D8066}"/>
            </c:ext>
          </c:extLst>
        </c:ser>
        <c:ser>
          <c:idx val="3"/>
          <c:order val="3"/>
          <c:tx>
            <c:strRef>
              <c:f>Sheet1!$E$1</c:f>
              <c:strCache>
                <c:ptCount val="1"/>
                <c:pt idx="0">
                  <c:v>Walk-in</c:v>
                </c:pt>
              </c:strCache>
            </c:strRef>
          </c:tx>
          <c:spPr>
            <a:solidFill>
              <a:schemeClr val="accent4"/>
            </a:solidFill>
            <a:ln>
              <a:noFill/>
            </a:ln>
            <a:effectLst/>
          </c:spPr>
          <c:invertIfNegative val="0"/>
          <c:cat>
            <c:strRef>
              <c:f>Sheet1!$A$11:$A$13</c:f>
              <c:strCache>
                <c:ptCount val="3"/>
                <c:pt idx="0">
                  <c:v>October</c:v>
                </c:pt>
                <c:pt idx="1">
                  <c:v>November</c:v>
                </c:pt>
                <c:pt idx="2">
                  <c:v>December</c:v>
                </c:pt>
              </c:strCache>
            </c:strRef>
          </c:cat>
          <c:val>
            <c:numRef>
              <c:f>Sheet1!$E$11:$E$13</c:f>
              <c:numCache>
                <c:formatCode>General</c:formatCode>
                <c:ptCount val="3"/>
                <c:pt idx="0">
                  <c:v>23</c:v>
                </c:pt>
                <c:pt idx="1">
                  <c:v>21</c:v>
                </c:pt>
                <c:pt idx="2">
                  <c:v>24</c:v>
                </c:pt>
              </c:numCache>
            </c:numRef>
          </c:val>
          <c:extLst>
            <c:ext xmlns:c16="http://schemas.microsoft.com/office/drawing/2014/chart" uri="{C3380CC4-5D6E-409C-BE32-E72D297353CC}">
              <c16:uniqueId val="{00000004-2613-447E-A06A-8A1F041D8066}"/>
            </c:ext>
          </c:extLst>
        </c:ser>
        <c:ser>
          <c:idx val="4"/>
          <c:order val="4"/>
          <c:tx>
            <c:strRef>
              <c:f>Sheet1!$F$1</c:f>
              <c:strCache>
                <c:ptCount val="1"/>
                <c:pt idx="0">
                  <c:v>Chat</c:v>
                </c:pt>
              </c:strCache>
            </c:strRef>
          </c:tx>
          <c:spPr>
            <a:solidFill>
              <a:schemeClr val="accent5"/>
            </a:solidFill>
            <a:ln>
              <a:noFill/>
            </a:ln>
            <a:effectLst/>
          </c:spPr>
          <c:invertIfNegative val="0"/>
          <c:cat>
            <c:strRef>
              <c:f>Sheet1!$A$11:$A$13</c:f>
              <c:strCache>
                <c:ptCount val="3"/>
                <c:pt idx="0">
                  <c:v>October</c:v>
                </c:pt>
                <c:pt idx="1">
                  <c:v>November</c:v>
                </c:pt>
                <c:pt idx="2">
                  <c:v>December</c:v>
                </c:pt>
              </c:strCache>
            </c:strRef>
          </c:cat>
          <c:val>
            <c:numRef>
              <c:f>Sheet1!$F$11:$F$13</c:f>
              <c:numCache>
                <c:formatCode>General</c:formatCode>
                <c:ptCount val="3"/>
                <c:pt idx="0">
                  <c:v>2</c:v>
                </c:pt>
                <c:pt idx="1">
                  <c:v>0</c:v>
                </c:pt>
                <c:pt idx="2">
                  <c:v>3</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Calls</a:t>
            </a:r>
            <a:r>
              <a:rPr lang="en-US" baseline="0">
                <a:solidFill>
                  <a:srgbClr val="7030A0"/>
                </a:solidFill>
              </a:rPr>
              <a:t> Handled within 30, 60, and 90 seconds</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&lt;30 seconds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Sheet1!$A$11:$A$13</c:f>
              <c:strCache>
                <c:ptCount val="3"/>
                <c:pt idx="0">
                  <c:v>October</c:v>
                </c:pt>
                <c:pt idx="1">
                  <c:v>November</c:v>
                </c:pt>
                <c:pt idx="2">
                  <c:v>December</c:v>
                </c:pt>
              </c:strCache>
            </c:strRef>
          </c:cat>
          <c:val>
            <c:numRef>
              <c:f>Sheet1!$B$11:$B$13</c:f>
              <c:numCache>
                <c:formatCode>0.00%</c:formatCode>
                <c:ptCount val="3"/>
                <c:pt idx="0">
                  <c:v>0.87160000000000004</c:v>
                </c:pt>
                <c:pt idx="1">
                  <c:v>0.9093</c:v>
                </c:pt>
                <c:pt idx="2">
                  <c:v>0.87370000000000003</c:v>
                </c:pt>
              </c:numCache>
            </c:numRef>
          </c:val>
          <c:smooth val="0"/>
          <c:extLst>
            <c:ext xmlns:c16="http://schemas.microsoft.com/office/drawing/2014/chart" uri="{C3380CC4-5D6E-409C-BE32-E72D297353CC}">
              <c16:uniqueId val="{00000000-5276-4CE0-BE63-7A054A490962}"/>
            </c:ext>
          </c:extLst>
        </c:ser>
        <c:ser>
          <c:idx val="1"/>
          <c:order val="1"/>
          <c:tx>
            <c:strRef>
              <c:f>Sheet1!$C$1</c:f>
              <c:strCache>
                <c:ptCount val="1"/>
                <c:pt idx="0">
                  <c:v>&lt;60 seconds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Sheet1!$A$11:$A$13</c:f>
              <c:strCache>
                <c:ptCount val="3"/>
                <c:pt idx="0">
                  <c:v>October</c:v>
                </c:pt>
                <c:pt idx="1">
                  <c:v>November</c:v>
                </c:pt>
                <c:pt idx="2">
                  <c:v>December</c:v>
                </c:pt>
              </c:strCache>
            </c:strRef>
          </c:cat>
          <c:val>
            <c:numRef>
              <c:f>Sheet1!$C$11:$C$13</c:f>
              <c:numCache>
                <c:formatCode>0.00%</c:formatCode>
                <c:ptCount val="3"/>
                <c:pt idx="0">
                  <c:v>0.89939999999999998</c:v>
                </c:pt>
                <c:pt idx="1">
                  <c:v>0.93220000000000003</c:v>
                </c:pt>
                <c:pt idx="2">
                  <c:v>0.91879999999999995</c:v>
                </c:pt>
              </c:numCache>
            </c:numRef>
          </c:val>
          <c:smooth val="0"/>
          <c:extLst>
            <c:ext xmlns:c16="http://schemas.microsoft.com/office/drawing/2014/chart" uri="{C3380CC4-5D6E-409C-BE32-E72D297353CC}">
              <c16:uniqueId val="{00000001-5276-4CE0-BE63-7A054A490962}"/>
            </c:ext>
          </c:extLst>
        </c:ser>
        <c:ser>
          <c:idx val="2"/>
          <c:order val="2"/>
          <c:tx>
            <c:strRef>
              <c:f>Sheet1!$D$1</c:f>
              <c:strCache>
                <c:ptCount val="1"/>
                <c:pt idx="0">
                  <c:v>&lt;90 seconds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Sheet1!$A$11:$A$13</c:f>
              <c:strCache>
                <c:ptCount val="3"/>
                <c:pt idx="0">
                  <c:v>October</c:v>
                </c:pt>
                <c:pt idx="1">
                  <c:v>November</c:v>
                </c:pt>
                <c:pt idx="2">
                  <c:v>December</c:v>
                </c:pt>
              </c:strCache>
            </c:strRef>
          </c:cat>
          <c:val>
            <c:numRef>
              <c:f>Sheet1!$D$11:$D$13</c:f>
              <c:numCache>
                <c:formatCode>0.00%</c:formatCode>
                <c:ptCount val="3"/>
                <c:pt idx="0">
                  <c:v>0.92090000000000005</c:v>
                </c:pt>
                <c:pt idx="1">
                  <c:v>0.9415</c:v>
                </c:pt>
                <c:pt idx="2">
                  <c:v>0.92930000000000001</c:v>
                </c:pt>
              </c:numCache>
            </c:numRef>
          </c:val>
          <c:smooth val="0"/>
          <c:extLst>
            <c:ext xmlns:c16="http://schemas.microsoft.com/office/drawing/2014/chart" uri="{C3380CC4-5D6E-409C-BE32-E72D297353CC}">
              <c16:uniqueId val="{00000002-5276-4CE0-BE63-7A054A490962}"/>
            </c:ext>
          </c:extLst>
        </c:ser>
        <c:dLbls>
          <c:showLegendKey val="0"/>
          <c:showVal val="0"/>
          <c:showCatName val="0"/>
          <c:showSerName val="0"/>
          <c:showPercent val="0"/>
          <c:showBubbleSize val="0"/>
        </c:dLbls>
        <c:marker val="1"/>
        <c:smooth val="0"/>
        <c:axId val="228951632"/>
        <c:axId val="1131539840"/>
      </c:lineChart>
      <c:catAx>
        <c:axId val="2289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39840"/>
        <c:crosses val="autoZero"/>
        <c:auto val="1"/>
        <c:lblAlgn val="ctr"/>
        <c:lblOffset val="100"/>
        <c:noMultiLvlLbl val="0"/>
      </c:catAx>
      <c:valAx>
        <c:axId val="11315398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5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Speed to Answer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Sheet1!$A$11:$A$13</c:f>
              <c:strCache>
                <c:ptCount val="3"/>
                <c:pt idx="0">
                  <c:v>October</c:v>
                </c:pt>
                <c:pt idx="1">
                  <c:v>November</c:v>
                </c:pt>
                <c:pt idx="2">
                  <c:v>December</c:v>
                </c:pt>
              </c:strCache>
            </c:strRef>
          </c:cat>
          <c:val>
            <c:numRef>
              <c:f>Sheet1!$B$11:$B$13</c:f>
              <c:numCache>
                <c:formatCode>General</c:formatCode>
                <c:ptCount val="3"/>
                <c:pt idx="0">
                  <c:v>30</c:v>
                </c:pt>
                <c:pt idx="1">
                  <c:v>25</c:v>
                </c:pt>
                <c:pt idx="2">
                  <c:v>35</c:v>
                </c:pt>
              </c:numCache>
            </c:numRef>
          </c:val>
          <c:smooth val="0"/>
          <c:extLst>
            <c:ext xmlns:c16="http://schemas.microsoft.com/office/drawing/2014/chart" uri="{C3380CC4-5D6E-409C-BE32-E72D297353CC}">
              <c16:uniqueId val="{00000000-A6BD-4F16-89BE-FFCC2D298D5A}"/>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Closed, </a:t>
            </a:r>
            <a:r>
              <a:rPr lang="en-US" baseline="0">
                <a:solidFill>
                  <a:srgbClr val="7030A0"/>
                </a:solidFill>
              </a:rPr>
              <a:t>by Source</a:t>
            </a:r>
          </a:p>
        </c:rich>
      </c:tx>
      <c:layout>
        <c:manualLayout>
          <c:xMode val="edge"/>
          <c:yMode val="edge"/>
          <c:x val="0.32607771260886559"/>
          <c:y val="4.886491025941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Month</c:v>
                </c:pt>
              </c:strCache>
            </c:strRef>
          </c:tx>
          <c:dPt>
            <c:idx val="0"/>
            <c:bubble3D val="0"/>
            <c:spPr>
              <a:solidFill>
                <a:schemeClr val="accent1"/>
              </a:solidFill>
              <a:ln>
                <a:noFill/>
              </a:ln>
              <a:effectLst/>
              <a:sp3d/>
            </c:spPr>
            <c:extLst>
              <c:ext xmlns:c16="http://schemas.microsoft.com/office/drawing/2014/chart" uri="{C3380CC4-5D6E-409C-BE32-E72D297353CC}">
                <c16:uniqueId val="{00000001-843D-4BCB-A8A7-BB4C0408791A}"/>
              </c:ext>
            </c:extLst>
          </c:dPt>
          <c:dPt>
            <c:idx val="1"/>
            <c:bubble3D val="0"/>
            <c:spPr>
              <a:solidFill>
                <a:schemeClr val="accent2"/>
              </a:solidFill>
              <a:ln>
                <a:noFill/>
              </a:ln>
              <a:effectLst/>
              <a:sp3d/>
            </c:spPr>
            <c:extLst>
              <c:ext xmlns:c16="http://schemas.microsoft.com/office/drawing/2014/chart" uri="{C3380CC4-5D6E-409C-BE32-E72D297353CC}">
                <c16:uniqueId val="{00000003-843D-4BCB-A8A7-BB4C0408791A}"/>
              </c:ext>
            </c:extLst>
          </c:dPt>
          <c:dPt>
            <c:idx val="2"/>
            <c:bubble3D val="0"/>
            <c:spPr>
              <a:solidFill>
                <a:schemeClr val="accent3"/>
              </a:solidFill>
              <a:ln>
                <a:noFill/>
              </a:ln>
              <a:effectLst/>
              <a:sp3d/>
            </c:spPr>
            <c:extLst>
              <c:ext xmlns:c16="http://schemas.microsoft.com/office/drawing/2014/chart" uri="{C3380CC4-5D6E-409C-BE32-E72D297353CC}">
                <c16:uniqueId val="{00000005-843D-4BCB-A8A7-BB4C0408791A}"/>
              </c:ext>
            </c:extLst>
          </c:dPt>
          <c:dPt>
            <c:idx val="3"/>
            <c:bubble3D val="0"/>
            <c:spPr>
              <a:solidFill>
                <a:schemeClr val="accent4"/>
              </a:solidFill>
              <a:ln>
                <a:noFill/>
              </a:ln>
              <a:effectLst/>
              <a:sp3d/>
            </c:spPr>
            <c:extLst>
              <c:ext xmlns:c16="http://schemas.microsoft.com/office/drawing/2014/chart" uri="{C3380CC4-5D6E-409C-BE32-E72D297353CC}">
                <c16:uniqueId val="{00000007-843D-4BCB-A8A7-BB4C0408791A}"/>
              </c:ext>
            </c:extLst>
          </c:dPt>
          <c:dPt>
            <c:idx val="4"/>
            <c:bubble3D val="0"/>
            <c:spPr>
              <a:solidFill>
                <a:schemeClr val="accent5"/>
              </a:solidFill>
              <a:ln>
                <a:noFill/>
              </a:ln>
              <a:effectLst/>
              <a:sp3d/>
            </c:spPr>
            <c:extLst>
              <c:ext xmlns:c16="http://schemas.microsoft.com/office/drawing/2014/chart" uri="{C3380CC4-5D6E-409C-BE32-E72D297353CC}">
                <c16:uniqueId val="{00000009-843D-4BCB-A8A7-BB4C0408791A}"/>
              </c:ext>
            </c:extLst>
          </c:dPt>
          <c:cat>
            <c:strRef>
              <c:f>Sheet1!$A$2:$A$6</c:f>
              <c:strCache>
                <c:ptCount val="5"/>
                <c:pt idx="0">
                  <c:v>Phone</c:v>
                </c:pt>
                <c:pt idx="1">
                  <c:v>Email</c:v>
                </c:pt>
                <c:pt idx="2">
                  <c:v>Self-Service</c:v>
                </c:pt>
                <c:pt idx="3">
                  <c:v>Walk-in</c:v>
                </c:pt>
                <c:pt idx="4">
                  <c:v>Chat</c:v>
                </c:pt>
              </c:strCache>
            </c:strRef>
          </c:cat>
          <c:val>
            <c:numRef>
              <c:f>Sheet1!$B$2:$B$6</c:f>
              <c:numCache>
                <c:formatCode>General</c:formatCode>
                <c:ptCount val="5"/>
                <c:pt idx="0">
                  <c:v>1677</c:v>
                </c:pt>
                <c:pt idx="1">
                  <c:v>497</c:v>
                </c:pt>
                <c:pt idx="2">
                  <c:v>23</c:v>
                </c:pt>
                <c:pt idx="3">
                  <c:v>19</c:v>
                </c:pt>
                <c:pt idx="4">
                  <c:v>2</c:v>
                </c:pt>
              </c:numCache>
            </c:numRef>
          </c:val>
          <c:extLst>
            <c:ext xmlns:c16="http://schemas.microsoft.com/office/drawing/2014/chart" uri="{C3380CC4-5D6E-409C-BE32-E72D297353CC}">
              <c16:uniqueId val="{00000000-2613-447E-A06A-8A1F041D80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0" b="0" i="0" kern="1200" spc="0" baseline="0">
                <a:solidFill>
                  <a:srgbClr val="7030A0"/>
                </a:solidFill>
                <a:effectLst/>
                <a:latin typeface="Calibri" panose="020F0502020204030204" pitchFamily="34" charset="0"/>
              </a:rPr>
              <a:t>New Hire Incidents within their first 30 days, year over year</a:t>
            </a:r>
            <a:endParaRPr lang="en-US">
              <a:effectLst/>
            </a:endParaRPr>
          </a:p>
        </c:rich>
      </c:tx>
      <c:layout>
        <c:manualLayout>
          <c:xMode val="edge"/>
          <c:yMode val="edge"/>
          <c:x val="0.12745938474518181"/>
          <c:y val="1.872428044212048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Sheet1!$L$1</c:f>
              <c:strCache>
                <c:ptCount val="1"/>
                <c:pt idx="0">
                  <c:v>2021</c:v>
                </c:pt>
              </c:strCache>
            </c:strRef>
          </c:tx>
          <c:spPr>
            <a:solidFill>
              <a:schemeClr val="accent1"/>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Sheet1!$L$2:$L$14</c:f>
              <c:numCache>
                <c:formatCode>0.00</c:formatCode>
                <c:ptCount val="13"/>
                <c:pt idx="0">
                  <c:v>3.5</c:v>
                </c:pt>
                <c:pt idx="1">
                  <c:v>4.0285714285714285</c:v>
                </c:pt>
                <c:pt idx="2">
                  <c:v>7.0540540540540544</c:v>
                </c:pt>
                <c:pt idx="3">
                  <c:v>4.5</c:v>
                </c:pt>
                <c:pt idx="4">
                  <c:v>1.796875</c:v>
                </c:pt>
                <c:pt idx="5">
                  <c:v>2.8913043478260869</c:v>
                </c:pt>
                <c:pt idx="6">
                  <c:v>3.8837209302325579</c:v>
                </c:pt>
                <c:pt idx="7">
                  <c:v>2.8793103448275863</c:v>
                </c:pt>
                <c:pt idx="8">
                  <c:v>2.4320987654320989</c:v>
                </c:pt>
                <c:pt idx="9">
                  <c:v>3.7592592592592591</c:v>
                </c:pt>
                <c:pt idx="10">
                  <c:v>3.3076923076923075</c:v>
                </c:pt>
                <c:pt idx="11">
                  <c:v>3.5</c:v>
                </c:pt>
                <c:pt idx="12">
                  <c:v>3.3935969868173257</c:v>
                </c:pt>
              </c:numCache>
            </c:numRef>
          </c:val>
          <c:extLst>
            <c:ext xmlns:c16="http://schemas.microsoft.com/office/drawing/2014/chart" uri="{C3380CC4-5D6E-409C-BE32-E72D297353CC}">
              <c16:uniqueId val="{00000000-B59D-4233-9D05-6E093BB8667A}"/>
            </c:ext>
          </c:extLst>
        </c:ser>
        <c:ser>
          <c:idx val="1"/>
          <c:order val="1"/>
          <c:tx>
            <c:strRef>
              <c:f>Sheet1!$M$1</c:f>
              <c:strCache>
                <c:ptCount val="1"/>
                <c:pt idx="0">
                  <c:v>2022</c:v>
                </c:pt>
              </c:strCache>
            </c:strRef>
          </c:tx>
          <c:spPr>
            <a:solidFill>
              <a:schemeClr val="accent2"/>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Sheet1!$M$2:$M$14</c:f>
              <c:numCache>
                <c:formatCode>0.00</c:formatCode>
                <c:ptCount val="13"/>
                <c:pt idx="0">
                  <c:v>3.1186440677966103</c:v>
                </c:pt>
                <c:pt idx="1">
                  <c:v>2.1212121212121211</c:v>
                </c:pt>
                <c:pt idx="2">
                  <c:v>1.5909090909090908</c:v>
                </c:pt>
                <c:pt idx="3">
                  <c:v>2.0588235294117645</c:v>
                </c:pt>
                <c:pt idx="4">
                  <c:v>2.0441176470588234</c:v>
                </c:pt>
                <c:pt idx="5">
                  <c:v>3.3714285714285714</c:v>
                </c:pt>
                <c:pt idx="6">
                  <c:v>2.2702702702702702</c:v>
                </c:pt>
                <c:pt idx="7">
                  <c:v>2.3846153846153846</c:v>
                </c:pt>
                <c:pt idx="8">
                  <c:v>2.8918918918918921</c:v>
                </c:pt>
                <c:pt idx="9">
                  <c:v>1.6756756756756757</c:v>
                </c:pt>
                <c:pt idx="10">
                  <c:v>2.5517241379310347</c:v>
                </c:pt>
                <c:pt idx="11">
                  <c:v>3.5555555555555554</c:v>
                </c:pt>
                <c:pt idx="12">
                  <c:v>2.3926247288503255</c:v>
                </c:pt>
              </c:numCache>
            </c:numRef>
          </c:val>
          <c:extLst>
            <c:ext xmlns:c16="http://schemas.microsoft.com/office/drawing/2014/chart" uri="{C3380CC4-5D6E-409C-BE32-E72D297353CC}">
              <c16:uniqueId val="{00000001-B59D-4233-9D05-6E093BB8667A}"/>
            </c:ext>
          </c:extLst>
        </c:ser>
        <c:dLbls>
          <c:showLegendKey val="0"/>
          <c:showVal val="0"/>
          <c:showCatName val="0"/>
          <c:showSerName val="0"/>
          <c:showPercent val="0"/>
          <c:showBubbleSize val="0"/>
        </c:dLbls>
        <c:gapWidth val="219"/>
        <c:overlap val="-27"/>
        <c:axId val="262808431"/>
        <c:axId val="270664639"/>
      </c:barChart>
      <c:catAx>
        <c:axId val="26280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664639"/>
        <c:crosses val="autoZero"/>
        <c:auto val="1"/>
        <c:lblAlgn val="ctr"/>
        <c:lblOffset val="100"/>
        <c:noMultiLvlLbl val="0"/>
      </c:catAx>
      <c:valAx>
        <c:axId val="2706646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808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Article Count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 </c:v>
                </c:pt>
              </c:strCache>
            </c:strRef>
          </c:tx>
          <c:spPr>
            <a:solidFill>
              <a:schemeClr val="accent1"/>
            </a:solidFill>
            <a:ln>
              <a:noFill/>
            </a:ln>
            <a:effectLst/>
          </c:spPr>
          <c:invertIfNegative val="0"/>
          <c:cat>
            <c:strRef>
              <c:f>Sheet1!$A$11:$A$13</c:f>
              <c:strCache>
                <c:ptCount val="3"/>
                <c:pt idx="0">
                  <c:v>October</c:v>
                </c:pt>
                <c:pt idx="1">
                  <c:v>November</c:v>
                </c:pt>
                <c:pt idx="2">
                  <c:v>December</c:v>
                </c:pt>
              </c:strCache>
            </c:strRef>
          </c:cat>
          <c:val>
            <c:numRef>
              <c:f>Sheet1!$B$11:$B$13</c:f>
              <c:numCache>
                <c:formatCode>General</c:formatCode>
                <c:ptCount val="3"/>
                <c:pt idx="0">
                  <c:v>216</c:v>
                </c:pt>
                <c:pt idx="1">
                  <c:v>217</c:v>
                </c:pt>
                <c:pt idx="2">
                  <c:v>220</c:v>
                </c:pt>
              </c:numCache>
            </c:numRef>
          </c:val>
          <c:extLst>
            <c:ext xmlns:c16="http://schemas.microsoft.com/office/drawing/2014/chart" uri="{C3380CC4-5D6E-409C-BE32-E72D297353CC}">
              <c16:uniqueId val="{00000000-17EA-40B1-A633-7AF040552795}"/>
            </c:ext>
          </c:extLst>
        </c:ser>
        <c:ser>
          <c:idx val="1"/>
          <c:order val="1"/>
          <c:tx>
            <c:strRef>
              <c:f>Sheet1!$C$1</c:f>
              <c:strCache>
                <c:ptCount val="1"/>
                <c:pt idx="0">
                  <c:v>Self Service</c:v>
                </c:pt>
              </c:strCache>
            </c:strRef>
          </c:tx>
          <c:spPr>
            <a:solidFill>
              <a:schemeClr val="accent2"/>
            </a:solidFill>
            <a:ln>
              <a:noFill/>
            </a:ln>
            <a:effectLst/>
          </c:spPr>
          <c:invertIfNegative val="0"/>
          <c:cat>
            <c:strRef>
              <c:f>Sheet1!$A$11:$A$13</c:f>
              <c:strCache>
                <c:ptCount val="3"/>
                <c:pt idx="0">
                  <c:v>October</c:v>
                </c:pt>
                <c:pt idx="1">
                  <c:v>November</c:v>
                </c:pt>
                <c:pt idx="2">
                  <c:v>December</c:v>
                </c:pt>
              </c:strCache>
            </c:strRef>
          </c:cat>
          <c:val>
            <c:numRef>
              <c:f>Sheet1!$C$11:$C$13</c:f>
              <c:numCache>
                <c:formatCode>General</c:formatCode>
                <c:ptCount val="3"/>
                <c:pt idx="0">
                  <c:v>279</c:v>
                </c:pt>
                <c:pt idx="1">
                  <c:v>286</c:v>
                </c:pt>
                <c:pt idx="2">
                  <c:v>283</c:v>
                </c:pt>
              </c:numCache>
            </c:numRef>
          </c:val>
          <c:extLst>
            <c:ext xmlns:c16="http://schemas.microsoft.com/office/drawing/2014/chart" uri="{C3380CC4-5D6E-409C-BE32-E72D297353CC}">
              <c16:uniqueId val="{00000001-17EA-40B1-A633-7AF040552795}"/>
            </c:ext>
          </c:extLst>
        </c:ser>
        <c:ser>
          <c:idx val="2"/>
          <c:order val="2"/>
          <c:tx>
            <c:strRef>
              <c:f>Sheet1!$D$1</c:f>
              <c:strCache>
                <c:ptCount val="1"/>
                <c:pt idx="0">
                  <c:v>In Draft</c:v>
                </c:pt>
              </c:strCache>
            </c:strRef>
          </c:tx>
          <c:spPr>
            <a:solidFill>
              <a:schemeClr val="accent3"/>
            </a:solidFill>
            <a:ln>
              <a:noFill/>
            </a:ln>
            <a:effectLst/>
          </c:spPr>
          <c:invertIfNegative val="0"/>
          <c:cat>
            <c:strRef>
              <c:f>Sheet1!$A$11:$A$13</c:f>
              <c:strCache>
                <c:ptCount val="3"/>
                <c:pt idx="0">
                  <c:v>October</c:v>
                </c:pt>
                <c:pt idx="1">
                  <c:v>November</c:v>
                </c:pt>
                <c:pt idx="2">
                  <c:v>December</c:v>
                </c:pt>
              </c:strCache>
            </c:strRef>
          </c:cat>
          <c:val>
            <c:numRef>
              <c:f>Sheet1!$D$11:$D$13</c:f>
              <c:numCache>
                <c:formatCode>General</c:formatCode>
                <c:ptCount val="3"/>
                <c:pt idx="0">
                  <c:v>141</c:v>
                </c:pt>
                <c:pt idx="1">
                  <c:v>136</c:v>
                </c:pt>
                <c:pt idx="2">
                  <c:v>137</c:v>
                </c:pt>
              </c:numCache>
            </c:numRef>
          </c:val>
          <c:extLst>
            <c:ext xmlns:c16="http://schemas.microsoft.com/office/drawing/2014/chart" uri="{C3380CC4-5D6E-409C-BE32-E72D297353CC}">
              <c16:uniqueId val="{00000004-17EA-40B1-A633-7AF040552795}"/>
            </c:ext>
          </c:extLst>
        </c:ser>
        <c:dLbls>
          <c:showLegendKey val="0"/>
          <c:showVal val="0"/>
          <c:showCatName val="0"/>
          <c:showSerName val="0"/>
          <c:showPercent val="0"/>
          <c:showBubbleSize val="0"/>
        </c:dLbls>
        <c:gapWidth val="219"/>
        <c:overlap val="-27"/>
        <c:axId val="1635664944"/>
        <c:axId val="1802928976"/>
      </c:barChart>
      <c:catAx>
        <c:axId val="163566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928976"/>
        <c:crosses val="autoZero"/>
        <c:auto val="1"/>
        <c:lblAlgn val="ctr"/>
        <c:lblOffset val="100"/>
        <c:noMultiLvlLbl val="0"/>
      </c:catAx>
      <c:valAx>
        <c:axId val="180292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566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Sheet1!$A$11:$A$13</c:f>
              <c:strCache>
                <c:ptCount val="3"/>
                <c:pt idx="0">
                  <c:v>October</c:v>
                </c:pt>
                <c:pt idx="1">
                  <c:v>November</c:v>
                </c:pt>
                <c:pt idx="2">
                  <c:v>December</c:v>
                </c:pt>
              </c:strCache>
            </c:strRef>
          </c:cat>
          <c:val>
            <c:numRef>
              <c:f>Sheet1!$B$11:$B$13</c:f>
              <c:numCache>
                <c:formatCode>General</c:formatCode>
                <c:ptCount val="3"/>
                <c:pt idx="0">
                  <c:v>378</c:v>
                </c:pt>
                <c:pt idx="1">
                  <c:v>378</c:v>
                </c:pt>
                <c:pt idx="2">
                  <c:v>315</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Sheet1!$A$11:$A$13</c:f>
              <c:strCache>
                <c:ptCount val="3"/>
                <c:pt idx="0">
                  <c:v>October</c:v>
                </c:pt>
                <c:pt idx="1">
                  <c:v>November</c:v>
                </c:pt>
                <c:pt idx="2">
                  <c:v>December</c:v>
                </c:pt>
              </c:strCache>
            </c:strRef>
          </c:cat>
          <c:val>
            <c:numRef>
              <c:f>Sheet1!$C$11:$C$13</c:f>
              <c:numCache>
                <c:formatCode>General</c:formatCode>
                <c:ptCount val="3"/>
                <c:pt idx="0">
                  <c:v>80</c:v>
                </c:pt>
                <c:pt idx="1">
                  <c:v>53</c:v>
                </c:pt>
                <c:pt idx="2">
                  <c:v>40</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by Tech Ops Assignment Group</a:t>
            </a:r>
            <a:endParaRPr lang="en-US">
              <a:solidFill>
                <a:srgbClr val="7030A0"/>
              </a:solidFill>
            </a:endParaRPr>
          </a:p>
        </c:rich>
      </c:tx>
      <c:layout>
        <c:manualLayout>
          <c:xMode val="edge"/>
          <c:yMode val="edge"/>
          <c:x val="0.24506591111176243"/>
          <c:y val="3.80061125003157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manualLayout>
          <c:layoutTarget val="inner"/>
          <c:xMode val="edge"/>
          <c:yMode val="edge"/>
          <c:x val="7.4580216535433078E-2"/>
          <c:y val="0.17779863484091318"/>
          <c:w val="0.9025031167979003"/>
          <c:h val="0.5901574512557014"/>
        </c:manualLayout>
      </c:layout>
      <c:barChart>
        <c:barDir val="col"/>
        <c:grouping val="clustered"/>
        <c:varyColors val="0"/>
        <c:ser>
          <c:idx val="0"/>
          <c:order val="0"/>
          <c:tx>
            <c:strRef>
              <c:f>Sheet1!$B$1</c:f>
              <c:strCache>
                <c:ptCount val="1"/>
                <c:pt idx="0">
                  <c:v>Cloud Ops</c:v>
                </c:pt>
              </c:strCache>
            </c:strRef>
          </c:tx>
          <c:spPr>
            <a:solidFill>
              <a:schemeClr val="accent1"/>
            </a:solidFill>
            <a:ln>
              <a:noFill/>
            </a:ln>
            <a:effectLst/>
          </c:spPr>
          <c:invertIfNegative val="0"/>
          <c:cat>
            <c:strRef>
              <c:f>Sheet1!$A$11:$A$13</c:f>
              <c:strCache>
                <c:ptCount val="3"/>
                <c:pt idx="0">
                  <c:v>October</c:v>
                </c:pt>
                <c:pt idx="1">
                  <c:v>November</c:v>
                </c:pt>
                <c:pt idx="2">
                  <c:v>December</c:v>
                </c:pt>
              </c:strCache>
            </c:strRef>
          </c:cat>
          <c:val>
            <c:numRef>
              <c:f>Sheet1!$B$11:$B$13</c:f>
              <c:numCache>
                <c:formatCode>General</c:formatCode>
                <c:ptCount val="3"/>
                <c:pt idx="0">
                  <c:v>87</c:v>
                </c:pt>
                <c:pt idx="1">
                  <c:v>98</c:v>
                </c:pt>
                <c:pt idx="2">
                  <c:v>86</c:v>
                </c:pt>
              </c:numCache>
            </c:numRef>
          </c:val>
          <c:extLst>
            <c:ext xmlns:c16="http://schemas.microsoft.com/office/drawing/2014/chart" uri="{C3380CC4-5D6E-409C-BE32-E72D297353CC}">
              <c16:uniqueId val="{00000000-D7C4-458A-8369-460A811C1BE9}"/>
            </c:ext>
          </c:extLst>
        </c:ser>
        <c:ser>
          <c:idx val="1"/>
          <c:order val="1"/>
          <c:tx>
            <c:strRef>
              <c:f>Sheet1!$C$1</c:f>
              <c:strCache>
                <c:ptCount val="1"/>
                <c:pt idx="0">
                  <c:v>Telco Ops</c:v>
                </c:pt>
              </c:strCache>
            </c:strRef>
          </c:tx>
          <c:spPr>
            <a:solidFill>
              <a:schemeClr val="accent2"/>
            </a:solidFill>
            <a:ln>
              <a:noFill/>
            </a:ln>
            <a:effectLst/>
          </c:spPr>
          <c:invertIfNegative val="0"/>
          <c:cat>
            <c:strRef>
              <c:f>Sheet1!$A$11:$A$13</c:f>
              <c:strCache>
                <c:ptCount val="3"/>
                <c:pt idx="0">
                  <c:v>October</c:v>
                </c:pt>
                <c:pt idx="1">
                  <c:v>November</c:v>
                </c:pt>
                <c:pt idx="2">
                  <c:v>December</c:v>
                </c:pt>
              </c:strCache>
            </c:strRef>
          </c:cat>
          <c:val>
            <c:numRef>
              <c:f>Sheet1!$C$11:$C$13</c:f>
              <c:numCache>
                <c:formatCode>General</c:formatCode>
                <c:ptCount val="3"/>
                <c:pt idx="0">
                  <c:v>26</c:v>
                </c:pt>
                <c:pt idx="1">
                  <c:v>33</c:v>
                </c:pt>
                <c:pt idx="2">
                  <c:v>30</c:v>
                </c:pt>
              </c:numCache>
            </c:numRef>
          </c:val>
          <c:extLst>
            <c:ext xmlns:c16="http://schemas.microsoft.com/office/drawing/2014/chart" uri="{C3380CC4-5D6E-409C-BE32-E72D297353CC}">
              <c16:uniqueId val="{00000001-D7C4-458A-8369-460A811C1BE9}"/>
            </c:ext>
          </c:extLst>
        </c:ser>
        <c:ser>
          <c:idx val="2"/>
          <c:order val="2"/>
          <c:tx>
            <c:strRef>
              <c:f>Sheet1!$D$1</c:f>
              <c:strCache>
                <c:ptCount val="1"/>
                <c:pt idx="0">
                  <c:v>Network Ops</c:v>
                </c:pt>
              </c:strCache>
            </c:strRef>
          </c:tx>
          <c:spPr>
            <a:solidFill>
              <a:schemeClr val="accent3"/>
            </a:solidFill>
            <a:ln>
              <a:noFill/>
            </a:ln>
            <a:effectLst/>
          </c:spPr>
          <c:invertIfNegative val="0"/>
          <c:cat>
            <c:strRef>
              <c:f>Sheet1!$A$11:$A$13</c:f>
              <c:strCache>
                <c:ptCount val="3"/>
                <c:pt idx="0">
                  <c:v>October</c:v>
                </c:pt>
                <c:pt idx="1">
                  <c:v>November</c:v>
                </c:pt>
                <c:pt idx="2">
                  <c:v>December</c:v>
                </c:pt>
              </c:strCache>
            </c:strRef>
          </c:cat>
          <c:val>
            <c:numRef>
              <c:f>Sheet1!$D$11:$D$13</c:f>
              <c:numCache>
                <c:formatCode>General</c:formatCode>
                <c:ptCount val="3"/>
                <c:pt idx="0">
                  <c:v>9</c:v>
                </c:pt>
                <c:pt idx="1">
                  <c:v>2</c:v>
                </c:pt>
                <c:pt idx="2">
                  <c:v>4</c:v>
                </c:pt>
              </c:numCache>
            </c:numRef>
          </c:val>
          <c:extLst>
            <c:ext xmlns:c16="http://schemas.microsoft.com/office/drawing/2014/chart" uri="{C3380CC4-5D6E-409C-BE32-E72D297353CC}">
              <c16:uniqueId val="{00000002-D7C4-458A-8369-460A811C1BE9}"/>
            </c:ext>
          </c:extLst>
        </c:ser>
        <c:ser>
          <c:idx val="3"/>
          <c:order val="3"/>
          <c:tx>
            <c:strRef>
              <c:f>Sheet1!$E$1</c:f>
              <c:strCache>
                <c:ptCount val="1"/>
                <c:pt idx="0">
                  <c:v>Infrastructure Ops </c:v>
                </c:pt>
              </c:strCache>
            </c:strRef>
          </c:tx>
          <c:spPr>
            <a:solidFill>
              <a:schemeClr val="accent4"/>
            </a:solidFill>
            <a:ln>
              <a:noFill/>
            </a:ln>
            <a:effectLst/>
          </c:spPr>
          <c:invertIfNegative val="0"/>
          <c:cat>
            <c:strRef>
              <c:f>Sheet1!$A$11:$A$13</c:f>
              <c:strCache>
                <c:ptCount val="3"/>
                <c:pt idx="0">
                  <c:v>October</c:v>
                </c:pt>
                <c:pt idx="1">
                  <c:v>November</c:v>
                </c:pt>
                <c:pt idx="2">
                  <c:v>December</c:v>
                </c:pt>
              </c:strCache>
            </c:strRef>
          </c:cat>
          <c:val>
            <c:numRef>
              <c:f>Sheet1!$E$11:$E$13</c:f>
              <c:numCache>
                <c:formatCode>General</c:formatCode>
                <c:ptCount val="3"/>
                <c:pt idx="0">
                  <c:v>11</c:v>
                </c:pt>
                <c:pt idx="1">
                  <c:v>6</c:v>
                </c:pt>
                <c:pt idx="2">
                  <c:v>4</c:v>
                </c:pt>
              </c:numCache>
            </c:numRef>
          </c:val>
          <c:extLst>
            <c:ext xmlns:c16="http://schemas.microsoft.com/office/drawing/2014/chart" uri="{C3380CC4-5D6E-409C-BE32-E72D297353CC}">
              <c16:uniqueId val="{00000003-D7C4-458A-8369-460A811C1BE9}"/>
            </c:ext>
          </c:extLst>
        </c:ser>
        <c:ser>
          <c:idx val="4"/>
          <c:order val="4"/>
          <c:tx>
            <c:strRef>
              <c:f>Sheet1!$F$1</c:f>
              <c:strCache>
                <c:ptCount val="1"/>
                <c:pt idx="0">
                  <c:v>Endpoint Ops</c:v>
                </c:pt>
              </c:strCache>
            </c:strRef>
          </c:tx>
          <c:spPr>
            <a:solidFill>
              <a:schemeClr val="accent5"/>
            </a:solidFill>
            <a:ln>
              <a:noFill/>
            </a:ln>
            <a:effectLst/>
          </c:spPr>
          <c:invertIfNegative val="0"/>
          <c:cat>
            <c:strRef>
              <c:f>Sheet1!$A$11:$A$13</c:f>
              <c:strCache>
                <c:ptCount val="3"/>
                <c:pt idx="0">
                  <c:v>October</c:v>
                </c:pt>
                <c:pt idx="1">
                  <c:v>November</c:v>
                </c:pt>
                <c:pt idx="2">
                  <c:v>December</c:v>
                </c:pt>
              </c:strCache>
            </c:strRef>
          </c:cat>
          <c:val>
            <c:numRef>
              <c:f>Sheet1!$F$11:$F$13</c:f>
              <c:numCache>
                <c:formatCode>General</c:formatCode>
                <c:ptCount val="3"/>
                <c:pt idx="0">
                  <c:v>169</c:v>
                </c:pt>
                <c:pt idx="1">
                  <c:v>166</c:v>
                </c:pt>
                <c:pt idx="2">
                  <c:v>116</c:v>
                </c:pt>
              </c:numCache>
            </c:numRef>
          </c:val>
          <c:extLst>
            <c:ext xmlns:c16="http://schemas.microsoft.com/office/drawing/2014/chart" uri="{C3380CC4-5D6E-409C-BE32-E72D297353CC}">
              <c16:uniqueId val="{00000004-D7C4-458A-8369-460A811C1BE9}"/>
            </c:ext>
          </c:extLst>
        </c:ser>
        <c:ser>
          <c:idx val="5"/>
          <c:order val="5"/>
          <c:tx>
            <c:strRef>
              <c:f>Sheet1!$G$1</c:f>
              <c:strCache>
                <c:ptCount val="1"/>
                <c:pt idx="0">
                  <c:v>Access</c:v>
                </c:pt>
              </c:strCache>
            </c:strRef>
          </c:tx>
          <c:spPr>
            <a:solidFill>
              <a:schemeClr val="accent6"/>
            </a:solidFill>
            <a:ln>
              <a:noFill/>
            </a:ln>
            <a:effectLst/>
          </c:spPr>
          <c:invertIfNegative val="0"/>
          <c:cat>
            <c:strRef>
              <c:f>Sheet1!$A$11:$A$13</c:f>
              <c:strCache>
                <c:ptCount val="3"/>
                <c:pt idx="0">
                  <c:v>October</c:v>
                </c:pt>
                <c:pt idx="1">
                  <c:v>November</c:v>
                </c:pt>
                <c:pt idx="2">
                  <c:v>December</c:v>
                </c:pt>
              </c:strCache>
            </c:strRef>
          </c:cat>
          <c:val>
            <c:numRef>
              <c:f>Sheet1!$G$11:$G$13</c:f>
              <c:numCache>
                <c:formatCode>General</c:formatCode>
                <c:ptCount val="3"/>
                <c:pt idx="0">
                  <c:v>53</c:v>
                </c:pt>
                <c:pt idx="1">
                  <c:v>58</c:v>
                </c:pt>
                <c:pt idx="2">
                  <c:v>67</c:v>
                </c:pt>
              </c:numCache>
            </c:numRef>
          </c:val>
          <c:extLst>
            <c:ext xmlns:c16="http://schemas.microsoft.com/office/drawing/2014/chart" uri="{C3380CC4-5D6E-409C-BE32-E72D297353CC}">
              <c16:uniqueId val="{00000005-D7C4-458A-8369-460A811C1BE9}"/>
            </c:ext>
          </c:extLst>
        </c:ser>
        <c:ser>
          <c:idx val="6"/>
          <c:order val="6"/>
          <c:tx>
            <c:strRef>
              <c:f>Sheet1!$H$1</c:f>
              <c:strCache>
                <c:ptCount val="1"/>
                <c:pt idx="0">
                  <c:v>Litigation Support</c:v>
                </c:pt>
              </c:strCache>
            </c:strRef>
          </c:tx>
          <c:spPr>
            <a:solidFill>
              <a:schemeClr val="accent1">
                <a:lumMod val="60000"/>
              </a:schemeClr>
            </a:solidFill>
            <a:ln>
              <a:noFill/>
            </a:ln>
            <a:effectLst/>
          </c:spPr>
          <c:invertIfNegative val="0"/>
          <c:cat>
            <c:strRef>
              <c:f>Sheet1!$A$11:$A$13</c:f>
              <c:strCache>
                <c:ptCount val="3"/>
                <c:pt idx="0">
                  <c:v>October</c:v>
                </c:pt>
                <c:pt idx="1">
                  <c:v>November</c:v>
                </c:pt>
                <c:pt idx="2">
                  <c:v>December</c:v>
                </c:pt>
              </c:strCache>
            </c:strRef>
          </c:cat>
          <c:val>
            <c:numRef>
              <c:f>Sheet1!$H$11:$H$13</c:f>
              <c:numCache>
                <c:formatCode>General</c:formatCode>
                <c:ptCount val="3"/>
                <c:pt idx="0">
                  <c:v>10</c:v>
                </c:pt>
                <c:pt idx="1">
                  <c:v>15</c:v>
                </c:pt>
                <c:pt idx="2">
                  <c:v>8</c:v>
                </c:pt>
              </c:numCache>
            </c:numRef>
          </c:val>
          <c:extLst>
            <c:ext xmlns:c16="http://schemas.microsoft.com/office/drawing/2014/chart" uri="{C3380CC4-5D6E-409C-BE32-E72D297353CC}">
              <c16:uniqueId val="{00000006-D7C4-458A-8369-460A811C1BE9}"/>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Sheet1!$A$10:$A$13</c:f>
              <c:strCache>
                <c:ptCount val="4"/>
                <c:pt idx="0">
                  <c:v>September</c:v>
                </c:pt>
                <c:pt idx="1">
                  <c:v>October</c:v>
                </c:pt>
                <c:pt idx="2">
                  <c:v>November</c:v>
                </c:pt>
                <c:pt idx="3">
                  <c:v>January</c:v>
                </c:pt>
              </c:strCache>
            </c:strRef>
          </c:cat>
          <c:val>
            <c:numRef>
              <c:f>Sheet1!$B$10:$B$13</c:f>
              <c:numCache>
                <c:formatCode>General</c:formatCode>
                <c:ptCount val="4"/>
                <c:pt idx="0">
                  <c:v>289</c:v>
                </c:pt>
                <c:pt idx="1">
                  <c:v>147</c:v>
                </c:pt>
                <c:pt idx="2">
                  <c:v>62</c:v>
                </c:pt>
                <c:pt idx="3">
                  <c:v>100</c:v>
                </c:pt>
              </c:numCache>
            </c:numRef>
          </c:val>
          <c:extLst>
            <c:ext xmlns:c16="http://schemas.microsoft.com/office/drawing/2014/chart" uri="{C3380CC4-5D6E-409C-BE32-E72D297353CC}">
              <c16:uniqueId val="{00000000-7D4E-460D-8589-FC31B8D7D6D1}"/>
            </c:ext>
          </c:extLst>
        </c:ser>
        <c:ser>
          <c:idx val="1"/>
          <c:order val="1"/>
          <c:tx>
            <c:strRef>
              <c:f>Sheet1!$C$1</c:f>
              <c:strCache>
                <c:ptCount val="1"/>
                <c:pt idx="0">
                  <c:v>Error</c:v>
                </c:pt>
              </c:strCache>
            </c:strRef>
          </c:tx>
          <c:spPr>
            <a:solidFill>
              <a:schemeClr val="accent2"/>
            </a:solidFill>
            <a:ln>
              <a:noFill/>
            </a:ln>
            <a:effectLst/>
          </c:spPr>
          <c:invertIfNegative val="0"/>
          <c:cat>
            <c:strRef>
              <c:f>Sheet1!$A$10:$A$13</c:f>
              <c:strCache>
                <c:ptCount val="4"/>
                <c:pt idx="0">
                  <c:v>September</c:v>
                </c:pt>
                <c:pt idx="1">
                  <c:v>October</c:v>
                </c:pt>
                <c:pt idx="2">
                  <c:v>November</c:v>
                </c:pt>
                <c:pt idx="3">
                  <c:v>January</c:v>
                </c:pt>
              </c:strCache>
            </c:strRef>
          </c:cat>
          <c:val>
            <c:numRef>
              <c:f>Sheet1!$C$10:$C$13</c:f>
              <c:numCache>
                <c:formatCode>General</c:formatCode>
                <c:ptCount val="4"/>
                <c:pt idx="0">
                  <c:v>2600</c:v>
                </c:pt>
                <c:pt idx="1">
                  <c:v>2674</c:v>
                </c:pt>
                <c:pt idx="2">
                  <c:v>1461</c:v>
                </c:pt>
                <c:pt idx="3">
                  <c:v>1550</c:v>
                </c:pt>
              </c:numCache>
            </c:numRef>
          </c:val>
          <c:extLst>
            <c:ext xmlns:c16="http://schemas.microsoft.com/office/drawing/2014/chart" uri="{C3380CC4-5D6E-409C-BE32-E72D297353CC}">
              <c16:uniqueId val="{00000001-7D4E-460D-8589-FC31B8D7D6D1}"/>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2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a:t>
            </a:r>
            <a:r>
              <a:rPr lang="en-US" baseline="0">
                <a:solidFill>
                  <a:srgbClr val="7030A0"/>
                </a:solidFill>
              </a:rPr>
              <a:t> - </a:t>
            </a:r>
            <a:r>
              <a:rPr lang="en-US">
                <a:solidFill>
                  <a:srgbClr val="7030A0"/>
                </a:solidFill>
              </a:rPr>
              <a:t>First Contact Resolution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FCR</c:v>
                </c:pt>
              </c:strCache>
            </c:strRef>
          </c:tx>
          <c:spPr>
            <a:solidFill>
              <a:schemeClr val="accent1"/>
            </a:solidFill>
            <a:ln>
              <a:noFill/>
            </a:ln>
            <a:effectLst/>
          </c:spPr>
          <c:invertIfNegative val="0"/>
          <c:cat>
            <c:strRef>
              <c:f>Sheet1!$A$11:$A$13</c:f>
              <c:strCache>
                <c:ptCount val="3"/>
                <c:pt idx="0">
                  <c:v>October</c:v>
                </c:pt>
                <c:pt idx="1">
                  <c:v>November</c:v>
                </c:pt>
                <c:pt idx="2">
                  <c:v>December</c:v>
                </c:pt>
              </c:strCache>
            </c:strRef>
          </c:cat>
          <c:val>
            <c:numRef>
              <c:f>Sheet1!$B$11:$B$13</c:f>
              <c:numCache>
                <c:formatCode>0.00</c:formatCode>
                <c:ptCount val="3"/>
                <c:pt idx="0">
                  <c:v>83.81</c:v>
                </c:pt>
                <c:pt idx="1">
                  <c:v>85.18</c:v>
                </c:pt>
                <c:pt idx="2" formatCode="General">
                  <c:v>85.57</c:v>
                </c:pt>
              </c:numCache>
            </c:numRef>
          </c:val>
          <c:extLst>
            <c:ext xmlns:c16="http://schemas.microsoft.com/office/drawing/2014/chart" uri="{C3380CC4-5D6E-409C-BE32-E72D297353CC}">
              <c16:uniqueId val="{00000000-2361-4C6F-9603-B4613A5FEF8D}"/>
            </c:ext>
          </c:extLst>
        </c:ser>
        <c:ser>
          <c:idx val="1"/>
          <c:order val="1"/>
          <c:tx>
            <c:strRef>
              <c:f>Sheet1!$C$1</c:f>
              <c:strCache>
                <c:ptCount val="1"/>
                <c:pt idx="0">
                  <c:v>Total</c:v>
                </c:pt>
              </c:strCache>
            </c:strRef>
          </c:tx>
          <c:spPr>
            <a:solidFill>
              <a:schemeClr val="accent2"/>
            </a:solidFill>
            <a:ln>
              <a:noFill/>
            </a:ln>
            <a:effectLst/>
          </c:spPr>
          <c:invertIfNegative val="0"/>
          <c:cat>
            <c:strRef>
              <c:f>Sheet1!$A$11:$A$13</c:f>
              <c:strCache>
                <c:ptCount val="3"/>
                <c:pt idx="0">
                  <c:v>October</c:v>
                </c:pt>
                <c:pt idx="1">
                  <c:v>November</c:v>
                </c:pt>
                <c:pt idx="2">
                  <c:v>December</c:v>
                </c:pt>
              </c:strCache>
            </c:strRef>
          </c:cat>
          <c:val>
            <c:numRef>
              <c:f>Sheet1!$C$11:$C$13</c:f>
              <c:numCache>
                <c:formatCode>General</c:formatCode>
                <c:ptCount val="3"/>
                <c:pt idx="0" formatCode="0.00">
                  <c:v>16.190000000000001</c:v>
                </c:pt>
                <c:pt idx="1">
                  <c:v>14.82</c:v>
                </c:pt>
                <c:pt idx="2">
                  <c:v>14.43</c:v>
                </c:pt>
              </c:numCache>
            </c:numRef>
          </c:val>
          <c:extLst>
            <c:ext xmlns:c16="http://schemas.microsoft.com/office/drawing/2014/chart" uri="{C3380CC4-5D6E-409C-BE32-E72D297353CC}">
              <c16:uniqueId val="{00000001-2361-4C6F-9603-B4613A5FEF8D}"/>
            </c:ext>
          </c:extLst>
        </c:ser>
        <c:dLbls>
          <c:showLegendKey val="0"/>
          <c:showVal val="0"/>
          <c:showCatName val="0"/>
          <c:showSerName val="0"/>
          <c:showPercent val="0"/>
          <c:showBubbleSize val="0"/>
        </c:dLbls>
        <c:gapWidth val="150"/>
        <c:overlap val="100"/>
        <c:axId val="998039184"/>
        <c:axId val="821506272"/>
      </c:barChart>
      <c:catAx>
        <c:axId val="998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1506272"/>
        <c:crosses val="autoZero"/>
        <c:auto val="1"/>
        <c:lblAlgn val="ctr"/>
        <c:lblOffset val="100"/>
        <c:noMultiLvlLbl val="0"/>
      </c:catAx>
      <c:valAx>
        <c:axId val="82150627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8039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Problems</c:v>
                </c:pt>
              </c:strCache>
            </c:strRef>
          </c:tx>
          <c:spPr>
            <a:solidFill>
              <a:schemeClr val="accent1"/>
            </a:solidFill>
            <a:ln>
              <a:noFill/>
            </a:ln>
            <a:effectLst/>
          </c:spPr>
          <c:invertIfNegative val="0"/>
          <c:cat>
            <c:strRef>
              <c:f>Sheet1!$A$11:$A$13</c:f>
              <c:strCache>
                <c:ptCount val="3"/>
                <c:pt idx="0">
                  <c:v>October</c:v>
                </c:pt>
                <c:pt idx="1">
                  <c:v>November</c:v>
                </c:pt>
                <c:pt idx="2">
                  <c:v>December</c:v>
                </c:pt>
              </c:strCache>
            </c:strRef>
          </c:cat>
          <c:val>
            <c:numRef>
              <c:f>Sheet1!$B$11:$B$13</c:f>
              <c:numCache>
                <c:formatCode>General</c:formatCode>
                <c:ptCount val="3"/>
                <c:pt idx="0">
                  <c:v>6</c:v>
                </c:pt>
                <c:pt idx="1">
                  <c:v>4</c:v>
                </c:pt>
                <c:pt idx="2">
                  <c:v>1</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Incident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10524</c:v>
                </c:pt>
                <c:pt idx="1">
                  <c:v>10707</c:v>
                </c:pt>
                <c:pt idx="2">
                  <c:v>9644</c:v>
                </c:pt>
                <c:pt idx="3">
                  <c:v>8952</c:v>
                </c:pt>
              </c:numCache>
            </c:numRef>
          </c:val>
          <c:extLst>
            <c:ext xmlns:c16="http://schemas.microsoft.com/office/drawing/2014/chart" uri="{C3380CC4-5D6E-409C-BE32-E72D297353CC}">
              <c16:uniqueId val="{00000000-5869-41FB-9BF6-551C43F227C6}"/>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10369</c:v>
                </c:pt>
                <c:pt idx="1">
                  <c:v>11754</c:v>
                </c:pt>
                <c:pt idx="2">
                  <c:v>10786</c:v>
                </c:pt>
                <c:pt idx="3">
                  <c:v>10411</c:v>
                </c:pt>
              </c:numCache>
            </c:numRef>
          </c:val>
          <c:extLst>
            <c:ext xmlns:c16="http://schemas.microsoft.com/office/drawing/2014/chart" uri="{C3380CC4-5D6E-409C-BE32-E72D297353CC}">
              <c16:uniqueId val="{00000001-5869-41FB-9BF6-551C43F227C6}"/>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9759</c:v>
                </c:pt>
                <c:pt idx="1">
                  <c:v>8726</c:v>
                </c:pt>
                <c:pt idx="2">
                  <c:v>9278</c:v>
                </c:pt>
                <c:pt idx="3">
                  <c:v>9067</c:v>
                </c:pt>
              </c:numCache>
            </c:numRef>
          </c:val>
          <c:extLst>
            <c:ext xmlns:c16="http://schemas.microsoft.com/office/drawing/2014/chart" uri="{C3380CC4-5D6E-409C-BE32-E72D297353CC}">
              <c16:uniqueId val="{00000001-B7FB-5844-8E3F-4C64D315F14F}"/>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9462</c:v>
                </c:pt>
                <c:pt idx="1">
                  <c:v>10042</c:v>
                </c:pt>
                <c:pt idx="2">
                  <c:v>9470</c:v>
                </c:pt>
                <c:pt idx="3">
                  <c:v>8221</c:v>
                </c:pt>
              </c:numCache>
            </c:numRef>
          </c:val>
          <c:extLst>
            <c:ext xmlns:c16="http://schemas.microsoft.com/office/drawing/2014/chart" uri="{C3380CC4-5D6E-409C-BE32-E72D297353CC}">
              <c16:uniqueId val="{00000000-AF42-4D5A-8B45-2EEA9E46EF0C}"/>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9932</c:v>
                </c:pt>
                <c:pt idx="1">
                  <c:v>10780</c:v>
                </c:pt>
                <c:pt idx="2">
                  <c:v>9428</c:v>
                </c:pt>
                <c:pt idx="3">
                  <c:v>9285</c:v>
                </c:pt>
              </c:numCache>
            </c:numRef>
          </c:val>
          <c:extLst>
            <c:ext xmlns:c16="http://schemas.microsoft.com/office/drawing/2014/chart" uri="{C3380CC4-5D6E-409C-BE32-E72D297353CC}">
              <c16:uniqueId val="{00000001-AF42-4D5A-8B45-2EEA9E46EF0C}"/>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8933</c:v>
                </c:pt>
                <c:pt idx="1">
                  <c:v>7499</c:v>
                </c:pt>
                <c:pt idx="2">
                  <c:v>8019</c:v>
                </c:pt>
                <c:pt idx="3">
                  <c:v>7862</c:v>
                </c:pt>
              </c:numCache>
            </c:numRef>
          </c:val>
          <c:extLst>
            <c:ext xmlns:c16="http://schemas.microsoft.com/office/drawing/2014/chart" uri="{C3380CC4-5D6E-409C-BE32-E72D297353CC}">
              <c16:uniqueId val="{00000001-4F60-B847-9DB3-78B0A49B13E2}"/>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Calls Answered in under 60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6305</c:v>
                </c:pt>
                <c:pt idx="1">
                  <c:v>6095</c:v>
                </c:pt>
                <c:pt idx="2">
                  <c:v>6052</c:v>
                </c:pt>
                <c:pt idx="3">
                  <c:v>6232</c:v>
                </c:pt>
              </c:numCache>
            </c:numRef>
          </c:val>
          <c:extLst>
            <c:ext xmlns:c16="http://schemas.microsoft.com/office/drawing/2014/chart" uri="{C3380CC4-5D6E-409C-BE32-E72D297353CC}">
              <c16:uniqueId val="{00000000-A163-4933-B669-2A1EE2036FF3}"/>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6780</c:v>
                </c:pt>
                <c:pt idx="1">
                  <c:v>7087</c:v>
                </c:pt>
                <c:pt idx="2">
                  <c:v>6914</c:v>
                </c:pt>
                <c:pt idx="3">
                  <c:v>6980</c:v>
                </c:pt>
              </c:numCache>
            </c:numRef>
          </c:val>
          <c:extLst>
            <c:ext xmlns:c16="http://schemas.microsoft.com/office/drawing/2014/chart" uri="{C3380CC4-5D6E-409C-BE32-E72D297353CC}">
              <c16:uniqueId val="{00000001-A163-4933-B669-2A1EE2036FF3}"/>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6179</c:v>
                </c:pt>
                <c:pt idx="1">
                  <c:v>6412</c:v>
                </c:pt>
                <c:pt idx="2">
                  <c:v>6600</c:v>
                </c:pt>
                <c:pt idx="3">
                  <c:v>6837</c:v>
                </c:pt>
              </c:numCache>
            </c:numRef>
          </c:val>
          <c:extLst>
            <c:ext xmlns:c16="http://schemas.microsoft.com/office/drawing/2014/chart" uri="{C3380CC4-5D6E-409C-BE32-E72D297353CC}">
              <c16:uniqueId val="{00000001-ADAB-9C4A-AE77-0CED2BF297DE}"/>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 Abandonment</a:t>
            </a:r>
            <a:r>
              <a:rPr lang="en-US" baseline="0">
                <a:solidFill>
                  <a:srgbClr val="7030A0"/>
                </a:solidFill>
              </a:rPr>
              <a:t> Rate</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5754681242418"/>
          <c:y val="0.19720110527916235"/>
          <c:w val="0.8854245318757582"/>
          <c:h val="0.590517427537669"/>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0-7A89-42C5-8D91-E5C7E052ADCE}"/>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1-7A89-42C5-8D91-E5C7E052ADCE}"/>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0.00%</c:formatCode>
                <c:ptCount val="4"/>
                <c:pt idx="0">
                  <c:v>0.12280000000000001</c:v>
                </c:pt>
                <c:pt idx="1">
                  <c:v>5.21E-2</c:v>
                </c:pt>
                <c:pt idx="2">
                  <c:v>6.2399999999999997E-2</c:v>
                </c:pt>
                <c:pt idx="3">
                  <c:v>5.7299999999999997E-2</c:v>
                </c:pt>
              </c:numCache>
            </c:numRef>
          </c:val>
          <c:extLst>
            <c:ext xmlns:c16="http://schemas.microsoft.com/office/drawing/2014/chart" uri="{C3380CC4-5D6E-409C-BE32-E72D297353CC}">
              <c16:uniqueId val="{00000001-F613-9944-94B0-1CAE704E7EAD}"/>
            </c:ext>
          </c:extLst>
        </c:ser>
        <c:dLbls>
          <c:showLegendKey val="0"/>
          <c:showVal val="0"/>
          <c:showCatName val="0"/>
          <c:showSerName val="0"/>
          <c:showPercent val="0"/>
          <c:showBubbleSize val="0"/>
        </c:dLbls>
        <c:gapWidth val="150"/>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layout>
        <c:manualLayout>
          <c:xMode val="edge"/>
          <c:yMode val="edge"/>
          <c:x val="0.30872490552213316"/>
          <c:y val="0.88546522645442483"/>
          <c:w val="0.29653645015658608"/>
          <c:h val="0.114534773545575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Calls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Sheet1!$A$11:$A$13</c:f>
              <c:strCache>
                <c:ptCount val="3"/>
                <c:pt idx="0">
                  <c:v>October</c:v>
                </c:pt>
                <c:pt idx="1">
                  <c:v>November</c:v>
                </c:pt>
                <c:pt idx="2">
                  <c:v>December</c:v>
                </c:pt>
              </c:strCache>
            </c:strRef>
          </c:cat>
          <c:val>
            <c:numRef>
              <c:f>Sheet1!$B$11:$B$13</c:f>
              <c:numCache>
                <c:formatCode>General</c:formatCode>
                <c:ptCount val="3"/>
                <c:pt idx="0">
                  <c:v>3190</c:v>
                </c:pt>
                <c:pt idx="1">
                  <c:v>2503</c:v>
                </c:pt>
                <c:pt idx="2">
                  <c:v>2169</c:v>
                </c:pt>
              </c:numCache>
            </c:numRef>
          </c:val>
          <c:smooth val="0"/>
          <c:extLst>
            <c:ext xmlns:c16="http://schemas.microsoft.com/office/drawing/2014/chart" uri="{C3380CC4-5D6E-409C-BE32-E72D297353CC}">
              <c16:uniqueId val="{00000000-AFB6-439E-9E85-48DCF8E36388}"/>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Abandonment Rate</c:v>
                </c:pt>
              </c:strCache>
            </c:strRef>
          </c:tx>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Sheet1!$A$11:$A$13</c:f>
              <c:strCache>
                <c:ptCount val="3"/>
                <c:pt idx="0">
                  <c:v>October</c:v>
                </c:pt>
                <c:pt idx="1">
                  <c:v>November</c:v>
                </c:pt>
                <c:pt idx="2">
                  <c:v>December</c:v>
                </c:pt>
              </c:strCache>
            </c:strRef>
          </c:cat>
          <c:val>
            <c:numRef>
              <c:f>Sheet1!$B$11:$B$13</c:f>
              <c:numCache>
                <c:formatCode>0.00%</c:formatCode>
                <c:ptCount val="3"/>
                <c:pt idx="0">
                  <c:v>4.9200000000000001E-2</c:v>
                </c:pt>
                <c:pt idx="1">
                  <c:v>5.5500000000000001E-2</c:v>
                </c:pt>
                <c:pt idx="2">
                  <c:v>7.1499999999999994E-2</c:v>
                </c:pt>
              </c:numCache>
            </c:numRef>
          </c:val>
          <c:smooth val="0"/>
          <c:extLst>
            <c:ext xmlns:c16="http://schemas.microsoft.com/office/drawing/2014/chart" uri="{C3380CC4-5D6E-409C-BE32-E72D297353CC}">
              <c16:uniqueId val="{00000000-2629-48DD-AE8F-0383DBEDBD80}"/>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75% of calls were handled within 30 seconds. </a:t>
            </a:r>
          </a:p>
          <a:p>
            <a:r>
              <a:rPr lang="en-US"/>
              <a:t>Over 80% were handled within 60 seconds. </a:t>
            </a:r>
          </a:p>
          <a:p>
            <a:r>
              <a:rPr lang="en-US"/>
              <a:t>Over 83% were handled within 90 seconds. </a:t>
            </a:r>
          </a:p>
          <a:p>
            <a:endParaRPr lang="en-US"/>
          </a:p>
          <a:p>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track multiple metrics for calls handled- or how quickly a call is answered- within specific time periods. I’ve highlighted three here, calls handled within 30, 60, and 90 seconds.  </a:t>
            </a:r>
          </a:p>
          <a:p>
            <a:r>
              <a:rPr lang="en-US"/>
              <a:t>The takeaway from these numbers should be that we are answering calls quickly which prevents calls from abandoning. Typically, we see the abandoned calls rise when these goals are not met- specifically the 60 seconds metric.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21</a:t>
            </a:fld>
            <a:endParaRPr lang="en-US"/>
          </a:p>
        </p:txBody>
      </p:sp>
    </p:spTree>
    <p:extLst>
      <p:ext uri="{BB962C8B-B14F-4D97-AF65-F5344CB8AC3E}">
        <p14:creationId xmlns:p14="http://schemas.microsoft.com/office/powerpoint/2010/main" val="31947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Average speed to answer is the average of how quickly all calls were answered by the Service Desk for the month.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22</a:t>
            </a:fld>
            <a:endParaRPr lang="en-US"/>
          </a:p>
        </p:txBody>
      </p:sp>
    </p:spTree>
    <p:extLst>
      <p:ext uri="{BB962C8B-B14F-4D97-AF65-F5344CB8AC3E}">
        <p14:creationId xmlns:p14="http://schemas.microsoft.com/office/powerpoint/2010/main" val="273251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r>
              <a:rPr lang="en-US"/>
              <a:t>The typical methods for contacting the Service Desk are phone and email, which explains the results in the incident source chart.</a:t>
            </a:r>
          </a:p>
          <a:p>
            <a:r>
              <a:rPr lang="en-US"/>
              <a:t> </a:t>
            </a:r>
          </a:p>
          <a:p>
            <a:r>
              <a:rPr lang="en-US"/>
              <a:t>Self-Service we hope to expand over the next year and drive users towards generating their own incidents and using the JL Service Center more actively. </a:t>
            </a:r>
          </a:p>
          <a:p>
            <a:endParaRPr lang="en-US"/>
          </a:p>
          <a:p>
            <a:r>
              <a:rPr lang="en-US"/>
              <a:t>Walk-ins are low month-to-month with the split schedule for Return to Better. But from analyst feedback incidents for walk-ins are not being opened consistently. I aim to correct this over the rest of this year. I’ve also added it as a 2022 goal for each analyst within their reviews.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23</a:t>
            </a:fld>
            <a:endParaRPr lang="en-US"/>
          </a:p>
        </p:txBody>
      </p:sp>
    </p:spTree>
    <p:extLst>
      <p:ext uri="{BB962C8B-B14F-4D97-AF65-F5344CB8AC3E}">
        <p14:creationId xmlns:p14="http://schemas.microsoft.com/office/powerpoint/2010/main" val="408444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Across the month _had the highest number of related incidents. </a:t>
            </a:r>
            <a:br>
              <a:rPr lang="en-US"/>
            </a:br>
            <a:endParaRPr lang="en-US"/>
          </a:p>
          <a:p>
            <a:r>
              <a:rPr lang="en-US"/>
              <a:t>Top 5 customers in the month are listed here.</a:t>
            </a:r>
          </a:p>
          <a:p>
            <a:endParaRPr lang="en-US"/>
          </a:p>
          <a:p>
            <a:r>
              <a:rPr lang="en-US"/>
              <a:t>Looking at the chart, we’re tracking incident volume per new-hire per month and comparing this to last year.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24</a:t>
            </a:fld>
            <a:endParaRPr lang="en-US"/>
          </a:p>
        </p:txBody>
      </p:sp>
    </p:spTree>
    <p:extLst>
      <p:ext uri="{BB962C8B-B14F-4D97-AF65-F5344CB8AC3E}">
        <p14:creationId xmlns:p14="http://schemas.microsoft.com/office/powerpoint/2010/main" val="407296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Service level agreements/SLA</a:t>
            </a:r>
          </a:p>
          <a:p>
            <a:pPr marL="0" indent="0">
              <a:buFont typeface="Arial" panose="020B0604020202020204" pitchFamily="34" charset="0"/>
              <a:buNone/>
            </a:pPr>
            <a:r>
              <a:rPr lang="en-US">
                <a:solidFill>
                  <a:srgbClr val="7030A0"/>
                </a:solidFill>
                <a:cs typeface="Arial" panose="020B0604020202020204" pitchFamily="34" charset="0"/>
              </a:rPr>
              <a:t>Response &amp; Resolution SLA timers are determined by the Priority of the Incident. </a:t>
            </a:r>
          </a:p>
          <a:p>
            <a:pPr marL="0" indent="0">
              <a:buFont typeface="Arial" panose="020B0604020202020204" pitchFamily="34" charset="0"/>
              <a:buNone/>
            </a:pPr>
            <a:r>
              <a:rPr lang="en-US">
                <a:solidFill>
                  <a:srgbClr val="7030A0"/>
                </a:solidFill>
                <a:cs typeface="Arial" panose="020B0604020202020204" pitchFamily="34" charset="0"/>
              </a:rPr>
              <a:t>Both Response and Resolution SLA reviewed on this slide are across all Priorities.   </a:t>
            </a:r>
          </a:p>
          <a:p>
            <a:endParaRPr lang="en-US"/>
          </a:p>
          <a:p>
            <a:endParaRPr lang="en-US"/>
          </a:p>
          <a:p>
            <a:r>
              <a:rPr lang="en-US"/>
              <a:t>~</a:t>
            </a:r>
            <a:br>
              <a:rPr lang="en-US"/>
            </a:br>
            <a:r>
              <a:rPr lang="en-US"/>
              <a:t>The Service Desk team is uniquely prepared to meet SLA goals. We generate incidents during calls, while emails generate their own incidents. </a:t>
            </a:r>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25</a:t>
            </a:fld>
            <a:endParaRPr lang="en-US"/>
          </a:p>
        </p:txBody>
      </p:sp>
    </p:spTree>
    <p:extLst>
      <p:ext uri="{BB962C8B-B14F-4D97-AF65-F5344CB8AC3E}">
        <p14:creationId xmlns:p14="http://schemas.microsoft.com/office/powerpoint/2010/main" val="2757273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Knowledge within Service Now, is maintained by a few of us in the Service Desk team.</a:t>
            </a:r>
          </a:p>
          <a:p>
            <a:pPr marL="0" indent="0">
              <a:buFont typeface="Arial" panose="020B0604020202020204" pitchFamily="34" charset="0"/>
              <a:buNone/>
            </a:pPr>
            <a:r>
              <a:rPr lang="en-US">
                <a:solidFill>
                  <a:srgbClr val="7030A0"/>
                </a:solidFill>
              </a:rPr>
              <a:t>We</a:t>
            </a:r>
            <a:r>
              <a:rPr lang="en-US">
                <a:solidFill>
                  <a:srgbClr val="7030A0"/>
                </a:solidFill>
                <a:latin typeface="+mn-lt"/>
              </a:rPr>
              <a:t> evaluate resolved Incidents that have been flagged for knowledge.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solidFill>
                  <a:srgbClr val="7030A0"/>
                </a:solidFill>
                <a:latin typeface="+mn-lt"/>
              </a:rPr>
              <a:t>On most of these flagged Incidents the fix or solution are not detailed by the escalated teams.</a:t>
            </a:r>
          </a:p>
          <a:p>
            <a:r>
              <a:rPr lang="en-US"/>
              <a:t>Knowledge is split into 2 sections. IT visible and Self-Service.</a:t>
            </a: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Please push your teams to write out the steps taken to resolve an issue, whenever possible. </a:t>
            </a:r>
          </a:p>
          <a:p>
            <a:pPr marL="0" indent="0">
              <a:buFont typeface="Arial" panose="020B0604020202020204" pitchFamily="34" charset="0"/>
              <a:buNone/>
            </a:pPr>
            <a:r>
              <a:rPr lang="en-US">
                <a:solidFill>
                  <a:srgbClr val="7030A0"/>
                </a:solidFill>
                <a:latin typeface="+mn-lt"/>
              </a:rPr>
              <a:t>This helps with knowledge but also helps when a user has a repeat issue, or the issue occurs for another user.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solidFill>
                  <a:srgbClr val="7030A0"/>
                </a:solidFill>
              </a:rPr>
              <a:t>Reminder:</a:t>
            </a:r>
            <a:r>
              <a:rPr lang="en-US">
                <a:solidFill>
                  <a:srgbClr val="7030A0"/>
                </a:solidFill>
              </a:rPr>
              <a:t> your teams can generate their own knowledge articles. These will be used to increase our first call resolution and avoid escalating incidents. </a:t>
            </a: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endParaRPr lang="en-US"/>
          </a:p>
          <a:p>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26</a:t>
            </a:fld>
            <a:endParaRPr lang="en-US"/>
          </a:p>
        </p:txBody>
      </p:sp>
    </p:spTree>
    <p:extLst>
      <p:ext uri="{BB962C8B-B14F-4D97-AF65-F5344CB8AC3E}">
        <p14:creationId xmlns:p14="http://schemas.microsoft.com/office/powerpoint/2010/main" val="2250084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One to two emails are sent a week to the Service Desk reminding them, or updating them on, changes to existing workflows or policies. </a:t>
            </a:r>
            <a:br>
              <a:rPr lang="en-US">
                <a:solidFill>
                  <a:srgbClr val="7030A0"/>
                </a:solidFill>
                <a:cs typeface="Arial" panose="020B0604020202020204" pitchFamily="34" charset="0"/>
              </a:rPr>
            </a:br>
            <a:r>
              <a:rPr lang="en-US">
                <a:solidFill>
                  <a:srgbClr val="7030A0"/>
                </a:solidFill>
                <a:cs typeface="Arial" panose="020B0604020202020204" pitchFamily="34" charset="0"/>
              </a:rPr>
              <a:t>Quick notes sent via Teams are also rolled up into these emails to be sure that these points are not missed. </a:t>
            </a:r>
            <a:br>
              <a:rPr lang="en-US">
                <a:solidFill>
                  <a:srgbClr val="7030A0"/>
                </a:solidFill>
                <a:cs typeface="Arial" panose="020B0604020202020204" pitchFamily="34" charset="0"/>
              </a:rPr>
            </a:br>
            <a:r>
              <a:rPr lang="en-US">
                <a:solidFill>
                  <a:srgbClr val="7030A0"/>
                </a:solidFill>
                <a:cs typeface="Arial" panose="020B0604020202020204" pitchFamily="34" charset="0"/>
              </a:rPr>
              <a:t>All U&amp;R emails are listed in Confluence for reference by other teams. </a:t>
            </a:r>
            <a:endParaRPr lang="en-US">
              <a:cs typeface="Arial" panose="020B0604020202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27</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31</a:t>
            </a:fld>
            <a:endParaRPr lang="en-US"/>
          </a:p>
        </p:txBody>
      </p:sp>
    </p:spTree>
    <p:extLst>
      <p:ext uri="{BB962C8B-B14F-4D97-AF65-F5344CB8AC3E}">
        <p14:creationId xmlns:p14="http://schemas.microsoft.com/office/powerpoint/2010/main" val="291404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32</a:t>
            </a:fld>
            <a:endParaRPr lang="en-US"/>
          </a:p>
        </p:txBody>
      </p:sp>
    </p:spTree>
    <p:extLst>
      <p:ext uri="{BB962C8B-B14F-4D97-AF65-F5344CB8AC3E}">
        <p14:creationId xmlns:p14="http://schemas.microsoft.com/office/powerpoint/2010/main" val="232105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a:t>
            </a:fld>
            <a:endParaRPr lang="en-US"/>
          </a:p>
        </p:txBody>
      </p:sp>
    </p:spTree>
    <p:extLst>
      <p:ext uri="{BB962C8B-B14F-4D97-AF65-F5344CB8AC3E}">
        <p14:creationId xmlns:p14="http://schemas.microsoft.com/office/powerpoint/2010/main" val="37737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14165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Backlog growth is a way of answering, “did we end the week with more or less incidents?”.</a:t>
            </a:r>
          </a:p>
        </p:txBody>
      </p:sp>
      <p:sp>
        <p:nvSpPr>
          <p:cNvPr id="4" name="Slide Number Placeholder 3"/>
          <p:cNvSpPr>
            <a:spLocks noGrp="1"/>
          </p:cNvSpPr>
          <p:nvPr>
            <p:ph type="sldNum" sz="quarter" idx="5"/>
          </p:nvPr>
        </p:nvSpPr>
        <p:spPr/>
        <p:txBody>
          <a:bodyPr/>
          <a:lstStyle/>
          <a:p>
            <a:fld id="{4451208E-DFFB-4D4B-ACF1-BAD28AF62538}" type="slidenum">
              <a:rPr lang="en-US" smtClean="0"/>
              <a:t>9</a:t>
            </a:fld>
            <a:endParaRPr lang="en-US"/>
          </a:p>
        </p:txBody>
      </p:sp>
    </p:spTree>
    <p:extLst>
      <p:ext uri="{BB962C8B-B14F-4D97-AF65-F5344CB8AC3E}">
        <p14:creationId xmlns:p14="http://schemas.microsoft.com/office/powerpoint/2010/main" val="22911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remind your teams to continue to work on their open incidents- this affects many of the previous slides as well as this one. </a:t>
            </a:r>
          </a:p>
        </p:txBody>
      </p:sp>
      <p:sp>
        <p:nvSpPr>
          <p:cNvPr id="4" name="Slide Number Placeholder 3"/>
          <p:cNvSpPr>
            <a:spLocks noGrp="1"/>
          </p:cNvSpPr>
          <p:nvPr>
            <p:ph type="sldNum" sz="quarter" idx="5"/>
          </p:nvPr>
        </p:nvSpPr>
        <p:spPr/>
        <p:txBody>
          <a:bodyPr/>
          <a:lstStyle/>
          <a:p>
            <a:fld id="{4451208E-DFFB-4D4B-ACF1-BAD28AF62538}" type="slidenum">
              <a:rPr lang="en-US" smtClean="0"/>
              <a:t>10</a:t>
            </a:fld>
            <a:endParaRPr lang="en-US"/>
          </a:p>
        </p:txBody>
      </p:sp>
    </p:spTree>
    <p:extLst>
      <p:ext uri="{BB962C8B-B14F-4D97-AF65-F5344CB8AC3E}">
        <p14:creationId xmlns:p14="http://schemas.microsoft.com/office/powerpoint/2010/main" val="24409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13</a:t>
            </a:fld>
            <a:endParaRPr lang="en-US"/>
          </a:p>
        </p:txBody>
      </p:sp>
    </p:spTree>
    <p:extLst>
      <p:ext uri="{BB962C8B-B14F-4D97-AF65-F5344CB8AC3E}">
        <p14:creationId xmlns:p14="http://schemas.microsoft.com/office/powerpoint/2010/main" val="116525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19</a:t>
            </a:fld>
            <a:endParaRPr lang="en-US"/>
          </a:p>
        </p:txBody>
      </p:sp>
    </p:spTree>
    <p:extLst>
      <p:ext uri="{BB962C8B-B14F-4D97-AF65-F5344CB8AC3E}">
        <p14:creationId xmlns:p14="http://schemas.microsoft.com/office/powerpoint/2010/main" val="26937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stats tracked for individual analysts as well as for the team and the org. Across the next few slides I’ll highlight some key statistics for the Service Desk team.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20</a:t>
            </a:fld>
            <a:endParaRPr lang="en-US"/>
          </a:p>
        </p:txBody>
      </p:sp>
    </p:spTree>
    <p:extLst>
      <p:ext uri="{BB962C8B-B14F-4D97-AF65-F5344CB8AC3E}">
        <p14:creationId xmlns:p14="http://schemas.microsoft.com/office/powerpoint/2010/main" val="197359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hyperlink" Target="https://jacksonlewis.service-now.com/problem.do?sys_id=137c09291b31559004933224cc4bcb85&amp;sysparm_record_target=problem&amp;sysparm_record_row=8&amp;sysparm_record_rows=10&amp;sysparm_record_list=state%21%3D107%5EORstate%3DNULL%5Estate%21%3D106%5EORstate%3DNULL%5EORDERBYopened_at" TargetMode="External"/><Relationship Id="rId13" Type="http://schemas.openxmlformats.org/officeDocument/2006/relationships/hyperlink" Target="https://jacksonlewis.service-now.com/problem.do?sys_id=429924b31b071910ec0896c62a4bcb37&amp;sysparm_record_target=problem&amp;sysparm_record_row=13&amp;sysparm_record_rows=14&amp;sysparm_record_list=state%21%3D107%5EORstate%3DNULL%5Estate%21%3D106%5EORstate%3DNULL%5EORDERBYnumber" TargetMode="External"/><Relationship Id="rId3" Type="http://schemas.openxmlformats.org/officeDocument/2006/relationships/hyperlink" Target="https://jacksonlewis.service-now.com/problem.do?sys_id=c05734931b1cf810601ea9fbbc4bcb8f&amp;sysparm_record_target=problem&amp;sysparm_record_row=1&amp;sysparm_record_rows=10&amp;sysparm_record_list=state%21%3D107%5EORstate%3DNULL%5Estate%21%3D106%5EORstate%3DNULL%5EORDERBYopened_at" TargetMode="External"/><Relationship Id="rId7" Type="http://schemas.openxmlformats.org/officeDocument/2006/relationships/hyperlink" Target="https://jacksonlewis.service-now.com/problem.do?sys_id=dc59e2aa1b25515004933224cc4bcb77&amp;sysparm_record_target=problem&amp;sysparm_record_row=7&amp;sysparm_record_rows=10&amp;sysparm_record_list=state%21%3D107%5EORstate%3DNULL%5Estate%21%3D106%5EORstate%3DNULL%5EORDERBYopened_at" TargetMode="External"/><Relationship Id="rId12" Type="http://schemas.openxmlformats.org/officeDocument/2006/relationships/hyperlink" Target="https://jacksonlewis.service-now.com/problem.do?sys_id=110a097c1bf6d11004933224cc4bcbbc&amp;sysparm_record_target=problem&amp;sysparm_record_row=13&amp;sysparm_record_rows=14&amp;sysparm_record_list=state%21%3D107%5EORstate%3DNULL%5Estate%21%3D106%5EORstate%3DNULL%5EORDERBYnumber" TargetMode="External"/><Relationship Id="rId2" Type="http://schemas.openxmlformats.org/officeDocument/2006/relationships/chart" Target="../charts/chart3.xml"/><Relationship Id="rId1" Type="http://schemas.openxmlformats.org/officeDocument/2006/relationships/slideLayout" Target="../slideLayouts/slideLayout11.xml"/><Relationship Id="rId6" Type="http://schemas.openxmlformats.org/officeDocument/2006/relationships/hyperlink" Target="https://jacksonlewis.service-now.com/problem.do?sys_id=c8e4b27a1bd1d1547aa00dc8cc4bcbd0&amp;sysparm_record_target=problem&amp;sysparm_record_row=6&amp;sysparm_record_rows=10&amp;sysparm_record_list=state%21%3D107%5EORstate%3DNULL%5Estate%21%3D106%5EORstate%3DNULL%5EORDERBYopened_at" TargetMode="External"/><Relationship Id="rId11" Type="http://schemas.openxmlformats.org/officeDocument/2006/relationships/hyperlink" Target="https://jacksonlewis.service-now.com/problem.do?sys_id=4f5fc0e71bea5d5404933224cc4bcbd9&amp;sysparm_record_target=problem&amp;sysparm_record_row=11&amp;sysparm_record_rows=14&amp;sysparm_record_list=state%21%3D107%5EORstate%3DNULL%5Estate%21%3D106%5EORstate%3DNULL%5EORDERBYnumber" TargetMode="External"/><Relationship Id="rId5" Type="http://schemas.openxmlformats.org/officeDocument/2006/relationships/hyperlink" Target="https://jacksonlewis.service-now.com/problem.do?sys_id=493a9df81bd4d9d0ec0896c62a4bcb3a&amp;sysparm_record_target=problem&amp;sysparm_record_row=4&amp;sysparm_record_rows=10&amp;sysparm_record_list=state%21%3D107%5EORstate%3DNULL%5Estate%21%3D106%5EORstate%3DNULL%5EORDERBYopened_at" TargetMode="External"/><Relationship Id="rId10" Type="http://schemas.openxmlformats.org/officeDocument/2006/relationships/hyperlink" Target="https://jacksonlewis.service-now.com/problem.do?sys_id=8dcedf5e1b8a99107aa00dc8cc4bcb97&amp;sysparm_record_target=problem&amp;sysparm_record_row=10&amp;sysparm_record_rows=10&amp;sysparm_record_list=state%21%3D107%5EORstate%3DNULL%5Estate%21%3D106%5EORstate%3DNULL%5EORDERBYopened_at" TargetMode="External"/><Relationship Id="rId4" Type="http://schemas.openxmlformats.org/officeDocument/2006/relationships/hyperlink" Target="https://jacksonlewis.service-now.com/problem.do?sys_id=c4f5a8241b1cdd50601ea9fbbc4bcb72&amp;sysparm_record_target=problem&amp;sysparm_record_row=3&amp;sysparm_record_rows=10&amp;sysparm_record_list=state%21%3D107%5EORstate%3DNULL%5Estate%21%3D106%5EORstate%3DNULL%5EORDERBYopened_at" TargetMode="External"/><Relationship Id="rId9" Type="http://schemas.openxmlformats.org/officeDocument/2006/relationships/hyperlink" Target="https://jacksonlewis.service-now.com/problem.do?sys_id=7daa7b421bb1999004933224cc4bcbbb&amp;sysparm_record_target=problem&amp;sysparm_record_row=9&amp;sysparm_record_rows=10&amp;sysparm_record_list=state%21%3D107%5EORstate%3DNULL%5Estate%21%3D106%5EORstate%3DNULL%5EORDERBYopened_at" TargetMode="External"/><Relationship Id="rId14" Type="http://schemas.openxmlformats.org/officeDocument/2006/relationships/hyperlink" Target="https://jacksonlewis.service-now.com/problem.do?sys_id=5f52aa171bb3d510601ea9fbbc4bcb13&amp;sysparm_record_target=problem&amp;sysparm_record_row=12&amp;sysparm_record_rows=12&amp;sysparm_record_list=state%21%3D107%5EORstate%3DNULL%5Estate%21%3D106%5EORstate%3DNULL%5EORDERBYnumb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chart" Target="../charts/chart9.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chart" Target="../charts/chart14.xml"/></Relationships>
</file>

<file path=ppt/slides/_rels/slide27.xml.rels><?xml version="1.0" encoding="UTF-8" standalone="yes"?>
<Relationships xmlns="http://schemas.openxmlformats.org/package/2006/relationships"><Relationship Id="rId3" Type="http://schemas.openxmlformats.org/officeDocument/2006/relationships/hyperlink" Target="https://jacksonlewis.atlassian.net/l/cp/ey7z6S3s"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a:t>December 2022</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10</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Average Age of Open Incidents</a:t>
            </a:r>
          </a:p>
        </p:txBody>
      </p:sp>
      <p:sp>
        <p:nvSpPr>
          <p:cNvPr id="7" name="TextBox 6">
            <a:extLst>
              <a:ext uri="{FF2B5EF4-FFF2-40B4-BE49-F238E27FC236}">
                <a16:creationId xmlns:a16="http://schemas.microsoft.com/office/drawing/2014/main" id="{FE7EE410-2640-4E5A-B961-2D0C05BB533F}"/>
              </a:ext>
            </a:extLst>
          </p:cNvPr>
          <p:cNvSpPr txBox="1"/>
          <p:nvPr/>
        </p:nvSpPr>
        <p:spPr>
          <a:xfrm>
            <a:off x="684276" y="5341186"/>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 December, the average age of open incidents steadily grew week over week. </a:t>
            </a:r>
          </a:p>
        </p:txBody>
      </p:sp>
      <p:pic>
        <p:nvPicPr>
          <p:cNvPr id="10" name="Picture 9" descr="Chart, line chart&#10;&#10;Description automatically generated">
            <a:extLst>
              <a:ext uri="{FF2B5EF4-FFF2-40B4-BE49-F238E27FC236}">
                <a16:creationId xmlns:a16="http://schemas.microsoft.com/office/drawing/2014/main" id="{03CF1BF9-A6B7-40F1-8086-67CCA321AD34}"/>
              </a:ext>
            </a:extLst>
          </p:cNvPr>
          <p:cNvPicPr>
            <a:picLocks noChangeAspect="1"/>
          </p:cNvPicPr>
          <p:nvPr/>
        </p:nvPicPr>
        <p:blipFill>
          <a:blip r:embed="rId3"/>
          <a:stretch>
            <a:fillRect/>
          </a:stretch>
        </p:blipFill>
        <p:spPr>
          <a:xfrm>
            <a:off x="0" y="1721959"/>
            <a:ext cx="12192000" cy="3619227"/>
          </a:xfrm>
          <a:prstGeom prst="rect">
            <a:avLst/>
          </a:prstGeom>
        </p:spPr>
      </p:pic>
    </p:spTree>
    <p:extLst>
      <p:ext uri="{BB962C8B-B14F-4D97-AF65-F5344CB8AC3E}">
        <p14:creationId xmlns:p14="http://schemas.microsoft.com/office/powerpoint/2010/main" val="3216486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11</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6" name="Picture 5" descr="Chart, bar chart&#10;&#10;Description automatically generated">
            <a:extLst>
              <a:ext uri="{FF2B5EF4-FFF2-40B4-BE49-F238E27FC236}">
                <a16:creationId xmlns:a16="http://schemas.microsoft.com/office/drawing/2014/main" id="{C76B8548-709D-4EF9-B2D8-8AF712F10C37}"/>
              </a:ext>
            </a:extLst>
          </p:cNvPr>
          <p:cNvPicPr>
            <a:picLocks noChangeAspect="1"/>
          </p:cNvPicPr>
          <p:nvPr/>
        </p:nvPicPr>
        <p:blipFill>
          <a:blip r:embed="rId2"/>
          <a:stretch>
            <a:fillRect/>
          </a:stretch>
        </p:blipFill>
        <p:spPr>
          <a:xfrm>
            <a:off x="876778" y="1892644"/>
            <a:ext cx="10438443" cy="4429401"/>
          </a:xfrm>
          <a:prstGeom prst="rect">
            <a:avLst/>
          </a:prstGeom>
        </p:spPr>
      </p:pic>
    </p:spTree>
    <p:extLst>
      <p:ext uri="{BB962C8B-B14F-4D97-AF65-F5344CB8AC3E}">
        <p14:creationId xmlns:p14="http://schemas.microsoft.com/office/powerpoint/2010/main" val="420342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0CE4CE-3B91-4C3D-B279-85FC360FCE5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BD412BF8-97CD-4F94-9DFD-E772925F1B07}"/>
              </a:ext>
            </a:extLst>
          </p:cNvPr>
          <p:cNvSpPr>
            <a:spLocks noGrp="1"/>
          </p:cNvSpPr>
          <p:nvPr>
            <p:ph type="sldNum" sz="quarter" idx="4"/>
          </p:nvPr>
        </p:nvSpPr>
        <p:spPr/>
        <p:txBody>
          <a:bodyPr/>
          <a:lstStyle/>
          <a:p>
            <a:fld id="{407F7647-6CBB-4945-B48A-22BF8575EA14}" type="slidenum">
              <a:rPr lang="en-US" smtClean="0"/>
              <a:pPr/>
              <a:t>12</a:t>
            </a:fld>
            <a:endParaRPr lang="en-US"/>
          </a:p>
        </p:txBody>
      </p:sp>
      <p:sp>
        <p:nvSpPr>
          <p:cNvPr id="7" name="Title 3">
            <a:extLst>
              <a:ext uri="{FF2B5EF4-FFF2-40B4-BE49-F238E27FC236}">
                <a16:creationId xmlns:a16="http://schemas.microsoft.com/office/drawing/2014/main" id="{9C02A470-0185-40C5-92E5-F04ADCBC8A26}"/>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187077F-6CFB-43DC-B9E7-93E208DDFD91}"/>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Incidents by Assignment Group - as of the last day of the month </a:t>
            </a:r>
          </a:p>
        </p:txBody>
      </p:sp>
      <p:pic>
        <p:nvPicPr>
          <p:cNvPr id="5" name="Picture 4" descr="Chart, bar chart&#10;&#10;Description automatically generated">
            <a:extLst>
              <a:ext uri="{FF2B5EF4-FFF2-40B4-BE49-F238E27FC236}">
                <a16:creationId xmlns:a16="http://schemas.microsoft.com/office/drawing/2014/main" id="{01936956-40A2-414E-BFDD-4D9C2B2EC2BA}"/>
              </a:ext>
            </a:extLst>
          </p:cNvPr>
          <p:cNvPicPr>
            <a:picLocks noChangeAspect="1"/>
          </p:cNvPicPr>
          <p:nvPr/>
        </p:nvPicPr>
        <p:blipFill>
          <a:blip r:embed="rId2"/>
          <a:stretch>
            <a:fillRect/>
          </a:stretch>
        </p:blipFill>
        <p:spPr>
          <a:xfrm>
            <a:off x="861429" y="1892644"/>
            <a:ext cx="10469141" cy="4442427"/>
          </a:xfrm>
          <a:prstGeom prst="rect">
            <a:avLst/>
          </a:prstGeom>
        </p:spPr>
      </p:pic>
    </p:spTree>
    <p:extLst>
      <p:ext uri="{BB962C8B-B14F-4D97-AF65-F5344CB8AC3E}">
        <p14:creationId xmlns:p14="http://schemas.microsoft.com/office/powerpoint/2010/main" val="372290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10666"/>
            <a:ext cx="4398746" cy="378565"/>
          </a:xfrm>
          <a:prstGeom prst="rect">
            <a:avLst/>
          </a:prstGeom>
          <a:noFill/>
        </p:spPr>
        <p:txBody>
          <a:bodyPr wrap="square" rtlCol="0">
            <a:spAutoFit/>
          </a:bodyPr>
          <a:lstStyle/>
          <a:p>
            <a:r>
              <a:rPr lang="en-US" sz="1860">
                <a:solidFill>
                  <a:srgbClr val="7030A0"/>
                </a:solidFill>
              </a:rPr>
              <a:t>Open Incidents Older than 30 Days</a:t>
            </a:r>
          </a:p>
        </p:txBody>
      </p:sp>
      <p:pic>
        <p:nvPicPr>
          <p:cNvPr id="7" name="Picture 6" descr="Calendar&#10;&#10;Description automatically generated">
            <a:extLst>
              <a:ext uri="{FF2B5EF4-FFF2-40B4-BE49-F238E27FC236}">
                <a16:creationId xmlns:a16="http://schemas.microsoft.com/office/drawing/2014/main" id="{4D74E00F-8C3E-4475-81D1-6F1A3EB98DD5}"/>
              </a:ext>
            </a:extLst>
          </p:cNvPr>
          <p:cNvPicPr>
            <a:picLocks noChangeAspect="1"/>
          </p:cNvPicPr>
          <p:nvPr/>
        </p:nvPicPr>
        <p:blipFill>
          <a:blip r:embed="rId3"/>
          <a:stretch>
            <a:fillRect/>
          </a:stretch>
        </p:blipFill>
        <p:spPr>
          <a:xfrm>
            <a:off x="2452057" y="1689231"/>
            <a:ext cx="7284837" cy="4856558"/>
          </a:xfrm>
          <a:prstGeom prst="rect">
            <a:avLst/>
          </a:prstGeom>
        </p:spPr>
      </p:pic>
    </p:spTree>
    <p:extLst>
      <p:ext uri="{BB962C8B-B14F-4D97-AF65-F5344CB8AC3E}">
        <p14:creationId xmlns:p14="http://schemas.microsoft.com/office/powerpoint/2010/main" val="117050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14</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1" y="1515486"/>
            <a:ext cx="12191999" cy="378565"/>
          </a:xfrm>
          <a:prstGeom prst="rect">
            <a:avLst/>
          </a:prstGeom>
          <a:noFill/>
        </p:spPr>
        <p:txBody>
          <a:bodyPr wrap="square" rtlCol="0">
            <a:spAutoFit/>
          </a:bodyPr>
          <a:lstStyle/>
          <a:p>
            <a:r>
              <a:rPr lang="en-US" sz="1860">
                <a:solidFill>
                  <a:srgbClr val="7030A0"/>
                </a:solidFill>
              </a:rPr>
              <a:t>Average Resolution Time of All Resolved Incidents </a:t>
            </a:r>
          </a:p>
        </p:txBody>
      </p:sp>
      <p:sp>
        <p:nvSpPr>
          <p:cNvPr id="11" name="TextBox 10">
            <a:extLst>
              <a:ext uri="{FF2B5EF4-FFF2-40B4-BE49-F238E27FC236}">
                <a16:creationId xmlns:a16="http://schemas.microsoft.com/office/drawing/2014/main" id="{4B0B5CE5-0E59-4BBD-844B-6F9BA78E4CFC}"/>
              </a:ext>
            </a:extLst>
          </p:cNvPr>
          <p:cNvSpPr txBox="1"/>
          <p:nvPr/>
        </p:nvSpPr>
        <p:spPr>
          <a:xfrm>
            <a:off x="684276" y="5542841"/>
            <a:ext cx="10512335" cy="33855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solidFill>
                  <a:srgbClr val="7030A0"/>
                </a:solidFill>
                <a:latin typeface="Arial"/>
                <a:cs typeface="Arial"/>
              </a:rPr>
              <a:t>The average resolution time trended upward across the month and lowered within the last week. </a:t>
            </a:r>
            <a:endParaRPr lang="en-US" sz="1600">
              <a:solidFill>
                <a:srgbClr val="7030A0"/>
              </a:solidFill>
              <a:latin typeface="Arial" panose="020B0604020202020204" pitchFamily="34" charset="0"/>
              <a:cs typeface="Arial" panose="020B0604020202020204" pitchFamily="34" charset="0"/>
            </a:endParaRPr>
          </a:p>
        </p:txBody>
      </p:sp>
      <p:pic>
        <p:nvPicPr>
          <p:cNvPr id="7" name="Picture 6" descr="Chart, line chart&#10;&#10;Description automatically generated">
            <a:extLst>
              <a:ext uri="{FF2B5EF4-FFF2-40B4-BE49-F238E27FC236}">
                <a16:creationId xmlns:a16="http://schemas.microsoft.com/office/drawing/2014/main" id="{21C86990-9D71-43A9-9E7F-54116CF0D6EB}"/>
              </a:ext>
            </a:extLst>
          </p:cNvPr>
          <p:cNvPicPr>
            <a:picLocks noChangeAspect="1"/>
          </p:cNvPicPr>
          <p:nvPr/>
        </p:nvPicPr>
        <p:blipFill>
          <a:blip r:embed="rId2"/>
          <a:stretch>
            <a:fillRect/>
          </a:stretch>
        </p:blipFill>
        <p:spPr>
          <a:xfrm>
            <a:off x="0" y="1894051"/>
            <a:ext cx="12192000" cy="3619227"/>
          </a:xfrm>
          <a:prstGeom prst="rect">
            <a:avLst/>
          </a:prstGeom>
        </p:spPr>
      </p:pic>
    </p:spTree>
    <p:extLst>
      <p:ext uri="{BB962C8B-B14F-4D97-AF65-F5344CB8AC3E}">
        <p14:creationId xmlns:p14="http://schemas.microsoft.com/office/powerpoint/2010/main" val="281529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15</a:t>
            </a:fld>
            <a:endParaRPr lang="en-US"/>
          </a:p>
        </p:txBody>
      </p:sp>
      <p:sp>
        <p:nvSpPr>
          <p:cNvPr id="9" name="TextBox 8">
            <a:extLst>
              <a:ext uri="{FF2B5EF4-FFF2-40B4-BE49-F238E27FC236}">
                <a16:creationId xmlns:a16="http://schemas.microsoft.com/office/drawing/2014/main" id="{4C657479-737B-437D-8C56-23A7F2BC7E12}"/>
              </a:ext>
            </a:extLst>
          </p:cNvPr>
          <p:cNvSpPr txBox="1"/>
          <p:nvPr/>
        </p:nvSpPr>
        <p:spPr>
          <a:xfrm>
            <a:off x="0" y="1515108"/>
            <a:ext cx="12192000" cy="378565"/>
          </a:xfrm>
          <a:prstGeom prst="rect">
            <a:avLst/>
          </a:prstGeom>
          <a:noFill/>
        </p:spPr>
        <p:txBody>
          <a:bodyPr wrap="square" rtlCol="0">
            <a:spAutoFit/>
          </a:bodyPr>
          <a:lstStyle/>
          <a:p>
            <a:r>
              <a:rPr lang="en-US" sz="1860">
                <a:solidFill>
                  <a:srgbClr val="7030A0"/>
                </a:solidFill>
              </a:rPr>
              <a:t>Average Resolution Time of Resolved Incidents, by Assignment Group</a:t>
            </a:r>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6" name="Picture 5" descr="Chart, bar chart&#10;&#10;Description automatically generated">
            <a:extLst>
              <a:ext uri="{FF2B5EF4-FFF2-40B4-BE49-F238E27FC236}">
                <a16:creationId xmlns:a16="http://schemas.microsoft.com/office/drawing/2014/main" id="{A2168328-87DF-4425-A19F-77706C0DA013}"/>
              </a:ext>
            </a:extLst>
          </p:cNvPr>
          <p:cNvPicPr>
            <a:picLocks noChangeAspect="1"/>
          </p:cNvPicPr>
          <p:nvPr/>
        </p:nvPicPr>
        <p:blipFill>
          <a:blip r:embed="rId2"/>
          <a:stretch>
            <a:fillRect/>
          </a:stretch>
        </p:blipFill>
        <p:spPr>
          <a:xfrm>
            <a:off x="1106358" y="2120517"/>
            <a:ext cx="9979284" cy="4234563"/>
          </a:xfrm>
          <a:prstGeom prst="rect">
            <a:avLst/>
          </a:prstGeom>
        </p:spPr>
      </p:pic>
    </p:spTree>
    <p:extLst>
      <p:ext uri="{BB962C8B-B14F-4D97-AF65-F5344CB8AC3E}">
        <p14:creationId xmlns:p14="http://schemas.microsoft.com/office/powerpoint/2010/main" val="2992295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16</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278513991"/>
              </p:ext>
            </p:extLst>
          </p:nvPr>
        </p:nvGraphicFramePr>
        <p:xfrm>
          <a:off x="601383" y="1871076"/>
          <a:ext cx="10984662" cy="1696974"/>
        </p:xfrm>
        <a:graphic>
          <a:graphicData uri="http://schemas.openxmlformats.org/drawingml/2006/table">
            <a:tbl>
              <a:tblPr/>
              <a:tblGrid>
                <a:gridCol w="844974">
                  <a:extLst>
                    <a:ext uri="{9D8B030D-6E8A-4147-A177-3AD203B41FA5}">
                      <a16:colId xmlns:a16="http://schemas.microsoft.com/office/drawing/2014/main" val="3193128310"/>
                    </a:ext>
                  </a:extLst>
                </a:gridCol>
                <a:gridCol w="844974">
                  <a:extLst>
                    <a:ext uri="{9D8B030D-6E8A-4147-A177-3AD203B41FA5}">
                      <a16:colId xmlns:a16="http://schemas.microsoft.com/office/drawing/2014/main" val="277617341"/>
                    </a:ext>
                  </a:extLst>
                </a:gridCol>
                <a:gridCol w="844974">
                  <a:extLst>
                    <a:ext uri="{9D8B030D-6E8A-4147-A177-3AD203B41FA5}">
                      <a16:colId xmlns:a16="http://schemas.microsoft.com/office/drawing/2014/main" val="3923314092"/>
                    </a:ext>
                  </a:extLst>
                </a:gridCol>
                <a:gridCol w="844974">
                  <a:extLst>
                    <a:ext uri="{9D8B030D-6E8A-4147-A177-3AD203B41FA5}">
                      <a16:colId xmlns:a16="http://schemas.microsoft.com/office/drawing/2014/main" val="554349487"/>
                    </a:ext>
                  </a:extLst>
                </a:gridCol>
                <a:gridCol w="844974">
                  <a:extLst>
                    <a:ext uri="{9D8B030D-6E8A-4147-A177-3AD203B41FA5}">
                      <a16:colId xmlns:a16="http://schemas.microsoft.com/office/drawing/2014/main" val="499248744"/>
                    </a:ext>
                  </a:extLst>
                </a:gridCol>
                <a:gridCol w="844974">
                  <a:extLst>
                    <a:ext uri="{9D8B030D-6E8A-4147-A177-3AD203B41FA5}">
                      <a16:colId xmlns:a16="http://schemas.microsoft.com/office/drawing/2014/main" val="3233257336"/>
                    </a:ext>
                  </a:extLst>
                </a:gridCol>
                <a:gridCol w="844974">
                  <a:extLst>
                    <a:ext uri="{9D8B030D-6E8A-4147-A177-3AD203B41FA5}">
                      <a16:colId xmlns:a16="http://schemas.microsoft.com/office/drawing/2014/main" val="384657101"/>
                    </a:ext>
                  </a:extLst>
                </a:gridCol>
                <a:gridCol w="844974">
                  <a:extLst>
                    <a:ext uri="{9D8B030D-6E8A-4147-A177-3AD203B41FA5}">
                      <a16:colId xmlns:a16="http://schemas.microsoft.com/office/drawing/2014/main" val="3072465737"/>
                    </a:ext>
                  </a:extLst>
                </a:gridCol>
                <a:gridCol w="844974">
                  <a:extLst>
                    <a:ext uri="{9D8B030D-6E8A-4147-A177-3AD203B41FA5}">
                      <a16:colId xmlns:a16="http://schemas.microsoft.com/office/drawing/2014/main" val="3973734197"/>
                    </a:ext>
                  </a:extLst>
                </a:gridCol>
                <a:gridCol w="844974">
                  <a:extLst>
                    <a:ext uri="{9D8B030D-6E8A-4147-A177-3AD203B41FA5}">
                      <a16:colId xmlns:a16="http://schemas.microsoft.com/office/drawing/2014/main" val="2187400195"/>
                    </a:ext>
                  </a:extLst>
                </a:gridCol>
                <a:gridCol w="844974">
                  <a:extLst>
                    <a:ext uri="{9D8B030D-6E8A-4147-A177-3AD203B41FA5}">
                      <a16:colId xmlns:a16="http://schemas.microsoft.com/office/drawing/2014/main" val="1149330972"/>
                    </a:ext>
                  </a:extLst>
                </a:gridCol>
                <a:gridCol w="844974">
                  <a:extLst>
                    <a:ext uri="{9D8B030D-6E8A-4147-A177-3AD203B41FA5}">
                      <a16:colId xmlns:a16="http://schemas.microsoft.com/office/drawing/2014/main" val="728244218"/>
                    </a:ext>
                  </a:extLst>
                </a:gridCol>
                <a:gridCol w="844974">
                  <a:extLst>
                    <a:ext uri="{9D8B030D-6E8A-4147-A177-3AD203B41FA5}">
                      <a16:colId xmlns:a16="http://schemas.microsoft.com/office/drawing/2014/main" val="1823064563"/>
                    </a:ext>
                  </a:extLst>
                </a:gridCol>
              </a:tblGrid>
              <a:tr h="560832">
                <a:tc>
                  <a:txBody>
                    <a:bodyPr/>
                    <a:lstStyle/>
                    <a:p>
                      <a:pPr algn="l" fontAlgn="t"/>
                      <a:r>
                        <a:rPr lang="en-US" sz="1600" b="1">
                          <a:effectLst/>
                        </a:rPr>
                        <a:t>Month</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January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February</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March</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April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June</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July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Aug</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Sept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Oct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Nov</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Dec</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effectLst/>
                        </a:rPr>
                        <a:t>Goal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effectLst/>
                        </a:rPr>
                        <a:t>Actual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88.8%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88.1%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92.7%</a:t>
                      </a:r>
                    </a:p>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90.6%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93.9%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91.6%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91.2%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90.7%</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89.9%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F0000"/>
                    </a:solidFill>
                  </a:tcPr>
                </a:tc>
                <a:tc>
                  <a:txBody>
                    <a:bodyPr/>
                    <a:lstStyle/>
                    <a:p>
                      <a:pPr algn="ctr" fontAlgn="t"/>
                      <a:r>
                        <a:rPr lang="en-US" sz="1600" b="0">
                          <a:effectLst/>
                        </a:rPr>
                        <a:t>91.5%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89.2%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F0000"/>
                    </a:solidFill>
                  </a:tcPr>
                </a:tc>
                <a:extLst>
                  <a:ext uri="{0D108BD9-81ED-4DB2-BD59-A6C34878D82A}">
                    <a16:rowId xmlns:a16="http://schemas.microsoft.com/office/drawing/2014/main" val="996309969"/>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2022 SLA Goals &amp; Actuals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684276" y="3876863"/>
            <a:ext cx="10818876"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rPr>
              <a:t>The Incident SLA goal was not met in December.</a:t>
            </a:r>
          </a:p>
          <a:p>
            <a:pPr marL="285750" indent="-285750">
              <a:buFont typeface="Arial" panose="020B0604020202020204" pitchFamily="34" charset="0"/>
              <a:buChar char="•"/>
            </a:pPr>
            <a:r>
              <a:rPr lang="en-US">
                <a:solidFill>
                  <a:srgbClr val="7030A0"/>
                </a:solidFill>
              </a:rPr>
              <a:t>This was caused by older incidents being closed throughout the month, with their breached SLAs counting against the month they were completed within. </a:t>
            </a:r>
          </a:p>
        </p:txBody>
      </p:sp>
    </p:spTree>
    <p:extLst>
      <p:ext uri="{BB962C8B-B14F-4D97-AF65-F5344CB8AC3E}">
        <p14:creationId xmlns:p14="http://schemas.microsoft.com/office/powerpoint/2010/main" val="2225497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17</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3145004744"/>
              </p:ext>
            </p:extLst>
          </p:nvPr>
        </p:nvGraphicFramePr>
        <p:xfrm>
          <a:off x="685799" y="1262608"/>
          <a:ext cx="5257800" cy="4467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graphicFrame>
        <p:nvGraphicFramePr>
          <p:cNvPr id="5" name="Table 5">
            <a:extLst>
              <a:ext uri="{FF2B5EF4-FFF2-40B4-BE49-F238E27FC236}">
                <a16:creationId xmlns:a16="http://schemas.microsoft.com/office/drawing/2014/main" id="{164AD122-4835-443F-B6E1-ECEE517BB0A0}"/>
              </a:ext>
            </a:extLst>
          </p:cNvPr>
          <p:cNvGraphicFramePr>
            <a:graphicFrameLocks noGrp="1"/>
          </p:cNvGraphicFramePr>
          <p:nvPr>
            <p:extLst>
              <p:ext uri="{D42A27DB-BD31-4B8C-83A1-F6EECF244321}">
                <p14:modId xmlns:p14="http://schemas.microsoft.com/office/powerpoint/2010/main" val="823311727"/>
              </p:ext>
            </p:extLst>
          </p:nvPr>
        </p:nvGraphicFramePr>
        <p:xfrm>
          <a:off x="6248402" y="1724081"/>
          <a:ext cx="5544039" cy="4351386"/>
        </p:xfrm>
        <a:graphic>
          <a:graphicData uri="http://schemas.openxmlformats.org/drawingml/2006/table">
            <a:tbl>
              <a:tblPr firstRow="1" bandRow="1">
                <a:tableStyleId>{5C22544A-7EE6-4342-B048-85BDC9FD1C3A}</a:tableStyleId>
              </a:tblPr>
              <a:tblGrid>
                <a:gridCol w="1260762">
                  <a:extLst>
                    <a:ext uri="{9D8B030D-6E8A-4147-A177-3AD203B41FA5}">
                      <a16:colId xmlns:a16="http://schemas.microsoft.com/office/drawing/2014/main" val="2931223340"/>
                    </a:ext>
                  </a:extLst>
                </a:gridCol>
                <a:gridCol w="2290618">
                  <a:extLst>
                    <a:ext uri="{9D8B030D-6E8A-4147-A177-3AD203B41FA5}">
                      <a16:colId xmlns:a16="http://schemas.microsoft.com/office/drawing/2014/main" val="3498887732"/>
                    </a:ext>
                  </a:extLst>
                </a:gridCol>
                <a:gridCol w="1992659">
                  <a:extLst>
                    <a:ext uri="{9D8B030D-6E8A-4147-A177-3AD203B41FA5}">
                      <a16:colId xmlns:a16="http://schemas.microsoft.com/office/drawing/2014/main" val="2863266550"/>
                    </a:ext>
                  </a:extLst>
                </a:gridCol>
              </a:tblGrid>
              <a:tr h="434462">
                <a:tc>
                  <a:txBody>
                    <a:bodyPr/>
                    <a:lstStyle/>
                    <a:p>
                      <a:r>
                        <a:rPr lang="en-US" sz="1400"/>
                        <a:t>Problem</a:t>
                      </a:r>
                    </a:p>
                  </a:txBody>
                  <a:tcPr/>
                </a:tc>
                <a:tc>
                  <a:txBody>
                    <a:bodyPr/>
                    <a:lstStyle/>
                    <a:p>
                      <a:r>
                        <a:rPr lang="en-US" sz="1400"/>
                        <a:t>Date of most recent update</a:t>
                      </a:r>
                    </a:p>
                  </a:txBody>
                  <a:tcPr/>
                </a:tc>
                <a:tc>
                  <a:txBody>
                    <a:bodyPr/>
                    <a:lstStyle/>
                    <a:p>
                      <a:r>
                        <a:rPr lang="en-US" sz="1400"/>
                        <a:t>Assignment Group</a:t>
                      </a:r>
                    </a:p>
                  </a:txBody>
                  <a:tcPr/>
                </a:tc>
                <a:extLst>
                  <a:ext uri="{0D108BD9-81ED-4DB2-BD59-A6C34878D82A}">
                    <a16:rowId xmlns:a16="http://schemas.microsoft.com/office/drawing/2014/main" val="3737737255"/>
                  </a:ext>
                </a:extLst>
              </a:tr>
              <a:tr h="292907">
                <a:tc>
                  <a:txBody>
                    <a:bodyPr/>
                    <a:lstStyle/>
                    <a:p>
                      <a:r>
                        <a:rPr lang="en-US" sz="1400" b="0" u="sng" kern="1200">
                          <a:solidFill>
                            <a:srgbClr val="FF0000"/>
                          </a:solidFill>
                          <a:effectLst/>
                          <a:hlinkClick r:id="rId3">
                            <a:extLst>
                              <a:ext uri="{A12FA001-AC4F-418D-AE19-62706E023703}">
                                <ahyp:hlinkClr xmlns:ahyp="http://schemas.microsoft.com/office/drawing/2018/hyperlinkcolor" val="tx"/>
                              </a:ext>
                            </a:extLst>
                          </a:hlinkClick>
                        </a:rPr>
                        <a:t>PRB0010189</a:t>
                      </a:r>
                      <a:endParaRPr lang="en-US" sz="1400">
                        <a:solidFill>
                          <a:srgbClr val="FF0000"/>
                        </a:solidFill>
                      </a:endParaRPr>
                    </a:p>
                  </a:txBody>
                  <a:tcPr/>
                </a:tc>
                <a:tc>
                  <a:txBody>
                    <a:bodyPr/>
                    <a:lstStyle/>
                    <a:p>
                      <a:r>
                        <a:rPr lang="en-US" sz="1400" b="0" kern="1200">
                          <a:solidFill>
                            <a:srgbClr val="FF0000"/>
                          </a:solidFill>
                          <a:effectLst/>
                        </a:rPr>
                        <a:t>2022-10-12</a:t>
                      </a:r>
                      <a:endParaRPr lang="en-US" sz="1400">
                        <a:solidFill>
                          <a:srgbClr val="FF0000"/>
                        </a:solidFill>
                      </a:endParaRPr>
                    </a:p>
                  </a:txBody>
                  <a:tcPr/>
                </a:tc>
                <a:tc>
                  <a:txBody>
                    <a:bodyPr/>
                    <a:lstStyle/>
                    <a:p>
                      <a:r>
                        <a:rPr lang="en-US" sz="1400">
                          <a:solidFill>
                            <a:srgbClr val="7030A0"/>
                          </a:solidFill>
                        </a:rPr>
                        <a:t>Cloud Engineering</a:t>
                      </a:r>
                    </a:p>
                  </a:txBody>
                  <a:tcPr/>
                </a:tc>
                <a:extLst>
                  <a:ext uri="{0D108BD9-81ED-4DB2-BD59-A6C34878D82A}">
                    <a16:rowId xmlns:a16="http://schemas.microsoft.com/office/drawing/2014/main" val="1398732344"/>
                  </a:ext>
                </a:extLst>
              </a:tr>
              <a:tr h="292907">
                <a:tc>
                  <a:txBody>
                    <a:bodyPr/>
                    <a:lstStyle/>
                    <a:p>
                      <a:r>
                        <a:rPr lang="en-US" sz="1400" b="0" u="sng" kern="1200">
                          <a:solidFill>
                            <a:srgbClr val="FF0000"/>
                          </a:solidFill>
                          <a:effectLst/>
                          <a:hlinkClick r:id="rId4">
                            <a:extLst>
                              <a:ext uri="{A12FA001-AC4F-418D-AE19-62706E023703}">
                                <ahyp:hlinkClr xmlns:ahyp="http://schemas.microsoft.com/office/drawing/2018/hyperlinkcolor" val="tx"/>
                              </a:ext>
                            </a:extLst>
                          </a:hlinkClick>
                        </a:rPr>
                        <a:t>PRB0010541</a:t>
                      </a:r>
                      <a:endParaRPr lang="en-US" sz="1400">
                        <a:solidFill>
                          <a:srgbClr val="FF0000"/>
                        </a:solidFill>
                      </a:endParaRPr>
                    </a:p>
                  </a:txBody>
                  <a:tcPr/>
                </a:tc>
                <a:tc>
                  <a:txBody>
                    <a:bodyPr/>
                    <a:lstStyle/>
                    <a:p>
                      <a:r>
                        <a:rPr lang="en-US" sz="1400" b="0" kern="1200">
                          <a:solidFill>
                            <a:srgbClr val="FF0000"/>
                          </a:solidFill>
                          <a:effectLst/>
                        </a:rPr>
                        <a:t>2022-07-20</a:t>
                      </a:r>
                      <a:endParaRPr lang="en-US" sz="1400">
                        <a:solidFill>
                          <a:srgbClr val="FF0000"/>
                        </a:solidFill>
                      </a:endParaRPr>
                    </a:p>
                  </a:txBody>
                  <a:tcPr/>
                </a:tc>
                <a:tc>
                  <a:txBody>
                    <a:bodyPr/>
                    <a:lstStyle/>
                    <a:p>
                      <a:r>
                        <a:rPr lang="en-US" sz="1400">
                          <a:solidFill>
                            <a:srgbClr val="7030A0"/>
                          </a:solidFill>
                        </a:rPr>
                        <a:t>Security</a:t>
                      </a:r>
                    </a:p>
                  </a:txBody>
                  <a:tcPr/>
                </a:tc>
                <a:extLst>
                  <a:ext uri="{0D108BD9-81ED-4DB2-BD59-A6C34878D82A}">
                    <a16:rowId xmlns:a16="http://schemas.microsoft.com/office/drawing/2014/main" val="2447455063"/>
                  </a:ext>
                </a:extLst>
              </a:tr>
              <a:tr h="292907">
                <a:tc>
                  <a:txBody>
                    <a:bodyPr/>
                    <a:lstStyle/>
                    <a:p>
                      <a:r>
                        <a:rPr lang="en-US" sz="1400" b="0" u="sng" kern="1200">
                          <a:solidFill>
                            <a:srgbClr val="FF0000"/>
                          </a:solidFill>
                          <a:effectLst/>
                          <a:hlinkClick r:id="rId5">
                            <a:extLst>
                              <a:ext uri="{A12FA001-AC4F-418D-AE19-62706E023703}">
                                <ahyp:hlinkClr xmlns:ahyp="http://schemas.microsoft.com/office/drawing/2018/hyperlinkcolor" val="tx"/>
                              </a:ext>
                            </a:extLst>
                          </a:hlinkClick>
                        </a:rPr>
                        <a:t>PRB0010542</a:t>
                      </a:r>
                      <a:endParaRPr lang="en-US" sz="1400">
                        <a:solidFill>
                          <a:srgbClr val="FF0000"/>
                        </a:solidFill>
                      </a:endParaRPr>
                    </a:p>
                  </a:txBody>
                  <a:tcPr/>
                </a:tc>
                <a:tc>
                  <a:txBody>
                    <a:bodyPr/>
                    <a:lstStyle/>
                    <a:p>
                      <a:r>
                        <a:rPr lang="en-US" sz="1400" b="0" kern="1200">
                          <a:solidFill>
                            <a:srgbClr val="FF0000"/>
                          </a:solidFill>
                          <a:effectLst/>
                        </a:rPr>
                        <a:t>2022-07-27</a:t>
                      </a:r>
                      <a:endParaRPr lang="en-US" sz="1400">
                        <a:solidFill>
                          <a:srgbClr val="FF0000"/>
                        </a:solidFill>
                      </a:endParaRPr>
                    </a:p>
                  </a:txBody>
                  <a:tcPr/>
                </a:tc>
                <a:tc>
                  <a:txBody>
                    <a:bodyPr/>
                    <a:lstStyle/>
                    <a:p>
                      <a:r>
                        <a:rPr lang="en-US" sz="1400" err="1">
                          <a:solidFill>
                            <a:srgbClr val="7030A0"/>
                          </a:solidFill>
                        </a:rPr>
                        <a:t>Intapp</a:t>
                      </a:r>
                      <a:endParaRPr lang="en-US" sz="1400">
                        <a:solidFill>
                          <a:srgbClr val="7030A0"/>
                        </a:solidFill>
                      </a:endParaRPr>
                    </a:p>
                  </a:txBody>
                  <a:tcPr/>
                </a:tc>
                <a:extLst>
                  <a:ext uri="{0D108BD9-81ED-4DB2-BD59-A6C34878D82A}">
                    <a16:rowId xmlns:a16="http://schemas.microsoft.com/office/drawing/2014/main" val="274092489"/>
                  </a:ext>
                </a:extLst>
              </a:tr>
              <a:tr h="292907">
                <a:tc>
                  <a:txBody>
                    <a:bodyPr/>
                    <a:lstStyle/>
                    <a:p>
                      <a:r>
                        <a:rPr lang="en-US" sz="1400" b="0" u="sng" kern="1200">
                          <a:solidFill>
                            <a:srgbClr val="7030A0"/>
                          </a:solidFill>
                          <a:effectLst/>
                          <a:hlinkClick r:id="rId6">
                            <a:extLst>
                              <a:ext uri="{A12FA001-AC4F-418D-AE19-62706E023703}">
                                <ahyp:hlinkClr xmlns:ahyp="http://schemas.microsoft.com/office/drawing/2018/hyperlinkcolor" val="tx"/>
                              </a:ext>
                            </a:extLst>
                          </a:hlinkClick>
                        </a:rPr>
                        <a:t>PRB0010587</a:t>
                      </a:r>
                      <a:endParaRPr lang="en-US" sz="1400">
                        <a:solidFill>
                          <a:srgbClr val="7030A0"/>
                        </a:solidFill>
                      </a:endParaRPr>
                    </a:p>
                  </a:txBody>
                  <a:tcPr/>
                </a:tc>
                <a:tc>
                  <a:txBody>
                    <a:bodyPr/>
                    <a:lstStyle/>
                    <a:p>
                      <a:r>
                        <a:rPr lang="en-US" sz="1400" b="0" kern="1200">
                          <a:solidFill>
                            <a:srgbClr val="7030A0"/>
                          </a:solidFill>
                          <a:effectLst/>
                        </a:rPr>
                        <a:t>2022-12-14</a:t>
                      </a:r>
                      <a:endParaRPr lang="en-US" sz="140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Cloud Engineering</a:t>
                      </a:r>
                    </a:p>
                  </a:txBody>
                  <a:tcPr/>
                </a:tc>
                <a:extLst>
                  <a:ext uri="{0D108BD9-81ED-4DB2-BD59-A6C34878D82A}">
                    <a16:rowId xmlns:a16="http://schemas.microsoft.com/office/drawing/2014/main" val="3724583275"/>
                  </a:ext>
                </a:extLst>
              </a:tr>
              <a:tr h="292907">
                <a:tc>
                  <a:txBody>
                    <a:bodyPr/>
                    <a:lstStyle/>
                    <a:p>
                      <a:r>
                        <a:rPr lang="en-US" sz="1400" b="0" u="sng" kern="1200">
                          <a:solidFill>
                            <a:srgbClr val="FF0000"/>
                          </a:solidFill>
                          <a:effectLst/>
                          <a:hlinkClick r:id="rId7">
                            <a:extLst>
                              <a:ext uri="{A12FA001-AC4F-418D-AE19-62706E023703}">
                                <ahyp:hlinkClr xmlns:ahyp="http://schemas.microsoft.com/office/drawing/2018/hyperlinkcolor" val="tx"/>
                              </a:ext>
                            </a:extLst>
                          </a:hlinkClick>
                        </a:rPr>
                        <a:t>PRB0010595</a:t>
                      </a:r>
                      <a:endParaRPr lang="en-US" sz="1400">
                        <a:solidFill>
                          <a:srgbClr val="FF0000"/>
                        </a:solidFill>
                      </a:endParaRPr>
                    </a:p>
                  </a:txBody>
                  <a:tcPr/>
                </a:tc>
                <a:tc>
                  <a:txBody>
                    <a:bodyPr/>
                    <a:lstStyle/>
                    <a:p>
                      <a:r>
                        <a:rPr lang="en-US" sz="1400" b="0" kern="1200">
                          <a:solidFill>
                            <a:srgbClr val="FF0000"/>
                          </a:solidFill>
                          <a:effectLst/>
                        </a:rPr>
                        <a:t>2022-08-31</a:t>
                      </a:r>
                      <a:endParaRPr lang="en-US" sz="1400">
                        <a:solidFill>
                          <a:srgbClr val="FF0000"/>
                        </a:solidFill>
                      </a:endParaRPr>
                    </a:p>
                  </a:txBody>
                  <a:tcPr/>
                </a:tc>
                <a:tc>
                  <a:txBody>
                    <a:bodyPr/>
                    <a:lstStyle/>
                    <a:p>
                      <a:r>
                        <a:rPr lang="en-US" sz="1400">
                          <a:solidFill>
                            <a:srgbClr val="7030A0"/>
                          </a:solidFill>
                        </a:rPr>
                        <a:t>Telco Operations</a:t>
                      </a:r>
                    </a:p>
                  </a:txBody>
                  <a:tcPr/>
                </a:tc>
                <a:extLst>
                  <a:ext uri="{0D108BD9-81ED-4DB2-BD59-A6C34878D82A}">
                    <a16:rowId xmlns:a16="http://schemas.microsoft.com/office/drawing/2014/main" val="2606788412"/>
                  </a:ext>
                </a:extLst>
              </a:tr>
              <a:tr h="292907">
                <a:tc>
                  <a:txBody>
                    <a:bodyPr/>
                    <a:lstStyle/>
                    <a:p>
                      <a:r>
                        <a:rPr lang="en-US" sz="1400" b="0" u="sng" kern="1200">
                          <a:solidFill>
                            <a:srgbClr val="FF0000"/>
                          </a:solidFill>
                          <a:effectLst/>
                          <a:hlinkClick r:id="rId8">
                            <a:extLst>
                              <a:ext uri="{A12FA001-AC4F-418D-AE19-62706E023703}">
                                <ahyp:hlinkClr xmlns:ahyp="http://schemas.microsoft.com/office/drawing/2018/hyperlinkcolor" val="tx"/>
                              </a:ext>
                            </a:extLst>
                          </a:hlinkClick>
                        </a:rPr>
                        <a:t>PRB0010598</a:t>
                      </a:r>
                      <a:endParaRPr lang="en-US" sz="1400">
                        <a:solidFill>
                          <a:srgbClr val="FF0000"/>
                        </a:solidFill>
                      </a:endParaRPr>
                    </a:p>
                  </a:txBody>
                  <a:tcPr/>
                </a:tc>
                <a:tc>
                  <a:txBody>
                    <a:bodyPr/>
                    <a:lstStyle/>
                    <a:p>
                      <a:r>
                        <a:rPr lang="en-US" sz="1400" b="0" kern="1200">
                          <a:solidFill>
                            <a:srgbClr val="FF0000"/>
                          </a:solidFill>
                          <a:effectLst/>
                        </a:rPr>
                        <a:t>2022-12-05</a:t>
                      </a:r>
                      <a:endParaRPr lang="en-US" sz="14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Cloud Engineering</a:t>
                      </a:r>
                    </a:p>
                  </a:txBody>
                  <a:tcPr/>
                </a:tc>
                <a:extLst>
                  <a:ext uri="{0D108BD9-81ED-4DB2-BD59-A6C34878D82A}">
                    <a16:rowId xmlns:a16="http://schemas.microsoft.com/office/drawing/2014/main" val="2396701261"/>
                  </a:ext>
                </a:extLst>
              </a:tr>
              <a:tr h="292907">
                <a:tc>
                  <a:txBody>
                    <a:bodyPr/>
                    <a:lstStyle/>
                    <a:p>
                      <a:r>
                        <a:rPr lang="en-US" sz="1400" b="0" u="sng" kern="1200">
                          <a:solidFill>
                            <a:srgbClr val="7030A0"/>
                          </a:solidFill>
                          <a:effectLst/>
                          <a:hlinkClick r:id="rId9">
                            <a:extLst>
                              <a:ext uri="{A12FA001-AC4F-418D-AE19-62706E023703}">
                                <ahyp:hlinkClr xmlns:ahyp="http://schemas.microsoft.com/office/drawing/2018/hyperlinkcolor" val="tx"/>
                              </a:ext>
                            </a:extLst>
                          </a:hlinkClick>
                        </a:rPr>
                        <a:t>PRB0010606</a:t>
                      </a:r>
                      <a:endParaRPr lang="en-US" sz="1400">
                        <a:solidFill>
                          <a:srgbClr val="7030A0"/>
                        </a:solidFill>
                      </a:endParaRPr>
                    </a:p>
                  </a:txBody>
                  <a:tcPr/>
                </a:tc>
                <a:tc>
                  <a:txBody>
                    <a:bodyPr/>
                    <a:lstStyle/>
                    <a:p>
                      <a:r>
                        <a:rPr lang="en-US" sz="1400" b="0" kern="1200">
                          <a:solidFill>
                            <a:srgbClr val="7030A0"/>
                          </a:solidFill>
                          <a:effectLst/>
                        </a:rPr>
                        <a:t>2022-12-07</a:t>
                      </a:r>
                      <a:endParaRPr lang="en-US" sz="1400">
                        <a:solidFill>
                          <a:srgbClr val="7030A0"/>
                        </a:solidFill>
                      </a:endParaRPr>
                    </a:p>
                  </a:txBody>
                  <a:tcPr/>
                </a:tc>
                <a:tc>
                  <a:txBody>
                    <a:bodyPr/>
                    <a:lstStyle/>
                    <a:p>
                      <a:r>
                        <a:rPr lang="en-US" sz="1400">
                          <a:solidFill>
                            <a:srgbClr val="7030A0"/>
                          </a:solidFill>
                        </a:rPr>
                        <a:t>Endpoint Engineering</a:t>
                      </a:r>
                    </a:p>
                  </a:txBody>
                  <a:tcPr/>
                </a:tc>
                <a:extLst>
                  <a:ext uri="{0D108BD9-81ED-4DB2-BD59-A6C34878D82A}">
                    <a16:rowId xmlns:a16="http://schemas.microsoft.com/office/drawing/2014/main" val="1897736450"/>
                  </a:ext>
                </a:extLst>
              </a:tr>
              <a:tr h="292907">
                <a:tc>
                  <a:txBody>
                    <a:bodyPr/>
                    <a:lstStyle/>
                    <a:p>
                      <a:r>
                        <a:rPr lang="en-US" sz="1400" b="0" u="sng" kern="1200">
                          <a:solidFill>
                            <a:srgbClr val="7030A0"/>
                          </a:solidFill>
                          <a:effectLst/>
                          <a:hlinkClick r:id="rId10">
                            <a:extLst>
                              <a:ext uri="{A12FA001-AC4F-418D-AE19-62706E023703}">
                                <ahyp:hlinkClr xmlns:ahyp="http://schemas.microsoft.com/office/drawing/2018/hyperlinkcolor" val="tx"/>
                              </a:ext>
                            </a:extLst>
                          </a:hlinkClick>
                        </a:rPr>
                        <a:t>PRB0010617</a:t>
                      </a:r>
                      <a:endParaRPr lang="en-US" sz="1400">
                        <a:solidFill>
                          <a:srgbClr val="7030A0"/>
                        </a:solidFill>
                      </a:endParaRPr>
                    </a:p>
                  </a:txBody>
                  <a:tcPr/>
                </a:tc>
                <a:tc>
                  <a:txBody>
                    <a:bodyPr/>
                    <a:lstStyle/>
                    <a:p>
                      <a:r>
                        <a:rPr lang="en-US" sz="1400" b="0" kern="1200">
                          <a:solidFill>
                            <a:srgbClr val="7030A0"/>
                          </a:solidFill>
                          <a:effectLst/>
                        </a:rPr>
                        <a:t>2022-11-02</a:t>
                      </a:r>
                      <a:endParaRPr lang="en-US" sz="140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Endpoint Operations</a:t>
                      </a:r>
                    </a:p>
                  </a:txBody>
                  <a:tcPr/>
                </a:tc>
                <a:extLst>
                  <a:ext uri="{0D108BD9-81ED-4DB2-BD59-A6C34878D82A}">
                    <a16:rowId xmlns:a16="http://schemas.microsoft.com/office/drawing/2014/main" val="794606215"/>
                  </a:ext>
                </a:extLst>
              </a:tr>
              <a:tr h="292907">
                <a:tc>
                  <a:txBody>
                    <a:bodyPr/>
                    <a:lstStyle/>
                    <a:p>
                      <a:r>
                        <a:rPr lang="en-US" sz="1400" b="0" i="0" u="sng" kern="1200">
                          <a:solidFill>
                            <a:srgbClr val="7030A0"/>
                          </a:solidFill>
                          <a:effectLst/>
                          <a:latin typeface="+mn-lt"/>
                          <a:ea typeface="+mn-ea"/>
                          <a:cs typeface="+mn-cs"/>
                          <a:hlinkClick r:id="rId11">
                            <a:extLst>
                              <a:ext uri="{A12FA001-AC4F-418D-AE19-62706E023703}">
                                <ahyp:hlinkClr xmlns:ahyp="http://schemas.microsoft.com/office/drawing/2018/hyperlinkcolor" val="tx"/>
                              </a:ext>
                            </a:extLst>
                          </a:hlinkClick>
                        </a:rPr>
                        <a:t>PRB0010634</a:t>
                      </a:r>
                      <a:endParaRPr lang="en-US" sz="1400">
                        <a:solidFill>
                          <a:srgbClr val="7030A0"/>
                        </a:solidFill>
                      </a:endParaRPr>
                    </a:p>
                  </a:txBody>
                  <a:tcPr/>
                </a:tc>
                <a:tc>
                  <a:txBody>
                    <a:bodyPr/>
                    <a:lstStyle/>
                    <a:p>
                      <a:r>
                        <a:rPr lang="en-US" sz="1400">
                          <a:solidFill>
                            <a:srgbClr val="7030A0"/>
                          </a:solidFill>
                        </a:rPr>
                        <a:t>2022-12-01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Cloud Operations</a:t>
                      </a:r>
                    </a:p>
                  </a:txBody>
                  <a:tcPr/>
                </a:tc>
                <a:extLst>
                  <a:ext uri="{0D108BD9-81ED-4DB2-BD59-A6C34878D82A}">
                    <a16:rowId xmlns:a16="http://schemas.microsoft.com/office/drawing/2014/main" val="2679180915"/>
                  </a:ext>
                </a:extLst>
              </a:tr>
              <a:tr h="292907">
                <a:tc>
                  <a:txBody>
                    <a:bodyPr/>
                    <a:lstStyle/>
                    <a:p>
                      <a:r>
                        <a:rPr lang="en-US" sz="1400" b="0" i="0" u="sng" kern="1200">
                          <a:solidFill>
                            <a:srgbClr val="FF0000"/>
                          </a:solidFill>
                          <a:effectLst/>
                          <a:latin typeface="+mn-lt"/>
                          <a:ea typeface="+mn-ea"/>
                          <a:cs typeface="+mn-cs"/>
                          <a:hlinkClick r:id="rId12">
                            <a:extLst>
                              <a:ext uri="{A12FA001-AC4F-418D-AE19-62706E023703}">
                                <ahyp:hlinkClr xmlns:ahyp="http://schemas.microsoft.com/office/drawing/2018/hyperlinkcolor" val="tx"/>
                              </a:ext>
                            </a:extLst>
                          </a:hlinkClick>
                        </a:rPr>
                        <a:t>PRB0010638</a:t>
                      </a:r>
                      <a:endParaRPr lang="en-US" sz="1400">
                        <a:solidFill>
                          <a:srgbClr val="FF0000"/>
                        </a:solidFill>
                      </a:endParaRPr>
                    </a:p>
                  </a:txBody>
                  <a:tcPr/>
                </a:tc>
                <a:tc>
                  <a:txBody>
                    <a:bodyPr/>
                    <a:lstStyle/>
                    <a:p>
                      <a:r>
                        <a:rPr lang="en-US" sz="1400">
                          <a:solidFill>
                            <a:srgbClr val="FF0000"/>
                          </a:solidFill>
                        </a:rPr>
                        <a:t>2022-10-28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rPr>
                        <a:t>Infrastructure Engineering</a:t>
                      </a:r>
                    </a:p>
                  </a:txBody>
                  <a:tcPr/>
                </a:tc>
                <a:extLst>
                  <a:ext uri="{0D108BD9-81ED-4DB2-BD59-A6C34878D82A}">
                    <a16:rowId xmlns:a16="http://schemas.microsoft.com/office/drawing/2014/main" val="3443638048"/>
                  </a:ext>
                </a:extLst>
              </a:tr>
              <a:tr h="434462">
                <a:tc>
                  <a:txBody>
                    <a:bodyPr/>
                    <a:lstStyle/>
                    <a:p>
                      <a:r>
                        <a:rPr lang="en-US" sz="1400" b="0" i="0" u="sng" kern="1200">
                          <a:solidFill>
                            <a:srgbClr val="FF0000"/>
                          </a:solidFill>
                          <a:effectLst/>
                          <a:latin typeface="+mn-lt"/>
                          <a:ea typeface="+mn-ea"/>
                          <a:cs typeface="+mn-cs"/>
                          <a:hlinkClick r:id="rId13">
                            <a:extLst>
                              <a:ext uri="{A12FA001-AC4F-418D-AE19-62706E023703}">
                                <ahyp:hlinkClr xmlns:ahyp="http://schemas.microsoft.com/office/drawing/2018/hyperlinkcolor" val="tx"/>
                              </a:ext>
                            </a:extLst>
                          </a:hlinkClick>
                        </a:rPr>
                        <a:t>PRB0010650</a:t>
                      </a:r>
                      <a:endParaRPr lang="en-US" sz="1400">
                        <a:solidFill>
                          <a:srgbClr val="FF0000"/>
                        </a:solidFill>
                      </a:endParaRPr>
                    </a:p>
                  </a:txBody>
                  <a:tcPr/>
                </a:tc>
                <a:tc>
                  <a:txBody>
                    <a:bodyPr/>
                    <a:lstStyle/>
                    <a:p>
                      <a:r>
                        <a:rPr lang="en-US" sz="1400">
                          <a:solidFill>
                            <a:srgbClr val="FF0000"/>
                          </a:solidFill>
                        </a:rPr>
                        <a:t>2022-12-05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Access</a:t>
                      </a:r>
                    </a:p>
                  </a:txBody>
                  <a:tcPr/>
                </a:tc>
                <a:extLst>
                  <a:ext uri="{0D108BD9-81ED-4DB2-BD59-A6C34878D82A}">
                    <a16:rowId xmlns:a16="http://schemas.microsoft.com/office/drawing/2014/main" val="2193037946"/>
                  </a:ext>
                </a:extLst>
              </a:tr>
              <a:tr h="434462">
                <a:tc>
                  <a:txBody>
                    <a:bodyPr/>
                    <a:lstStyle/>
                    <a:p>
                      <a:r>
                        <a:rPr lang="en-US" sz="1400" b="0" i="0" u="sng" kern="1200">
                          <a:solidFill>
                            <a:srgbClr val="7030A0"/>
                          </a:solidFill>
                          <a:effectLst/>
                          <a:latin typeface="+mn-lt"/>
                          <a:ea typeface="+mn-ea"/>
                          <a:cs typeface="+mn-cs"/>
                          <a:hlinkClick r:id="rId14">
                            <a:extLst>
                              <a:ext uri="{A12FA001-AC4F-418D-AE19-62706E023703}">
                                <ahyp:hlinkClr xmlns:ahyp="http://schemas.microsoft.com/office/drawing/2018/hyperlinkcolor" val="tx"/>
                              </a:ext>
                            </a:extLst>
                          </a:hlinkClick>
                        </a:rPr>
                        <a:t>PRB0010657</a:t>
                      </a:r>
                      <a:endParaRPr lang="en-US" sz="1400">
                        <a:solidFill>
                          <a:srgbClr val="7030A0"/>
                        </a:solidFill>
                      </a:endParaRPr>
                    </a:p>
                  </a:txBody>
                  <a:tcPr/>
                </a:tc>
                <a:tc>
                  <a:txBody>
                    <a:bodyPr/>
                    <a:lstStyle/>
                    <a:p>
                      <a:r>
                        <a:rPr lang="en-US" sz="1400">
                          <a:solidFill>
                            <a:srgbClr val="7030A0"/>
                          </a:solidFill>
                        </a:rPr>
                        <a:t>2022-01-03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Cloud Engineering</a:t>
                      </a:r>
                    </a:p>
                  </a:txBody>
                  <a:tcPr/>
                </a:tc>
                <a:extLst>
                  <a:ext uri="{0D108BD9-81ED-4DB2-BD59-A6C34878D82A}">
                    <a16:rowId xmlns:a16="http://schemas.microsoft.com/office/drawing/2014/main" val="3786130695"/>
                  </a:ext>
                </a:extLst>
              </a:tr>
            </a:tbl>
          </a:graphicData>
        </a:graphic>
      </p:graphicFrame>
      <p:sp>
        <p:nvSpPr>
          <p:cNvPr id="13" name="TextBox 12">
            <a:extLst>
              <a:ext uri="{FF2B5EF4-FFF2-40B4-BE49-F238E27FC236}">
                <a16:creationId xmlns:a16="http://schemas.microsoft.com/office/drawing/2014/main" id="{CCBDC07D-AB42-4E62-B650-D540A150847F}"/>
              </a:ext>
            </a:extLst>
          </p:cNvPr>
          <p:cNvSpPr txBox="1"/>
          <p:nvPr/>
        </p:nvSpPr>
        <p:spPr>
          <a:xfrm>
            <a:off x="6248402" y="1256491"/>
            <a:ext cx="5544039" cy="378565"/>
          </a:xfrm>
          <a:prstGeom prst="rect">
            <a:avLst/>
          </a:prstGeom>
          <a:noFill/>
        </p:spPr>
        <p:txBody>
          <a:bodyPr wrap="square" rtlCol="0">
            <a:spAutoFit/>
          </a:bodyPr>
          <a:lstStyle/>
          <a:p>
            <a:pPr algn="ctr"/>
            <a:r>
              <a:rPr lang="en-US" sz="1860">
                <a:solidFill>
                  <a:srgbClr val="7030A0"/>
                </a:solidFill>
              </a:rPr>
              <a:t>Open Problems</a:t>
            </a:r>
          </a:p>
        </p:txBody>
      </p:sp>
      <p:sp>
        <p:nvSpPr>
          <p:cNvPr id="4" name="TextBox 3">
            <a:extLst>
              <a:ext uri="{FF2B5EF4-FFF2-40B4-BE49-F238E27FC236}">
                <a16:creationId xmlns:a16="http://schemas.microsoft.com/office/drawing/2014/main" id="{61A28AF6-7D9A-429D-9BCA-047B69492591}"/>
              </a:ext>
            </a:extLst>
          </p:cNvPr>
          <p:cNvSpPr txBox="1"/>
          <p:nvPr/>
        </p:nvSpPr>
        <p:spPr>
          <a:xfrm>
            <a:off x="3445164" y="5837382"/>
            <a:ext cx="2650836" cy="738664"/>
          </a:xfrm>
          <a:prstGeom prst="rect">
            <a:avLst/>
          </a:prstGeom>
          <a:noFill/>
        </p:spPr>
        <p:txBody>
          <a:bodyPr wrap="square" rtlCol="0">
            <a:spAutoFit/>
          </a:bodyPr>
          <a:lstStyle/>
          <a:p>
            <a:r>
              <a:rPr lang="en-US" sz="1400" b="1" i="1">
                <a:solidFill>
                  <a:srgbClr val="7030A0"/>
                </a:solidFill>
              </a:rPr>
              <a:t>Did you know? </a:t>
            </a:r>
          </a:p>
          <a:p>
            <a:r>
              <a:rPr lang="en-US" sz="1400">
                <a:solidFill>
                  <a:srgbClr val="7030A0"/>
                </a:solidFill>
              </a:rPr>
              <a:t>PRB marked in Red have not been updated within the last month. -&gt;</a:t>
            </a:r>
          </a:p>
        </p:txBody>
      </p:sp>
    </p:spTree>
    <p:extLst>
      <p:ext uri="{BB962C8B-B14F-4D97-AF65-F5344CB8AC3E}">
        <p14:creationId xmlns:p14="http://schemas.microsoft.com/office/powerpoint/2010/main" val="3740784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18</a:t>
            </a:fld>
            <a:endParaRPr lang="en-US"/>
          </a:p>
        </p:txBody>
      </p:sp>
    </p:spTree>
    <p:extLst>
      <p:ext uri="{BB962C8B-B14F-4D97-AF65-F5344CB8AC3E}">
        <p14:creationId xmlns:p14="http://schemas.microsoft.com/office/powerpoint/2010/main" val="89751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B62D2F-C5F4-4340-B501-1D2C0710983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FEB0DEE-AD46-4E93-9964-564ACD04065E}"/>
              </a:ext>
            </a:extLst>
          </p:cNvPr>
          <p:cNvSpPr>
            <a:spLocks noGrp="1"/>
          </p:cNvSpPr>
          <p:nvPr>
            <p:ph type="sldNum" sz="quarter" idx="4"/>
          </p:nvPr>
        </p:nvSpPr>
        <p:spPr/>
        <p:txBody>
          <a:bodyPr/>
          <a:lstStyle/>
          <a:p>
            <a:fld id="{407F7647-6CBB-4945-B48A-22BF8575EA14}" type="slidenum">
              <a:rPr lang="en-US" smtClean="0"/>
              <a:pPr/>
              <a:t>19</a:t>
            </a:fld>
            <a:endParaRPr lang="en-US"/>
          </a:p>
        </p:txBody>
      </p:sp>
      <p:graphicFrame>
        <p:nvGraphicFramePr>
          <p:cNvPr id="9" name="Content Placeholder 8">
            <a:extLst>
              <a:ext uri="{FF2B5EF4-FFF2-40B4-BE49-F238E27FC236}">
                <a16:creationId xmlns:a16="http://schemas.microsoft.com/office/drawing/2014/main" id="{3245452A-7FBA-4652-B426-1BA8C659C270}"/>
              </a:ext>
            </a:extLst>
          </p:cNvPr>
          <p:cNvGraphicFramePr>
            <a:graphicFrameLocks noGrp="1"/>
          </p:cNvGraphicFramePr>
          <p:nvPr>
            <p:ph sz="half" idx="2"/>
            <p:extLst>
              <p:ext uri="{D42A27DB-BD31-4B8C-83A1-F6EECF244321}">
                <p14:modId xmlns:p14="http://schemas.microsoft.com/office/powerpoint/2010/main" val="2738439681"/>
              </p:ext>
            </p:extLst>
          </p:nvPr>
        </p:nvGraphicFramePr>
        <p:xfrm>
          <a:off x="6262412" y="1397977"/>
          <a:ext cx="5767754" cy="22652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F95A2863-7E0A-49A7-A5AC-ADCD2C35ECEE}"/>
              </a:ext>
            </a:extLst>
          </p:cNvPr>
          <p:cNvSpPr>
            <a:spLocks noGrp="1"/>
          </p:cNvSpPr>
          <p:nvPr>
            <p:ph type="title"/>
          </p:nvPr>
        </p:nvSpPr>
        <p:spPr/>
        <p:txBody>
          <a:bodyPr/>
          <a:lstStyle/>
          <a:p>
            <a:r>
              <a:rPr lang="en-US" sz="2500"/>
              <a:t>Year over Year Quarterly Results</a:t>
            </a:r>
          </a:p>
        </p:txBody>
      </p:sp>
      <p:graphicFrame>
        <p:nvGraphicFramePr>
          <p:cNvPr id="10" name="Content Placeholder 8">
            <a:extLst>
              <a:ext uri="{FF2B5EF4-FFF2-40B4-BE49-F238E27FC236}">
                <a16:creationId xmlns:a16="http://schemas.microsoft.com/office/drawing/2014/main" id="{F7515209-D2F3-454D-A301-3E920BDB4C0C}"/>
              </a:ext>
            </a:extLst>
          </p:cNvPr>
          <p:cNvGraphicFramePr>
            <a:graphicFrameLocks/>
          </p:cNvGraphicFramePr>
          <p:nvPr>
            <p:extLst>
              <p:ext uri="{D42A27DB-BD31-4B8C-83A1-F6EECF244321}">
                <p14:modId xmlns:p14="http://schemas.microsoft.com/office/powerpoint/2010/main" val="520469833"/>
              </p:ext>
            </p:extLst>
          </p:nvPr>
        </p:nvGraphicFramePr>
        <p:xfrm>
          <a:off x="0" y="1397977"/>
          <a:ext cx="5929589" cy="2265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8">
            <a:extLst>
              <a:ext uri="{FF2B5EF4-FFF2-40B4-BE49-F238E27FC236}">
                <a16:creationId xmlns:a16="http://schemas.microsoft.com/office/drawing/2014/main" id="{67AC8A80-E19A-4117-A453-D57BD2A9D328}"/>
              </a:ext>
            </a:extLst>
          </p:cNvPr>
          <p:cNvGraphicFramePr>
            <a:graphicFrameLocks/>
          </p:cNvGraphicFramePr>
          <p:nvPr>
            <p:extLst>
              <p:ext uri="{D42A27DB-BD31-4B8C-83A1-F6EECF244321}">
                <p14:modId xmlns:p14="http://schemas.microsoft.com/office/powerpoint/2010/main" val="3323381817"/>
              </p:ext>
            </p:extLst>
          </p:nvPr>
        </p:nvGraphicFramePr>
        <p:xfrm>
          <a:off x="0" y="3592218"/>
          <a:ext cx="5929589" cy="22691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8">
            <a:extLst>
              <a:ext uri="{FF2B5EF4-FFF2-40B4-BE49-F238E27FC236}">
                <a16:creationId xmlns:a16="http://schemas.microsoft.com/office/drawing/2014/main" id="{27E49371-3145-4C45-A670-8C46621E2975}"/>
              </a:ext>
            </a:extLst>
          </p:cNvPr>
          <p:cNvGraphicFramePr>
            <a:graphicFrameLocks/>
          </p:cNvGraphicFramePr>
          <p:nvPr>
            <p:extLst>
              <p:ext uri="{D42A27DB-BD31-4B8C-83A1-F6EECF244321}">
                <p14:modId xmlns:p14="http://schemas.microsoft.com/office/powerpoint/2010/main" val="2193692733"/>
              </p:ext>
            </p:extLst>
          </p:nvPr>
        </p:nvGraphicFramePr>
        <p:xfrm>
          <a:off x="6262413" y="3592218"/>
          <a:ext cx="5767753" cy="226911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7555B2AB-D8E7-4090-9DC8-6CB17E549EBB}"/>
              </a:ext>
            </a:extLst>
          </p:cNvPr>
          <p:cNvSpPr txBox="1"/>
          <p:nvPr/>
        </p:nvSpPr>
        <p:spPr>
          <a:xfrm>
            <a:off x="0" y="5861328"/>
            <a:ext cx="12192000" cy="646331"/>
          </a:xfrm>
          <a:prstGeom prst="rect">
            <a:avLst/>
          </a:prstGeom>
          <a:noFill/>
        </p:spPr>
        <p:txBody>
          <a:bodyPr wrap="square" rtlCol="0">
            <a:spAutoFit/>
          </a:bodyPr>
          <a:lstStyle/>
          <a:p>
            <a:pPr algn="ctr"/>
            <a:r>
              <a:rPr lang="en-US">
                <a:solidFill>
                  <a:srgbClr val="7030A0"/>
                </a:solidFill>
              </a:rPr>
              <a:t>Total incident and call volume reduced in Q4 2022 over 2021.</a:t>
            </a:r>
          </a:p>
          <a:p>
            <a:endParaRPr lang="en-US">
              <a:solidFill>
                <a:srgbClr val="7030A0"/>
              </a:solidFill>
            </a:endParaRPr>
          </a:p>
        </p:txBody>
      </p:sp>
    </p:spTree>
    <p:extLst>
      <p:ext uri="{BB962C8B-B14F-4D97-AF65-F5344CB8AC3E}">
        <p14:creationId xmlns:p14="http://schemas.microsoft.com/office/powerpoint/2010/main" val="181448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B4D4AD26-004E-4049-AC07-5C1F7DBC9C1B}"/>
              </a:ext>
            </a:extLst>
          </p:cNvPr>
          <p:cNvSpPr txBox="1">
            <a:spLocks/>
          </p:cNvSpPr>
          <p:nvPr/>
        </p:nvSpPr>
        <p:spPr>
          <a:xfrm>
            <a:off x="5136648" y="93933"/>
            <a:ext cx="4919662" cy="6555641"/>
          </a:xfrm>
          <a:prstGeom prst="rect">
            <a:avLst/>
          </a:prstGeom>
          <a:solidFill>
            <a:schemeClr val="bg1"/>
          </a:solidFill>
          <a:ln>
            <a:solidFill>
              <a:schemeClr val="bg1"/>
            </a:solidFill>
          </a:ln>
        </p:spPr>
        <p:txBody>
          <a:bodyPr vert="horz" lIns="0" tIns="0" rIns="0" bIns="0" rtlCol="0" anchor="ctr">
            <a:noAutofit/>
          </a:bodyPr>
          <a:lstStyle>
            <a:lvl1pPr marL="974725" indent="-401638" algn="l" defTabSz="1828800" rtl="0" eaLnBrk="1" latinLnBrk="0" hangingPunct="1">
              <a:lnSpc>
                <a:spcPct val="90000"/>
              </a:lnSpc>
              <a:spcBef>
                <a:spcPts val="1000"/>
              </a:spcBef>
              <a:buFont typeface="Arial" panose="020B0604020202020204" pitchFamily="34" charset="0"/>
              <a:buChar char="•"/>
              <a:tabLst/>
              <a:defRPr sz="18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7" indent="0">
              <a:buFont typeface="Arial" panose="020B0604020202020204" pitchFamily="34" charset="0"/>
              <a:buNone/>
            </a:pPr>
            <a:endParaRPr lang="en-US" b="1" u="sng"/>
          </a:p>
        </p:txBody>
      </p:sp>
      <p:sp>
        <p:nvSpPr>
          <p:cNvPr id="2" name="TextBox 1">
            <a:extLst>
              <a:ext uri="{FF2B5EF4-FFF2-40B4-BE49-F238E27FC236}">
                <a16:creationId xmlns:a16="http://schemas.microsoft.com/office/drawing/2014/main" id="{7C051A27-59C0-4E26-8868-18F40DC810F1}"/>
              </a:ext>
            </a:extLst>
          </p:cNvPr>
          <p:cNvSpPr txBox="1"/>
          <p:nvPr/>
        </p:nvSpPr>
        <p:spPr>
          <a:xfrm>
            <a:off x="5256964" y="423105"/>
            <a:ext cx="5585655" cy="4031873"/>
          </a:xfrm>
          <a:prstGeom prst="rect">
            <a:avLst/>
          </a:prstGeom>
          <a:noFill/>
        </p:spPr>
        <p:txBody>
          <a:bodyPr wrap="square" rtlCol="0">
            <a:spAutoFit/>
          </a:bodyPr>
          <a:lstStyle/>
          <a:p>
            <a:r>
              <a:rPr lang="en-US" sz="1600" b="1" i="1" u="sng"/>
              <a:t>Executive Summary</a:t>
            </a:r>
          </a:p>
          <a:p>
            <a:endParaRPr lang="en-US" sz="1600" b="1" i="1" u="sng"/>
          </a:p>
          <a:p>
            <a:r>
              <a:rPr lang="en-US" sz="1600" b="1" i="1" u="sng"/>
              <a:t>Incident Management Summary</a:t>
            </a:r>
          </a:p>
          <a:p>
            <a:endParaRPr lang="en-US" sz="1600" b="1" i="1" u="sng"/>
          </a:p>
          <a:p>
            <a:r>
              <a:rPr lang="en-US" sz="1600" b="1" i="1" u="sng"/>
              <a:t>Service Desk Summary</a:t>
            </a:r>
            <a:endParaRPr lang="en-US" sz="1600"/>
          </a:p>
          <a:p>
            <a:endParaRPr lang="en-US" sz="1600"/>
          </a:p>
          <a:p>
            <a:r>
              <a:rPr lang="en-US" sz="1600" b="1" i="1" u="sng"/>
              <a:t>Technology Operations Summary</a:t>
            </a:r>
          </a:p>
          <a:p>
            <a:endParaRPr lang="en-US" sz="1600" b="1" i="1" u="sng"/>
          </a:p>
          <a:p>
            <a:r>
              <a:rPr lang="en-US" sz="1600" b="1" i="1" u="sng"/>
              <a:t>Endpoint Engineering Summary</a:t>
            </a:r>
          </a:p>
          <a:p>
            <a:endParaRPr lang="en-US" sz="1600" b="1" i="1" u="sng"/>
          </a:p>
          <a:p>
            <a:endParaRPr lang="en-US" sz="1600" b="1" i="1" u="sng"/>
          </a:p>
          <a:p>
            <a:endParaRPr lang="en-US" sz="1600" b="1" i="1" u="sng"/>
          </a:p>
          <a:p>
            <a:endParaRPr lang="en-US" sz="1600" b="1" i="1" u="sng"/>
          </a:p>
          <a:p>
            <a:endParaRPr lang="en-US" sz="1600" b="1" i="1" u="sng"/>
          </a:p>
          <a:p>
            <a:pPr marL="285750" indent="-285750">
              <a:buFont typeface="Arial" panose="020B0604020202020204" pitchFamily="34" charset="0"/>
              <a:buChar char="•"/>
            </a:pPr>
            <a:endParaRPr lang="en-US" sz="1600" b="1" i="1" u="sng"/>
          </a:p>
          <a:p>
            <a:endParaRPr lang="en-US" sz="1600" b="1" i="1" u="sng"/>
          </a:p>
        </p:txBody>
      </p:sp>
    </p:spTree>
    <p:extLst>
      <p:ext uri="{BB962C8B-B14F-4D97-AF65-F5344CB8AC3E}">
        <p14:creationId xmlns:p14="http://schemas.microsoft.com/office/powerpoint/2010/main" val="31556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20</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399" y="1546802"/>
            <a:ext cx="5638799" cy="1723571"/>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Call volume dropped to 2169 calls in December. This drop is expected with less Problems opened than previous months and multiple holidays at the end of the year.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E37FDE1C-B541-4CC0-9BC0-A2B2D4C94FEF}"/>
              </a:ext>
            </a:extLst>
          </p:cNvPr>
          <p:cNvGraphicFramePr/>
          <p:nvPr>
            <p:extLst>
              <p:ext uri="{D42A27DB-BD31-4B8C-83A1-F6EECF244321}">
                <p14:modId xmlns:p14="http://schemas.microsoft.com/office/powerpoint/2010/main" val="743552605"/>
              </p:ext>
            </p:extLst>
          </p:nvPr>
        </p:nvGraphicFramePr>
        <p:xfrm>
          <a:off x="194406" y="1380392"/>
          <a:ext cx="5901593" cy="20486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77FDE3-3A9C-4ABE-9199-B93044605B56}"/>
              </a:ext>
            </a:extLst>
          </p:cNvPr>
          <p:cNvSpPr txBox="1"/>
          <p:nvPr/>
        </p:nvSpPr>
        <p:spPr>
          <a:xfrm>
            <a:off x="6248400" y="4025348"/>
            <a:ext cx="5638800" cy="2627378"/>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goal was met, ending the month with 7.15%.</a:t>
            </a: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abandonment rate monthly goal is 9%. </a:t>
            </a:r>
          </a:p>
          <a:p>
            <a:pPr>
              <a:lnSpc>
                <a:spcPct val="90000"/>
              </a:lnSpc>
              <a:spcAft>
                <a:spcPts val="600"/>
              </a:spcAft>
            </a:pPr>
            <a:endParaRPr lang="en-US" sz="1600">
              <a:solidFill>
                <a:srgbClr val="7030A0"/>
              </a:solidFill>
              <a:latin typeface="Arial" panose="020B0604020202020204" pitchFamily="34" charset="0"/>
              <a:cs typeface="Arial" panose="020B0604020202020204" pitchFamily="34" charset="0"/>
            </a:endParaRPr>
          </a:p>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BC947ED1-D537-4DFC-9740-DCA32473CB18}"/>
              </a:ext>
            </a:extLst>
          </p:cNvPr>
          <p:cNvGraphicFramePr/>
          <p:nvPr>
            <p:extLst>
              <p:ext uri="{D42A27DB-BD31-4B8C-83A1-F6EECF244321}">
                <p14:modId xmlns:p14="http://schemas.microsoft.com/office/powerpoint/2010/main" val="3811666698"/>
              </p:ext>
            </p:extLst>
          </p:nvPr>
        </p:nvGraphicFramePr>
        <p:xfrm>
          <a:off x="194405" y="3587629"/>
          <a:ext cx="5749195" cy="276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3908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21</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933222" y="1705429"/>
            <a:ext cx="4572977"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Service Desk met all 3 goals for each range. This correlates with the call volume and abandonment rates.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goals for each time period: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70% of calls handled within 30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75% of calls handled within 60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80% of calls handled within 90 seconds.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7947FC38-3DCB-46E0-ACE8-87A6C1D2AA16}"/>
              </a:ext>
            </a:extLst>
          </p:cNvPr>
          <p:cNvGraphicFramePr/>
          <p:nvPr>
            <p:extLst>
              <p:ext uri="{D42A27DB-BD31-4B8C-83A1-F6EECF244321}">
                <p14:modId xmlns:p14="http://schemas.microsoft.com/office/powerpoint/2010/main" val="3391898251"/>
              </p:ext>
            </p:extLst>
          </p:nvPr>
        </p:nvGraphicFramePr>
        <p:xfrm>
          <a:off x="0" y="1379200"/>
          <a:ext cx="6933223" cy="47931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799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22</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943600" cy="2224733"/>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average speed to answer was 35 seconds which correlates with the trend of call volume &amp; abandoned calls alongside the higher percentages for the calls handled within 30, 60, and 90 seconds.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4055F477-C1E4-4C03-8BE2-240BB1EE1378}"/>
              </a:ext>
            </a:extLst>
          </p:cNvPr>
          <p:cNvGraphicFramePr/>
          <p:nvPr>
            <p:extLst>
              <p:ext uri="{D42A27DB-BD31-4B8C-83A1-F6EECF244321}">
                <p14:modId xmlns:p14="http://schemas.microsoft.com/office/powerpoint/2010/main" val="2022369781"/>
              </p:ext>
            </p:extLst>
          </p:nvPr>
        </p:nvGraphicFramePr>
        <p:xfrm>
          <a:off x="0" y="1406176"/>
          <a:ext cx="5943601" cy="25239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6904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2847334342"/>
              </p:ext>
            </p:extLst>
          </p:nvPr>
        </p:nvGraphicFramePr>
        <p:xfrm>
          <a:off x="3725478" y="1474786"/>
          <a:ext cx="8466522" cy="41749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480526" y="1875129"/>
            <a:ext cx="4525347" cy="2850011"/>
          </a:xfrm>
          <a:prstGeom prst="rect">
            <a:avLst/>
          </a:prstGeom>
          <a:noFill/>
        </p:spPr>
        <p:txBody>
          <a:bodyPr wrap="square" rtlCol="0">
            <a:spAutoFit/>
          </a:bodyPr>
          <a:lstStyle/>
          <a:p>
            <a:r>
              <a:rPr lang="en-US" sz="1860" b="1">
                <a:solidFill>
                  <a:srgbClr val="7030A0"/>
                </a:solidFill>
                <a:cs typeface="Arial" panose="020B0604020202020204" pitchFamily="34" charset="0"/>
              </a:rPr>
              <a:t>Closed Monthly Data: </a:t>
            </a:r>
          </a:p>
          <a:p>
            <a:pPr marL="285750" indent="-285750">
              <a:buFont typeface="Arial" panose="020B0604020202020204" pitchFamily="34" charset="0"/>
              <a:buChar char="•"/>
            </a:pPr>
            <a:r>
              <a:rPr lang="en-US">
                <a:solidFill>
                  <a:srgbClr val="7030A0"/>
                </a:solidFill>
                <a:cs typeface="Arial" panose="020B0604020202020204" pitchFamily="34" charset="0"/>
              </a:rPr>
              <a:t>Incidents closed by SD: </a:t>
            </a:r>
            <a:r>
              <a:rPr lang="en-US">
                <a:cs typeface="Arial" panose="020B0604020202020204" pitchFamily="34" charset="0"/>
              </a:rPr>
              <a:t>2219</a:t>
            </a:r>
          </a:p>
          <a:p>
            <a:pPr marL="285750" indent="-285750">
              <a:buFont typeface="Arial" panose="020B0604020202020204" pitchFamily="34" charset="0"/>
              <a:buChar char="•"/>
            </a:pPr>
            <a:r>
              <a:rPr lang="en-US">
                <a:solidFill>
                  <a:srgbClr val="7030A0"/>
                </a:solidFill>
                <a:cs typeface="Arial" panose="020B0604020202020204" pitchFamily="34" charset="0"/>
              </a:rPr>
              <a:t>Total Closed Incidents: </a:t>
            </a:r>
            <a:r>
              <a:rPr lang="en-US">
                <a:cs typeface="Arial" panose="020B0604020202020204" pitchFamily="34" charset="0"/>
              </a:rPr>
              <a:t>2751</a:t>
            </a:r>
          </a:p>
          <a:p>
            <a:pPr marL="285750" indent="-285750">
              <a:buFont typeface="Arial" panose="020B0604020202020204" pitchFamily="34" charset="0"/>
              <a:buChar char="•"/>
            </a:pPr>
            <a:r>
              <a:rPr lang="en-US">
                <a:solidFill>
                  <a:srgbClr val="7030A0"/>
                </a:solidFill>
                <a:cs typeface="Arial" panose="020B0604020202020204" pitchFamily="34" charset="0"/>
              </a:rPr>
              <a:t>Closed by SD Percentage: </a:t>
            </a:r>
            <a:r>
              <a:rPr lang="en-US">
                <a:cs typeface="Arial" panose="020B0604020202020204" pitchFamily="34" charset="0"/>
              </a:rPr>
              <a:t>80.7%</a:t>
            </a:r>
            <a:endParaRPr lang="en-US" b="1">
              <a:solidFill>
                <a:srgbClr val="7030A0"/>
              </a:solidFill>
              <a:cs typeface="Arial" panose="020B0604020202020204" pitchFamily="34" charset="0"/>
            </a:endParaRPr>
          </a:p>
          <a:p>
            <a:r>
              <a:rPr lang="en-US" sz="1860" b="1">
                <a:solidFill>
                  <a:srgbClr val="7030A0"/>
                </a:solidFill>
                <a:cs typeface="Arial" panose="020B0604020202020204" pitchFamily="34" charset="0"/>
              </a:rPr>
              <a:t>Incidents closed by Service Desk, by Source:</a:t>
            </a:r>
          </a:p>
          <a:p>
            <a:pPr marL="285750" indent="-285750">
              <a:buFont typeface="Arial" panose="020B0604020202020204" pitchFamily="34" charset="0"/>
              <a:buChar char="•"/>
            </a:pPr>
            <a:r>
              <a:rPr lang="en-US">
                <a:solidFill>
                  <a:srgbClr val="7030A0"/>
                </a:solidFill>
                <a:cs typeface="Arial" panose="020B0604020202020204" pitchFamily="34" charset="0"/>
              </a:rPr>
              <a:t>Phone: </a:t>
            </a:r>
            <a:r>
              <a:rPr lang="en-US">
                <a:cs typeface="Arial" panose="020B0604020202020204" pitchFamily="34" charset="0"/>
              </a:rPr>
              <a:t>1677</a:t>
            </a:r>
          </a:p>
          <a:p>
            <a:pPr marL="285750" indent="-285750">
              <a:buFont typeface="Arial" panose="020B0604020202020204" pitchFamily="34" charset="0"/>
              <a:buChar char="•"/>
            </a:pPr>
            <a:r>
              <a:rPr lang="en-US">
                <a:solidFill>
                  <a:srgbClr val="7030A0"/>
                </a:solidFill>
                <a:cs typeface="Arial" panose="020B0604020202020204" pitchFamily="34" charset="0"/>
              </a:rPr>
              <a:t>Email: </a:t>
            </a:r>
            <a:r>
              <a:rPr lang="en-US">
                <a:cs typeface="Arial" panose="020B0604020202020204" pitchFamily="34" charset="0"/>
              </a:rPr>
              <a:t>497</a:t>
            </a:r>
          </a:p>
          <a:p>
            <a:pPr marL="285750" indent="-285750">
              <a:buFont typeface="Arial" panose="020B0604020202020204" pitchFamily="34" charset="0"/>
              <a:buChar char="•"/>
            </a:pPr>
            <a:r>
              <a:rPr lang="en-US">
                <a:solidFill>
                  <a:srgbClr val="7030A0"/>
                </a:solidFill>
                <a:cs typeface="Arial" panose="020B0604020202020204" pitchFamily="34" charset="0"/>
              </a:rPr>
              <a:t>Self-Service: </a:t>
            </a:r>
            <a:r>
              <a:rPr lang="en-US">
                <a:cs typeface="Arial" panose="020B0604020202020204" pitchFamily="34" charset="0"/>
              </a:rPr>
              <a:t>23</a:t>
            </a:r>
          </a:p>
          <a:p>
            <a:pPr marL="285750" indent="-285750">
              <a:buFont typeface="Arial" panose="020B0604020202020204" pitchFamily="34" charset="0"/>
              <a:buChar char="•"/>
            </a:pPr>
            <a:r>
              <a:rPr lang="en-US">
                <a:solidFill>
                  <a:srgbClr val="7030A0"/>
                </a:solidFill>
                <a:cs typeface="Arial" panose="020B0604020202020204" pitchFamily="34" charset="0"/>
              </a:rPr>
              <a:t>Walk-in: </a:t>
            </a:r>
            <a:r>
              <a:rPr lang="en-US">
                <a:cs typeface="Arial" panose="020B0604020202020204" pitchFamily="34" charset="0"/>
              </a:rPr>
              <a:t>19</a:t>
            </a:r>
          </a:p>
          <a:p>
            <a:endParaRPr lang="en-US" sz="1600">
              <a:solidFill>
                <a:srgbClr val="7030A0"/>
              </a:solidFill>
            </a:endParaRPr>
          </a:p>
        </p:txBody>
      </p:sp>
    </p:spTree>
    <p:extLst>
      <p:ext uri="{BB962C8B-B14F-4D97-AF65-F5344CB8AC3E}">
        <p14:creationId xmlns:p14="http://schemas.microsoft.com/office/powerpoint/2010/main" val="4129505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24</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BDD67271-273D-4848-AB2E-7A0182984960}"/>
              </a:ext>
            </a:extLst>
          </p:cNvPr>
          <p:cNvSpPr txBox="1"/>
          <p:nvPr/>
        </p:nvSpPr>
        <p:spPr>
          <a:xfrm>
            <a:off x="243921" y="1482237"/>
            <a:ext cx="4487699" cy="4616648"/>
          </a:xfrm>
          <a:prstGeom prst="rect">
            <a:avLst/>
          </a:prstGeom>
          <a:noFill/>
        </p:spPr>
        <p:txBody>
          <a:bodyPr wrap="square" rtlCol="0">
            <a:spAutoFit/>
          </a:bodyPr>
          <a:lstStyle/>
          <a:p>
            <a:r>
              <a:rPr lang="en-US" sz="1860">
                <a:solidFill>
                  <a:srgbClr val="7030A0"/>
                </a:solidFill>
              </a:rPr>
              <a:t>Top 5 Subcategories:</a:t>
            </a:r>
          </a:p>
          <a:p>
            <a:pPr marL="342900" indent="-342900">
              <a:buFont typeface="Arial" panose="020B0604020202020204" pitchFamily="34" charset="0"/>
              <a:buChar char="•"/>
            </a:pPr>
            <a:r>
              <a:rPr lang="en-US" sz="1860"/>
              <a:t>Microsoft Office (521)</a:t>
            </a:r>
          </a:p>
          <a:p>
            <a:pPr marL="342900" indent="-342900">
              <a:buFont typeface="Arial" panose="020B0604020202020204" pitchFamily="34" charset="0"/>
              <a:buChar char="•"/>
            </a:pPr>
            <a:r>
              <a:rPr lang="en-US" sz="1860"/>
              <a:t>Active Directory (117)</a:t>
            </a:r>
          </a:p>
          <a:p>
            <a:pPr marL="342900" indent="-342900">
              <a:buFont typeface="Arial" panose="020B0604020202020204" pitchFamily="34" charset="0"/>
              <a:buChar char="•"/>
            </a:pPr>
            <a:r>
              <a:rPr lang="en-US" sz="1860"/>
              <a:t>NetDocuments (307)</a:t>
            </a:r>
          </a:p>
          <a:p>
            <a:pPr marL="342900" indent="-342900">
              <a:buFont typeface="Arial" panose="020B0604020202020204" pitchFamily="34" charset="0"/>
              <a:buChar char="•"/>
            </a:pPr>
            <a:r>
              <a:rPr lang="en-US" sz="1860"/>
              <a:t>Power PDF (113)</a:t>
            </a:r>
          </a:p>
          <a:p>
            <a:pPr marL="342900" indent="-342900">
              <a:buFont typeface="Arial" panose="020B0604020202020204" pitchFamily="34" charset="0"/>
              <a:buChar char="•"/>
            </a:pPr>
            <a:r>
              <a:rPr lang="en-US" sz="1860"/>
              <a:t>Windows OS (103)</a:t>
            </a:r>
          </a:p>
          <a:p>
            <a:endParaRPr lang="en-US" sz="1860">
              <a:solidFill>
                <a:srgbClr val="7030A0"/>
              </a:solidFill>
            </a:endParaRPr>
          </a:p>
          <a:p>
            <a:r>
              <a:rPr lang="en-US" sz="1860">
                <a:solidFill>
                  <a:srgbClr val="7030A0"/>
                </a:solidFill>
              </a:rPr>
              <a:t>Top 5 Customers: </a:t>
            </a:r>
          </a:p>
          <a:p>
            <a:pPr marL="342900" indent="-342900">
              <a:buFont typeface="+mj-lt"/>
              <a:buAutoNum type="arabicPeriod"/>
            </a:pPr>
            <a:r>
              <a:rPr lang="en-US"/>
              <a:t>Odette Jefferson (26)</a:t>
            </a:r>
          </a:p>
          <a:p>
            <a:pPr marL="342900" indent="-342900">
              <a:buFont typeface="+mj-lt"/>
              <a:buAutoNum type="arabicPeriod"/>
            </a:pPr>
            <a:r>
              <a:rPr lang="en-US"/>
              <a:t>Jing Tong (23)</a:t>
            </a:r>
          </a:p>
          <a:p>
            <a:pPr marL="342900" indent="-342900">
              <a:buFont typeface="+mj-lt"/>
              <a:buAutoNum type="arabicPeriod"/>
            </a:pPr>
            <a:r>
              <a:rPr lang="en-US"/>
              <a:t>Chris Gomez (17)</a:t>
            </a:r>
          </a:p>
          <a:p>
            <a:pPr marL="342900" indent="-342900">
              <a:buFont typeface="+mj-lt"/>
              <a:buAutoNum type="arabicPeriod"/>
            </a:pPr>
            <a:r>
              <a:rPr lang="en-US" err="1"/>
              <a:t>Suddie</a:t>
            </a:r>
            <a:r>
              <a:rPr lang="en-US"/>
              <a:t> Scott (17)</a:t>
            </a:r>
          </a:p>
          <a:p>
            <a:pPr marL="342900" indent="-342900">
              <a:buFont typeface="+mj-lt"/>
              <a:buAutoNum type="arabicPeriod"/>
            </a:pPr>
            <a:r>
              <a:rPr lang="en-US"/>
              <a:t>Beth Davis (15)</a:t>
            </a:r>
          </a:p>
          <a:p>
            <a:endParaRPr lang="en-US"/>
          </a:p>
          <a:p>
            <a:r>
              <a:rPr lang="en-US" sz="1860">
                <a:solidFill>
                  <a:srgbClr val="7030A0"/>
                </a:solidFill>
              </a:rPr>
              <a:t>Average Incident/employee/month: </a:t>
            </a:r>
            <a:r>
              <a:rPr lang="en-US" sz="1860"/>
              <a:t>1.5</a:t>
            </a:r>
          </a:p>
          <a:p>
            <a:r>
              <a:rPr lang="en-US" sz="1860">
                <a:solidFill>
                  <a:srgbClr val="7030A0"/>
                </a:solidFill>
              </a:rPr>
              <a:t>Average Incident/new hire/month: </a:t>
            </a:r>
            <a:r>
              <a:rPr lang="en-US" sz="1860"/>
              <a:t>3.6</a:t>
            </a:r>
          </a:p>
        </p:txBody>
      </p:sp>
      <p:graphicFrame>
        <p:nvGraphicFramePr>
          <p:cNvPr id="7" name="Content Placeholder 8">
            <a:extLst>
              <a:ext uri="{FF2B5EF4-FFF2-40B4-BE49-F238E27FC236}">
                <a16:creationId xmlns:a16="http://schemas.microsoft.com/office/drawing/2014/main" id="{AF1FFB99-6227-4359-807C-AEC9988FE444}"/>
              </a:ext>
            </a:extLst>
          </p:cNvPr>
          <p:cNvGraphicFramePr>
            <a:graphicFrameLocks noGrp="1"/>
          </p:cNvGraphicFramePr>
          <p:nvPr>
            <p:ph sz="half" idx="2"/>
            <p:extLst>
              <p:ext uri="{D42A27DB-BD31-4B8C-83A1-F6EECF244321}">
                <p14:modId xmlns:p14="http://schemas.microsoft.com/office/powerpoint/2010/main" val="4220021940"/>
              </p:ext>
            </p:extLst>
          </p:nvPr>
        </p:nvGraphicFramePr>
        <p:xfrm>
          <a:off x="4731620" y="1482237"/>
          <a:ext cx="7461738" cy="49395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3848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CC89A04-612E-4F47-90F9-306B995CE3D4}"/>
              </a:ext>
            </a:extLst>
          </p:cNvPr>
          <p:cNvPicPr>
            <a:picLocks noChangeAspect="1"/>
          </p:cNvPicPr>
          <p:nvPr/>
        </p:nvPicPr>
        <p:blipFill>
          <a:blip r:embed="rId3"/>
          <a:stretch>
            <a:fillRect/>
          </a:stretch>
        </p:blipFill>
        <p:spPr>
          <a:xfrm>
            <a:off x="9798613" y="-312576"/>
            <a:ext cx="2147511" cy="2147511"/>
          </a:xfrm>
          <a:prstGeom prst="rect">
            <a:avLst/>
          </a:prstGeom>
        </p:spPr>
      </p:pic>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25</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2689358958"/>
              </p:ext>
            </p:extLst>
          </p:nvPr>
        </p:nvGraphicFramePr>
        <p:xfrm>
          <a:off x="171886" y="2205839"/>
          <a:ext cx="5921828" cy="2257806"/>
        </p:xfrm>
        <a:graphic>
          <a:graphicData uri="http://schemas.openxmlformats.org/drawingml/2006/table">
            <a:tbl>
              <a:tblPr/>
              <a:tblGrid>
                <a:gridCol w="1480457">
                  <a:extLst>
                    <a:ext uri="{9D8B030D-6E8A-4147-A177-3AD203B41FA5}">
                      <a16:colId xmlns:a16="http://schemas.microsoft.com/office/drawing/2014/main" val="3193128310"/>
                    </a:ext>
                  </a:extLst>
                </a:gridCol>
                <a:gridCol w="1480457">
                  <a:extLst>
                    <a:ext uri="{9D8B030D-6E8A-4147-A177-3AD203B41FA5}">
                      <a16:colId xmlns:a16="http://schemas.microsoft.com/office/drawing/2014/main" val="2187400195"/>
                    </a:ext>
                  </a:extLst>
                </a:gridCol>
                <a:gridCol w="1480457">
                  <a:extLst>
                    <a:ext uri="{9D8B030D-6E8A-4147-A177-3AD203B41FA5}">
                      <a16:colId xmlns:a16="http://schemas.microsoft.com/office/drawing/2014/main" val="1574895035"/>
                    </a:ext>
                  </a:extLst>
                </a:gridCol>
                <a:gridCol w="1480457">
                  <a:extLst>
                    <a:ext uri="{9D8B030D-6E8A-4147-A177-3AD203B41FA5}">
                      <a16:colId xmlns:a16="http://schemas.microsoft.com/office/drawing/2014/main" val="4062881144"/>
                    </a:ext>
                  </a:extLst>
                </a:gridCol>
              </a:tblGrid>
              <a:tr h="568477">
                <a:tc>
                  <a:txBody>
                    <a:bodyPr/>
                    <a:lstStyle/>
                    <a:p>
                      <a:pPr algn="l" fontAlgn="t"/>
                      <a:r>
                        <a:rPr lang="en-US" sz="1600" b="1">
                          <a:solidFill>
                            <a:srgbClr val="7030A0"/>
                          </a:solidFill>
                          <a:effectLst/>
                        </a:rPr>
                        <a:t>September</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Breached</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Has not Breached</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SLA %</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solidFill>
                            <a:srgbClr val="7030A0"/>
                          </a:solidFill>
                          <a:effectLst/>
                        </a:rPr>
                        <a:t>Response</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97</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2126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95.44%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solidFill>
                            <a:srgbClr val="7030A0"/>
                          </a:solidFill>
                          <a:effectLst/>
                        </a:rPr>
                        <a:t>Resolution</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37</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2186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98.31%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96309969"/>
                  </a:ext>
                </a:extLst>
              </a:tr>
              <a:tr h="560832">
                <a:tc>
                  <a:txBody>
                    <a:bodyPr/>
                    <a:lstStyle/>
                    <a:p>
                      <a:pPr algn="l" fontAlgn="t"/>
                      <a:r>
                        <a:rPr lang="en-US" sz="1600" b="1">
                          <a:solidFill>
                            <a:srgbClr val="7030A0"/>
                          </a:solidFill>
                          <a:effectLst/>
                        </a:rPr>
                        <a:t>Overall</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134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4312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96.89%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63114445"/>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2021 Service Desk SLA Statistics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77771" y="4704245"/>
            <a:ext cx="6110058"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cs typeface="Arial" panose="020B0604020202020204" pitchFamily="34" charset="0"/>
              </a:rPr>
              <a:t>Response &amp; Resolution SLA timers are determined by the Priority of the Incident. </a:t>
            </a:r>
          </a:p>
          <a:p>
            <a:pPr marL="285750" indent="-285750">
              <a:buFont typeface="Arial" panose="020B0604020202020204" pitchFamily="34" charset="0"/>
              <a:buChar char="•"/>
            </a:pPr>
            <a:r>
              <a:rPr lang="en-US">
                <a:solidFill>
                  <a:srgbClr val="7030A0"/>
                </a:solidFill>
                <a:cs typeface="Arial" panose="020B0604020202020204" pitchFamily="34" charset="0"/>
              </a:rPr>
              <a:t>Both Response and Resolution SLA reviewed on this slide are across all Priorities.   </a:t>
            </a:r>
          </a:p>
        </p:txBody>
      </p:sp>
      <p:sp>
        <p:nvSpPr>
          <p:cNvPr id="11" name="TextBox 10">
            <a:extLst>
              <a:ext uri="{FF2B5EF4-FFF2-40B4-BE49-F238E27FC236}">
                <a16:creationId xmlns:a16="http://schemas.microsoft.com/office/drawing/2014/main" id="{10EB87E4-F4D1-4662-9883-BEDED3DB6B49}"/>
              </a:ext>
            </a:extLst>
          </p:cNvPr>
          <p:cNvSpPr txBox="1"/>
          <p:nvPr/>
        </p:nvSpPr>
        <p:spPr>
          <a:xfrm>
            <a:off x="7015453" y="1195161"/>
            <a:ext cx="4487699" cy="5816977"/>
          </a:xfrm>
          <a:prstGeom prst="rect">
            <a:avLst/>
          </a:prstGeom>
          <a:noFill/>
        </p:spPr>
        <p:txBody>
          <a:bodyPr wrap="square" rtlCol="0">
            <a:spAutoFit/>
          </a:bodyPr>
          <a:lstStyle/>
          <a:p>
            <a:r>
              <a:rPr lang="en-US" sz="1860">
                <a:solidFill>
                  <a:srgbClr val="7030A0"/>
                </a:solidFill>
              </a:rPr>
              <a:t>Survey Response Comment Highlights:</a:t>
            </a:r>
          </a:p>
          <a:p>
            <a:pPr marL="342900" indent="-342900">
              <a:buFont typeface="Arial" panose="020B0604020202020204" pitchFamily="34" charset="0"/>
              <a:buChar char="•"/>
            </a:pPr>
            <a:r>
              <a:rPr lang="en-US" sz="1860">
                <a:solidFill>
                  <a:srgbClr val="7030A0"/>
                </a:solidFill>
              </a:rPr>
              <a:t>“Blaise is great!”</a:t>
            </a:r>
          </a:p>
          <a:p>
            <a:pPr marL="342900" indent="-342900">
              <a:buFont typeface="Arial" panose="020B0604020202020204" pitchFamily="34" charset="0"/>
              <a:buChar char="•"/>
            </a:pPr>
            <a:r>
              <a:rPr lang="en-US" sz="1860">
                <a:solidFill>
                  <a:srgbClr val="7030A0"/>
                </a:solidFill>
              </a:rPr>
              <a:t>Stephane - “I've always had outstanding support from our Help Desk!  Many, many thanks to all the folks who work it.  I couldn't do my job without you.”</a:t>
            </a:r>
          </a:p>
          <a:p>
            <a:pPr marL="342900" indent="-342900">
              <a:buFont typeface="Arial" panose="020B0604020202020204" pitchFamily="34" charset="0"/>
              <a:buChar char="•"/>
            </a:pPr>
            <a:r>
              <a:rPr lang="en-US" sz="1860">
                <a:solidFill>
                  <a:srgbClr val="7030A0"/>
                </a:solidFill>
              </a:rPr>
              <a:t>“Everyone...especially Stéphane has been nothing short of patient and amazing with me“ </a:t>
            </a:r>
          </a:p>
          <a:p>
            <a:pPr marL="342900" indent="-342900">
              <a:buFont typeface="Arial" panose="020B0604020202020204" pitchFamily="34" charset="0"/>
              <a:buChar char="•"/>
            </a:pPr>
            <a:r>
              <a:rPr lang="en-US" sz="1860">
                <a:solidFill>
                  <a:srgbClr val="7030A0"/>
                </a:solidFill>
              </a:rPr>
              <a:t>Stephane - “You can't improve perfection :)”</a:t>
            </a:r>
          </a:p>
          <a:p>
            <a:pPr marL="342900" indent="-342900">
              <a:buFont typeface="Arial" panose="020B0604020202020204" pitchFamily="34" charset="0"/>
              <a:buChar char="•"/>
            </a:pPr>
            <a:r>
              <a:rPr lang="en-US" sz="1860">
                <a:solidFill>
                  <a:srgbClr val="7030A0"/>
                </a:solidFill>
              </a:rPr>
              <a:t>Sandy – “Nothing to be improved - awesome job always! “</a:t>
            </a:r>
          </a:p>
          <a:p>
            <a:pPr marL="342900" indent="-342900">
              <a:buFont typeface="Arial" panose="020B0604020202020204" pitchFamily="34" charset="0"/>
              <a:buChar char="•"/>
            </a:pPr>
            <a:r>
              <a:rPr lang="en-US" sz="1860">
                <a:solidFill>
                  <a:srgbClr val="7030A0"/>
                </a:solidFill>
              </a:rPr>
              <a:t>“Marcus Eatmon came to the rescue so I am very happy it is working now.” </a:t>
            </a:r>
          </a:p>
          <a:p>
            <a:pPr marL="342900" indent="-342900">
              <a:buFont typeface="Arial" panose="020B0604020202020204" pitchFamily="34" charset="0"/>
              <a:buChar char="•"/>
            </a:pPr>
            <a:r>
              <a:rPr lang="en-US" sz="1860">
                <a:solidFill>
                  <a:srgbClr val="7030A0"/>
                </a:solidFill>
              </a:rPr>
              <a:t>“I have worked in several places and simply put none have been better.  Quick service, almost immediate.  Always fixes the problem and always friendly.” </a:t>
            </a:r>
          </a:p>
          <a:p>
            <a:pPr marL="342900" indent="-342900">
              <a:buFont typeface="Arial" panose="020B0604020202020204" pitchFamily="34" charset="0"/>
              <a:buChar char="•"/>
            </a:pPr>
            <a:endParaRPr lang="en-US" sz="1860">
              <a:solidFill>
                <a:srgbClr val="7030A0"/>
              </a:solidFill>
            </a:endParaRPr>
          </a:p>
        </p:txBody>
      </p:sp>
    </p:spTree>
    <p:extLst>
      <p:ext uri="{BB962C8B-B14F-4D97-AF65-F5344CB8AC3E}">
        <p14:creationId xmlns:p14="http://schemas.microsoft.com/office/powerpoint/2010/main" val="77299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sign&#10;&#10;Description automatically generated">
            <a:extLst>
              <a:ext uri="{FF2B5EF4-FFF2-40B4-BE49-F238E27FC236}">
                <a16:creationId xmlns:a16="http://schemas.microsoft.com/office/drawing/2014/main" id="{25452555-D553-4142-B7EC-5C3737530ABF}"/>
              </a:ext>
            </a:extLst>
          </p:cNvPr>
          <p:cNvPicPr>
            <a:picLocks noChangeAspect="1"/>
          </p:cNvPicPr>
          <p:nvPr/>
        </p:nvPicPr>
        <p:blipFill>
          <a:blip r:embed="rId3"/>
          <a:stretch>
            <a:fillRect/>
          </a:stretch>
        </p:blipFill>
        <p:spPr>
          <a:xfrm>
            <a:off x="9405319" y="4469362"/>
            <a:ext cx="2747866" cy="2747866"/>
          </a:xfrm>
          <a:prstGeom prst="rect">
            <a:avLst/>
          </a:prstGeom>
        </p:spPr>
      </p:pic>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26</a:t>
            </a:fld>
            <a:endParaRPr lang="en-US" dirty="0"/>
          </a:p>
        </p:txBody>
      </p:sp>
      <p:graphicFrame>
        <p:nvGraphicFramePr>
          <p:cNvPr id="9" name="Content Placeholder 8">
            <a:extLst>
              <a:ext uri="{FF2B5EF4-FFF2-40B4-BE49-F238E27FC236}">
                <a16:creationId xmlns:a16="http://schemas.microsoft.com/office/drawing/2014/main" id="{8CE789C2-AEF0-4ED1-AD86-859AE009DC77}"/>
              </a:ext>
            </a:extLst>
          </p:cNvPr>
          <p:cNvGraphicFramePr>
            <a:graphicFrameLocks noGrp="1"/>
          </p:cNvGraphicFramePr>
          <p:nvPr>
            <p:ph sz="half" idx="2"/>
            <p:extLst>
              <p:ext uri="{D42A27DB-BD31-4B8C-83A1-F6EECF244321}">
                <p14:modId xmlns:p14="http://schemas.microsoft.com/office/powerpoint/2010/main" val="320210985"/>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4"/>
          </a:graphicData>
        </a:graphic>
      </p:graphicFrame>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Knowledge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6248402" y="2216577"/>
            <a:ext cx="5781575" cy="3444020"/>
          </a:xfrm>
          <a:prstGeom prst="rect">
            <a:avLst/>
          </a:prstGeom>
          <a:noFill/>
        </p:spPr>
        <p:txBody>
          <a:bodyPr wrap="square" rtlCol="0">
            <a:spAutoFit/>
          </a:bodyPr>
          <a:lstStyle/>
          <a:p>
            <a:r>
              <a:rPr lang="en-US" sz="1860" dirty="0">
                <a:solidFill>
                  <a:srgbClr val="7030A0"/>
                </a:solidFill>
              </a:rPr>
              <a:t>Top viewed articles, Self Service:</a:t>
            </a:r>
          </a:p>
          <a:p>
            <a:pPr marL="285750" indent="-285750">
              <a:buFont typeface="Arial" panose="020B0604020202020204" pitchFamily="34" charset="0"/>
              <a:buChar char="•"/>
            </a:pPr>
            <a:r>
              <a:rPr lang="en-US" dirty="0"/>
              <a:t>Azure Print - How to install a printer</a:t>
            </a:r>
          </a:p>
          <a:p>
            <a:pPr marL="285750" indent="-285750">
              <a:buFont typeface="Arial" panose="020B0604020202020204" pitchFamily="34" charset="0"/>
              <a:buChar char="•"/>
            </a:pPr>
            <a:r>
              <a:rPr lang="en-US" dirty="0"/>
              <a:t>How do I contact the Service Desk?</a:t>
            </a:r>
          </a:p>
          <a:p>
            <a:pPr marL="285750" indent="-285750">
              <a:buFont typeface="Arial" panose="020B0604020202020204" pitchFamily="34" charset="0"/>
              <a:buChar char="•"/>
            </a:pPr>
            <a:r>
              <a:rPr lang="en-US" dirty="0"/>
              <a:t>How to configure JL email on your iOS device</a:t>
            </a:r>
          </a:p>
          <a:p>
            <a:pPr marL="285750" indent="-285750">
              <a:buFont typeface="Arial" panose="020B0604020202020204" pitchFamily="34" charset="0"/>
              <a:buChar char="•"/>
            </a:pPr>
            <a:r>
              <a:rPr lang="en-US" b="0" i="0" dirty="0">
                <a:solidFill>
                  <a:srgbClr val="2E2E2E"/>
                </a:solidFill>
                <a:effectLst/>
                <a:latin typeface="SourceSansPro"/>
              </a:rPr>
              <a:t>Using AnyConnect for Remote Access (VPN)</a:t>
            </a:r>
          </a:p>
          <a:p>
            <a:r>
              <a:rPr lang="en-US" sz="1860" dirty="0">
                <a:solidFill>
                  <a:srgbClr val="7030A0"/>
                </a:solidFill>
              </a:rPr>
              <a:t>Top viewed articles, IT: </a:t>
            </a:r>
          </a:p>
          <a:p>
            <a:pPr marL="285750" indent="-285750">
              <a:buFont typeface="Arial" panose="020B0604020202020204" pitchFamily="34" charset="0"/>
              <a:buChar char="•"/>
            </a:pPr>
            <a:r>
              <a:rPr lang="en-US" dirty="0"/>
              <a:t>Escalation paths and category guide</a:t>
            </a:r>
          </a:p>
          <a:p>
            <a:pPr marL="285750" indent="-285750">
              <a:buFont typeface="Arial" panose="020B0604020202020204" pitchFamily="34" charset="0"/>
              <a:buChar char="•"/>
            </a:pPr>
            <a:r>
              <a:rPr lang="en-US" dirty="0" err="1"/>
              <a:t>Intapp</a:t>
            </a:r>
            <a:r>
              <a:rPr lang="en-US" dirty="0"/>
              <a:t> Time Troubleshooting</a:t>
            </a:r>
          </a:p>
          <a:p>
            <a:pPr marL="285750" indent="-285750">
              <a:buFont typeface="Arial" panose="020B0604020202020204" pitchFamily="34" charset="0"/>
              <a:buChar char="•"/>
            </a:pPr>
            <a:r>
              <a:rPr lang="en-US" dirty="0"/>
              <a:t>Netskope – Web Filtering &amp; Exceptions</a:t>
            </a:r>
          </a:p>
          <a:p>
            <a:pPr marL="285750" indent="-285750">
              <a:buFont typeface="Arial" panose="020B0604020202020204" pitchFamily="34" charset="0"/>
              <a:buChar char="•"/>
            </a:pPr>
            <a:r>
              <a:rPr lang="en-US" dirty="0"/>
              <a:t>Duo – enrollment process</a:t>
            </a:r>
          </a:p>
          <a:p>
            <a:r>
              <a:rPr lang="en-US" sz="1860" dirty="0">
                <a:solidFill>
                  <a:srgbClr val="7030A0"/>
                </a:solidFill>
              </a:rPr>
              <a:t>Average Article rating: </a:t>
            </a:r>
            <a:r>
              <a:rPr lang="en-US" dirty="0"/>
              <a:t>4.67/5</a:t>
            </a:r>
            <a:br>
              <a:rPr lang="en-US" dirty="0"/>
            </a:br>
            <a:endParaRPr lang="en-US" dirty="0"/>
          </a:p>
        </p:txBody>
      </p:sp>
    </p:spTree>
    <p:extLst>
      <p:ext uri="{BB962C8B-B14F-4D97-AF65-F5344CB8AC3E}">
        <p14:creationId xmlns:p14="http://schemas.microsoft.com/office/powerpoint/2010/main" val="3971916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27</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Update &amp; Reminder </a:t>
            </a:r>
            <a:r>
              <a:rPr lang="en-US" sz="2500" b="1" i="0" kern="1200">
                <a:latin typeface="Arial" panose="020B0604020202020204" pitchFamily="34" charset="0"/>
                <a:ea typeface="+mj-ea"/>
                <a:cs typeface="Arial" panose="020B0604020202020204" pitchFamily="34" charset="0"/>
              </a:rPr>
              <a:t>Highlights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244800"/>
            <a:ext cx="11922937" cy="4801314"/>
          </a:xfrm>
          <a:prstGeom prst="rect">
            <a:avLst/>
          </a:prstGeom>
          <a:noFill/>
        </p:spPr>
        <p:txBody>
          <a:bodyPr wrap="square" rtlCol="0">
            <a:spAutoFit/>
          </a:bodyPr>
          <a:lstStyle/>
          <a:p>
            <a:pPr marL="285750" indent="-285750" algn="l">
              <a:buFont typeface="Arial" panose="020B0604020202020204" pitchFamily="34" charset="0"/>
              <a:buChar char="•"/>
            </a:pPr>
            <a:endParaRPr lang="en-US" b="1" i="0">
              <a:solidFill>
                <a:srgbClr val="172B4D"/>
              </a:solidFill>
              <a:effectLst/>
              <a:latin typeface="-apple-system"/>
            </a:endParaRPr>
          </a:p>
          <a:p>
            <a:pPr marL="285750" indent="-285750" algn="l">
              <a:buFont typeface="Arial" panose="020B0604020202020204" pitchFamily="34" charset="0"/>
              <a:buChar char="•"/>
            </a:pPr>
            <a:endParaRPr lang="en-US" b="1" i="0">
              <a:solidFill>
                <a:srgbClr val="172B4D"/>
              </a:solidFill>
              <a:effectLst/>
              <a:latin typeface="-apple-system"/>
            </a:endParaRPr>
          </a:p>
          <a:p>
            <a:pPr marL="285750" indent="-285750" algn="l">
              <a:buFont typeface="Arial" panose="020B0604020202020204" pitchFamily="34" charset="0"/>
              <a:buChar char="•"/>
            </a:pPr>
            <a:r>
              <a:rPr lang="en-US" b="1" i="0">
                <a:solidFill>
                  <a:srgbClr val="172B4D"/>
                </a:solidFill>
                <a:effectLst/>
                <a:latin typeface="-apple-system"/>
              </a:rPr>
              <a:t>Phishing Campaign:</a:t>
            </a:r>
            <a:r>
              <a:rPr lang="en-US" b="0" i="0">
                <a:solidFill>
                  <a:srgbClr val="172B4D"/>
                </a:solidFill>
                <a:effectLst/>
                <a:latin typeface="-apple-system"/>
              </a:rPr>
              <a:t> The next phishing campaign from Security will take place on December 5</a:t>
            </a:r>
            <a:r>
              <a:rPr lang="en-US" b="0" i="0" baseline="30000">
                <a:solidFill>
                  <a:srgbClr val="172B4D"/>
                </a:solidFill>
                <a:effectLst/>
                <a:latin typeface="-apple-system"/>
              </a:rPr>
              <a:t>th</a:t>
            </a:r>
            <a:r>
              <a:rPr lang="en-US" b="0" i="0">
                <a:solidFill>
                  <a:srgbClr val="172B4D"/>
                </a:solidFill>
                <a:effectLst/>
                <a:latin typeface="-apple-system"/>
              </a:rPr>
              <a:t>. See the table below for details.</a:t>
            </a:r>
          </a:p>
          <a:p>
            <a:pPr marL="285750" indent="-285750">
              <a:buFont typeface="Arial" panose="020B0604020202020204" pitchFamily="34" charset="0"/>
              <a:buChar char="•"/>
            </a:pPr>
            <a:r>
              <a:rPr lang="en-US" b="1" i="0">
                <a:solidFill>
                  <a:srgbClr val="172B4D"/>
                </a:solidFill>
                <a:effectLst/>
                <a:latin typeface="-apple-system"/>
              </a:rPr>
              <a:t>Priority in SNOW:</a:t>
            </a:r>
            <a:r>
              <a:rPr lang="en-US" b="0" i="0">
                <a:solidFill>
                  <a:srgbClr val="172B4D"/>
                </a:solidFill>
                <a:effectLst/>
                <a:latin typeface="-apple-system"/>
              </a:rPr>
              <a:t> Please remember to adjust the Impact/Urgency fields within your incidents when escalating. Technology Operations is trying to work the highest priority first,  followed by first in/first out. I want to be sure we’re giving them the right information as they receive these incidents.</a:t>
            </a:r>
          </a:p>
          <a:p>
            <a:pPr marL="285750" indent="-285750">
              <a:buFont typeface="Arial" panose="020B0604020202020204" pitchFamily="34" charset="0"/>
              <a:buChar char="•"/>
            </a:pPr>
            <a:r>
              <a:rPr lang="en-US" b="1" i="0">
                <a:solidFill>
                  <a:srgbClr val="172B4D"/>
                </a:solidFill>
                <a:effectLst/>
                <a:latin typeface="-apple-system"/>
              </a:rPr>
              <a:t>Workday:</a:t>
            </a:r>
            <a:r>
              <a:rPr lang="en-US" b="0" i="0">
                <a:solidFill>
                  <a:srgbClr val="172B4D"/>
                </a:solidFill>
                <a:effectLst/>
                <a:latin typeface="-apple-system"/>
              </a:rPr>
              <a:t> Please remember to redirect users to Workday Help when they have issues with functions of Workday. We should assist with login. Issues that we can’t resolve on first call should be redirected to Workday Help instead of escalating within IT.</a:t>
            </a:r>
          </a:p>
          <a:p>
            <a:pPr marL="285750" indent="-285750" algn="l">
              <a:buFont typeface="Arial" panose="020B0604020202020204" pitchFamily="34" charset="0"/>
              <a:buChar char="•"/>
            </a:pPr>
            <a:r>
              <a:rPr lang="en-US" b="1" i="0">
                <a:solidFill>
                  <a:srgbClr val="172B4D"/>
                </a:solidFill>
                <a:effectLst/>
                <a:latin typeface="-apple-system"/>
              </a:rPr>
              <a:t>Loaner Laptops:</a:t>
            </a:r>
            <a:r>
              <a:rPr lang="en-US" b="0" i="0">
                <a:solidFill>
                  <a:srgbClr val="172B4D"/>
                </a:solidFill>
                <a:effectLst/>
                <a:latin typeface="-apple-system"/>
              </a:rPr>
              <a:t> Seeing reports of loaners with full disk space, likely due to OneDrive being used and that standard drives are 256GB (before formatting).</a:t>
            </a:r>
            <a:endParaRPr lang="en-US">
              <a:solidFill>
                <a:srgbClr val="172B4D"/>
              </a:solidFill>
              <a:latin typeface="-apple-system"/>
            </a:endParaRPr>
          </a:p>
          <a:p>
            <a:pPr marL="285750" indent="-285750" algn="l">
              <a:buFont typeface="Arial" panose="020B0604020202020204" pitchFamily="34" charset="0"/>
              <a:buChar char="•"/>
            </a:pPr>
            <a:r>
              <a:rPr lang="en-US" b="1" i="0">
                <a:solidFill>
                  <a:srgbClr val="172B4D"/>
                </a:solidFill>
                <a:effectLst/>
                <a:latin typeface="-apple-system"/>
              </a:rPr>
              <a:t>Egress:</a:t>
            </a:r>
            <a:r>
              <a:rPr lang="en-US" b="0" i="0">
                <a:solidFill>
                  <a:srgbClr val="172B4D"/>
                </a:solidFill>
                <a:effectLst/>
                <a:latin typeface="-apple-system"/>
              </a:rPr>
              <a:t> With Egress going out to more offices this week, please be sure you’re up to speed with this add-in</a:t>
            </a:r>
          </a:p>
          <a:p>
            <a:pPr marL="742950" lvl="1" indent="-285750">
              <a:buFont typeface="Arial" panose="020B0604020202020204" pitchFamily="34" charset="0"/>
              <a:buChar char="•"/>
            </a:pPr>
            <a:r>
              <a:rPr lang="en-US" b="0" i="0">
                <a:solidFill>
                  <a:srgbClr val="172B4D"/>
                </a:solidFill>
                <a:effectLst/>
                <a:latin typeface="-apple-system"/>
              </a:rPr>
              <a:t>Please refer to the knowledge articles or the emails sent regarding Egress.</a:t>
            </a:r>
          </a:p>
          <a:p>
            <a:pPr marL="742950" lvl="1" indent="-285750">
              <a:buFont typeface="Arial" panose="020B0604020202020204" pitchFamily="34" charset="0"/>
              <a:buChar char="•"/>
            </a:pPr>
            <a:r>
              <a:rPr lang="en-US" b="0" i="0">
                <a:solidFill>
                  <a:srgbClr val="172B4D"/>
                </a:solidFill>
                <a:effectLst/>
                <a:latin typeface="-apple-system"/>
              </a:rPr>
              <a:t>Egress is not blocking anything at this time, just collecting metadata.</a:t>
            </a:r>
          </a:p>
          <a:p>
            <a:pPr marL="285750" indent="-285750" algn="l">
              <a:buFont typeface="Arial" panose="020B0604020202020204" pitchFamily="34" charset="0"/>
              <a:buChar char="•"/>
            </a:pPr>
            <a:r>
              <a:rPr lang="en-US">
                <a:solidFill>
                  <a:srgbClr val="172B4D"/>
                </a:solidFill>
                <a:latin typeface="-apple-system"/>
              </a:rPr>
              <a:t>These updates and more are </a:t>
            </a:r>
            <a:r>
              <a:rPr lang="en-US">
                <a:solidFill>
                  <a:srgbClr val="172B4D"/>
                </a:solidFill>
                <a:latin typeface="-apple-system"/>
                <a:hlinkClick r:id="rId3"/>
              </a:rPr>
              <a:t>available here</a:t>
            </a:r>
            <a:r>
              <a:rPr lang="en-US">
                <a:solidFill>
                  <a:srgbClr val="172B4D"/>
                </a:solidFill>
                <a:latin typeface="-apple-system"/>
              </a:rPr>
              <a:t>. </a:t>
            </a:r>
            <a:endParaRPr lang="en-US" b="0" i="0">
              <a:solidFill>
                <a:srgbClr val="172B4D"/>
              </a:solidFill>
              <a:effectLst/>
              <a:latin typeface="-apple-system"/>
            </a:endParaRPr>
          </a:p>
          <a:p>
            <a:pPr algn="l"/>
            <a:endParaRPr lang="en-US" b="0" i="0">
              <a:solidFill>
                <a:srgbClr val="7030A0"/>
              </a:solidFill>
              <a:effectLst/>
            </a:endParaRPr>
          </a:p>
        </p:txBody>
      </p:sp>
    </p:spTree>
    <p:extLst>
      <p:ext uri="{BB962C8B-B14F-4D97-AF65-F5344CB8AC3E}">
        <p14:creationId xmlns:p14="http://schemas.microsoft.com/office/powerpoint/2010/main" val="1916140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28</a:t>
            </a:fld>
            <a:endParaRPr lang="en-US"/>
          </a:p>
        </p:txBody>
      </p:sp>
    </p:spTree>
    <p:extLst>
      <p:ext uri="{BB962C8B-B14F-4D97-AF65-F5344CB8AC3E}">
        <p14:creationId xmlns:p14="http://schemas.microsoft.com/office/powerpoint/2010/main" val="2675930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29</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1949458559"/>
              </p:ext>
            </p:extLst>
          </p:nvPr>
        </p:nvGraphicFramePr>
        <p:xfrm>
          <a:off x="734271"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535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0941F-C2BA-45A3-AD04-6423809D205E}"/>
              </a:ext>
            </a:extLst>
          </p:cNvPr>
          <p:cNvSpPr>
            <a:spLocks noGrp="1"/>
          </p:cNvSpPr>
          <p:nvPr>
            <p:ph type="title"/>
          </p:nvPr>
        </p:nvSpPr>
        <p:spPr/>
        <p:txBody>
          <a:bodyPr/>
          <a:lstStyle/>
          <a:p>
            <a:r>
              <a:rPr lang="en-US"/>
              <a:t>Executive Summary</a:t>
            </a:r>
          </a:p>
        </p:txBody>
      </p:sp>
      <p:sp>
        <p:nvSpPr>
          <p:cNvPr id="7" name="Content Placeholder 4">
            <a:extLst>
              <a:ext uri="{FF2B5EF4-FFF2-40B4-BE49-F238E27FC236}">
                <a16:creationId xmlns:a16="http://schemas.microsoft.com/office/drawing/2014/main" id="{53DEA0B0-D7CE-4F75-96B1-B7DE1681D2A0}"/>
              </a:ext>
            </a:extLst>
          </p:cNvPr>
          <p:cNvSpPr>
            <a:spLocks noGrp="1"/>
          </p:cNvSpPr>
          <p:nvPr>
            <p:ph idx="1"/>
          </p:nvPr>
        </p:nvSpPr>
        <p:spPr>
          <a:xfrm>
            <a:off x="150875" y="1431636"/>
            <a:ext cx="11877174" cy="5286406"/>
          </a:xfrm>
        </p:spPr>
        <p:txBody>
          <a:bodyPr vert="horz" lIns="0" tIns="0" rIns="0" bIns="0" rtlCol="0" anchor="t">
            <a:noAutofit/>
          </a:bodyPr>
          <a:lstStyle/>
          <a:p>
            <a:pPr marL="0" indent="0">
              <a:buNone/>
            </a:pPr>
            <a:r>
              <a:rPr lang="en-US" sz="1800" dirty="0">
                <a:solidFill>
                  <a:srgbClr val="7030A0"/>
                </a:solidFill>
                <a:latin typeface="Arial"/>
                <a:cs typeface="Arial"/>
              </a:rPr>
              <a:t>Incident Management </a:t>
            </a:r>
            <a:r>
              <a:rPr lang="en-US" sz="1800" dirty="0">
                <a:latin typeface="Arial"/>
                <a:cs typeface="Arial"/>
              </a:rPr>
              <a:t>saw incident volume lower in December (2,605). The first call resolution, or FCR, was 85.6%. The overall SLA goal across all teams was not met at 89.2%. </a:t>
            </a:r>
            <a:endParaRPr lang="en-US" sz="1800" dirty="0">
              <a:latin typeface="Arial" panose="020B0604020202020204" pitchFamily="34" charset="0"/>
              <a:cs typeface="Arial" panose="020B0604020202020204" pitchFamily="34" charset="0"/>
            </a:endParaRPr>
          </a:p>
          <a:p>
            <a:pPr marL="0" indent="0">
              <a:buNone/>
            </a:pPr>
            <a:r>
              <a:rPr lang="en-US" sz="1800" dirty="0">
                <a:solidFill>
                  <a:srgbClr val="7030A0"/>
                </a:solidFill>
                <a:latin typeface="Arial"/>
                <a:cs typeface="Arial"/>
              </a:rPr>
              <a:t>Service Desk </a:t>
            </a:r>
            <a:r>
              <a:rPr lang="en-US" sz="1800" dirty="0">
                <a:latin typeface="Arial"/>
                <a:cs typeface="Arial"/>
              </a:rPr>
              <a:t>call volume dropped to 2169 calls in December. Calls answered within 30-, 60-, and 90- seconds goals were surpassed. Average speed to answer was 35 seconds. The abandonment rate goal for the month was also surpassed at 7.15%. SLA goals were met by the Service Desk with an overall SLA score of 96.9%. </a:t>
            </a:r>
          </a:p>
          <a:p>
            <a:pPr marL="0" indent="0">
              <a:buNone/>
            </a:pPr>
            <a:r>
              <a:rPr lang="en-US" sz="1800" dirty="0">
                <a:solidFill>
                  <a:srgbClr val="7030A0"/>
                </a:solidFill>
                <a:latin typeface="Arial"/>
                <a:cs typeface="Arial"/>
              </a:rPr>
              <a:t>Technology Operations </a:t>
            </a:r>
            <a:r>
              <a:rPr lang="en-US" sz="1800" dirty="0">
                <a:latin typeface="Arial"/>
                <a:cs typeface="Arial"/>
              </a:rPr>
              <a:t>assignment groups opened or received 345 incidents across the month with 40 being escalated to Engineering. Critical Alerts increased from 62 to 100 in December. This was due to the San Diego move which was placed in SDT but alerts are generated only in Logic Monitor.  Error alerts remain the same with the same alerts being CPU, Reboots and Status of devices. NBI and JL - Home had uptime % drop due to errors from logic monitor probing. </a:t>
            </a:r>
          </a:p>
          <a:p>
            <a:pPr marL="0" indent="0">
              <a:buNone/>
            </a:pPr>
            <a:r>
              <a:rPr lang="en-US" sz="1800" dirty="0">
                <a:solidFill>
                  <a:srgbClr val="FF0000"/>
                </a:solidFill>
                <a:latin typeface="Arial"/>
                <a:cs typeface="Arial"/>
              </a:rPr>
              <a:t>~~~Above was updated. Below is pending. </a:t>
            </a:r>
          </a:p>
          <a:p>
            <a:pPr marL="0" indent="0">
              <a:buNone/>
            </a:pPr>
            <a:r>
              <a:rPr lang="en-US" sz="1800" dirty="0">
                <a:solidFill>
                  <a:srgbClr val="7030A0"/>
                </a:solidFill>
                <a:latin typeface="Arial"/>
                <a:cs typeface="Arial"/>
              </a:rPr>
              <a:t>Endpoint Engineering </a:t>
            </a:r>
            <a:r>
              <a:rPr lang="en-US" sz="1800" dirty="0">
                <a:latin typeface="Arial"/>
                <a:cs typeface="Arial"/>
              </a:rPr>
              <a:t>Successfully deployed InterAction suite firmwide. IMO(Outlook Addin), InterAction Client and InterAction Administrative Tools migrated in December to our new environment. </a:t>
            </a:r>
            <a:r>
              <a:rPr lang="en-US" sz="1800" dirty="0" err="1">
                <a:latin typeface="Arial"/>
                <a:cs typeface="Arial"/>
              </a:rPr>
              <a:t>Litera</a:t>
            </a:r>
            <a:r>
              <a:rPr lang="en-US" sz="1800" dirty="0">
                <a:latin typeface="Arial"/>
                <a:cs typeface="Arial"/>
              </a:rPr>
              <a:t> Suite changes tested well and looking to move to Central Region 1 by mid Jan 2023. Pilot Offices are fully running our former GPO elements now from Intune and moving firmwide by the end of Q1. Successfully deployed Egress Protect to Pilot Office group.</a:t>
            </a:r>
          </a:p>
          <a:p>
            <a:pPr marL="0" indent="0">
              <a:buNone/>
            </a:pPr>
            <a:r>
              <a:rPr lang="en-US" sz="1800" dirty="0">
                <a:solidFill>
                  <a:srgbClr val="7030A0"/>
                </a:solidFill>
                <a:latin typeface="Arial"/>
                <a:cs typeface="Arial"/>
              </a:rPr>
              <a:t>Endpoint Projects </a:t>
            </a:r>
            <a:r>
              <a:rPr lang="en-US" sz="1800" dirty="0">
                <a:solidFill>
                  <a:srgbClr val="000000"/>
                </a:solidFill>
                <a:latin typeface="Arial"/>
                <a:cs typeface="Arial"/>
              </a:rPr>
              <a:t>NextGen</a:t>
            </a:r>
            <a:r>
              <a:rPr lang="en-US" sz="1800" dirty="0">
                <a:latin typeface="Arial"/>
                <a:cs typeface="Arial"/>
              </a:rPr>
              <a:t> resumed in November and since then we have completed 8 locations with one more to go the week of 12/19 until we break for the holidays and then resume the 2nd week of January. Conference room amenities and the Conference Room Finder will be deployed to production this week. The rebuilt Separation form/process went into production this week which completes the final stage of the Workday integration.  We have a few Separation enhancements scheduled based on our discussions with the OA's that we will address in 2023. </a:t>
            </a:r>
            <a:endParaRPr lang="en-US" sz="1800" dirty="0">
              <a:solidFill>
                <a:srgbClr val="FF0000"/>
              </a:solidFill>
            </a:endParaRPr>
          </a:p>
        </p:txBody>
      </p:sp>
      <p:sp>
        <p:nvSpPr>
          <p:cNvPr id="2" name="Oval 1">
            <a:extLst>
              <a:ext uri="{FF2B5EF4-FFF2-40B4-BE49-F238E27FC236}">
                <a16:creationId xmlns:a16="http://schemas.microsoft.com/office/drawing/2014/main" id="{B714597C-2EB4-42D7-9F57-D3CEC3D80F28}"/>
              </a:ext>
            </a:extLst>
          </p:cNvPr>
          <p:cNvSpPr/>
          <p:nvPr/>
        </p:nvSpPr>
        <p:spPr>
          <a:xfrm>
            <a:off x="150875" y="149290"/>
            <a:ext cx="371639" cy="3079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816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30</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Baselines</a:t>
            </a:r>
            <a:br>
              <a:rPr lang="en-US" sz="2500">
                <a:solidFill>
                  <a:srgbClr val="FF0000"/>
                </a:solidFill>
              </a:rPr>
            </a:br>
            <a:endParaRPr lang="en-US" sz="2500"/>
          </a:p>
        </p:txBody>
      </p:sp>
      <p:graphicFrame>
        <p:nvGraphicFramePr>
          <p:cNvPr id="9" name="Content Placeholder 13">
            <a:extLst>
              <a:ext uri="{FF2B5EF4-FFF2-40B4-BE49-F238E27FC236}">
                <a16:creationId xmlns:a16="http://schemas.microsoft.com/office/drawing/2014/main" id="{DD42D8F5-1A2E-466D-9416-FE8984112E15}"/>
              </a:ext>
            </a:extLst>
          </p:cNvPr>
          <p:cNvGraphicFramePr>
            <a:graphicFrameLocks/>
          </p:cNvGraphicFramePr>
          <p:nvPr>
            <p:extLst>
              <p:ext uri="{D42A27DB-BD31-4B8C-83A1-F6EECF244321}">
                <p14:modId xmlns:p14="http://schemas.microsoft.com/office/powerpoint/2010/main" val="3727073453"/>
              </p:ext>
            </p:extLst>
          </p:nvPr>
        </p:nvGraphicFramePr>
        <p:xfrm>
          <a:off x="227642" y="1421280"/>
          <a:ext cx="11736716" cy="4750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3577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31</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t>Logic Monitor Alerts</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6916483" y="1654668"/>
            <a:ext cx="5275517" cy="3342453"/>
          </a:xfrm>
          <a:prstGeom prst="rect">
            <a:avLst/>
          </a:prstGeom>
          <a:noFill/>
        </p:spPr>
        <p:txBody>
          <a:bodyPr vert="horz" wrap="square" lIns="91440" tIns="45720" rIns="91440" bIns="45720" rtlCol="0" anchor="t">
            <a:spAutoFit/>
          </a:bodyPr>
          <a:lstStyle/>
          <a:p>
            <a:r>
              <a:rPr lang="en-US" sz="1400" b="1" u="sng"/>
              <a:t>Critical Alerts:</a:t>
            </a:r>
          </a:p>
          <a:p>
            <a:pPr marL="457200" indent="-457200">
              <a:buFont typeface="Arial" panose="020B0604020202020204" pitchFamily="34" charset="0"/>
              <a:buChar char="•"/>
            </a:pPr>
            <a:r>
              <a:rPr lang="en-US" sz="1400"/>
              <a:t>San Diego Office move (in SDT) recorded 45 critical alerts</a:t>
            </a:r>
          </a:p>
          <a:p>
            <a:pPr marL="457200" indent="-457200">
              <a:buFont typeface="Arial" panose="020B0604020202020204" pitchFamily="34" charset="0"/>
              <a:buChar char="•"/>
            </a:pPr>
            <a:r>
              <a:rPr lang="en-US" sz="1400" err="1"/>
              <a:t>Cloctimizer</a:t>
            </a:r>
            <a:r>
              <a:rPr lang="en-US" sz="1400"/>
              <a:t> ( in SDT) recorded 30 critical alerts</a:t>
            </a:r>
            <a:endParaRPr lang="en-US" sz="1860"/>
          </a:p>
          <a:p>
            <a:r>
              <a:rPr lang="en-US" sz="1400" b="1" u="sng"/>
              <a:t>Error Alerts:</a:t>
            </a:r>
          </a:p>
          <a:p>
            <a:pPr lvl="1"/>
            <a:r>
              <a:rPr lang="en-US" sz="1400"/>
              <a:t>816 alerts CPU Spikes</a:t>
            </a:r>
          </a:p>
          <a:p>
            <a:pPr marL="1257300" lvl="2" indent="-342900">
              <a:buFont typeface="Arial" panose="020B0604020202020204" pitchFamily="34" charset="0"/>
              <a:buChar char="•"/>
            </a:pPr>
            <a:r>
              <a:rPr lang="en-US" sz="1200"/>
              <a:t>Vm-caris-col-01 ( Varonis Azure VM)</a:t>
            </a:r>
          </a:p>
          <a:p>
            <a:pPr marL="1257300" lvl="2" indent="-342900">
              <a:buFont typeface="Arial" panose="020B0604020202020204" pitchFamily="34" charset="0"/>
              <a:buChar char="•"/>
            </a:pPr>
            <a:r>
              <a:rPr lang="en-US" sz="1200"/>
              <a:t>vm-eus2-mat02 ( </a:t>
            </a:r>
            <a:r>
              <a:rPr lang="en-US" sz="1200" err="1"/>
              <a:t>Matallion</a:t>
            </a:r>
            <a:r>
              <a:rPr lang="en-US" sz="1200"/>
              <a:t> Azure VM)</a:t>
            </a:r>
          </a:p>
          <a:p>
            <a:pPr marL="1257300" lvl="2" indent="-342900">
              <a:buFont typeface="Arial" panose="020B0604020202020204" pitchFamily="34" charset="0"/>
              <a:buChar char="•"/>
            </a:pPr>
            <a:r>
              <a:rPr lang="en-US" sz="1200"/>
              <a:t>Azure Domain Controllers</a:t>
            </a:r>
          </a:p>
          <a:p>
            <a:pPr marL="1257300" lvl="2" indent="-342900">
              <a:buFont typeface="Arial" panose="020B0604020202020204" pitchFamily="34" charset="0"/>
              <a:buChar char="•"/>
            </a:pPr>
            <a:r>
              <a:rPr lang="en-US" sz="1200"/>
              <a:t>JL-SN-MID-E01 ( Service Now discovery Server)</a:t>
            </a:r>
          </a:p>
          <a:p>
            <a:pPr lvl="1"/>
            <a:r>
              <a:rPr lang="en-US" sz="1400"/>
              <a:t>245 Alerts on Silver Peaks</a:t>
            </a:r>
          </a:p>
          <a:p>
            <a:pPr lvl="1"/>
            <a:r>
              <a:rPr lang="en-US" sz="1400"/>
              <a:t>376 Alerts on Reboots ( Servers failed to be placed In SDT)</a:t>
            </a:r>
          </a:p>
          <a:p>
            <a:pPr lvl="1"/>
            <a:r>
              <a:rPr lang="en-US" sz="1400">
                <a:cs typeface="Calibri"/>
              </a:rPr>
              <a:t>288 Alerts on Idle Interval Citrix Desktop Servers</a:t>
            </a:r>
          </a:p>
          <a:p>
            <a:pPr lvl="1"/>
            <a:endParaRPr lang="en-US" sz="1400"/>
          </a:p>
          <a:p>
            <a:endParaRPr lang="en-US" sz="1860"/>
          </a:p>
          <a:p>
            <a:endParaRPr lang="en-US" sz="1860"/>
          </a:p>
        </p:txBody>
      </p:sp>
      <p:graphicFrame>
        <p:nvGraphicFramePr>
          <p:cNvPr id="9" name="Content Placeholder 13">
            <a:extLst>
              <a:ext uri="{FF2B5EF4-FFF2-40B4-BE49-F238E27FC236}">
                <a16:creationId xmlns:a16="http://schemas.microsoft.com/office/drawing/2014/main" id="{FFAABD10-263C-4728-A9EF-127D892D3140}"/>
              </a:ext>
            </a:extLst>
          </p:cNvPr>
          <p:cNvGraphicFramePr>
            <a:graphicFrameLocks/>
          </p:cNvGraphicFramePr>
          <p:nvPr>
            <p:extLst>
              <p:ext uri="{D42A27DB-BD31-4B8C-83A1-F6EECF244321}">
                <p14:modId xmlns:p14="http://schemas.microsoft.com/office/powerpoint/2010/main" val="368784248"/>
              </p:ext>
            </p:extLst>
          </p:nvPr>
        </p:nvGraphicFramePr>
        <p:xfrm>
          <a:off x="0" y="1570182"/>
          <a:ext cx="6808242" cy="46832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9293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32</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latin typeface="Arial"/>
                <a:cs typeface="Arial"/>
              </a:rPr>
              <a:t>Resource Uptime</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2408905" y="5248731"/>
            <a:ext cx="184731" cy="276999"/>
          </a:xfrm>
          <a:prstGeom prst="rect">
            <a:avLst/>
          </a:prstGeom>
          <a:noFill/>
        </p:spPr>
        <p:txBody>
          <a:bodyPr vert="horz" wrap="none" lIns="91440" tIns="45720" rIns="91440" bIns="45720" rtlCol="0" anchor="t">
            <a:spAutoFit/>
          </a:bodyPr>
          <a:lstStyle/>
          <a:p>
            <a:endParaRPr lang="en-US" sz="1200">
              <a:cs typeface="Calibri"/>
            </a:endParaRPr>
          </a:p>
        </p:txBody>
      </p:sp>
      <p:graphicFrame>
        <p:nvGraphicFramePr>
          <p:cNvPr id="10" name="Table 10">
            <a:extLst>
              <a:ext uri="{FF2B5EF4-FFF2-40B4-BE49-F238E27FC236}">
                <a16:creationId xmlns:a16="http://schemas.microsoft.com/office/drawing/2014/main" id="{2926F7AB-1857-D5C1-35B2-A22893FBB990}"/>
              </a:ext>
            </a:extLst>
          </p:cNvPr>
          <p:cNvGraphicFramePr>
            <a:graphicFrameLocks noGrp="1"/>
          </p:cNvGraphicFramePr>
          <p:nvPr>
            <p:extLst>
              <p:ext uri="{D42A27DB-BD31-4B8C-83A1-F6EECF244321}">
                <p14:modId xmlns:p14="http://schemas.microsoft.com/office/powerpoint/2010/main" val="1107757437"/>
              </p:ext>
            </p:extLst>
          </p:nvPr>
        </p:nvGraphicFramePr>
        <p:xfrm>
          <a:off x="369455" y="1550719"/>
          <a:ext cx="6356661" cy="4496479"/>
        </p:xfrm>
        <a:graphic>
          <a:graphicData uri="http://schemas.openxmlformats.org/drawingml/2006/table">
            <a:tbl>
              <a:tblPr firstRow="1" bandRow="1">
                <a:tableStyleId>{5C22544A-7EE6-4342-B048-85BDC9FD1C3A}</a:tableStyleId>
              </a:tblPr>
              <a:tblGrid>
                <a:gridCol w="2307571">
                  <a:extLst>
                    <a:ext uri="{9D8B030D-6E8A-4147-A177-3AD203B41FA5}">
                      <a16:colId xmlns:a16="http://schemas.microsoft.com/office/drawing/2014/main" val="3664369614"/>
                    </a:ext>
                  </a:extLst>
                </a:gridCol>
                <a:gridCol w="1349552">
                  <a:extLst>
                    <a:ext uri="{9D8B030D-6E8A-4147-A177-3AD203B41FA5}">
                      <a16:colId xmlns:a16="http://schemas.microsoft.com/office/drawing/2014/main" val="182517123"/>
                    </a:ext>
                  </a:extLst>
                </a:gridCol>
                <a:gridCol w="1349769">
                  <a:extLst>
                    <a:ext uri="{9D8B030D-6E8A-4147-A177-3AD203B41FA5}">
                      <a16:colId xmlns:a16="http://schemas.microsoft.com/office/drawing/2014/main" val="2130247252"/>
                    </a:ext>
                  </a:extLst>
                </a:gridCol>
                <a:gridCol w="1349769">
                  <a:extLst>
                    <a:ext uri="{9D8B030D-6E8A-4147-A177-3AD203B41FA5}">
                      <a16:colId xmlns:a16="http://schemas.microsoft.com/office/drawing/2014/main" val="3523951045"/>
                    </a:ext>
                  </a:extLst>
                </a:gridCol>
              </a:tblGrid>
              <a:tr h="370840">
                <a:tc>
                  <a:txBody>
                    <a:bodyPr/>
                    <a:lstStyle/>
                    <a:p>
                      <a:r>
                        <a:rPr lang="en-US"/>
                        <a:t>Resource</a:t>
                      </a:r>
                    </a:p>
                  </a:txBody>
                  <a:tcPr/>
                </a:tc>
                <a:tc>
                  <a:txBody>
                    <a:bodyPr/>
                    <a:lstStyle/>
                    <a:p>
                      <a:pPr lvl="0">
                        <a:buNone/>
                      </a:pPr>
                      <a:r>
                        <a:rPr lang="en-US"/>
                        <a:t>October</a:t>
                      </a:r>
                    </a:p>
                  </a:txBody>
                  <a:tcPr/>
                </a:tc>
                <a:tc>
                  <a:txBody>
                    <a:bodyPr/>
                    <a:lstStyle/>
                    <a:p>
                      <a:pPr lvl="0">
                        <a:buNone/>
                      </a:pPr>
                      <a:r>
                        <a:rPr lang="en-US"/>
                        <a:t>November</a:t>
                      </a:r>
                    </a:p>
                  </a:txBody>
                  <a:tcPr/>
                </a:tc>
                <a:tc>
                  <a:txBody>
                    <a:bodyPr/>
                    <a:lstStyle/>
                    <a:p>
                      <a:pPr lvl="0">
                        <a:buNone/>
                      </a:pPr>
                      <a:r>
                        <a:rPr lang="en-US"/>
                        <a:t>December</a:t>
                      </a:r>
                    </a:p>
                  </a:txBody>
                  <a:tcPr/>
                </a:tc>
                <a:extLst>
                  <a:ext uri="{0D108BD9-81ED-4DB2-BD59-A6C34878D82A}">
                    <a16:rowId xmlns:a16="http://schemas.microsoft.com/office/drawing/2014/main" val="672133594"/>
                  </a:ext>
                </a:extLst>
              </a:tr>
              <a:tr h="370840">
                <a:tc>
                  <a:txBody>
                    <a:bodyPr/>
                    <a:lstStyle/>
                    <a:p>
                      <a:r>
                        <a:rPr lang="en-US"/>
                        <a:t>Aderant</a:t>
                      </a:r>
                    </a:p>
                  </a:txBody>
                  <a:tcPr/>
                </a:tc>
                <a:tc>
                  <a:txBody>
                    <a:bodyPr/>
                    <a:lstStyle/>
                    <a:p>
                      <a:pPr lvl="0">
                        <a:buNone/>
                      </a:pPr>
                      <a:r>
                        <a:rPr lang="en-US"/>
                        <a:t>99.992%</a:t>
                      </a:r>
                    </a:p>
                  </a:txBody>
                  <a:tcPr/>
                </a:tc>
                <a:tc>
                  <a:txBody>
                    <a:bodyPr/>
                    <a:lstStyle/>
                    <a:p>
                      <a:pPr lvl="0">
                        <a:buNone/>
                      </a:pPr>
                      <a:r>
                        <a:rPr lang="en-US"/>
                        <a:t>99.992%</a:t>
                      </a:r>
                    </a:p>
                  </a:txBody>
                  <a:tcPr/>
                </a:tc>
                <a:tc>
                  <a:txBody>
                    <a:bodyPr/>
                    <a:lstStyle/>
                    <a:p>
                      <a:pPr lvl="0">
                        <a:buNone/>
                      </a:pPr>
                      <a:r>
                        <a:rPr lang="en-US"/>
                        <a:t>100%</a:t>
                      </a:r>
                    </a:p>
                  </a:txBody>
                  <a:tcPr/>
                </a:tc>
                <a:extLst>
                  <a:ext uri="{0D108BD9-81ED-4DB2-BD59-A6C34878D82A}">
                    <a16:rowId xmlns:a16="http://schemas.microsoft.com/office/drawing/2014/main" val="507419065"/>
                  </a:ext>
                </a:extLst>
              </a:tr>
              <a:tr h="370840">
                <a:tc>
                  <a:txBody>
                    <a:bodyPr/>
                    <a:lstStyle/>
                    <a:p>
                      <a:r>
                        <a:rPr lang="en-US" err="1"/>
                        <a:t>Intapp</a:t>
                      </a:r>
                      <a:r>
                        <a:rPr lang="en-US"/>
                        <a:t> Walls</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99.996%</a:t>
                      </a:r>
                    </a:p>
                  </a:txBody>
                  <a:tcPr/>
                </a:tc>
                <a:extLst>
                  <a:ext uri="{0D108BD9-81ED-4DB2-BD59-A6C34878D82A}">
                    <a16:rowId xmlns:a16="http://schemas.microsoft.com/office/drawing/2014/main" val="3405068511"/>
                  </a:ext>
                </a:extLst>
              </a:tr>
              <a:tr h="370840">
                <a:tc>
                  <a:txBody>
                    <a:bodyPr/>
                    <a:lstStyle/>
                    <a:p>
                      <a:r>
                        <a:rPr lang="en-US"/>
                        <a:t>JL - Home</a:t>
                      </a:r>
                    </a:p>
                  </a:txBody>
                  <a:tcPr/>
                </a:tc>
                <a:tc>
                  <a:txBody>
                    <a:bodyPr/>
                    <a:lstStyle/>
                    <a:p>
                      <a:pPr lvl="0">
                        <a:buNone/>
                      </a:pPr>
                      <a:r>
                        <a:rPr lang="en-US"/>
                        <a:t>99.934%</a:t>
                      </a:r>
                    </a:p>
                  </a:txBody>
                  <a:tcPr/>
                </a:tc>
                <a:tc>
                  <a:txBody>
                    <a:bodyPr/>
                    <a:lstStyle/>
                    <a:p>
                      <a:pPr lvl="0">
                        <a:buNone/>
                      </a:pPr>
                      <a:r>
                        <a:rPr lang="en-US"/>
                        <a:t>99.973%</a:t>
                      </a:r>
                    </a:p>
                  </a:txBody>
                  <a:tcPr/>
                </a:tc>
                <a:tc>
                  <a:txBody>
                    <a:bodyPr/>
                    <a:lstStyle/>
                    <a:p>
                      <a:pPr lvl="0">
                        <a:buNone/>
                      </a:pPr>
                      <a:r>
                        <a:rPr lang="en-US"/>
                        <a:t>97.579%</a:t>
                      </a:r>
                    </a:p>
                  </a:txBody>
                  <a:tcPr/>
                </a:tc>
                <a:extLst>
                  <a:ext uri="{0D108BD9-81ED-4DB2-BD59-A6C34878D82A}">
                    <a16:rowId xmlns:a16="http://schemas.microsoft.com/office/drawing/2014/main" val="618108969"/>
                  </a:ext>
                </a:extLst>
              </a:tr>
              <a:tr h="370840">
                <a:tc>
                  <a:txBody>
                    <a:bodyPr/>
                    <a:lstStyle/>
                    <a:p>
                      <a:r>
                        <a:rPr lang="en-US"/>
                        <a:t>JLink</a:t>
                      </a:r>
                    </a:p>
                  </a:txBody>
                  <a:tcPr/>
                </a:tc>
                <a:tc>
                  <a:txBody>
                    <a:bodyPr/>
                    <a:lstStyle/>
                    <a:p>
                      <a:pPr lvl="0">
                        <a:buNone/>
                      </a:pPr>
                      <a:r>
                        <a:rPr lang="en-US"/>
                        <a:t>99.993%</a:t>
                      </a:r>
                    </a:p>
                  </a:txBody>
                  <a:tcPr/>
                </a:tc>
                <a:tc>
                  <a:txBody>
                    <a:bodyPr/>
                    <a:lstStyle/>
                    <a:p>
                      <a:pPr lvl="0">
                        <a:buNone/>
                      </a:pPr>
                      <a:r>
                        <a:rPr lang="en-US"/>
                        <a:t>99.996%</a:t>
                      </a:r>
                    </a:p>
                  </a:txBody>
                  <a:tcPr/>
                </a:tc>
                <a:tc>
                  <a:txBody>
                    <a:bodyPr/>
                    <a:lstStyle/>
                    <a:p>
                      <a:pPr lvl="0">
                        <a:buNone/>
                      </a:pPr>
                      <a:r>
                        <a:rPr lang="en-US"/>
                        <a:t>100%</a:t>
                      </a:r>
                    </a:p>
                  </a:txBody>
                  <a:tcPr/>
                </a:tc>
                <a:extLst>
                  <a:ext uri="{0D108BD9-81ED-4DB2-BD59-A6C34878D82A}">
                    <a16:rowId xmlns:a16="http://schemas.microsoft.com/office/drawing/2014/main" val="1306464687"/>
                  </a:ext>
                </a:extLst>
              </a:tr>
              <a:tr h="370840">
                <a:tc>
                  <a:txBody>
                    <a:bodyPr/>
                    <a:lstStyle/>
                    <a:p>
                      <a:r>
                        <a:rPr lang="en-US"/>
                        <a:t>NBI </a:t>
                      </a:r>
                    </a:p>
                  </a:txBody>
                  <a:tcPr/>
                </a:tc>
                <a:tc>
                  <a:txBody>
                    <a:bodyPr/>
                    <a:lstStyle/>
                    <a:p>
                      <a:pPr lvl="0">
                        <a:buNone/>
                      </a:pPr>
                      <a:r>
                        <a:rPr lang="en-US"/>
                        <a:t>99.938%</a:t>
                      </a:r>
                    </a:p>
                  </a:txBody>
                  <a:tcPr/>
                </a:tc>
                <a:tc>
                  <a:txBody>
                    <a:bodyPr/>
                    <a:lstStyle/>
                    <a:p>
                      <a:pPr lvl="0">
                        <a:buNone/>
                      </a:pPr>
                      <a:r>
                        <a:rPr lang="en-US"/>
                        <a:t>99.989%</a:t>
                      </a:r>
                    </a:p>
                  </a:txBody>
                  <a:tcPr/>
                </a:tc>
                <a:tc>
                  <a:txBody>
                    <a:bodyPr/>
                    <a:lstStyle/>
                    <a:p>
                      <a:pPr lvl="0">
                        <a:buNone/>
                      </a:pPr>
                      <a:r>
                        <a:rPr lang="en-US"/>
                        <a:t>97.577%</a:t>
                      </a:r>
                    </a:p>
                  </a:txBody>
                  <a:tcPr/>
                </a:tc>
                <a:extLst>
                  <a:ext uri="{0D108BD9-81ED-4DB2-BD59-A6C34878D82A}">
                    <a16:rowId xmlns:a16="http://schemas.microsoft.com/office/drawing/2014/main" val="2136831971"/>
                  </a:ext>
                </a:extLst>
              </a:tr>
              <a:tr h="417246">
                <a:tc>
                  <a:txBody>
                    <a:bodyPr/>
                    <a:lstStyle/>
                    <a:p>
                      <a:r>
                        <a:rPr lang="en-US"/>
                        <a:t>Payments Credit Card</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149074390"/>
                  </a:ext>
                </a:extLst>
              </a:tr>
              <a:tr h="370840">
                <a:tc>
                  <a:txBody>
                    <a:bodyPr/>
                    <a:lstStyle/>
                    <a:p>
                      <a:r>
                        <a:rPr lang="en-US"/>
                        <a:t>Dashboard</a:t>
                      </a:r>
                    </a:p>
                  </a:txBody>
                  <a:tcPr/>
                </a:tc>
                <a:tc>
                  <a:txBody>
                    <a:bodyPr/>
                    <a:lstStyle/>
                    <a:p>
                      <a:pPr lvl="0">
                        <a:buNone/>
                      </a:pPr>
                      <a:r>
                        <a:rPr lang="en-US"/>
                        <a:t>99.998%</a:t>
                      </a:r>
                    </a:p>
                  </a:txBody>
                  <a:tcPr/>
                </a:tc>
                <a:tc>
                  <a:txBody>
                    <a:bodyPr/>
                    <a:lstStyle/>
                    <a:p>
                      <a:pPr lvl="0">
                        <a:buNone/>
                      </a:pPr>
                      <a:r>
                        <a:rPr lang="en-US"/>
                        <a:t>100%</a:t>
                      </a:r>
                    </a:p>
                  </a:txBody>
                  <a:tcPr/>
                </a:tc>
                <a:tc>
                  <a:txBody>
                    <a:bodyPr/>
                    <a:lstStyle/>
                    <a:p>
                      <a:pPr lvl="0">
                        <a:buNone/>
                      </a:pPr>
                      <a:r>
                        <a:rPr lang="en-US"/>
                        <a:t>99.997%</a:t>
                      </a:r>
                    </a:p>
                  </a:txBody>
                  <a:tcPr/>
                </a:tc>
                <a:extLst>
                  <a:ext uri="{0D108BD9-81ED-4DB2-BD59-A6C34878D82A}">
                    <a16:rowId xmlns:a16="http://schemas.microsoft.com/office/drawing/2014/main" val="2263494704"/>
                  </a:ext>
                </a:extLst>
              </a:tr>
              <a:tr h="370839">
                <a:tc>
                  <a:txBody>
                    <a:bodyPr/>
                    <a:lstStyle/>
                    <a:p>
                      <a:pPr lvl="0">
                        <a:buNone/>
                      </a:pPr>
                      <a:r>
                        <a:rPr lang="en-US"/>
                        <a:t>Biscom</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99.958%</a:t>
                      </a:r>
                    </a:p>
                  </a:txBody>
                  <a:tcPr/>
                </a:tc>
                <a:extLst>
                  <a:ext uri="{0D108BD9-81ED-4DB2-BD59-A6C34878D82A}">
                    <a16:rowId xmlns:a16="http://schemas.microsoft.com/office/drawing/2014/main" val="2471522693"/>
                  </a:ext>
                </a:extLst>
              </a:tr>
              <a:tr h="370838">
                <a:tc>
                  <a:txBody>
                    <a:bodyPr/>
                    <a:lstStyle/>
                    <a:p>
                      <a:pPr lvl="0">
                        <a:buNone/>
                      </a:pPr>
                      <a:r>
                        <a:rPr lang="en-US"/>
                        <a:t>Citrix</a:t>
                      </a:r>
                    </a:p>
                  </a:txBody>
                  <a:tcPr/>
                </a:tc>
                <a:tc>
                  <a:txBody>
                    <a:bodyPr/>
                    <a:lstStyle/>
                    <a:p>
                      <a:pPr lvl="0">
                        <a:buNone/>
                      </a:pPr>
                      <a:r>
                        <a:rPr lang="en-US"/>
                        <a:t>99.987%</a:t>
                      </a:r>
                    </a:p>
                  </a:txBody>
                  <a:tcPr/>
                </a:tc>
                <a:tc>
                  <a:txBody>
                    <a:bodyPr/>
                    <a:lstStyle/>
                    <a:p>
                      <a:pPr lvl="0">
                        <a:buNone/>
                      </a:pPr>
                      <a:r>
                        <a:rPr lang="en-US"/>
                        <a:t>100%</a:t>
                      </a:r>
                    </a:p>
                  </a:txBody>
                  <a:tcPr/>
                </a:tc>
                <a:tc>
                  <a:txBody>
                    <a:bodyPr/>
                    <a:lstStyle/>
                    <a:p>
                      <a:pPr lvl="0">
                        <a:buNone/>
                      </a:pPr>
                      <a:r>
                        <a:rPr lang="en-US"/>
                        <a:t>99.964%</a:t>
                      </a:r>
                    </a:p>
                  </a:txBody>
                  <a:tcPr/>
                </a:tc>
                <a:extLst>
                  <a:ext uri="{0D108BD9-81ED-4DB2-BD59-A6C34878D82A}">
                    <a16:rowId xmlns:a16="http://schemas.microsoft.com/office/drawing/2014/main" val="684611268"/>
                  </a:ext>
                </a:extLst>
              </a:tr>
              <a:tr h="370838">
                <a:tc>
                  <a:txBody>
                    <a:bodyPr/>
                    <a:lstStyle/>
                    <a:p>
                      <a:pPr lvl="0">
                        <a:buNone/>
                      </a:pPr>
                      <a:r>
                        <a:rPr lang="en-US"/>
                        <a:t>VPN East</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99.96%</a:t>
                      </a:r>
                    </a:p>
                  </a:txBody>
                  <a:tcPr/>
                </a:tc>
                <a:extLst>
                  <a:ext uri="{0D108BD9-81ED-4DB2-BD59-A6C34878D82A}">
                    <a16:rowId xmlns:a16="http://schemas.microsoft.com/office/drawing/2014/main" val="841393170"/>
                  </a:ext>
                </a:extLst>
              </a:tr>
              <a:tr h="370838">
                <a:tc>
                  <a:txBody>
                    <a:bodyPr/>
                    <a:lstStyle/>
                    <a:p>
                      <a:pPr lvl="0">
                        <a:buNone/>
                      </a:pPr>
                      <a:r>
                        <a:rPr lang="en-US"/>
                        <a:t>VPN West</a:t>
                      </a:r>
                    </a:p>
                  </a:txBody>
                  <a:tcPr/>
                </a:tc>
                <a:tc>
                  <a:txBody>
                    <a:bodyPr/>
                    <a:lstStyle/>
                    <a:p>
                      <a:pPr lvl="0">
                        <a:buNone/>
                      </a:pPr>
                      <a:r>
                        <a:rPr lang="en-US"/>
                        <a:t>99.982%</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2369466744"/>
                  </a:ext>
                </a:extLst>
              </a:tr>
            </a:tbl>
          </a:graphicData>
        </a:graphic>
      </p:graphicFrame>
      <p:sp>
        <p:nvSpPr>
          <p:cNvPr id="11" name="TextBox 10">
            <a:extLst>
              <a:ext uri="{FF2B5EF4-FFF2-40B4-BE49-F238E27FC236}">
                <a16:creationId xmlns:a16="http://schemas.microsoft.com/office/drawing/2014/main" id="{822F1A64-38B8-53BA-DB83-82298D4C6D01}"/>
              </a:ext>
            </a:extLst>
          </p:cNvPr>
          <p:cNvSpPr txBox="1"/>
          <p:nvPr/>
        </p:nvSpPr>
        <p:spPr>
          <a:xfrm>
            <a:off x="6921177" y="1685198"/>
            <a:ext cx="45819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030A0"/>
                </a:solidFill>
                <a:cs typeface="Calibri"/>
              </a:rPr>
              <a:t>Logic Monitor Collector Polling</a:t>
            </a:r>
          </a:p>
          <a:p>
            <a:pPr marL="285750" indent="-285750">
              <a:buFont typeface="Arial" panose="020B0604020202020204" pitchFamily="34" charset="0"/>
              <a:buChar char="•"/>
            </a:pPr>
            <a:r>
              <a:rPr lang="en-US">
                <a:cs typeface="Calibri"/>
              </a:rPr>
              <a:t>Improvements hitting 100% with some websites </a:t>
            </a:r>
          </a:p>
          <a:p>
            <a:pPr marL="285750" indent="-285750">
              <a:buFont typeface="Arial" panose="020B0604020202020204" pitchFamily="34" charset="0"/>
              <a:buChar char="•"/>
            </a:pPr>
            <a:r>
              <a:rPr lang="en-US">
                <a:cs typeface="Calibri"/>
              </a:rPr>
              <a:t>NBI blimps of errors status code </a:t>
            </a:r>
          </a:p>
          <a:p>
            <a:pPr marL="285750" indent="-285750">
              <a:buFont typeface="Arial" panose="020B0604020202020204" pitchFamily="34" charset="0"/>
              <a:buChar char="•"/>
            </a:pPr>
            <a:r>
              <a:rPr lang="en-US">
                <a:cs typeface="Calibri"/>
              </a:rPr>
              <a:t>JL – Home – Authorize timeout during 12/11 5pm EST to 12/12 7am EST </a:t>
            </a:r>
          </a:p>
        </p:txBody>
      </p:sp>
    </p:spTree>
    <p:extLst>
      <p:ext uri="{BB962C8B-B14F-4D97-AF65-F5344CB8AC3E}">
        <p14:creationId xmlns:p14="http://schemas.microsoft.com/office/powerpoint/2010/main" val="3489642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34</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Analytics</a:t>
            </a:r>
          </a:p>
        </p:txBody>
      </p:sp>
      <p:sp>
        <p:nvSpPr>
          <p:cNvPr id="10" name="TextBox 9">
            <a:extLst>
              <a:ext uri="{FF2B5EF4-FFF2-40B4-BE49-F238E27FC236}">
                <a16:creationId xmlns:a16="http://schemas.microsoft.com/office/drawing/2014/main" id="{B994EDEB-F2BE-4DD3-993C-52E72FA14CC4}"/>
              </a:ext>
            </a:extLst>
          </p:cNvPr>
          <p:cNvSpPr txBox="1"/>
          <p:nvPr/>
        </p:nvSpPr>
        <p:spPr>
          <a:xfrm>
            <a:off x="7374934" y="1653217"/>
            <a:ext cx="4652210" cy="34701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7030A0"/>
                </a:solidFill>
                <a:ea typeface="+mn-lt"/>
                <a:cs typeface="+mn-lt"/>
              </a:rPr>
              <a:t>Overall score fell one point to 80 from November primarily due to Feature Updates as we push 22H2 out to the fleet.</a:t>
            </a:r>
          </a:p>
          <a:p>
            <a:endParaRPr lang="en-US">
              <a:solidFill>
                <a:srgbClr val="7030A0"/>
              </a:solidFill>
              <a:cs typeface="Calibri"/>
            </a:endParaRPr>
          </a:p>
          <a:p>
            <a:pPr marL="342900" indent="-342900">
              <a:buFont typeface="Arial" panose="020B0604020202020204" pitchFamily="34" charset="0"/>
              <a:buChar char="•"/>
            </a:pPr>
            <a:r>
              <a:rPr lang="en-US" sz="1850" dirty="0">
                <a:solidFill>
                  <a:srgbClr val="7030A0"/>
                </a:solidFill>
              </a:rPr>
              <a:t>App Reliability score of 76 due to multiple firmwide deployments in December that need to initialize on first launch. </a:t>
            </a:r>
            <a:endParaRPr lang="en-US" sz="1850" dirty="0">
              <a:solidFill>
                <a:srgbClr val="7030A0"/>
              </a:solidFill>
              <a:ea typeface="+mn-lt"/>
              <a:cs typeface="+mn-lt"/>
            </a:endParaRPr>
          </a:p>
          <a:p>
            <a:pPr marL="342900" indent="-342900">
              <a:buFont typeface="Arial" panose="020B0604020202020204" pitchFamily="34" charset="0"/>
              <a:buChar char="•"/>
            </a:pPr>
            <a:endParaRPr lang="en-US" sz="1850">
              <a:solidFill>
                <a:srgbClr val="7030A0"/>
              </a:solidFill>
            </a:endParaRPr>
          </a:p>
          <a:p>
            <a:pPr marL="342900" indent="-342900">
              <a:buFont typeface="Arial" panose="020B0604020202020204" pitchFamily="34" charset="0"/>
              <a:buChar char="•"/>
            </a:pPr>
            <a:r>
              <a:rPr lang="en-US" sz="1850" dirty="0">
                <a:solidFill>
                  <a:srgbClr val="7030A0"/>
                </a:solidFill>
              </a:rPr>
              <a:t>Work From Anywhere score rose to 95 as more of our PCs are redirected to our new SCCM CMG. </a:t>
            </a:r>
            <a:endParaRPr lang="en-US" sz="1850">
              <a:solidFill>
                <a:srgbClr val="7030A0"/>
              </a:solidFill>
              <a:cs typeface="Calibri"/>
            </a:endParaRPr>
          </a:p>
          <a:p>
            <a:endParaRPr lang="en-US">
              <a:solidFill>
                <a:srgbClr val="7030A0"/>
              </a:solidFill>
            </a:endParaRPr>
          </a:p>
        </p:txBody>
      </p:sp>
      <p:sp>
        <p:nvSpPr>
          <p:cNvPr id="7" name="Oval 6">
            <a:extLst>
              <a:ext uri="{FF2B5EF4-FFF2-40B4-BE49-F238E27FC236}">
                <a16:creationId xmlns:a16="http://schemas.microsoft.com/office/drawing/2014/main" id="{1ECBF00E-7806-4E70-B878-01676B3BC8E8}"/>
              </a:ext>
            </a:extLst>
          </p:cNvPr>
          <p:cNvSpPr/>
          <p:nvPr/>
        </p:nvSpPr>
        <p:spPr>
          <a:xfrm>
            <a:off x="150875" y="149290"/>
            <a:ext cx="371639" cy="3079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descr="Chart, bar chart&#10;&#10;Description automatically generated">
            <a:extLst>
              <a:ext uri="{FF2B5EF4-FFF2-40B4-BE49-F238E27FC236}">
                <a16:creationId xmlns:a16="http://schemas.microsoft.com/office/drawing/2014/main" id="{4DEA00F6-236D-8197-A2C9-D0751BE58F88}"/>
              </a:ext>
            </a:extLst>
          </p:cNvPr>
          <p:cNvPicPr>
            <a:picLocks noChangeAspect="1"/>
          </p:cNvPicPr>
          <p:nvPr/>
        </p:nvPicPr>
        <p:blipFill>
          <a:blip r:embed="rId2"/>
          <a:stretch>
            <a:fillRect/>
          </a:stretch>
        </p:blipFill>
        <p:spPr>
          <a:xfrm>
            <a:off x="687615" y="1754422"/>
            <a:ext cx="6190342" cy="3739227"/>
          </a:xfrm>
          <a:prstGeom prst="rect">
            <a:avLst/>
          </a:prstGeom>
        </p:spPr>
      </p:pic>
    </p:spTree>
    <p:extLst>
      <p:ext uri="{BB962C8B-B14F-4D97-AF65-F5344CB8AC3E}">
        <p14:creationId xmlns:p14="http://schemas.microsoft.com/office/powerpoint/2010/main" val="899223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Inventory</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35D000BB-8D78-4B1E-9190-BE6B7DC58CF4}"/>
              </a:ext>
            </a:extLst>
          </p:cNvPr>
          <p:cNvSpPr txBox="1"/>
          <p:nvPr/>
        </p:nvSpPr>
        <p:spPr>
          <a:xfrm>
            <a:off x="7280680" y="2721827"/>
            <a:ext cx="4736662" cy="207749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Font typeface="Arial" panose="020B0604020202020204" pitchFamily="34" charset="0"/>
              <a:buChar char="•"/>
            </a:pPr>
            <a:r>
              <a:rPr lang="en-US" sz="1850" dirty="0">
                <a:solidFill>
                  <a:srgbClr val="7030A0"/>
                </a:solidFill>
              </a:rPr>
              <a:t>1063 units of Surface Laptop 4 continues to improve performance and stability.</a:t>
            </a:r>
            <a:endParaRPr lang="en-US" dirty="0">
              <a:solidFill>
                <a:srgbClr val="000000"/>
              </a:solidFill>
            </a:endParaRPr>
          </a:p>
          <a:p>
            <a:pPr marL="342900" indent="-342900">
              <a:buFont typeface="Arial" panose="020B0604020202020204" pitchFamily="34" charset="0"/>
              <a:buChar char="•"/>
            </a:pPr>
            <a:r>
              <a:rPr lang="en-US" sz="1850" dirty="0">
                <a:solidFill>
                  <a:srgbClr val="00B050"/>
                </a:solidFill>
              </a:rPr>
              <a:t>1044 total Surface Laptop 4s – Best overall performer</a:t>
            </a:r>
            <a:endParaRPr lang="en-US" sz="1850" dirty="0">
              <a:solidFill>
                <a:srgbClr val="00B050"/>
              </a:solidFill>
              <a:cs typeface="Calibri"/>
            </a:endParaRPr>
          </a:p>
          <a:p>
            <a:pPr marL="342900" indent="-342900">
              <a:buFont typeface="Arial" panose="020B0604020202020204" pitchFamily="34" charset="0"/>
              <a:buChar char="•"/>
            </a:pPr>
            <a:r>
              <a:rPr lang="en-US" sz="1850" dirty="0">
                <a:solidFill>
                  <a:srgbClr val="FF0000"/>
                </a:solidFill>
              </a:rPr>
              <a:t>2 Remaining Surface Pro 5s - Worst overall performer</a:t>
            </a:r>
            <a:endParaRPr lang="en-US" sz="1850" dirty="0">
              <a:solidFill>
                <a:srgbClr val="FF0000"/>
              </a:solidFill>
              <a:cs typeface="Calibri"/>
            </a:endParaRPr>
          </a:p>
          <a:p>
            <a:endParaRPr lang="en-US">
              <a:cs typeface="Calibri"/>
            </a:endParaRPr>
          </a:p>
        </p:txBody>
      </p:sp>
      <p:sp>
        <p:nvSpPr>
          <p:cNvPr id="7" name="Oval 6">
            <a:extLst>
              <a:ext uri="{FF2B5EF4-FFF2-40B4-BE49-F238E27FC236}">
                <a16:creationId xmlns:a16="http://schemas.microsoft.com/office/drawing/2014/main" id="{5CD11D4C-C065-4253-B747-F04FA0FE63EA}"/>
              </a:ext>
            </a:extLst>
          </p:cNvPr>
          <p:cNvSpPr/>
          <p:nvPr/>
        </p:nvSpPr>
        <p:spPr>
          <a:xfrm>
            <a:off x="150875" y="149290"/>
            <a:ext cx="371639" cy="3079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5F8B2316-87E9-CCCD-4C26-7C1151215C2C}"/>
              </a:ext>
            </a:extLst>
          </p:cNvPr>
          <p:cNvPicPr>
            <a:picLocks noChangeAspect="1"/>
          </p:cNvPicPr>
          <p:nvPr/>
        </p:nvPicPr>
        <p:blipFill>
          <a:blip r:embed="rId2"/>
          <a:stretch>
            <a:fillRect/>
          </a:stretch>
        </p:blipFill>
        <p:spPr>
          <a:xfrm>
            <a:off x="234043" y="1943769"/>
            <a:ext cx="7052128" cy="3850389"/>
          </a:xfrm>
          <a:prstGeom prst="rect">
            <a:avLst/>
          </a:prstGeom>
        </p:spPr>
      </p:pic>
    </p:spTree>
    <p:extLst>
      <p:ext uri="{BB962C8B-B14F-4D97-AF65-F5344CB8AC3E}">
        <p14:creationId xmlns:p14="http://schemas.microsoft.com/office/powerpoint/2010/main" val="2858021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36</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257800"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7" name="TextBox 6">
            <a:extLst>
              <a:ext uri="{FF2B5EF4-FFF2-40B4-BE49-F238E27FC236}">
                <a16:creationId xmlns:a16="http://schemas.microsoft.com/office/drawing/2014/main" id="{927EA9A4-D105-4928-B690-64C98AF83C20}"/>
              </a:ext>
            </a:extLst>
          </p:cNvPr>
          <p:cNvSpPr txBox="1"/>
          <p:nvPr/>
        </p:nvSpPr>
        <p:spPr>
          <a:xfrm>
            <a:off x="7359820" y="2848983"/>
            <a:ext cx="3807124" cy="1802032"/>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1850">
                <a:solidFill>
                  <a:srgbClr val="7030A0"/>
                </a:solidFill>
              </a:rPr>
              <a:t>Our latest models continue to lead in performance, decreasing boot and sign on times for users. </a:t>
            </a:r>
            <a:br>
              <a:rPr lang="en-US" sz="1850">
                <a:solidFill>
                  <a:srgbClr val="7030A0"/>
                </a:solidFill>
                <a:cs typeface="Calibri"/>
              </a:rPr>
            </a:br>
            <a:br>
              <a:rPr lang="en-US" sz="1850">
                <a:solidFill>
                  <a:srgbClr val="7030A0"/>
                </a:solidFill>
                <a:cs typeface="Calibri"/>
              </a:rPr>
            </a:br>
            <a:endParaRPr lang="en-US" sz="1850">
              <a:solidFill>
                <a:srgbClr val="7030A0"/>
              </a:solidFill>
              <a:cs typeface="Calibri"/>
            </a:endParaRPr>
          </a:p>
          <a:p>
            <a:pPr marL="342900" indent="-342900">
              <a:buFont typeface="Arial" panose="020B0604020202020204" pitchFamily="34" charset="0"/>
              <a:buChar char="•"/>
            </a:pPr>
            <a:endParaRPr lang="en-US" sz="1860">
              <a:solidFill>
                <a:srgbClr val="7030A0"/>
              </a:solidFill>
            </a:endParaRPr>
          </a:p>
        </p:txBody>
      </p:sp>
      <p:sp>
        <p:nvSpPr>
          <p:cNvPr id="8" name="Oval 7">
            <a:extLst>
              <a:ext uri="{FF2B5EF4-FFF2-40B4-BE49-F238E27FC236}">
                <a16:creationId xmlns:a16="http://schemas.microsoft.com/office/drawing/2014/main" id="{F74473BE-84AB-47FB-9772-8588DFA50EA8}"/>
              </a:ext>
            </a:extLst>
          </p:cNvPr>
          <p:cNvSpPr/>
          <p:nvPr/>
        </p:nvSpPr>
        <p:spPr>
          <a:xfrm>
            <a:off x="150875" y="149290"/>
            <a:ext cx="371639" cy="3079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Chart, bar chart&#10;&#10;Description automatically generated">
            <a:extLst>
              <a:ext uri="{FF2B5EF4-FFF2-40B4-BE49-F238E27FC236}">
                <a16:creationId xmlns:a16="http://schemas.microsoft.com/office/drawing/2014/main" id="{638C9562-243C-2EF7-4384-D05EB0B4BC35}"/>
              </a:ext>
            </a:extLst>
          </p:cNvPr>
          <p:cNvPicPr>
            <a:picLocks noChangeAspect="1"/>
          </p:cNvPicPr>
          <p:nvPr/>
        </p:nvPicPr>
        <p:blipFill>
          <a:blip r:embed="rId2"/>
          <a:stretch>
            <a:fillRect/>
          </a:stretch>
        </p:blipFill>
        <p:spPr>
          <a:xfrm>
            <a:off x="660401" y="2193101"/>
            <a:ext cx="6362699" cy="3496867"/>
          </a:xfrm>
          <a:prstGeom prst="rect">
            <a:avLst/>
          </a:prstGeom>
        </p:spPr>
      </p:pic>
    </p:spTree>
    <p:extLst>
      <p:ext uri="{BB962C8B-B14F-4D97-AF65-F5344CB8AC3E}">
        <p14:creationId xmlns:p14="http://schemas.microsoft.com/office/powerpoint/2010/main" val="2576177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hape&#10;&#10;Description automatically generated">
            <a:extLst>
              <a:ext uri="{FF2B5EF4-FFF2-40B4-BE49-F238E27FC236}">
                <a16:creationId xmlns:a16="http://schemas.microsoft.com/office/drawing/2014/main" id="{9DCCC786-AF7B-4587-BE3C-C01FD401E32D}"/>
              </a:ext>
            </a:extLst>
          </p:cNvPr>
          <p:cNvPicPr>
            <a:picLocks noChangeAspect="1"/>
          </p:cNvPicPr>
          <p:nvPr/>
        </p:nvPicPr>
        <p:blipFill>
          <a:blip r:embed="rId2"/>
          <a:stretch>
            <a:fillRect/>
          </a:stretch>
        </p:blipFill>
        <p:spPr>
          <a:xfrm>
            <a:off x="10105051" y="36997"/>
            <a:ext cx="2058955" cy="1158163"/>
          </a:xfrm>
          <a:prstGeom prst="rect">
            <a:avLst/>
          </a:prstGeom>
        </p:spPr>
      </p:pic>
      <p:sp>
        <p:nvSpPr>
          <p:cNvPr id="2" name="Footer Placeholder 1">
            <a:extLst>
              <a:ext uri="{FF2B5EF4-FFF2-40B4-BE49-F238E27FC236}">
                <a16:creationId xmlns:a16="http://schemas.microsoft.com/office/drawing/2014/main" id="{82AC0D73-4544-4E0D-AA06-F753E3AB8D1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40220CC-D1BE-4990-A491-A7EDFD4CE728}"/>
              </a:ext>
            </a:extLst>
          </p:cNvPr>
          <p:cNvSpPr>
            <a:spLocks noGrp="1"/>
          </p:cNvSpPr>
          <p:nvPr>
            <p:ph type="sldNum" sz="quarter" idx="4"/>
          </p:nvPr>
        </p:nvSpPr>
        <p:spPr/>
        <p:txBody>
          <a:bodyPr/>
          <a:lstStyle/>
          <a:p>
            <a:fld id="{407F7647-6CBB-4945-B48A-22BF8575EA14}" type="slidenum">
              <a:rPr lang="en-US" smtClean="0"/>
              <a:pPr/>
              <a:t>4</a:t>
            </a:fld>
            <a:endParaRPr lang="en-US"/>
          </a:p>
        </p:txBody>
      </p:sp>
      <p:sp>
        <p:nvSpPr>
          <p:cNvPr id="4" name="Content Placeholder 3">
            <a:extLst>
              <a:ext uri="{FF2B5EF4-FFF2-40B4-BE49-F238E27FC236}">
                <a16:creationId xmlns:a16="http://schemas.microsoft.com/office/drawing/2014/main" id="{42C846E7-C41D-443B-9042-58C6F402F11A}"/>
              </a:ext>
            </a:extLst>
          </p:cNvPr>
          <p:cNvSpPr>
            <a:spLocks noGrp="1"/>
          </p:cNvSpPr>
          <p:nvPr>
            <p:ph sz="half" idx="2"/>
          </p:nvPr>
        </p:nvSpPr>
        <p:spPr>
          <a:xfrm>
            <a:off x="150876" y="1344541"/>
            <a:ext cx="11887200" cy="5010539"/>
          </a:xfrm>
        </p:spPr>
        <p:txBody>
          <a:bodyPr/>
          <a:lstStyle/>
          <a:p>
            <a:r>
              <a:rPr lang="en-US" dirty="0"/>
              <a:t>We track multiple metrics for the Service Desk team annually, as seen in the prior slides. Some of these have more context when compared with a prior year. Below highlights a few key point indicators that have improved significantly. Each of these drastic improvements are despite having 4 new team members join the firm in 2022 while having lost 3.</a:t>
            </a:r>
          </a:p>
          <a:p>
            <a:pPr marL="285750" indent="-285750">
              <a:buFont typeface="Arial" panose="020B0604020202020204" pitchFamily="34" charset="0"/>
              <a:buChar char="•"/>
            </a:pPr>
            <a:r>
              <a:rPr lang="en-US" dirty="0"/>
              <a:t>The Service Desk was presented with </a:t>
            </a:r>
            <a:r>
              <a:rPr lang="en-US" dirty="0">
                <a:solidFill>
                  <a:srgbClr val="00B050"/>
                </a:solidFill>
              </a:rPr>
              <a:t>32313</a:t>
            </a:r>
            <a:r>
              <a:rPr lang="en-US" dirty="0"/>
              <a:t> calls in </a:t>
            </a:r>
            <a:r>
              <a:rPr lang="en-US" dirty="0">
                <a:solidFill>
                  <a:srgbClr val="7030A0"/>
                </a:solidFill>
              </a:rPr>
              <a:t>2022</a:t>
            </a:r>
            <a:r>
              <a:rPr lang="en-US" dirty="0"/>
              <a:t> while 43320 were presented in 2021. </a:t>
            </a:r>
          </a:p>
          <a:p>
            <a:pPr marL="742950" lvl="1" indent="-285750">
              <a:buFont typeface="Arial" panose="020B0604020202020204" pitchFamily="34" charset="0"/>
              <a:buChar char="•"/>
            </a:pPr>
            <a:r>
              <a:rPr lang="en-US" b="1" dirty="0"/>
              <a:t>This is a reduction in call volume of </a:t>
            </a:r>
            <a:r>
              <a:rPr lang="en-US" b="1" dirty="0">
                <a:solidFill>
                  <a:srgbClr val="00B050"/>
                </a:solidFill>
              </a:rPr>
              <a:t>25.4%</a:t>
            </a:r>
            <a:r>
              <a:rPr lang="en-US" b="1" dirty="0"/>
              <a:t>! </a:t>
            </a:r>
          </a:p>
          <a:p>
            <a:pPr marL="742950" lvl="1" indent="-285750">
              <a:buFont typeface="Arial" panose="020B0604020202020204" pitchFamily="34" charset="0"/>
              <a:buChar char="•"/>
            </a:pPr>
            <a:r>
              <a:rPr lang="en-US" dirty="0"/>
              <a:t>Saving 1500 hundred hours during calls across the year. </a:t>
            </a:r>
          </a:p>
          <a:p>
            <a:pPr marL="742950" lvl="1" indent="-285750">
              <a:buFont typeface="Arial" panose="020B0604020202020204" pitchFamily="34" charset="0"/>
              <a:buChar char="•"/>
            </a:pPr>
            <a:r>
              <a:rPr lang="en-US" dirty="0"/>
              <a:t>This is due to improvement in hardware, software patching, and process improvements leading to less return calls. </a:t>
            </a:r>
          </a:p>
          <a:p>
            <a:pPr marL="285750" indent="-285750">
              <a:buFont typeface="Arial" panose="020B0604020202020204" pitchFamily="34" charset="0"/>
              <a:buChar char="•"/>
            </a:pPr>
            <a:r>
              <a:rPr lang="en-US" dirty="0"/>
              <a:t>Our average speed to answer for </a:t>
            </a:r>
            <a:r>
              <a:rPr lang="en-US" dirty="0">
                <a:solidFill>
                  <a:srgbClr val="7030A0"/>
                </a:solidFill>
              </a:rPr>
              <a:t>2022</a:t>
            </a:r>
            <a:r>
              <a:rPr lang="en-US" dirty="0"/>
              <a:t> was </a:t>
            </a:r>
            <a:r>
              <a:rPr lang="en-US" dirty="0">
                <a:solidFill>
                  <a:srgbClr val="00B050"/>
                </a:solidFill>
              </a:rPr>
              <a:t>46 seconds </a:t>
            </a:r>
            <a:r>
              <a:rPr lang="en-US" dirty="0"/>
              <a:t>while 2021’ ASA was 64.5 seconds. </a:t>
            </a:r>
          </a:p>
          <a:p>
            <a:pPr marL="742950" lvl="1" indent="-285750">
              <a:buFont typeface="Arial" panose="020B0604020202020204" pitchFamily="34" charset="0"/>
              <a:buChar char="•"/>
            </a:pPr>
            <a:r>
              <a:rPr lang="en-US" b="1" dirty="0"/>
              <a:t>This is a reduction of </a:t>
            </a:r>
            <a:r>
              <a:rPr lang="en-US" b="1" dirty="0">
                <a:solidFill>
                  <a:srgbClr val="00B050"/>
                </a:solidFill>
              </a:rPr>
              <a:t>28.7%</a:t>
            </a:r>
            <a:r>
              <a:rPr lang="en-US" b="1" dirty="0"/>
              <a:t>!</a:t>
            </a:r>
          </a:p>
          <a:p>
            <a:pPr marL="742950" lvl="1" indent="-285750">
              <a:buFont typeface="Arial" panose="020B0604020202020204" pitchFamily="34" charset="0"/>
              <a:buChar char="•"/>
            </a:pPr>
            <a:r>
              <a:rPr lang="en-US" dirty="0"/>
              <a:t>This is due to the lower call volume, increased staffing of the Service Desk, and less weeks of the year having staff traveling for project work. </a:t>
            </a:r>
          </a:p>
          <a:p>
            <a:pPr marL="285750" indent="-285750">
              <a:buFont typeface="Arial" panose="020B0604020202020204" pitchFamily="34" charset="0"/>
              <a:buChar char="•"/>
            </a:pPr>
            <a:r>
              <a:rPr lang="en-US" dirty="0"/>
              <a:t>Our abandonment rate for </a:t>
            </a:r>
            <a:r>
              <a:rPr lang="en-US" dirty="0">
                <a:solidFill>
                  <a:srgbClr val="7030A0"/>
                </a:solidFill>
              </a:rPr>
              <a:t>2022</a:t>
            </a:r>
            <a:r>
              <a:rPr lang="en-US" dirty="0"/>
              <a:t> was </a:t>
            </a:r>
            <a:r>
              <a:rPr lang="en-US" dirty="0">
                <a:solidFill>
                  <a:srgbClr val="00B050"/>
                </a:solidFill>
              </a:rPr>
              <a:t>7.55%</a:t>
            </a:r>
            <a:r>
              <a:rPr lang="en-US" dirty="0"/>
              <a:t> while 2021’s abandonment rate was 10.59%. </a:t>
            </a:r>
          </a:p>
          <a:p>
            <a:pPr marL="742950" lvl="1" indent="-285750">
              <a:buFont typeface="Arial" panose="020B0604020202020204" pitchFamily="34" charset="0"/>
              <a:buChar char="•"/>
            </a:pPr>
            <a:r>
              <a:rPr lang="en-US" b="1" dirty="0"/>
              <a:t>This is a reduction of </a:t>
            </a:r>
            <a:r>
              <a:rPr lang="en-US" b="1" dirty="0">
                <a:solidFill>
                  <a:srgbClr val="00B050"/>
                </a:solidFill>
              </a:rPr>
              <a:t>28.7%</a:t>
            </a:r>
            <a:r>
              <a:rPr lang="en-US" b="1" dirty="0"/>
              <a:t>!</a:t>
            </a:r>
          </a:p>
          <a:p>
            <a:pPr marL="742950" lvl="1" indent="-285750">
              <a:buFont typeface="Arial" panose="020B0604020202020204" pitchFamily="34" charset="0"/>
              <a:buChar char="•"/>
            </a:pPr>
            <a:r>
              <a:rPr lang="en-US" dirty="0"/>
              <a:t>This is due in part to increased staffing of the Service Desk (specifically our improved ASA), less weeks of the year having staff traveling for project work, and improved processes within our Team. </a:t>
            </a:r>
          </a:p>
          <a:p>
            <a:pPr marL="285750" indent="-285750">
              <a:buFont typeface="Arial" panose="020B0604020202020204" pitchFamily="34" charset="0"/>
              <a:buChar char="•"/>
            </a:pPr>
            <a:r>
              <a:rPr lang="en-US" dirty="0"/>
              <a:t>Our calls handled within 60 seconds in </a:t>
            </a:r>
            <a:r>
              <a:rPr lang="en-US" dirty="0">
                <a:solidFill>
                  <a:srgbClr val="7030A0"/>
                </a:solidFill>
              </a:rPr>
              <a:t>2022</a:t>
            </a:r>
            <a:r>
              <a:rPr lang="en-US" dirty="0"/>
              <a:t> was </a:t>
            </a:r>
            <a:r>
              <a:rPr lang="en-US" dirty="0">
                <a:solidFill>
                  <a:srgbClr val="00B050"/>
                </a:solidFill>
              </a:rPr>
              <a:t>87.1%</a:t>
            </a:r>
            <a:r>
              <a:rPr lang="en-US" dirty="0"/>
              <a:t> while 2021 was 79.2%. </a:t>
            </a:r>
          </a:p>
          <a:p>
            <a:pPr marL="742950" lvl="1" indent="-285750">
              <a:buFont typeface="Arial" panose="020B0604020202020204" pitchFamily="34" charset="0"/>
              <a:buChar char="•"/>
            </a:pPr>
            <a:r>
              <a:rPr lang="en-US" b="1" dirty="0"/>
              <a:t>This is a reduction of </a:t>
            </a:r>
            <a:r>
              <a:rPr lang="en-US" b="1" dirty="0">
                <a:solidFill>
                  <a:srgbClr val="00B050"/>
                </a:solidFill>
              </a:rPr>
              <a:t>10%</a:t>
            </a:r>
            <a:r>
              <a:rPr lang="en-US" b="1" dirty="0"/>
              <a:t>!</a:t>
            </a:r>
          </a:p>
          <a:p>
            <a:pPr marL="742950" lvl="1" indent="-285750"/>
            <a:endParaRPr lang="en-US" dirty="0"/>
          </a:p>
        </p:txBody>
      </p:sp>
      <p:sp>
        <p:nvSpPr>
          <p:cNvPr id="6" name="Title 5">
            <a:extLst>
              <a:ext uri="{FF2B5EF4-FFF2-40B4-BE49-F238E27FC236}">
                <a16:creationId xmlns:a16="http://schemas.microsoft.com/office/drawing/2014/main" id="{E959EED5-F456-49A5-A60E-4696D405B1C7}"/>
              </a:ext>
            </a:extLst>
          </p:cNvPr>
          <p:cNvSpPr>
            <a:spLocks noGrp="1"/>
          </p:cNvSpPr>
          <p:nvPr>
            <p:ph type="title"/>
          </p:nvPr>
        </p:nvSpPr>
        <p:spPr/>
        <p:txBody>
          <a:bodyPr/>
          <a:lstStyle/>
          <a:p>
            <a:r>
              <a:rPr lang="en-US" dirty="0"/>
              <a:t>2022 Endpoint Operations Summary</a:t>
            </a:r>
          </a:p>
        </p:txBody>
      </p:sp>
    </p:spTree>
    <p:extLst>
      <p:ext uri="{BB962C8B-B14F-4D97-AF65-F5344CB8AC3E}">
        <p14:creationId xmlns:p14="http://schemas.microsoft.com/office/powerpoint/2010/main" val="10962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AC0D73-4544-4E0D-AA06-F753E3AB8D1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40220CC-D1BE-4990-A491-A7EDFD4CE728}"/>
              </a:ext>
            </a:extLst>
          </p:cNvPr>
          <p:cNvSpPr>
            <a:spLocks noGrp="1"/>
          </p:cNvSpPr>
          <p:nvPr>
            <p:ph type="sldNum" sz="quarter" idx="4"/>
          </p:nvPr>
        </p:nvSpPr>
        <p:spPr/>
        <p:txBody>
          <a:bodyPr/>
          <a:lstStyle/>
          <a:p>
            <a:fld id="{407F7647-6CBB-4945-B48A-22BF8575EA14}" type="slidenum">
              <a:rPr lang="en-US" smtClean="0"/>
              <a:pPr/>
              <a:t>5</a:t>
            </a:fld>
            <a:endParaRPr lang="en-US"/>
          </a:p>
        </p:txBody>
      </p:sp>
      <p:sp>
        <p:nvSpPr>
          <p:cNvPr id="4" name="Content Placeholder 3">
            <a:extLst>
              <a:ext uri="{FF2B5EF4-FFF2-40B4-BE49-F238E27FC236}">
                <a16:creationId xmlns:a16="http://schemas.microsoft.com/office/drawing/2014/main" id="{42C846E7-C41D-443B-9042-58C6F402F11A}"/>
              </a:ext>
            </a:extLst>
          </p:cNvPr>
          <p:cNvSpPr>
            <a:spLocks noGrp="1"/>
          </p:cNvSpPr>
          <p:nvPr>
            <p:ph sz="half" idx="2"/>
          </p:nvPr>
        </p:nvSpPr>
        <p:spPr>
          <a:xfrm>
            <a:off x="150876" y="1344541"/>
            <a:ext cx="11887200" cy="5010539"/>
          </a:xfrm>
        </p:spPr>
        <p:txBody>
          <a:bodyPr/>
          <a:lstStyle/>
          <a:p>
            <a:pPr marL="285750" indent="-285750">
              <a:buFont typeface="Arial" panose="020B0604020202020204" pitchFamily="34" charset="0"/>
              <a:buChar char="•"/>
            </a:pPr>
            <a:r>
              <a:rPr lang="en-US"/>
              <a:t>Technology Operations</a:t>
            </a:r>
          </a:p>
          <a:p>
            <a:pPr marL="742950" lvl="1" indent="-285750">
              <a:buFont typeface="Arial" panose="020B0604020202020204" pitchFamily="34" charset="0"/>
              <a:buChar char="•"/>
            </a:pPr>
            <a:r>
              <a:rPr lang="en-US"/>
              <a:t>Alerts</a:t>
            </a:r>
          </a:p>
          <a:p>
            <a:pPr marL="1428750" lvl="2" indent="-285750"/>
            <a:r>
              <a:rPr lang="en-US"/>
              <a:t>Critical	</a:t>
            </a:r>
          </a:p>
          <a:p>
            <a:pPr marL="1428750" lvl="2" indent="-285750"/>
            <a:r>
              <a:rPr lang="en-US"/>
              <a:t>Errors</a:t>
            </a:r>
          </a:p>
          <a:p>
            <a:pPr marL="742950" lvl="1" indent="-285750">
              <a:buFont typeface="Arial" panose="020B0604020202020204" pitchFamily="34" charset="0"/>
              <a:buChar char="•"/>
            </a:pPr>
            <a:r>
              <a:rPr lang="en-US"/>
              <a:t>Vulnerabilities</a:t>
            </a:r>
          </a:p>
          <a:p>
            <a:pPr marL="742950" lvl="1" indent="-285750">
              <a:buFont typeface="Arial" panose="020B0604020202020204" pitchFamily="34" charset="0"/>
              <a:buChar char="•"/>
            </a:pPr>
            <a:r>
              <a:rPr lang="en-US"/>
              <a:t>Other key points/metrics</a:t>
            </a:r>
          </a:p>
          <a:p>
            <a:pPr marL="285750" indent="-285750">
              <a:buFont typeface="Arial" panose="020B0604020202020204" pitchFamily="34" charset="0"/>
              <a:buChar char="•"/>
            </a:pPr>
            <a:r>
              <a:rPr lang="en-US"/>
              <a:t>Endpoint Engineering</a:t>
            </a:r>
          </a:p>
          <a:p>
            <a:pPr marL="742950" lvl="1" indent="-285750">
              <a:buFont typeface="Arial" panose="020B0604020202020204" pitchFamily="34" charset="0"/>
              <a:buChar char="•"/>
            </a:pPr>
            <a:r>
              <a:rPr lang="en-US"/>
              <a:t>DXI Measurements</a:t>
            </a:r>
          </a:p>
          <a:p>
            <a:pPr marL="742950" lvl="1" indent="-285750">
              <a:buFont typeface="Arial" panose="020B0604020202020204" pitchFamily="34" charset="0"/>
              <a:buChar char="•"/>
            </a:pPr>
            <a:r>
              <a:rPr lang="en-US"/>
              <a:t>Other key points/metrics</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6" name="Title 5">
            <a:extLst>
              <a:ext uri="{FF2B5EF4-FFF2-40B4-BE49-F238E27FC236}">
                <a16:creationId xmlns:a16="http://schemas.microsoft.com/office/drawing/2014/main" id="{E959EED5-F456-49A5-A60E-4696D405B1C7}"/>
              </a:ext>
            </a:extLst>
          </p:cNvPr>
          <p:cNvSpPr>
            <a:spLocks noGrp="1"/>
          </p:cNvSpPr>
          <p:nvPr>
            <p:ph type="title"/>
          </p:nvPr>
        </p:nvSpPr>
        <p:spPr/>
        <p:txBody>
          <a:bodyPr/>
          <a:lstStyle/>
          <a:p>
            <a:r>
              <a:rPr lang="en-US"/>
              <a:t>2022 Endpoint Operations Summary cont.</a:t>
            </a:r>
          </a:p>
        </p:txBody>
      </p:sp>
      <p:pic>
        <p:nvPicPr>
          <p:cNvPr id="7" name="Picture 6" descr="Shape&#10;&#10;Description automatically generated">
            <a:extLst>
              <a:ext uri="{FF2B5EF4-FFF2-40B4-BE49-F238E27FC236}">
                <a16:creationId xmlns:a16="http://schemas.microsoft.com/office/drawing/2014/main" id="{B01AECF4-E602-4912-8F47-47F4AA81A417}"/>
              </a:ext>
            </a:extLst>
          </p:cNvPr>
          <p:cNvPicPr>
            <a:picLocks noChangeAspect="1"/>
          </p:cNvPicPr>
          <p:nvPr/>
        </p:nvPicPr>
        <p:blipFill>
          <a:blip r:embed="rId2"/>
          <a:stretch>
            <a:fillRect/>
          </a:stretch>
        </p:blipFill>
        <p:spPr>
          <a:xfrm>
            <a:off x="10105051" y="36997"/>
            <a:ext cx="2058955" cy="1158163"/>
          </a:xfrm>
          <a:prstGeom prst="rect">
            <a:avLst/>
          </a:prstGeom>
        </p:spPr>
      </p:pic>
    </p:spTree>
    <p:extLst>
      <p:ext uri="{BB962C8B-B14F-4D97-AF65-F5344CB8AC3E}">
        <p14:creationId xmlns:p14="http://schemas.microsoft.com/office/powerpoint/2010/main" val="81795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6</a:t>
            </a:fld>
            <a:endParaRPr lang="en-US"/>
          </a:p>
        </p:txBody>
      </p:sp>
    </p:spTree>
    <p:extLst>
      <p:ext uri="{BB962C8B-B14F-4D97-AF65-F5344CB8AC3E}">
        <p14:creationId xmlns:p14="http://schemas.microsoft.com/office/powerpoint/2010/main" val="405335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7</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991317615"/>
              </p:ext>
            </p:extLst>
          </p:nvPr>
        </p:nvGraphicFramePr>
        <p:xfrm>
          <a:off x="55138" y="12833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6512716" y="1383961"/>
            <a:ext cx="5624146" cy="4770537"/>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 </a:t>
            </a:r>
            <a:r>
              <a:rPr lang="en-US" sz="1600">
                <a:solidFill>
                  <a:srgbClr val="7030A0"/>
                </a:solidFill>
                <a:latin typeface="Arial" panose="020B0604020202020204" pitchFamily="34" charset="0"/>
                <a:cs typeface="Arial" panose="020B0604020202020204" pitchFamily="34" charset="0"/>
              </a:rPr>
              <a:t> </a:t>
            </a:r>
          </a:p>
          <a:p>
            <a:r>
              <a:rPr lang="en-US" sz="1600">
                <a:solidFill>
                  <a:srgbClr val="7030A0"/>
                </a:solidFill>
                <a:latin typeface="Arial" panose="020B0604020202020204" pitchFamily="34" charset="0"/>
                <a:cs typeface="Arial" panose="020B0604020202020204" pitchFamily="34" charset="0"/>
              </a:rPr>
              <a:t>2,605 incidents were opened during the month, across all groups within SNOW. 23.6% of incident volume were email.</a:t>
            </a: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Phone: 1922</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Email: 614</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Self-Service: 42</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Walk-in: 24</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Chat: 3</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First contact resolution increased in December to 85.57% (as opposed to 85.18% in November).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C79EF8C-5C60-4F13-B65D-E3459647ECF4}"/>
              </a:ext>
            </a:extLst>
          </p:cNvPr>
          <p:cNvGraphicFramePr/>
          <p:nvPr>
            <p:extLst>
              <p:ext uri="{D42A27DB-BD31-4B8C-83A1-F6EECF244321}">
                <p14:modId xmlns:p14="http://schemas.microsoft.com/office/powerpoint/2010/main" val="2768680138"/>
              </p:ext>
            </p:extLst>
          </p:nvPr>
        </p:nvGraphicFramePr>
        <p:xfrm>
          <a:off x="55138" y="4172290"/>
          <a:ext cx="6039338" cy="2365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127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8</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Incidents Opened by Week</a:t>
            </a:r>
          </a:p>
        </p:txBody>
      </p:sp>
      <p:sp>
        <p:nvSpPr>
          <p:cNvPr id="11" name="TextBox 10">
            <a:extLst>
              <a:ext uri="{FF2B5EF4-FFF2-40B4-BE49-F238E27FC236}">
                <a16:creationId xmlns:a16="http://schemas.microsoft.com/office/drawing/2014/main" id="{4C9E97A7-8CF9-4121-BD5C-C518FC9BBDEC}"/>
              </a:ext>
            </a:extLst>
          </p:cNvPr>
          <p:cNvSpPr txBox="1"/>
          <p:nvPr/>
        </p:nvSpPr>
        <p:spPr>
          <a:xfrm>
            <a:off x="-1" y="4046315"/>
            <a:ext cx="12191999" cy="378565"/>
          </a:xfrm>
          <a:prstGeom prst="rect">
            <a:avLst/>
          </a:prstGeom>
          <a:noFill/>
        </p:spPr>
        <p:txBody>
          <a:bodyPr wrap="square" rtlCol="0">
            <a:spAutoFit/>
          </a:bodyPr>
          <a:lstStyle/>
          <a:p>
            <a:r>
              <a:rPr lang="en-US" sz="1860">
                <a:solidFill>
                  <a:srgbClr val="7030A0"/>
                </a:solidFill>
              </a:rPr>
              <a:t>Percentage of incidents resolved; same day opened. </a:t>
            </a:r>
          </a:p>
        </p:txBody>
      </p:sp>
      <p:sp>
        <p:nvSpPr>
          <p:cNvPr id="7" name="TextBox 6">
            <a:extLst>
              <a:ext uri="{FF2B5EF4-FFF2-40B4-BE49-F238E27FC236}">
                <a16:creationId xmlns:a16="http://schemas.microsoft.com/office/drawing/2014/main" id="{FE7EE410-2640-4E5A-B961-2D0C05BB533F}"/>
              </a:ext>
            </a:extLst>
          </p:cNvPr>
          <p:cNvSpPr txBox="1"/>
          <p:nvPr/>
        </p:nvSpPr>
        <p:spPr>
          <a:xfrm>
            <a:off x="7866345" y="1785168"/>
            <a:ext cx="4205494" cy="427809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Incidents opened by week trended downward in December, due largely to the holiday weeks.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percentage of incidents resolved the same day that they were opened trended downward this month, again due to the holiday.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p:txBody>
      </p:sp>
      <p:pic>
        <p:nvPicPr>
          <p:cNvPr id="6" name="Picture 5" descr="Chart, line chart&#10;&#10;Description automatically generated">
            <a:extLst>
              <a:ext uri="{FF2B5EF4-FFF2-40B4-BE49-F238E27FC236}">
                <a16:creationId xmlns:a16="http://schemas.microsoft.com/office/drawing/2014/main" id="{3CF10FC7-7866-4817-8DCE-D846D304C83A}"/>
              </a:ext>
            </a:extLst>
          </p:cNvPr>
          <p:cNvPicPr>
            <a:picLocks noChangeAspect="1"/>
          </p:cNvPicPr>
          <p:nvPr/>
        </p:nvPicPr>
        <p:blipFill>
          <a:blip r:embed="rId3"/>
          <a:stretch>
            <a:fillRect/>
          </a:stretch>
        </p:blipFill>
        <p:spPr>
          <a:xfrm>
            <a:off x="0" y="1726102"/>
            <a:ext cx="7799369" cy="2315263"/>
          </a:xfrm>
          <a:prstGeom prst="rect">
            <a:avLst/>
          </a:prstGeom>
        </p:spPr>
      </p:pic>
      <p:pic>
        <p:nvPicPr>
          <p:cNvPr id="13" name="Picture 12" descr="Chart, line chart&#10;&#10;Description automatically generated">
            <a:extLst>
              <a:ext uri="{FF2B5EF4-FFF2-40B4-BE49-F238E27FC236}">
                <a16:creationId xmlns:a16="http://schemas.microsoft.com/office/drawing/2014/main" id="{2F95603B-A2B4-4766-A0FC-871358C29907}"/>
              </a:ext>
            </a:extLst>
          </p:cNvPr>
          <p:cNvPicPr>
            <a:picLocks noChangeAspect="1"/>
          </p:cNvPicPr>
          <p:nvPr/>
        </p:nvPicPr>
        <p:blipFill>
          <a:blip r:embed="rId4"/>
          <a:stretch>
            <a:fillRect/>
          </a:stretch>
        </p:blipFill>
        <p:spPr>
          <a:xfrm>
            <a:off x="0" y="4352831"/>
            <a:ext cx="7799369" cy="2315263"/>
          </a:xfrm>
          <a:prstGeom prst="rect">
            <a:avLst/>
          </a:prstGeom>
        </p:spPr>
      </p:pic>
    </p:spTree>
    <p:extLst>
      <p:ext uri="{BB962C8B-B14F-4D97-AF65-F5344CB8AC3E}">
        <p14:creationId xmlns:p14="http://schemas.microsoft.com/office/powerpoint/2010/main" val="372658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AE14C-031C-495C-B643-CAD3BB053782}"/>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4731DB1-8F0E-4F7B-82AD-550F9CD8E90E}"/>
              </a:ext>
            </a:extLst>
          </p:cNvPr>
          <p:cNvSpPr>
            <a:spLocks noGrp="1"/>
          </p:cNvSpPr>
          <p:nvPr>
            <p:ph type="sldNum" sz="quarter" idx="4"/>
          </p:nvPr>
        </p:nvSpPr>
        <p:spPr/>
        <p:txBody>
          <a:bodyPr/>
          <a:lstStyle/>
          <a:p>
            <a:fld id="{407F7647-6CBB-4945-B48A-22BF8575EA14}" type="slidenum">
              <a:rPr lang="en-US" smtClean="0"/>
              <a:pPr/>
              <a:t>9</a:t>
            </a:fld>
            <a:endParaRPr lang="en-US"/>
          </a:p>
        </p:txBody>
      </p:sp>
      <p:sp>
        <p:nvSpPr>
          <p:cNvPr id="11" name="Title 3">
            <a:extLst>
              <a:ext uri="{FF2B5EF4-FFF2-40B4-BE49-F238E27FC236}">
                <a16:creationId xmlns:a16="http://schemas.microsoft.com/office/drawing/2014/main" id="{32F48467-7A62-41C0-A1E7-3811EC513CC9}"/>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51013045-3E88-4BA4-A7CC-7C45C7A49A34}"/>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 Backlog Growth</a:t>
            </a:r>
          </a:p>
        </p:txBody>
      </p:sp>
      <p:sp>
        <p:nvSpPr>
          <p:cNvPr id="10" name="TextBox 9">
            <a:extLst>
              <a:ext uri="{FF2B5EF4-FFF2-40B4-BE49-F238E27FC236}">
                <a16:creationId xmlns:a16="http://schemas.microsoft.com/office/drawing/2014/main" id="{EFC61EF0-BFEF-4476-BEE4-401B95F38623}"/>
              </a:ext>
            </a:extLst>
          </p:cNvPr>
          <p:cNvSpPr txBox="1"/>
          <p:nvPr/>
        </p:nvSpPr>
        <p:spPr>
          <a:xfrm>
            <a:off x="686562" y="5253264"/>
            <a:ext cx="10818876" cy="1077218"/>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 December, backlog growth trended downward. I’ve been pinging those with the oldest incidents and have been resolving items on behalf of other teams. Please remind your teams to work to resolve their assigned work. </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As we approach 2023, we want to enter the new year with the smallest backlog as possible- across </a:t>
            </a:r>
            <a:r>
              <a:rPr lang="en-US" sz="1600" i="1">
                <a:solidFill>
                  <a:srgbClr val="7030A0"/>
                </a:solidFill>
                <a:latin typeface="Arial" panose="020B0604020202020204" pitchFamily="34" charset="0"/>
                <a:cs typeface="Arial" panose="020B0604020202020204" pitchFamily="34" charset="0"/>
              </a:rPr>
              <a:t>all teams. </a:t>
            </a:r>
            <a:r>
              <a:rPr lang="en-US" sz="1600">
                <a:solidFill>
                  <a:srgbClr val="7030A0"/>
                </a:solidFill>
                <a:latin typeface="Arial" panose="020B0604020202020204" pitchFamily="34" charset="0"/>
                <a:cs typeface="Arial" panose="020B0604020202020204" pitchFamily="34" charset="0"/>
              </a:rPr>
              <a:t>This applies to Problems as well. </a:t>
            </a:r>
            <a:r>
              <a:rPr lang="en-US" sz="1600" i="1">
                <a:solidFill>
                  <a:srgbClr val="7030A0"/>
                </a:solidFill>
                <a:latin typeface="Arial" panose="020B0604020202020204" pitchFamily="34" charset="0"/>
                <a:cs typeface="Arial" panose="020B0604020202020204" pitchFamily="34" charset="0"/>
              </a:rPr>
              <a:t> </a:t>
            </a:r>
            <a:endParaRPr lang="en-US" sz="1600">
              <a:solidFill>
                <a:srgbClr val="7030A0"/>
              </a:solidFill>
              <a:latin typeface="Arial" panose="020B0604020202020204" pitchFamily="34" charset="0"/>
              <a:cs typeface="Arial" panose="020B0604020202020204" pitchFamily="34" charset="0"/>
            </a:endParaRPr>
          </a:p>
        </p:txBody>
      </p:sp>
      <p:pic>
        <p:nvPicPr>
          <p:cNvPr id="6" name="Picture 5" descr="Chart, waterfall chart&#10;&#10;Description automatically generated">
            <a:extLst>
              <a:ext uri="{FF2B5EF4-FFF2-40B4-BE49-F238E27FC236}">
                <a16:creationId xmlns:a16="http://schemas.microsoft.com/office/drawing/2014/main" id="{C9A593D8-E854-4B7F-AB3A-BF50A0136A90}"/>
              </a:ext>
            </a:extLst>
          </p:cNvPr>
          <p:cNvPicPr>
            <a:picLocks noChangeAspect="1"/>
          </p:cNvPicPr>
          <p:nvPr/>
        </p:nvPicPr>
        <p:blipFill>
          <a:blip r:embed="rId3"/>
          <a:stretch>
            <a:fillRect/>
          </a:stretch>
        </p:blipFill>
        <p:spPr>
          <a:xfrm>
            <a:off x="336694" y="1843204"/>
            <a:ext cx="11653935" cy="3459501"/>
          </a:xfrm>
          <a:prstGeom prst="rect">
            <a:avLst/>
          </a:prstGeom>
        </p:spPr>
      </p:pic>
    </p:spTree>
    <p:extLst>
      <p:ext uri="{BB962C8B-B14F-4D97-AF65-F5344CB8AC3E}">
        <p14:creationId xmlns:p14="http://schemas.microsoft.com/office/powerpoint/2010/main" val="1595037765"/>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TotalTime>0</TotalTime>
  <Words>3257</Words>
  <Application>Microsoft Office PowerPoint</Application>
  <PresentationFormat>Widescreen</PresentationFormat>
  <Paragraphs>525</Paragraphs>
  <Slides>37</Slides>
  <Notes>18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Endpoints Operations</vt:lpstr>
      <vt:lpstr>PowerPoint Presentation</vt:lpstr>
      <vt:lpstr>Executive Summary</vt:lpstr>
      <vt:lpstr>2022 Endpoint Operations Summary</vt:lpstr>
      <vt:lpstr>2022 Endpoint Operations Summary cont.</vt:lpstr>
      <vt:lpstr>Incident Management</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2022 SLA Goals &amp; Actuals</vt:lpstr>
      <vt:lpstr>PowerPoint Presentation</vt:lpstr>
      <vt:lpstr>Service Desk</vt:lpstr>
      <vt:lpstr>Year over Year Quarterly Results</vt:lpstr>
      <vt:lpstr>Key Call Statistics </vt:lpstr>
      <vt:lpstr>Key Call Statistics </vt:lpstr>
      <vt:lpstr>Key Call Statistics </vt:lpstr>
      <vt:lpstr>Incident Statistics </vt:lpstr>
      <vt:lpstr>Incident Statistics </vt:lpstr>
      <vt:lpstr>2021 Service Desk SLA Statistics</vt:lpstr>
      <vt:lpstr>Knowledge Statistics </vt:lpstr>
      <vt:lpstr>Update &amp; Reminder Highlights </vt:lpstr>
      <vt:lpstr> Technology Operations </vt:lpstr>
      <vt:lpstr>Escalation Status </vt:lpstr>
      <vt:lpstr>Escalation Baselines </vt:lpstr>
      <vt:lpstr>Logic Monitor Alerts </vt:lpstr>
      <vt:lpstr>Resource Uptime </vt:lpstr>
      <vt:lpstr>Endpoint Engineering</vt:lpstr>
      <vt:lpstr>Endpoint Analytics</vt:lpstr>
      <vt:lpstr>Endpoint Model Inventory </vt:lpstr>
      <vt:lpstr>Endpoint Model Performance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lastModifiedBy>Noble, Keith (IT)</cp:lastModifiedBy>
  <cp:revision>84</cp:revision>
  <dcterms:created xsi:type="dcterms:W3CDTF">2021-04-29T18:29:43Z</dcterms:created>
  <dcterms:modified xsi:type="dcterms:W3CDTF">2023-01-09T13:09:37Z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