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5.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7"/>
  </p:notesMasterIdLst>
  <p:sldIdLst>
    <p:sldId id="438" r:id="rId2"/>
    <p:sldId id="1464" r:id="rId3"/>
    <p:sldId id="1528" r:id="rId4"/>
    <p:sldId id="1537" r:id="rId5"/>
    <p:sldId id="1497" r:id="rId6"/>
    <p:sldId id="1514" r:id="rId7"/>
    <p:sldId id="1519" r:id="rId8"/>
    <p:sldId id="1526" r:id="rId9"/>
    <p:sldId id="1520" r:id="rId10"/>
    <p:sldId id="1521" r:id="rId11"/>
    <p:sldId id="1522" r:id="rId12"/>
    <p:sldId id="1523" r:id="rId13"/>
    <p:sldId id="1551" r:id="rId14"/>
    <p:sldId id="1550" r:id="rId15"/>
    <p:sldId id="1525" r:id="rId16"/>
    <p:sldId id="1532" r:id="rId17"/>
    <p:sldId id="1502" r:id="rId18"/>
    <p:sldId id="1518" r:id="rId19"/>
    <p:sldId id="1466" r:id="rId20"/>
    <p:sldId id="1495" r:id="rId21"/>
    <p:sldId id="1496" r:id="rId22"/>
    <p:sldId id="1534" r:id="rId23"/>
    <p:sldId id="1535" r:id="rId24"/>
    <p:sldId id="1499" r:id="rId25"/>
    <p:sldId id="1536" r:id="rId26"/>
    <p:sldId id="1500" r:id="rId27"/>
    <p:sldId id="1530" r:id="rId28"/>
    <p:sldId id="1503" r:id="rId29"/>
    <p:sldId id="1540" r:id="rId30"/>
    <p:sldId id="1549" r:id="rId31"/>
    <p:sldId id="1501" r:id="rId32"/>
    <p:sldId id="1542" r:id="rId33"/>
    <p:sldId id="1548" r:id="rId34"/>
    <p:sldId id="1547"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ble, Keith (IT)" initials="NK(" lastIdx="2" clrIdx="0">
    <p:extLst>
      <p:ext uri="{19B8F6BF-5375-455C-9EA6-DF929625EA0E}">
        <p15:presenceInfo xmlns:p15="http://schemas.microsoft.com/office/powerpoint/2012/main" userId="S::NobleK@jacksonlewis.com::693b87e5-2de0-43c1-b3ce-396dda00bef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A6728F-BEAD-A640-9BB2-D9D378E27C1F}" v="5" dt="2023-02-09T18:41:08.963"/>
    <p1510:client id="{A678AF2A-0AE2-E49F-9AD8-352876F3A7D5}" v="699" dt="2023-02-10T22:38:46.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opened per month, </a:t>
            </a:r>
            <a:r>
              <a:rPr lang="en-US" baseline="0">
                <a:solidFill>
                  <a:srgbClr val="7030A0"/>
                </a:solidFill>
              </a:rPr>
              <a:t>by Source</a:t>
            </a:r>
          </a:p>
        </c:rich>
      </c:tx>
      <c:layout>
        <c:manualLayout>
          <c:xMode val="edge"/>
          <c:yMode val="edge"/>
          <c:x val="0.18824674456487905"/>
          <c:y val="3.56976878305575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Phone</c:v>
                </c:pt>
              </c:strCache>
            </c:strRef>
          </c:tx>
          <c:spPr>
            <a:solidFill>
              <a:schemeClr val="accent1"/>
            </a:solidFill>
            <a:ln>
              <a:noFill/>
            </a:ln>
            <a:effectLst/>
          </c:spPr>
          <c:invertIfNegative val="0"/>
          <c:cat>
            <c:strRef>
              <c:f>Sheet1!$A$12:$A$14</c:f>
              <c:strCache>
                <c:ptCount val="3"/>
                <c:pt idx="0">
                  <c:v>November</c:v>
                </c:pt>
                <c:pt idx="1">
                  <c:v>December</c:v>
                </c:pt>
                <c:pt idx="2">
                  <c:v>January</c:v>
                </c:pt>
              </c:strCache>
            </c:strRef>
          </c:cat>
          <c:val>
            <c:numRef>
              <c:f>Sheet1!$B$12:$B$14</c:f>
              <c:numCache>
                <c:formatCode>General</c:formatCode>
                <c:ptCount val="3"/>
                <c:pt idx="0">
                  <c:v>2248</c:v>
                </c:pt>
                <c:pt idx="1">
                  <c:v>1922</c:v>
                </c:pt>
                <c:pt idx="2">
                  <c:v>2334</c:v>
                </c:pt>
              </c:numCache>
            </c:numRef>
          </c:val>
          <c:extLst>
            <c:ext xmlns:c16="http://schemas.microsoft.com/office/drawing/2014/chart" uri="{C3380CC4-5D6E-409C-BE32-E72D297353CC}">
              <c16:uniqueId val="{00000000-2613-447E-A06A-8A1F041D8066}"/>
            </c:ext>
          </c:extLst>
        </c:ser>
        <c:ser>
          <c:idx val="1"/>
          <c:order val="1"/>
          <c:tx>
            <c:strRef>
              <c:f>Sheet1!$C$1</c:f>
              <c:strCache>
                <c:ptCount val="1"/>
                <c:pt idx="0">
                  <c:v>Email</c:v>
                </c:pt>
              </c:strCache>
            </c:strRef>
          </c:tx>
          <c:spPr>
            <a:solidFill>
              <a:schemeClr val="accent2"/>
            </a:solidFill>
            <a:ln>
              <a:noFill/>
            </a:ln>
            <a:effectLst/>
          </c:spPr>
          <c:invertIfNegative val="0"/>
          <c:cat>
            <c:strRef>
              <c:f>Sheet1!$A$12:$A$14</c:f>
              <c:strCache>
                <c:ptCount val="3"/>
                <c:pt idx="0">
                  <c:v>November</c:v>
                </c:pt>
                <c:pt idx="1">
                  <c:v>December</c:v>
                </c:pt>
                <c:pt idx="2">
                  <c:v>January</c:v>
                </c:pt>
              </c:strCache>
            </c:strRef>
          </c:cat>
          <c:val>
            <c:numRef>
              <c:f>Sheet1!$C$12:$C$14</c:f>
              <c:numCache>
                <c:formatCode>General</c:formatCode>
                <c:ptCount val="3"/>
                <c:pt idx="0">
                  <c:v>611</c:v>
                </c:pt>
                <c:pt idx="1">
                  <c:v>614</c:v>
                </c:pt>
                <c:pt idx="2">
                  <c:v>660</c:v>
                </c:pt>
              </c:numCache>
            </c:numRef>
          </c:val>
          <c:extLst>
            <c:ext xmlns:c16="http://schemas.microsoft.com/office/drawing/2014/chart" uri="{C3380CC4-5D6E-409C-BE32-E72D297353CC}">
              <c16:uniqueId val="{00000001-2613-447E-A06A-8A1F041D8066}"/>
            </c:ext>
          </c:extLst>
        </c:ser>
        <c:ser>
          <c:idx val="2"/>
          <c:order val="2"/>
          <c:tx>
            <c:strRef>
              <c:f>Sheet1!$D$1</c:f>
              <c:strCache>
                <c:ptCount val="1"/>
                <c:pt idx="0">
                  <c:v>Self-Service</c:v>
                </c:pt>
              </c:strCache>
            </c:strRef>
          </c:tx>
          <c:spPr>
            <a:solidFill>
              <a:schemeClr val="accent3"/>
            </a:solidFill>
            <a:ln>
              <a:noFill/>
            </a:ln>
            <a:effectLst/>
          </c:spPr>
          <c:invertIfNegative val="0"/>
          <c:cat>
            <c:strRef>
              <c:f>Sheet1!$A$12:$A$14</c:f>
              <c:strCache>
                <c:ptCount val="3"/>
                <c:pt idx="0">
                  <c:v>November</c:v>
                </c:pt>
                <c:pt idx="1">
                  <c:v>December</c:v>
                </c:pt>
                <c:pt idx="2">
                  <c:v>January</c:v>
                </c:pt>
              </c:strCache>
            </c:strRef>
          </c:cat>
          <c:val>
            <c:numRef>
              <c:f>Sheet1!$D$12:$D$14</c:f>
              <c:numCache>
                <c:formatCode>General</c:formatCode>
                <c:ptCount val="3"/>
                <c:pt idx="0">
                  <c:v>48</c:v>
                </c:pt>
                <c:pt idx="1">
                  <c:v>42</c:v>
                </c:pt>
                <c:pt idx="2">
                  <c:v>78</c:v>
                </c:pt>
              </c:numCache>
            </c:numRef>
          </c:val>
          <c:extLst>
            <c:ext xmlns:c16="http://schemas.microsoft.com/office/drawing/2014/chart" uri="{C3380CC4-5D6E-409C-BE32-E72D297353CC}">
              <c16:uniqueId val="{00000002-2613-447E-A06A-8A1F041D8066}"/>
            </c:ext>
          </c:extLst>
        </c:ser>
        <c:ser>
          <c:idx val="3"/>
          <c:order val="3"/>
          <c:tx>
            <c:strRef>
              <c:f>Sheet1!$E$1</c:f>
              <c:strCache>
                <c:ptCount val="1"/>
                <c:pt idx="0">
                  <c:v>Walk-in</c:v>
                </c:pt>
              </c:strCache>
            </c:strRef>
          </c:tx>
          <c:spPr>
            <a:solidFill>
              <a:schemeClr val="accent4"/>
            </a:solidFill>
            <a:ln>
              <a:noFill/>
            </a:ln>
            <a:effectLst/>
          </c:spPr>
          <c:invertIfNegative val="0"/>
          <c:cat>
            <c:strRef>
              <c:f>Sheet1!$A$12:$A$14</c:f>
              <c:strCache>
                <c:ptCount val="3"/>
                <c:pt idx="0">
                  <c:v>November</c:v>
                </c:pt>
                <c:pt idx="1">
                  <c:v>December</c:v>
                </c:pt>
                <c:pt idx="2">
                  <c:v>January</c:v>
                </c:pt>
              </c:strCache>
            </c:strRef>
          </c:cat>
          <c:val>
            <c:numRef>
              <c:f>Sheet1!$E$12:$E$14</c:f>
              <c:numCache>
                <c:formatCode>General</c:formatCode>
                <c:ptCount val="3"/>
                <c:pt idx="0">
                  <c:v>21</c:v>
                </c:pt>
                <c:pt idx="1">
                  <c:v>24</c:v>
                </c:pt>
                <c:pt idx="2">
                  <c:v>60</c:v>
                </c:pt>
              </c:numCache>
            </c:numRef>
          </c:val>
          <c:extLst>
            <c:ext xmlns:c16="http://schemas.microsoft.com/office/drawing/2014/chart" uri="{C3380CC4-5D6E-409C-BE32-E72D297353CC}">
              <c16:uniqueId val="{00000004-2613-447E-A06A-8A1F041D8066}"/>
            </c:ext>
          </c:extLst>
        </c:ser>
        <c:ser>
          <c:idx val="4"/>
          <c:order val="4"/>
          <c:tx>
            <c:strRef>
              <c:f>Sheet1!$F$1</c:f>
              <c:strCache>
                <c:ptCount val="1"/>
                <c:pt idx="0">
                  <c:v>Chat</c:v>
                </c:pt>
              </c:strCache>
            </c:strRef>
          </c:tx>
          <c:spPr>
            <a:solidFill>
              <a:schemeClr val="accent5"/>
            </a:solidFill>
            <a:ln>
              <a:noFill/>
            </a:ln>
            <a:effectLst/>
          </c:spPr>
          <c:invertIfNegative val="0"/>
          <c:cat>
            <c:strRef>
              <c:f>Sheet1!$A$12:$A$14</c:f>
              <c:strCache>
                <c:ptCount val="3"/>
                <c:pt idx="0">
                  <c:v>November</c:v>
                </c:pt>
                <c:pt idx="1">
                  <c:v>December</c:v>
                </c:pt>
                <c:pt idx="2">
                  <c:v>January</c:v>
                </c:pt>
              </c:strCache>
            </c:strRef>
          </c:cat>
          <c:val>
            <c:numRef>
              <c:f>Sheet1!$F$12:$F$14</c:f>
              <c:numCache>
                <c:formatCode>General</c:formatCode>
                <c:ptCount val="3"/>
                <c:pt idx="0">
                  <c:v>0</c:v>
                </c:pt>
                <c:pt idx="1">
                  <c:v>3</c:v>
                </c:pt>
                <c:pt idx="2">
                  <c:v>2</c:v>
                </c:pt>
              </c:numCache>
            </c:numRef>
          </c:val>
          <c:extLst>
            <c:ext xmlns:c16="http://schemas.microsoft.com/office/drawing/2014/chart" uri="{C3380CC4-5D6E-409C-BE32-E72D297353CC}">
              <c16:uniqueId val="{00000005-2613-447E-A06A-8A1F041D8066}"/>
            </c:ext>
          </c:extLst>
        </c:ser>
        <c:dLbls>
          <c:showLegendKey val="0"/>
          <c:showVal val="0"/>
          <c:showCatName val="0"/>
          <c:showSerName val="0"/>
          <c:showPercent val="0"/>
          <c:showBubbleSize val="0"/>
        </c:dLbls>
        <c:gapWidth val="150"/>
        <c:overlap val="100"/>
        <c:axId val="1934353728"/>
        <c:axId val="1928843536"/>
      </c:barChart>
      <c:catAx>
        <c:axId val="1934353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8843536"/>
        <c:crosses val="autoZero"/>
        <c:auto val="1"/>
        <c:lblAlgn val="ctr"/>
        <c:lblOffset val="100"/>
        <c:noMultiLvlLbl val="0"/>
      </c:catAx>
      <c:valAx>
        <c:axId val="19288435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43537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Calls</a:t>
            </a:r>
            <a:r>
              <a:rPr lang="en-US" baseline="0">
                <a:solidFill>
                  <a:srgbClr val="7030A0"/>
                </a:solidFill>
              </a:rPr>
              <a:t> Handled within 30, 60, and 90 seconds</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&lt;30 seconds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Sheet1!$A$12:$A$14</c:f>
              <c:strCache>
                <c:ptCount val="3"/>
                <c:pt idx="0">
                  <c:v>November</c:v>
                </c:pt>
                <c:pt idx="1">
                  <c:v>December</c:v>
                </c:pt>
                <c:pt idx="2">
                  <c:v>January</c:v>
                </c:pt>
              </c:strCache>
            </c:strRef>
          </c:cat>
          <c:val>
            <c:numRef>
              <c:f>Sheet1!$B$12:$B$14</c:f>
              <c:numCache>
                <c:formatCode>0.00%</c:formatCode>
                <c:ptCount val="3"/>
                <c:pt idx="0">
                  <c:v>0.9093</c:v>
                </c:pt>
                <c:pt idx="1">
                  <c:v>0.87370000000000003</c:v>
                </c:pt>
                <c:pt idx="2">
                  <c:v>0.8871</c:v>
                </c:pt>
              </c:numCache>
            </c:numRef>
          </c:val>
          <c:smooth val="0"/>
          <c:extLst>
            <c:ext xmlns:c16="http://schemas.microsoft.com/office/drawing/2014/chart" uri="{C3380CC4-5D6E-409C-BE32-E72D297353CC}">
              <c16:uniqueId val="{00000000-5276-4CE0-BE63-7A054A490962}"/>
            </c:ext>
          </c:extLst>
        </c:ser>
        <c:ser>
          <c:idx val="1"/>
          <c:order val="1"/>
          <c:tx>
            <c:strRef>
              <c:f>Sheet1!$C$1</c:f>
              <c:strCache>
                <c:ptCount val="1"/>
                <c:pt idx="0">
                  <c:v>&lt;60 seconds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Sheet1!$A$12:$A$14</c:f>
              <c:strCache>
                <c:ptCount val="3"/>
                <c:pt idx="0">
                  <c:v>November</c:v>
                </c:pt>
                <c:pt idx="1">
                  <c:v>December</c:v>
                </c:pt>
                <c:pt idx="2">
                  <c:v>January</c:v>
                </c:pt>
              </c:strCache>
            </c:strRef>
          </c:cat>
          <c:val>
            <c:numRef>
              <c:f>Sheet1!$C$12:$C$14</c:f>
              <c:numCache>
                <c:formatCode>0.00%</c:formatCode>
                <c:ptCount val="3"/>
                <c:pt idx="0">
                  <c:v>0.93220000000000003</c:v>
                </c:pt>
                <c:pt idx="1">
                  <c:v>0.91879999999999995</c:v>
                </c:pt>
                <c:pt idx="2">
                  <c:v>0.93100000000000005</c:v>
                </c:pt>
              </c:numCache>
            </c:numRef>
          </c:val>
          <c:smooth val="0"/>
          <c:extLst>
            <c:ext xmlns:c16="http://schemas.microsoft.com/office/drawing/2014/chart" uri="{C3380CC4-5D6E-409C-BE32-E72D297353CC}">
              <c16:uniqueId val="{00000001-5276-4CE0-BE63-7A054A490962}"/>
            </c:ext>
          </c:extLst>
        </c:ser>
        <c:ser>
          <c:idx val="2"/>
          <c:order val="2"/>
          <c:tx>
            <c:strRef>
              <c:f>Sheet1!$D$1</c:f>
              <c:strCache>
                <c:ptCount val="1"/>
                <c:pt idx="0">
                  <c:v>&lt;90 seconds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Sheet1!$A$12:$A$14</c:f>
              <c:strCache>
                <c:ptCount val="3"/>
                <c:pt idx="0">
                  <c:v>November</c:v>
                </c:pt>
                <c:pt idx="1">
                  <c:v>December</c:v>
                </c:pt>
                <c:pt idx="2">
                  <c:v>January</c:v>
                </c:pt>
              </c:strCache>
            </c:strRef>
          </c:cat>
          <c:val>
            <c:numRef>
              <c:f>Sheet1!$D$12:$D$14</c:f>
              <c:numCache>
                <c:formatCode>0.00%</c:formatCode>
                <c:ptCount val="3"/>
                <c:pt idx="0">
                  <c:v>0.9415</c:v>
                </c:pt>
                <c:pt idx="1">
                  <c:v>0.92930000000000001</c:v>
                </c:pt>
                <c:pt idx="2">
                  <c:v>0.9425</c:v>
                </c:pt>
              </c:numCache>
            </c:numRef>
          </c:val>
          <c:smooth val="0"/>
          <c:extLst>
            <c:ext xmlns:c16="http://schemas.microsoft.com/office/drawing/2014/chart" uri="{C3380CC4-5D6E-409C-BE32-E72D297353CC}">
              <c16:uniqueId val="{00000002-5276-4CE0-BE63-7A054A490962}"/>
            </c:ext>
          </c:extLst>
        </c:ser>
        <c:dLbls>
          <c:showLegendKey val="0"/>
          <c:showVal val="0"/>
          <c:showCatName val="0"/>
          <c:showSerName val="0"/>
          <c:showPercent val="0"/>
          <c:showBubbleSize val="0"/>
        </c:dLbls>
        <c:marker val="1"/>
        <c:smooth val="0"/>
        <c:axId val="228951632"/>
        <c:axId val="1131539840"/>
      </c:lineChart>
      <c:catAx>
        <c:axId val="228951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1539840"/>
        <c:crosses val="autoZero"/>
        <c:auto val="1"/>
        <c:lblAlgn val="ctr"/>
        <c:lblOffset val="100"/>
        <c:noMultiLvlLbl val="0"/>
      </c:catAx>
      <c:valAx>
        <c:axId val="1131539840"/>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5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Average Speed to Answer (in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Speed to Answer</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Sheet1!$A$12:$A$14</c:f>
              <c:strCache>
                <c:ptCount val="3"/>
                <c:pt idx="0">
                  <c:v>November</c:v>
                </c:pt>
                <c:pt idx="1">
                  <c:v>December</c:v>
                </c:pt>
                <c:pt idx="2">
                  <c:v>January</c:v>
                </c:pt>
              </c:strCache>
            </c:strRef>
          </c:cat>
          <c:val>
            <c:numRef>
              <c:f>Sheet1!$B$12:$B$14</c:f>
              <c:numCache>
                <c:formatCode>General</c:formatCode>
                <c:ptCount val="3"/>
                <c:pt idx="0">
                  <c:v>25</c:v>
                </c:pt>
                <c:pt idx="1">
                  <c:v>35</c:v>
                </c:pt>
                <c:pt idx="2">
                  <c:v>31</c:v>
                </c:pt>
              </c:numCache>
            </c:numRef>
          </c:val>
          <c:smooth val="0"/>
          <c:extLst>
            <c:ext xmlns:c16="http://schemas.microsoft.com/office/drawing/2014/chart" uri="{C3380CC4-5D6E-409C-BE32-E72D297353CC}">
              <c16:uniqueId val="{00000000-A6BD-4F16-89BE-FFCC2D298D5A}"/>
            </c:ext>
          </c:extLst>
        </c:ser>
        <c:dLbls>
          <c:showLegendKey val="0"/>
          <c:showVal val="0"/>
          <c:showCatName val="0"/>
          <c:showSerName val="0"/>
          <c:showPercent val="0"/>
          <c:showBubbleSize val="0"/>
        </c:dLbls>
        <c:marker val="1"/>
        <c:smooth val="0"/>
        <c:axId val="1019531760"/>
        <c:axId val="144300896"/>
      </c:lineChart>
      <c:catAx>
        <c:axId val="1019531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4300896"/>
        <c:crosses val="autoZero"/>
        <c:auto val="1"/>
        <c:lblAlgn val="ctr"/>
        <c:lblOffset val="100"/>
        <c:noMultiLvlLbl val="0"/>
      </c:catAx>
      <c:valAx>
        <c:axId val="144300896"/>
        <c:scaling>
          <c:orientation val="minMax"/>
          <c:max val="15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Incidents Closed, </a:t>
            </a:r>
            <a:r>
              <a:rPr lang="en-US" baseline="0">
                <a:solidFill>
                  <a:srgbClr val="7030A0"/>
                </a:solidFill>
              </a:rPr>
              <a:t>by Source</a:t>
            </a:r>
          </a:p>
        </c:rich>
      </c:tx>
      <c:layout>
        <c:manualLayout>
          <c:xMode val="edge"/>
          <c:yMode val="edge"/>
          <c:x val="0.32607771260886559"/>
          <c:y val="4.886491025941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Month</c:v>
                </c:pt>
              </c:strCache>
            </c:strRef>
          </c:tx>
          <c:dPt>
            <c:idx val="0"/>
            <c:bubble3D val="0"/>
            <c:spPr>
              <a:solidFill>
                <a:schemeClr val="accent1"/>
              </a:solidFill>
              <a:ln>
                <a:noFill/>
              </a:ln>
              <a:effectLst/>
              <a:sp3d/>
            </c:spPr>
            <c:extLst>
              <c:ext xmlns:c16="http://schemas.microsoft.com/office/drawing/2014/chart" uri="{C3380CC4-5D6E-409C-BE32-E72D297353CC}">
                <c16:uniqueId val="{00000001-843D-4BCB-A8A7-BB4C0408791A}"/>
              </c:ext>
            </c:extLst>
          </c:dPt>
          <c:dPt>
            <c:idx val="1"/>
            <c:bubble3D val="0"/>
            <c:spPr>
              <a:solidFill>
                <a:schemeClr val="accent2"/>
              </a:solidFill>
              <a:ln>
                <a:noFill/>
              </a:ln>
              <a:effectLst/>
              <a:sp3d/>
            </c:spPr>
            <c:extLst>
              <c:ext xmlns:c16="http://schemas.microsoft.com/office/drawing/2014/chart" uri="{C3380CC4-5D6E-409C-BE32-E72D297353CC}">
                <c16:uniqueId val="{00000003-843D-4BCB-A8A7-BB4C0408791A}"/>
              </c:ext>
            </c:extLst>
          </c:dPt>
          <c:dPt>
            <c:idx val="2"/>
            <c:bubble3D val="0"/>
            <c:spPr>
              <a:solidFill>
                <a:schemeClr val="accent3"/>
              </a:solidFill>
              <a:ln>
                <a:noFill/>
              </a:ln>
              <a:effectLst/>
              <a:sp3d/>
            </c:spPr>
            <c:extLst>
              <c:ext xmlns:c16="http://schemas.microsoft.com/office/drawing/2014/chart" uri="{C3380CC4-5D6E-409C-BE32-E72D297353CC}">
                <c16:uniqueId val="{00000005-843D-4BCB-A8A7-BB4C0408791A}"/>
              </c:ext>
            </c:extLst>
          </c:dPt>
          <c:dPt>
            <c:idx val="3"/>
            <c:bubble3D val="0"/>
            <c:spPr>
              <a:solidFill>
                <a:schemeClr val="accent4"/>
              </a:solidFill>
              <a:ln>
                <a:noFill/>
              </a:ln>
              <a:effectLst/>
              <a:sp3d/>
            </c:spPr>
            <c:extLst>
              <c:ext xmlns:c16="http://schemas.microsoft.com/office/drawing/2014/chart" uri="{C3380CC4-5D6E-409C-BE32-E72D297353CC}">
                <c16:uniqueId val="{00000007-843D-4BCB-A8A7-BB4C0408791A}"/>
              </c:ext>
            </c:extLst>
          </c:dPt>
          <c:dPt>
            <c:idx val="4"/>
            <c:bubble3D val="0"/>
            <c:spPr>
              <a:solidFill>
                <a:schemeClr val="accent5"/>
              </a:solidFill>
              <a:ln>
                <a:noFill/>
              </a:ln>
              <a:effectLst/>
              <a:sp3d/>
            </c:spPr>
            <c:extLst>
              <c:ext xmlns:c16="http://schemas.microsoft.com/office/drawing/2014/chart" uri="{C3380CC4-5D6E-409C-BE32-E72D297353CC}">
                <c16:uniqueId val="{00000009-843D-4BCB-A8A7-BB4C0408791A}"/>
              </c:ext>
            </c:extLst>
          </c:dPt>
          <c:cat>
            <c:strRef>
              <c:f>Sheet1!$A$2:$A$6</c:f>
              <c:strCache>
                <c:ptCount val="5"/>
                <c:pt idx="0">
                  <c:v>Phone</c:v>
                </c:pt>
                <c:pt idx="1">
                  <c:v>Email</c:v>
                </c:pt>
                <c:pt idx="2">
                  <c:v>Self-Service</c:v>
                </c:pt>
                <c:pt idx="3">
                  <c:v>Walk-in</c:v>
                </c:pt>
                <c:pt idx="4">
                  <c:v>Chat</c:v>
                </c:pt>
              </c:strCache>
            </c:strRef>
          </c:cat>
          <c:val>
            <c:numRef>
              <c:f>Sheet1!$B$2:$B$6</c:f>
              <c:numCache>
                <c:formatCode>General</c:formatCode>
                <c:ptCount val="5"/>
                <c:pt idx="0">
                  <c:v>2024</c:v>
                </c:pt>
                <c:pt idx="1">
                  <c:v>482</c:v>
                </c:pt>
                <c:pt idx="2">
                  <c:v>39</c:v>
                </c:pt>
                <c:pt idx="3">
                  <c:v>45</c:v>
                </c:pt>
                <c:pt idx="4">
                  <c:v>2</c:v>
                </c:pt>
              </c:numCache>
            </c:numRef>
          </c:val>
          <c:extLst>
            <c:ext xmlns:c16="http://schemas.microsoft.com/office/drawing/2014/chart" uri="{C3380CC4-5D6E-409C-BE32-E72D297353CC}">
              <c16:uniqueId val="{00000000-2613-447E-A06A-8A1F041D8066}"/>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Article Count by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IT </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General</c:formatCode>
                <c:ptCount val="3"/>
                <c:pt idx="0">
                  <c:v>216</c:v>
                </c:pt>
                <c:pt idx="1">
                  <c:v>217</c:v>
                </c:pt>
                <c:pt idx="2">
                  <c:v>220</c:v>
                </c:pt>
              </c:numCache>
            </c:numRef>
          </c:val>
          <c:extLst>
            <c:ext xmlns:c16="http://schemas.microsoft.com/office/drawing/2014/chart" uri="{C3380CC4-5D6E-409C-BE32-E72D297353CC}">
              <c16:uniqueId val="{00000000-17EA-40B1-A633-7AF040552795}"/>
            </c:ext>
          </c:extLst>
        </c:ser>
        <c:ser>
          <c:idx val="1"/>
          <c:order val="1"/>
          <c:tx>
            <c:strRef>
              <c:f>Sheet1!$C$1</c:f>
              <c:strCache>
                <c:ptCount val="1"/>
                <c:pt idx="0">
                  <c:v>Self Service</c:v>
                </c:pt>
              </c:strCache>
            </c:strRef>
          </c:tx>
          <c:spPr>
            <a:solidFill>
              <a:schemeClr val="accent2"/>
            </a:solidFill>
            <a:ln>
              <a:noFill/>
            </a:ln>
            <a:effectLst/>
          </c:spPr>
          <c:invertIfNegative val="0"/>
          <c:cat>
            <c:strRef>
              <c:f>Sheet1!$A$11:$A$13</c:f>
              <c:strCache>
                <c:ptCount val="3"/>
                <c:pt idx="0">
                  <c:v>October</c:v>
                </c:pt>
                <c:pt idx="1">
                  <c:v>November</c:v>
                </c:pt>
                <c:pt idx="2">
                  <c:v>December</c:v>
                </c:pt>
              </c:strCache>
            </c:strRef>
          </c:cat>
          <c:val>
            <c:numRef>
              <c:f>Sheet1!$C$11:$C$13</c:f>
              <c:numCache>
                <c:formatCode>General</c:formatCode>
                <c:ptCount val="3"/>
                <c:pt idx="0">
                  <c:v>279</c:v>
                </c:pt>
                <c:pt idx="1">
                  <c:v>286</c:v>
                </c:pt>
                <c:pt idx="2">
                  <c:v>283</c:v>
                </c:pt>
              </c:numCache>
            </c:numRef>
          </c:val>
          <c:extLst>
            <c:ext xmlns:c16="http://schemas.microsoft.com/office/drawing/2014/chart" uri="{C3380CC4-5D6E-409C-BE32-E72D297353CC}">
              <c16:uniqueId val="{00000001-17EA-40B1-A633-7AF040552795}"/>
            </c:ext>
          </c:extLst>
        </c:ser>
        <c:ser>
          <c:idx val="2"/>
          <c:order val="2"/>
          <c:tx>
            <c:strRef>
              <c:f>Sheet1!$D$1</c:f>
              <c:strCache>
                <c:ptCount val="1"/>
                <c:pt idx="0">
                  <c:v>In Draft</c:v>
                </c:pt>
              </c:strCache>
            </c:strRef>
          </c:tx>
          <c:spPr>
            <a:solidFill>
              <a:schemeClr val="accent3"/>
            </a:solidFill>
            <a:ln>
              <a:noFill/>
            </a:ln>
            <a:effectLst/>
          </c:spPr>
          <c:invertIfNegative val="0"/>
          <c:cat>
            <c:strRef>
              <c:f>Sheet1!$A$11:$A$13</c:f>
              <c:strCache>
                <c:ptCount val="3"/>
                <c:pt idx="0">
                  <c:v>October</c:v>
                </c:pt>
                <c:pt idx="1">
                  <c:v>November</c:v>
                </c:pt>
                <c:pt idx="2">
                  <c:v>December</c:v>
                </c:pt>
              </c:strCache>
            </c:strRef>
          </c:cat>
          <c:val>
            <c:numRef>
              <c:f>Sheet1!$D$11:$D$13</c:f>
              <c:numCache>
                <c:formatCode>General</c:formatCode>
                <c:ptCount val="3"/>
                <c:pt idx="0">
                  <c:v>141</c:v>
                </c:pt>
                <c:pt idx="1">
                  <c:v>136</c:v>
                </c:pt>
                <c:pt idx="2">
                  <c:v>137</c:v>
                </c:pt>
              </c:numCache>
            </c:numRef>
          </c:val>
          <c:extLst>
            <c:ext xmlns:c16="http://schemas.microsoft.com/office/drawing/2014/chart" uri="{C3380CC4-5D6E-409C-BE32-E72D297353CC}">
              <c16:uniqueId val="{00000004-17EA-40B1-A633-7AF040552795}"/>
            </c:ext>
          </c:extLst>
        </c:ser>
        <c:dLbls>
          <c:showLegendKey val="0"/>
          <c:showVal val="0"/>
          <c:showCatName val="0"/>
          <c:showSerName val="0"/>
          <c:showPercent val="0"/>
          <c:showBubbleSize val="0"/>
        </c:dLbls>
        <c:gapWidth val="219"/>
        <c:overlap val="-27"/>
        <c:axId val="1635664944"/>
        <c:axId val="1802928976"/>
      </c:barChart>
      <c:catAx>
        <c:axId val="163566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02928976"/>
        <c:crosses val="autoZero"/>
        <c:auto val="1"/>
        <c:lblAlgn val="ctr"/>
        <c:lblOffset val="100"/>
        <c:noMultiLvlLbl val="0"/>
      </c:catAx>
      <c:valAx>
        <c:axId val="1802928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566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to Engineering and Tech Operations Groups</a:t>
            </a:r>
            <a:endParaRPr lang="en-US">
              <a:solidFill>
                <a:srgbClr val="7030A0"/>
              </a:solidFill>
            </a:endParaRPr>
          </a:p>
        </c:rich>
      </c:tx>
      <c:layout>
        <c:manualLayout>
          <c:xMode val="edge"/>
          <c:yMode val="edge"/>
          <c:x val="0.20809429463432741"/>
          <c:y val="2.1977335840002953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Tech Ops</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General</c:formatCode>
                <c:ptCount val="3"/>
                <c:pt idx="0">
                  <c:v>378</c:v>
                </c:pt>
                <c:pt idx="1">
                  <c:v>378</c:v>
                </c:pt>
                <c:pt idx="2">
                  <c:v>315</c:v>
                </c:pt>
              </c:numCache>
            </c:numRef>
          </c:val>
          <c:extLst>
            <c:ext xmlns:c16="http://schemas.microsoft.com/office/drawing/2014/chart" uri="{C3380CC4-5D6E-409C-BE32-E72D297353CC}">
              <c16:uniqueId val="{00000000-D36C-4536-BBC7-F8339B6CF9F7}"/>
            </c:ext>
          </c:extLst>
        </c:ser>
        <c:ser>
          <c:idx val="1"/>
          <c:order val="1"/>
          <c:tx>
            <c:strRef>
              <c:f>Sheet1!$C$1</c:f>
              <c:strCache>
                <c:ptCount val="1"/>
                <c:pt idx="0">
                  <c:v>Engineering Groups</c:v>
                </c:pt>
              </c:strCache>
            </c:strRef>
          </c:tx>
          <c:spPr>
            <a:solidFill>
              <a:schemeClr val="accent2"/>
            </a:solidFill>
            <a:ln>
              <a:noFill/>
            </a:ln>
            <a:effectLst/>
          </c:spPr>
          <c:invertIfNegative val="0"/>
          <c:cat>
            <c:strRef>
              <c:f>Sheet1!$A$11:$A$13</c:f>
              <c:strCache>
                <c:ptCount val="3"/>
                <c:pt idx="0">
                  <c:v>October</c:v>
                </c:pt>
                <c:pt idx="1">
                  <c:v>November</c:v>
                </c:pt>
                <c:pt idx="2">
                  <c:v>December</c:v>
                </c:pt>
              </c:strCache>
            </c:strRef>
          </c:cat>
          <c:val>
            <c:numRef>
              <c:f>Sheet1!$C$11:$C$13</c:f>
              <c:numCache>
                <c:formatCode>General</c:formatCode>
                <c:ptCount val="3"/>
                <c:pt idx="0">
                  <c:v>80</c:v>
                </c:pt>
                <c:pt idx="1">
                  <c:v>53</c:v>
                </c:pt>
                <c:pt idx="2">
                  <c:v>40</c:v>
                </c:pt>
              </c:numCache>
            </c:numRef>
          </c:val>
          <c:extLst>
            <c:ext xmlns:c16="http://schemas.microsoft.com/office/drawing/2014/chart" uri="{C3380CC4-5D6E-409C-BE32-E72D297353CC}">
              <c16:uniqueId val="{00000001-D36C-4536-BBC7-F8339B6CF9F7}"/>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solidFill>
                  <a:srgbClr val="7030A0"/>
                </a:solidFill>
              </a:rPr>
              <a:t>Opened &amp;</a:t>
            </a:r>
            <a:r>
              <a:rPr lang="en-US" baseline="0">
                <a:solidFill>
                  <a:srgbClr val="7030A0"/>
                </a:solidFill>
              </a:rPr>
              <a:t> Escalated Incidents by Tech Ops Assignment Group</a:t>
            </a:r>
            <a:endParaRPr lang="en-US">
              <a:solidFill>
                <a:srgbClr val="7030A0"/>
              </a:solidFill>
            </a:endParaRPr>
          </a:p>
        </c:rich>
      </c:tx>
      <c:layout>
        <c:manualLayout>
          <c:xMode val="edge"/>
          <c:yMode val="edge"/>
          <c:x val="0.24506591111176243"/>
          <c:y val="3.800611250031572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manualLayout>
          <c:layoutTarget val="inner"/>
          <c:xMode val="edge"/>
          <c:yMode val="edge"/>
          <c:x val="7.4580216535433078E-2"/>
          <c:y val="0.17779863484091318"/>
          <c:w val="0.9025031167979003"/>
          <c:h val="0.5901574512557014"/>
        </c:manualLayout>
      </c:layout>
      <c:barChart>
        <c:barDir val="col"/>
        <c:grouping val="clustered"/>
        <c:varyColors val="0"/>
        <c:ser>
          <c:idx val="0"/>
          <c:order val="0"/>
          <c:tx>
            <c:strRef>
              <c:f>Sheet1!$B$1</c:f>
              <c:strCache>
                <c:ptCount val="1"/>
                <c:pt idx="0">
                  <c:v>Cloud Ops</c:v>
                </c:pt>
              </c:strCache>
            </c:strRef>
          </c:tx>
          <c:spPr>
            <a:solidFill>
              <a:schemeClr val="accent1"/>
            </a:solidFill>
            <a:ln>
              <a:noFill/>
            </a:ln>
            <a:effectLst/>
          </c:spPr>
          <c:invertIfNegative val="0"/>
          <c:cat>
            <c:strRef>
              <c:f>Sheet1!$A$11:$A$13</c:f>
              <c:strCache>
                <c:ptCount val="3"/>
                <c:pt idx="0">
                  <c:v>October</c:v>
                </c:pt>
                <c:pt idx="1">
                  <c:v>November</c:v>
                </c:pt>
                <c:pt idx="2">
                  <c:v>December</c:v>
                </c:pt>
              </c:strCache>
            </c:strRef>
          </c:cat>
          <c:val>
            <c:numRef>
              <c:f>Sheet1!$B$11:$B$13</c:f>
              <c:numCache>
                <c:formatCode>General</c:formatCode>
                <c:ptCount val="3"/>
                <c:pt idx="0">
                  <c:v>87</c:v>
                </c:pt>
                <c:pt idx="1">
                  <c:v>98</c:v>
                </c:pt>
                <c:pt idx="2">
                  <c:v>86</c:v>
                </c:pt>
              </c:numCache>
            </c:numRef>
          </c:val>
          <c:extLst>
            <c:ext xmlns:c16="http://schemas.microsoft.com/office/drawing/2014/chart" uri="{C3380CC4-5D6E-409C-BE32-E72D297353CC}">
              <c16:uniqueId val="{00000000-D7C4-458A-8369-460A811C1BE9}"/>
            </c:ext>
          </c:extLst>
        </c:ser>
        <c:ser>
          <c:idx val="1"/>
          <c:order val="1"/>
          <c:tx>
            <c:strRef>
              <c:f>Sheet1!$C$1</c:f>
              <c:strCache>
                <c:ptCount val="1"/>
                <c:pt idx="0">
                  <c:v>Telco Ops</c:v>
                </c:pt>
              </c:strCache>
            </c:strRef>
          </c:tx>
          <c:spPr>
            <a:solidFill>
              <a:schemeClr val="accent2"/>
            </a:solidFill>
            <a:ln>
              <a:noFill/>
            </a:ln>
            <a:effectLst/>
          </c:spPr>
          <c:invertIfNegative val="0"/>
          <c:cat>
            <c:strRef>
              <c:f>Sheet1!$A$11:$A$13</c:f>
              <c:strCache>
                <c:ptCount val="3"/>
                <c:pt idx="0">
                  <c:v>October</c:v>
                </c:pt>
                <c:pt idx="1">
                  <c:v>November</c:v>
                </c:pt>
                <c:pt idx="2">
                  <c:v>December</c:v>
                </c:pt>
              </c:strCache>
            </c:strRef>
          </c:cat>
          <c:val>
            <c:numRef>
              <c:f>Sheet1!$C$11:$C$13</c:f>
              <c:numCache>
                <c:formatCode>General</c:formatCode>
                <c:ptCount val="3"/>
                <c:pt idx="0">
                  <c:v>26</c:v>
                </c:pt>
                <c:pt idx="1">
                  <c:v>33</c:v>
                </c:pt>
                <c:pt idx="2">
                  <c:v>30</c:v>
                </c:pt>
              </c:numCache>
            </c:numRef>
          </c:val>
          <c:extLst>
            <c:ext xmlns:c16="http://schemas.microsoft.com/office/drawing/2014/chart" uri="{C3380CC4-5D6E-409C-BE32-E72D297353CC}">
              <c16:uniqueId val="{00000001-D7C4-458A-8369-460A811C1BE9}"/>
            </c:ext>
          </c:extLst>
        </c:ser>
        <c:ser>
          <c:idx val="2"/>
          <c:order val="2"/>
          <c:tx>
            <c:strRef>
              <c:f>Sheet1!$D$1</c:f>
              <c:strCache>
                <c:ptCount val="1"/>
                <c:pt idx="0">
                  <c:v>Network Ops</c:v>
                </c:pt>
              </c:strCache>
            </c:strRef>
          </c:tx>
          <c:spPr>
            <a:solidFill>
              <a:schemeClr val="accent3"/>
            </a:solidFill>
            <a:ln>
              <a:noFill/>
            </a:ln>
            <a:effectLst/>
          </c:spPr>
          <c:invertIfNegative val="0"/>
          <c:cat>
            <c:strRef>
              <c:f>Sheet1!$A$11:$A$13</c:f>
              <c:strCache>
                <c:ptCount val="3"/>
                <c:pt idx="0">
                  <c:v>October</c:v>
                </c:pt>
                <c:pt idx="1">
                  <c:v>November</c:v>
                </c:pt>
                <c:pt idx="2">
                  <c:v>December</c:v>
                </c:pt>
              </c:strCache>
            </c:strRef>
          </c:cat>
          <c:val>
            <c:numRef>
              <c:f>Sheet1!$D$11:$D$13</c:f>
              <c:numCache>
                <c:formatCode>General</c:formatCode>
                <c:ptCount val="3"/>
                <c:pt idx="0">
                  <c:v>9</c:v>
                </c:pt>
                <c:pt idx="1">
                  <c:v>2</c:v>
                </c:pt>
                <c:pt idx="2">
                  <c:v>4</c:v>
                </c:pt>
              </c:numCache>
            </c:numRef>
          </c:val>
          <c:extLst>
            <c:ext xmlns:c16="http://schemas.microsoft.com/office/drawing/2014/chart" uri="{C3380CC4-5D6E-409C-BE32-E72D297353CC}">
              <c16:uniqueId val="{00000002-D7C4-458A-8369-460A811C1BE9}"/>
            </c:ext>
          </c:extLst>
        </c:ser>
        <c:ser>
          <c:idx val="3"/>
          <c:order val="3"/>
          <c:tx>
            <c:strRef>
              <c:f>Sheet1!$E$1</c:f>
              <c:strCache>
                <c:ptCount val="1"/>
                <c:pt idx="0">
                  <c:v>Infrastructure Ops </c:v>
                </c:pt>
              </c:strCache>
            </c:strRef>
          </c:tx>
          <c:spPr>
            <a:solidFill>
              <a:schemeClr val="accent4"/>
            </a:solidFill>
            <a:ln>
              <a:noFill/>
            </a:ln>
            <a:effectLst/>
          </c:spPr>
          <c:invertIfNegative val="0"/>
          <c:cat>
            <c:strRef>
              <c:f>Sheet1!$A$11:$A$13</c:f>
              <c:strCache>
                <c:ptCount val="3"/>
                <c:pt idx="0">
                  <c:v>October</c:v>
                </c:pt>
                <c:pt idx="1">
                  <c:v>November</c:v>
                </c:pt>
                <c:pt idx="2">
                  <c:v>December</c:v>
                </c:pt>
              </c:strCache>
            </c:strRef>
          </c:cat>
          <c:val>
            <c:numRef>
              <c:f>Sheet1!$E$11:$E$13</c:f>
              <c:numCache>
                <c:formatCode>General</c:formatCode>
                <c:ptCount val="3"/>
                <c:pt idx="0">
                  <c:v>11</c:v>
                </c:pt>
                <c:pt idx="1">
                  <c:v>6</c:v>
                </c:pt>
                <c:pt idx="2">
                  <c:v>4</c:v>
                </c:pt>
              </c:numCache>
            </c:numRef>
          </c:val>
          <c:extLst>
            <c:ext xmlns:c16="http://schemas.microsoft.com/office/drawing/2014/chart" uri="{C3380CC4-5D6E-409C-BE32-E72D297353CC}">
              <c16:uniqueId val="{00000003-D7C4-458A-8369-460A811C1BE9}"/>
            </c:ext>
          </c:extLst>
        </c:ser>
        <c:ser>
          <c:idx val="4"/>
          <c:order val="4"/>
          <c:tx>
            <c:strRef>
              <c:f>Sheet1!$F$1</c:f>
              <c:strCache>
                <c:ptCount val="1"/>
                <c:pt idx="0">
                  <c:v>Endpoint Ops</c:v>
                </c:pt>
              </c:strCache>
            </c:strRef>
          </c:tx>
          <c:spPr>
            <a:solidFill>
              <a:schemeClr val="accent5"/>
            </a:solidFill>
            <a:ln>
              <a:noFill/>
            </a:ln>
            <a:effectLst/>
          </c:spPr>
          <c:invertIfNegative val="0"/>
          <c:cat>
            <c:strRef>
              <c:f>Sheet1!$A$11:$A$13</c:f>
              <c:strCache>
                <c:ptCount val="3"/>
                <c:pt idx="0">
                  <c:v>October</c:v>
                </c:pt>
                <c:pt idx="1">
                  <c:v>November</c:v>
                </c:pt>
                <c:pt idx="2">
                  <c:v>December</c:v>
                </c:pt>
              </c:strCache>
            </c:strRef>
          </c:cat>
          <c:val>
            <c:numRef>
              <c:f>Sheet1!$F$11:$F$13</c:f>
              <c:numCache>
                <c:formatCode>General</c:formatCode>
                <c:ptCount val="3"/>
                <c:pt idx="0">
                  <c:v>169</c:v>
                </c:pt>
                <c:pt idx="1">
                  <c:v>166</c:v>
                </c:pt>
                <c:pt idx="2">
                  <c:v>116</c:v>
                </c:pt>
              </c:numCache>
            </c:numRef>
          </c:val>
          <c:extLst>
            <c:ext xmlns:c16="http://schemas.microsoft.com/office/drawing/2014/chart" uri="{C3380CC4-5D6E-409C-BE32-E72D297353CC}">
              <c16:uniqueId val="{00000004-D7C4-458A-8369-460A811C1BE9}"/>
            </c:ext>
          </c:extLst>
        </c:ser>
        <c:ser>
          <c:idx val="5"/>
          <c:order val="5"/>
          <c:tx>
            <c:strRef>
              <c:f>Sheet1!$G$1</c:f>
              <c:strCache>
                <c:ptCount val="1"/>
                <c:pt idx="0">
                  <c:v>Access</c:v>
                </c:pt>
              </c:strCache>
            </c:strRef>
          </c:tx>
          <c:spPr>
            <a:solidFill>
              <a:schemeClr val="accent6"/>
            </a:solidFill>
            <a:ln>
              <a:noFill/>
            </a:ln>
            <a:effectLst/>
          </c:spPr>
          <c:invertIfNegative val="0"/>
          <c:cat>
            <c:strRef>
              <c:f>Sheet1!$A$11:$A$13</c:f>
              <c:strCache>
                <c:ptCount val="3"/>
                <c:pt idx="0">
                  <c:v>October</c:v>
                </c:pt>
                <c:pt idx="1">
                  <c:v>November</c:v>
                </c:pt>
                <c:pt idx="2">
                  <c:v>December</c:v>
                </c:pt>
              </c:strCache>
            </c:strRef>
          </c:cat>
          <c:val>
            <c:numRef>
              <c:f>Sheet1!$G$11:$G$13</c:f>
              <c:numCache>
                <c:formatCode>General</c:formatCode>
                <c:ptCount val="3"/>
                <c:pt idx="0">
                  <c:v>53</c:v>
                </c:pt>
                <c:pt idx="1">
                  <c:v>58</c:v>
                </c:pt>
                <c:pt idx="2">
                  <c:v>67</c:v>
                </c:pt>
              </c:numCache>
            </c:numRef>
          </c:val>
          <c:extLst>
            <c:ext xmlns:c16="http://schemas.microsoft.com/office/drawing/2014/chart" uri="{C3380CC4-5D6E-409C-BE32-E72D297353CC}">
              <c16:uniqueId val="{00000005-D7C4-458A-8369-460A811C1BE9}"/>
            </c:ext>
          </c:extLst>
        </c:ser>
        <c:ser>
          <c:idx val="6"/>
          <c:order val="6"/>
          <c:tx>
            <c:strRef>
              <c:f>Sheet1!$H$1</c:f>
              <c:strCache>
                <c:ptCount val="1"/>
                <c:pt idx="0">
                  <c:v>Litigation Support</c:v>
                </c:pt>
              </c:strCache>
            </c:strRef>
          </c:tx>
          <c:spPr>
            <a:solidFill>
              <a:schemeClr val="accent1">
                <a:lumMod val="60000"/>
              </a:schemeClr>
            </a:solidFill>
            <a:ln>
              <a:noFill/>
            </a:ln>
            <a:effectLst/>
          </c:spPr>
          <c:invertIfNegative val="0"/>
          <c:cat>
            <c:strRef>
              <c:f>Sheet1!$A$11:$A$13</c:f>
              <c:strCache>
                <c:ptCount val="3"/>
                <c:pt idx="0">
                  <c:v>October</c:v>
                </c:pt>
                <c:pt idx="1">
                  <c:v>November</c:v>
                </c:pt>
                <c:pt idx="2">
                  <c:v>December</c:v>
                </c:pt>
              </c:strCache>
            </c:strRef>
          </c:cat>
          <c:val>
            <c:numRef>
              <c:f>Sheet1!$H$11:$H$13</c:f>
              <c:numCache>
                <c:formatCode>General</c:formatCode>
                <c:ptCount val="3"/>
                <c:pt idx="0">
                  <c:v>10</c:v>
                </c:pt>
                <c:pt idx="1">
                  <c:v>15</c:v>
                </c:pt>
                <c:pt idx="2">
                  <c:v>8</c:v>
                </c:pt>
              </c:numCache>
            </c:numRef>
          </c:val>
          <c:extLst>
            <c:ext xmlns:c16="http://schemas.microsoft.com/office/drawing/2014/chart" uri="{C3380CC4-5D6E-409C-BE32-E72D297353CC}">
              <c16:uniqueId val="{00000006-D7C4-458A-8369-460A811C1BE9}"/>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3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Critical</c:v>
                </c:pt>
              </c:strCache>
            </c:strRef>
          </c:tx>
          <c:spPr>
            <a:solidFill>
              <a:schemeClr val="accent1"/>
            </a:solidFill>
            <a:ln>
              <a:noFill/>
            </a:ln>
            <a:effectLst/>
          </c:spPr>
          <c:invertIfNegative val="0"/>
          <c:cat>
            <c:strRef>
              <c:f>Sheet1!$A$10:$A$14</c:f>
              <c:strCache>
                <c:ptCount val="5"/>
                <c:pt idx="0">
                  <c:v>September</c:v>
                </c:pt>
                <c:pt idx="1">
                  <c:v>October</c:v>
                </c:pt>
                <c:pt idx="2">
                  <c:v>November</c:v>
                </c:pt>
                <c:pt idx="3">
                  <c:v>December</c:v>
                </c:pt>
                <c:pt idx="4">
                  <c:v>January</c:v>
                </c:pt>
              </c:strCache>
            </c:strRef>
          </c:cat>
          <c:val>
            <c:numRef>
              <c:f>Sheet1!$B$10:$B$13</c:f>
              <c:numCache>
                <c:formatCode>General</c:formatCode>
                <c:ptCount val="4"/>
                <c:pt idx="0">
                  <c:v>289</c:v>
                </c:pt>
                <c:pt idx="1">
                  <c:v>147</c:v>
                </c:pt>
                <c:pt idx="2">
                  <c:v>62</c:v>
                </c:pt>
                <c:pt idx="3">
                  <c:v>100</c:v>
                </c:pt>
              </c:numCache>
            </c:numRef>
          </c:val>
          <c:extLst>
            <c:ext xmlns:c16="http://schemas.microsoft.com/office/drawing/2014/chart" uri="{C3380CC4-5D6E-409C-BE32-E72D297353CC}">
              <c16:uniqueId val="{00000000-7D4E-460D-8589-FC31B8D7D6D1}"/>
            </c:ext>
          </c:extLst>
        </c:ser>
        <c:ser>
          <c:idx val="1"/>
          <c:order val="1"/>
          <c:tx>
            <c:strRef>
              <c:f>Sheet1!$C$1</c:f>
              <c:strCache>
                <c:ptCount val="1"/>
                <c:pt idx="0">
                  <c:v>Error</c:v>
                </c:pt>
              </c:strCache>
            </c:strRef>
          </c:tx>
          <c:spPr>
            <a:solidFill>
              <a:schemeClr val="accent2"/>
            </a:solidFill>
            <a:ln>
              <a:noFill/>
            </a:ln>
            <a:effectLst/>
          </c:spPr>
          <c:invertIfNegative val="0"/>
          <c:cat>
            <c:strRef>
              <c:f>Sheet1!$A$10:$A$14</c:f>
              <c:strCache>
                <c:ptCount val="5"/>
                <c:pt idx="0">
                  <c:v>September</c:v>
                </c:pt>
                <c:pt idx="1">
                  <c:v>October</c:v>
                </c:pt>
                <c:pt idx="2">
                  <c:v>November</c:v>
                </c:pt>
                <c:pt idx="3">
                  <c:v>December</c:v>
                </c:pt>
                <c:pt idx="4">
                  <c:v>January</c:v>
                </c:pt>
              </c:strCache>
            </c:strRef>
          </c:cat>
          <c:val>
            <c:numRef>
              <c:f>Sheet1!$C$10:$C$13</c:f>
              <c:numCache>
                <c:formatCode>General</c:formatCode>
                <c:ptCount val="4"/>
                <c:pt idx="0">
                  <c:v>2600</c:v>
                </c:pt>
                <c:pt idx="1">
                  <c:v>2674</c:v>
                </c:pt>
                <c:pt idx="2">
                  <c:v>1461</c:v>
                </c:pt>
                <c:pt idx="3">
                  <c:v>1550</c:v>
                </c:pt>
              </c:numCache>
            </c:numRef>
          </c:val>
          <c:extLst>
            <c:ext xmlns:c16="http://schemas.microsoft.com/office/drawing/2014/chart" uri="{C3380CC4-5D6E-409C-BE32-E72D297353CC}">
              <c16:uniqueId val="{00000001-7D4E-460D-8589-FC31B8D7D6D1}"/>
            </c:ext>
          </c:extLst>
        </c:ser>
        <c:dLbls>
          <c:showLegendKey val="0"/>
          <c:showVal val="0"/>
          <c:showCatName val="0"/>
          <c:showSerName val="0"/>
          <c:showPercent val="0"/>
          <c:showBubbleSize val="0"/>
        </c:dLbls>
        <c:gapWidth val="219"/>
        <c:overlap val="-27"/>
        <c:axId val="999717296"/>
        <c:axId val="1001939072"/>
      </c:barChart>
      <c:catAx>
        <c:axId val="99971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01939072"/>
        <c:crosses val="autoZero"/>
        <c:auto val="1"/>
        <c:lblAlgn val="ctr"/>
        <c:lblOffset val="100"/>
        <c:noMultiLvlLbl val="0"/>
      </c:catAx>
      <c:valAx>
        <c:axId val="1001939072"/>
        <c:scaling>
          <c:orientation val="minMax"/>
          <c:max val="2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971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Incident</a:t>
            </a:r>
            <a:r>
              <a:rPr lang="en-US" baseline="0">
                <a:solidFill>
                  <a:srgbClr val="7030A0"/>
                </a:solidFill>
              </a:rPr>
              <a:t> - </a:t>
            </a:r>
            <a:r>
              <a:rPr lang="en-US">
                <a:solidFill>
                  <a:srgbClr val="7030A0"/>
                </a:solidFill>
              </a:rPr>
              <a:t>First Contact Resolution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FCR</c:v>
                </c:pt>
              </c:strCache>
            </c:strRef>
          </c:tx>
          <c:spPr>
            <a:solidFill>
              <a:schemeClr val="accent1"/>
            </a:solidFill>
            <a:ln>
              <a:noFill/>
            </a:ln>
            <a:effectLst/>
          </c:spPr>
          <c:invertIfNegative val="0"/>
          <c:cat>
            <c:strRef>
              <c:f>Sheet1!$A$12:$A$14</c:f>
              <c:strCache>
                <c:ptCount val="3"/>
                <c:pt idx="0">
                  <c:v>November</c:v>
                </c:pt>
                <c:pt idx="1">
                  <c:v>December</c:v>
                </c:pt>
                <c:pt idx="2">
                  <c:v>January</c:v>
                </c:pt>
              </c:strCache>
            </c:strRef>
          </c:cat>
          <c:val>
            <c:numRef>
              <c:f>Sheet1!$B$12:$B$14</c:f>
              <c:numCache>
                <c:formatCode>General</c:formatCode>
                <c:ptCount val="3"/>
                <c:pt idx="0" formatCode="0.00">
                  <c:v>85.18</c:v>
                </c:pt>
                <c:pt idx="1">
                  <c:v>85.57</c:v>
                </c:pt>
                <c:pt idx="2">
                  <c:v>85.07</c:v>
                </c:pt>
              </c:numCache>
            </c:numRef>
          </c:val>
          <c:extLst>
            <c:ext xmlns:c16="http://schemas.microsoft.com/office/drawing/2014/chart" uri="{C3380CC4-5D6E-409C-BE32-E72D297353CC}">
              <c16:uniqueId val="{00000000-2361-4C6F-9603-B4613A5FEF8D}"/>
            </c:ext>
          </c:extLst>
        </c:ser>
        <c:ser>
          <c:idx val="1"/>
          <c:order val="1"/>
          <c:tx>
            <c:strRef>
              <c:f>Sheet1!$C$1</c:f>
              <c:strCache>
                <c:ptCount val="1"/>
                <c:pt idx="0">
                  <c:v>Total</c:v>
                </c:pt>
              </c:strCache>
            </c:strRef>
          </c:tx>
          <c:spPr>
            <a:solidFill>
              <a:schemeClr val="accent2"/>
            </a:solidFill>
            <a:ln>
              <a:noFill/>
            </a:ln>
            <a:effectLst/>
          </c:spPr>
          <c:invertIfNegative val="0"/>
          <c:cat>
            <c:strRef>
              <c:f>Sheet1!$A$12:$A$14</c:f>
              <c:strCache>
                <c:ptCount val="3"/>
                <c:pt idx="0">
                  <c:v>November</c:v>
                </c:pt>
                <c:pt idx="1">
                  <c:v>December</c:v>
                </c:pt>
                <c:pt idx="2">
                  <c:v>January</c:v>
                </c:pt>
              </c:strCache>
            </c:strRef>
          </c:cat>
          <c:val>
            <c:numRef>
              <c:f>Sheet1!$C$12:$C$14</c:f>
              <c:numCache>
                <c:formatCode>General</c:formatCode>
                <c:ptCount val="3"/>
                <c:pt idx="0">
                  <c:v>14.82</c:v>
                </c:pt>
                <c:pt idx="1">
                  <c:v>14.43</c:v>
                </c:pt>
                <c:pt idx="2">
                  <c:v>14.93</c:v>
                </c:pt>
              </c:numCache>
            </c:numRef>
          </c:val>
          <c:extLst>
            <c:ext xmlns:c16="http://schemas.microsoft.com/office/drawing/2014/chart" uri="{C3380CC4-5D6E-409C-BE32-E72D297353CC}">
              <c16:uniqueId val="{00000001-2361-4C6F-9603-B4613A5FEF8D}"/>
            </c:ext>
          </c:extLst>
        </c:ser>
        <c:dLbls>
          <c:showLegendKey val="0"/>
          <c:showVal val="0"/>
          <c:showCatName val="0"/>
          <c:showSerName val="0"/>
          <c:showPercent val="0"/>
          <c:showBubbleSize val="0"/>
        </c:dLbls>
        <c:gapWidth val="150"/>
        <c:overlap val="100"/>
        <c:axId val="998039184"/>
        <c:axId val="821506272"/>
      </c:barChart>
      <c:catAx>
        <c:axId val="99803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21506272"/>
        <c:crosses val="autoZero"/>
        <c:auto val="1"/>
        <c:lblAlgn val="ctr"/>
        <c:lblOffset val="100"/>
        <c:noMultiLvlLbl val="0"/>
      </c:catAx>
      <c:valAx>
        <c:axId val="821506272"/>
        <c:scaling>
          <c:orientation val="minMax"/>
          <c:max val="1"/>
          <c:min val="0.7500000000000001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80391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r>
              <a:rPr lang="en-US"/>
              <a:t>Problem, opened per month</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7030A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Problems</c:v>
                </c:pt>
              </c:strCache>
            </c:strRef>
          </c:tx>
          <c:spPr>
            <a:solidFill>
              <a:schemeClr val="accent1"/>
            </a:solidFill>
            <a:ln>
              <a:noFill/>
            </a:ln>
            <a:effectLst/>
          </c:spPr>
          <c:invertIfNegative val="0"/>
          <c:cat>
            <c:strRef>
              <c:f>Sheet1!$A$12:$A$14</c:f>
              <c:strCache>
                <c:ptCount val="3"/>
                <c:pt idx="0">
                  <c:v>November</c:v>
                </c:pt>
                <c:pt idx="1">
                  <c:v>December</c:v>
                </c:pt>
                <c:pt idx="2">
                  <c:v>January</c:v>
                </c:pt>
              </c:strCache>
            </c:strRef>
          </c:cat>
          <c:val>
            <c:numRef>
              <c:f>Sheet1!$B$12:$B$14</c:f>
              <c:numCache>
                <c:formatCode>General</c:formatCode>
                <c:ptCount val="3"/>
                <c:pt idx="0">
                  <c:v>4</c:v>
                </c:pt>
                <c:pt idx="1">
                  <c:v>1</c:v>
                </c:pt>
                <c:pt idx="2">
                  <c:v>1</c:v>
                </c:pt>
              </c:numCache>
            </c:numRef>
          </c:val>
          <c:extLst>
            <c:ext xmlns:c16="http://schemas.microsoft.com/office/drawing/2014/chart" uri="{C3380CC4-5D6E-409C-BE32-E72D297353CC}">
              <c16:uniqueId val="{00000000-63C5-4636-A890-00AA0622ECCD}"/>
            </c:ext>
          </c:extLst>
        </c:ser>
        <c:dLbls>
          <c:showLegendKey val="0"/>
          <c:showVal val="0"/>
          <c:showCatName val="0"/>
          <c:showSerName val="0"/>
          <c:showPercent val="0"/>
          <c:showBubbleSize val="0"/>
        </c:dLbls>
        <c:gapWidth val="219"/>
        <c:overlap val="-27"/>
        <c:axId val="65666271"/>
        <c:axId val="65662943"/>
      </c:barChart>
      <c:catAx>
        <c:axId val="65666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2943"/>
        <c:crosses val="autoZero"/>
        <c:auto val="1"/>
        <c:lblAlgn val="ctr"/>
        <c:lblOffset val="100"/>
        <c:noMultiLvlLbl val="0"/>
      </c:catAx>
      <c:valAx>
        <c:axId val="65662943"/>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5666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Incident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10524</c:v>
                </c:pt>
                <c:pt idx="1">
                  <c:v>10707</c:v>
                </c:pt>
                <c:pt idx="2">
                  <c:v>9644</c:v>
                </c:pt>
                <c:pt idx="3">
                  <c:v>8952</c:v>
                </c:pt>
              </c:numCache>
            </c:numRef>
          </c:val>
          <c:extLst>
            <c:ext xmlns:c16="http://schemas.microsoft.com/office/drawing/2014/chart" uri="{C3380CC4-5D6E-409C-BE32-E72D297353CC}">
              <c16:uniqueId val="{00000000-5869-41FB-9BF6-551C43F227C6}"/>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10369</c:v>
                </c:pt>
                <c:pt idx="1">
                  <c:v>11754</c:v>
                </c:pt>
                <c:pt idx="2">
                  <c:v>10786</c:v>
                </c:pt>
                <c:pt idx="3">
                  <c:v>10411</c:v>
                </c:pt>
              </c:numCache>
            </c:numRef>
          </c:val>
          <c:extLst>
            <c:ext xmlns:c16="http://schemas.microsoft.com/office/drawing/2014/chart" uri="{C3380CC4-5D6E-409C-BE32-E72D297353CC}">
              <c16:uniqueId val="{00000001-5869-41FB-9BF6-551C43F227C6}"/>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9759</c:v>
                </c:pt>
                <c:pt idx="1">
                  <c:v>8726</c:v>
                </c:pt>
                <c:pt idx="2">
                  <c:v>9278</c:v>
                </c:pt>
                <c:pt idx="3">
                  <c:v>9067</c:v>
                </c:pt>
              </c:numCache>
            </c:numRef>
          </c:val>
          <c:extLst>
            <c:ext xmlns:c16="http://schemas.microsoft.com/office/drawing/2014/chart" uri="{C3380CC4-5D6E-409C-BE32-E72D297353CC}">
              <c16:uniqueId val="{00000001-B7FB-5844-8E3F-4C64D315F14F}"/>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9462</c:v>
                </c:pt>
                <c:pt idx="1">
                  <c:v>10042</c:v>
                </c:pt>
                <c:pt idx="2">
                  <c:v>9470</c:v>
                </c:pt>
                <c:pt idx="3">
                  <c:v>8221</c:v>
                </c:pt>
              </c:numCache>
            </c:numRef>
          </c:val>
          <c:extLst>
            <c:ext xmlns:c16="http://schemas.microsoft.com/office/drawing/2014/chart" uri="{C3380CC4-5D6E-409C-BE32-E72D297353CC}">
              <c16:uniqueId val="{00000000-AF42-4D5A-8B45-2EEA9E46EF0C}"/>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9932</c:v>
                </c:pt>
                <c:pt idx="1">
                  <c:v>10780</c:v>
                </c:pt>
                <c:pt idx="2">
                  <c:v>9428</c:v>
                </c:pt>
                <c:pt idx="3">
                  <c:v>9285</c:v>
                </c:pt>
              </c:numCache>
            </c:numRef>
          </c:val>
          <c:extLst>
            <c:ext xmlns:c16="http://schemas.microsoft.com/office/drawing/2014/chart" uri="{C3380CC4-5D6E-409C-BE32-E72D297353CC}">
              <c16:uniqueId val="{00000001-AF42-4D5A-8B45-2EEA9E46EF0C}"/>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8933</c:v>
                </c:pt>
                <c:pt idx="1">
                  <c:v>7499</c:v>
                </c:pt>
                <c:pt idx="2">
                  <c:v>8019</c:v>
                </c:pt>
                <c:pt idx="3">
                  <c:v>7862</c:v>
                </c:pt>
              </c:numCache>
            </c:numRef>
          </c:val>
          <c:extLst>
            <c:ext xmlns:c16="http://schemas.microsoft.com/office/drawing/2014/chart" uri="{C3380CC4-5D6E-409C-BE32-E72D297353CC}">
              <c16:uniqueId val="{00000001-4F60-B847-9DB3-78B0A49B13E2}"/>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max val="12000"/>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Total</a:t>
            </a:r>
            <a:r>
              <a:rPr lang="en-US" baseline="0">
                <a:solidFill>
                  <a:srgbClr val="7030A0"/>
                </a:solidFill>
              </a:rPr>
              <a:t> Calls Answered in under 60 Seconds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99832222343964"/>
          <c:y val="0.20279811317196852"/>
          <c:w val="0.82664141469711883"/>
          <c:h val="0.55693592066271058"/>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6305</c:v>
                </c:pt>
                <c:pt idx="1">
                  <c:v>6095</c:v>
                </c:pt>
                <c:pt idx="2">
                  <c:v>6052</c:v>
                </c:pt>
                <c:pt idx="3">
                  <c:v>6232</c:v>
                </c:pt>
              </c:numCache>
            </c:numRef>
          </c:val>
          <c:extLst>
            <c:ext xmlns:c16="http://schemas.microsoft.com/office/drawing/2014/chart" uri="{C3380CC4-5D6E-409C-BE32-E72D297353CC}">
              <c16:uniqueId val="{00000000-A163-4933-B669-2A1EE2036FF3}"/>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6780</c:v>
                </c:pt>
                <c:pt idx="1">
                  <c:v>7087</c:v>
                </c:pt>
                <c:pt idx="2">
                  <c:v>6914</c:v>
                </c:pt>
                <c:pt idx="3">
                  <c:v>6980</c:v>
                </c:pt>
              </c:numCache>
            </c:numRef>
          </c:val>
          <c:extLst>
            <c:ext xmlns:c16="http://schemas.microsoft.com/office/drawing/2014/chart" uri="{C3380CC4-5D6E-409C-BE32-E72D297353CC}">
              <c16:uniqueId val="{00000001-A163-4933-B669-2A1EE2036FF3}"/>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6179</c:v>
                </c:pt>
                <c:pt idx="1">
                  <c:v>6412</c:v>
                </c:pt>
                <c:pt idx="2">
                  <c:v>6600</c:v>
                </c:pt>
                <c:pt idx="3">
                  <c:v>6837</c:v>
                </c:pt>
              </c:numCache>
            </c:numRef>
          </c:val>
          <c:extLst>
            <c:ext xmlns:c16="http://schemas.microsoft.com/office/drawing/2014/chart" uri="{C3380CC4-5D6E-409C-BE32-E72D297353CC}">
              <c16:uniqueId val="{00000001-ADAB-9C4A-AE77-0CED2BF297DE}"/>
            </c:ext>
          </c:extLst>
        </c:ser>
        <c:dLbls>
          <c:showLegendKey val="0"/>
          <c:showVal val="0"/>
          <c:showCatName val="0"/>
          <c:showSerName val="0"/>
          <c:showPercent val="0"/>
          <c:showBubbleSize val="0"/>
        </c:dLbls>
        <c:gapWidth val="219"/>
        <c:overlap val="-27"/>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 Abandonment</a:t>
            </a:r>
            <a:r>
              <a:rPr lang="en-US" baseline="0">
                <a:solidFill>
                  <a:srgbClr val="7030A0"/>
                </a:solidFill>
              </a:rPr>
              <a:t> Rate</a:t>
            </a:r>
            <a:endParaRPr lang="en-US">
              <a:solidFill>
                <a:srgbClr val="7030A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5754681242418"/>
          <c:y val="0.19720110527916235"/>
          <c:w val="0.8854245318757582"/>
          <c:h val="0.590517427537669"/>
        </c:manualLayout>
      </c:layout>
      <c:barChart>
        <c:barDir val="col"/>
        <c:grouping val="clustered"/>
        <c:varyColors val="0"/>
        <c:ser>
          <c:idx val="0"/>
          <c:order val="0"/>
          <c:tx>
            <c:strRef>
              <c:f>Sheet1!$B$1</c:f>
              <c:strCache>
                <c:ptCount val="1"/>
                <c:pt idx="0">
                  <c:v>2020</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0-7A89-42C5-8D91-E5C7E052ADCE}"/>
            </c:ext>
          </c:extLst>
        </c:ser>
        <c:ser>
          <c:idx val="1"/>
          <c:order val="1"/>
          <c:tx>
            <c:strRef>
              <c:f>Sheet1!$C$1</c:f>
              <c:strCache>
                <c:ptCount val="1"/>
                <c:pt idx="0">
                  <c:v>2021</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0.00%</c:formatCode>
                <c:ptCount val="4"/>
                <c:pt idx="0">
                  <c:v>9.5200000000000007E-2</c:v>
                </c:pt>
                <c:pt idx="1">
                  <c:v>0.1318</c:v>
                </c:pt>
                <c:pt idx="2">
                  <c:v>9.4200000000000006E-2</c:v>
                </c:pt>
                <c:pt idx="3">
                  <c:v>9.9099999999999994E-2</c:v>
                </c:pt>
              </c:numCache>
            </c:numRef>
          </c:val>
          <c:extLst>
            <c:ext xmlns:c16="http://schemas.microsoft.com/office/drawing/2014/chart" uri="{C3380CC4-5D6E-409C-BE32-E72D297353CC}">
              <c16:uniqueId val="{00000001-7A89-42C5-8D91-E5C7E052ADCE}"/>
            </c:ext>
          </c:extLst>
        </c:ser>
        <c:ser>
          <c:idx val="2"/>
          <c:order val="2"/>
          <c:tx>
            <c:strRef>
              <c:f>Sheet1!$D$1</c:f>
              <c:strCache>
                <c:ptCount val="1"/>
                <c:pt idx="0">
                  <c:v>2022</c:v>
                </c:pt>
              </c:strCache>
            </c:strRef>
          </c:tx>
          <c:spPr>
            <a:solidFill>
              <a:schemeClr val="accent3"/>
            </a:solidFill>
            <a:ln>
              <a:noFill/>
            </a:ln>
            <a:effectLst/>
          </c:spPr>
          <c:invertIfNegative val="0"/>
          <c:cat>
            <c:strRef>
              <c:f>Sheet1!$A$2:$A$5</c:f>
              <c:strCache>
                <c:ptCount val="4"/>
                <c:pt idx="0">
                  <c:v>Q1</c:v>
                </c:pt>
                <c:pt idx="1">
                  <c:v>Q2</c:v>
                </c:pt>
                <c:pt idx="2">
                  <c:v>Q3</c:v>
                </c:pt>
                <c:pt idx="3">
                  <c:v>Q4</c:v>
                </c:pt>
              </c:strCache>
            </c:strRef>
          </c:cat>
          <c:val>
            <c:numRef>
              <c:f>Sheet1!$D$2:$D$5</c:f>
              <c:numCache>
                <c:formatCode>0.00%</c:formatCode>
                <c:ptCount val="4"/>
                <c:pt idx="0">
                  <c:v>0.12280000000000001</c:v>
                </c:pt>
                <c:pt idx="1">
                  <c:v>5.21E-2</c:v>
                </c:pt>
                <c:pt idx="2">
                  <c:v>6.2399999999999997E-2</c:v>
                </c:pt>
                <c:pt idx="3">
                  <c:v>5.7299999999999997E-2</c:v>
                </c:pt>
              </c:numCache>
            </c:numRef>
          </c:val>
          <c:extLst>
            <c:ext xmlns:c16="http://schemas.microsoft.com/office/drawing/2014/chart" uri="{C3380CC4-5D6E-409C-BE32-E72D297353CC}">
              <c16:uniqueId val="{00000001-F613-9944-94B0-1CAE704E7EAD}"/>
            </c:ext>
          </c:extLst>
        </c:ser>
        <c:dLbls>
          <c:showLegendKey val="0"/>
          <c:showVal val="0"/>
          <c:showCatName val="0"/>
          <c:showSerName val="0"/>
          <c:showPercent val="0"/>
          <c:showBubbleSize val="0"/>
        </c:dLbls>
        <c:gapWidth val="150"/>
        <c:axId val="1019533760"/>
        <c:axId val="1016273904"/>
      </c:barChart>
      <c:catAx>
        <c:axId val="101953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6273904"/>
        <c:crosses val="autoZero"/>
        <c:auto val="1"/>
        <c:lblAlgn val="ctr"/>
        <c:lblOffset val="100"/>
        <c:noMultiLvlLbl val="0"/>
      </c:catAx>
      <c:valAx>
        <c:axId val="1016273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9533760"/>
        <c:crosses val="autoZero"/>
        <c:crossBetween val="between"/>
      </c:valAx>
      <c:spPr>
        <a:noFill/>
        <a:ln>
          <a:noFill/>
        </a:ln>
        <a:effectLst/>
      </c:spPr>
    </c:plotArea>
    <c:legend>
      <c:legendPos val="b"/>
      <c:layout>
        <c:manualLayout>
          <c:xMode val="edge"/>
          <c:yMode val="edge"/>
          <c:x val="0.30872490552213316"/>
          <c:y val="0.88546522645442483"/>
          <c:w val="0.29653645015658608"/>
          <c:h val="0.114534773545575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Call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Calls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Sheet1!$A$12:$A$14</c:f>
              <c:strCache>
                <c:ptCount val="3"/>
                <c:pt idx="0">
                  <c:v>November</c:v>
                </c:pt>
                <c:pt idx="1">
                  <c:v>December</c:v>
                </c:pt>
                <c:pt idx="2">
                  <c:v>January</c:v>
                </c:pt>
              </c:strCache>
            </c:strRef>
          </c:cat>
          <c:val>
            <c:numRef>
              <c:f>Sheet1!$B$12:$B$14</c:f>
              <c:numCache>
                <c:formatCode>General</c:formatCode>
                <c:ptCount val="3"/>
                <c:pt idx="0">
                  <c:v>2503</c:v>
                </c:pt>
                <c:pt idx="1">
                  <c:v>2169</c:v>
                </c:pt>
                <c:pt idx="2">
                  <c:v>2621</c:v>
                </c:pt>
              </c:numCache>
            </c:numRef>
          </c:val>
          <c:smooth val="0"/>
          <c:extLst>
            <c:ext xmlns:c16="http://schemas.microsoft.com/office/drawing/2014/chart" uri="{C3380CC4-5D6E-409C-BE32-E72D297353CC}">
              <c16:uniqueId val="{00000000-AFB6-439E-9E85-48DCF8E36388}"/>
            </c:ext>
          </c:extLst>
        </c:ser>
        <c:dLbls>
          <c:showLegendKey val="0"/>
          <c:showVal val="0"/>
          <c:showCatName val="0"/>
          <c:showSerName val="0"/>
          <c:showPercent val="0"/>
          <c:showBubbleSize val="0"/>
        </c:dLbls>
        <c:marker val="1"/>
        <c:smooth val="0"/>
        <c:axId val="1130547248"/>
        <c:axId val="1211046208"/>
      </c:lineChart>
      <c:catAx>
        <c:axId val="113054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11046208"/>
        <c:crosses val="autoZero"/>
        <c:auto val="1"/>
        <c:lblAlgn val="ctr"/>
        <c:lblOffset val="100"/>
        <c:noMultiLvlLbl val="0"/>
      </c:catAx>
      <c:valAx>
        <c:axId val="1211046208"/>
        <c:scaling>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0547248"/>
        <c:crosses val="autoZero"/>
        <c:crossBetween val="between"/>
        <c:min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solidFill>
                  <a:srgbClr val="7030A0"/>
                </a:solidFill>
              </a:rPr>
              <a:t>Abandonment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Abandonment Rate</c:v>
                </c:pt>
              </c:strCache>
            </c:strRef>
          </c:tx>
          <c:spPr>
            <a:ln w="28575" cap="rnd">
              <a:solidFill>
                <a:schemeClr val="accent1"/>
              </a:solidFill>
              <a:round/>
            </a:ln>
            <a:effectLst/>
          </c:spPr>
          <c:marker>
            <c:symbol val="circle"/>
            <c:size val="5"/>
            <c:spPr>
              <a:solidFill>
                <a:schemeClr val="accent1"/>
              </a:solidFill>
              <a:ln w="9525">
                <a:solidFill>
                  <a:schemeClr val="accent1">
                    <a:alpha val="92000"/>
                  </a:schemeClr>
                </a:solidFill>
              </a:ln>
              <a:effectLst/>
            </c:spPr>
          </c:marker>
          <c:cat>
            <c:strRef>
              <c:f>Sheet1!$A$12:$A$14</c:f>
              <c:strCache>
                <c:ptCount val="3"/>
                <c:pt idx="0">
                  <c:v>November</c:v>
                </c:pt>
                <c:pt idx="1">
                  <c:v>December</c:v>
                </c:pt>
                <c:pt idx="2">
                  <c:v>January</c:v>
                </c:pt>
              </c:strCache>
            </c:strRef>
          </c:cat>
          <c:val>
            <c:numRef>
              <c:f>Sheet1!$B$12:$B$14</c:f>
              <c:numCache>
                <c:formatCode>0.00%</c:formatCode>
                <c:ptCount val="3"/>
                <c:pt idx="0">
                  <c:v>5.5500000000000001E-2</c:v>
                </c:pt>
                <c:pt idx="1">
                  <c:v>7.1499999999999994E-2</c:v>
                </c:pt>
                <c:pt idx="2">
                  <c:v>6.7100000000000007E-2</c:v>
                </c:pt>
              </c:numCache>
            </c:numRef>
          </c:val>
          <c:smooth val="0"/>
          <c:extLst>
            <c:ext xmlns:c16="http://schemas.microsoft.com/office/drawing/2014/chart" uri="{C3380CC4-5D6E-409C-BE32-E72D297353CC}">
              <c16:uniqueId val="{00000000-2629-48DD-AE8F-0383DBEDBD80}"/>
            </c:ext>
          </c:extLst>
        </c:ser>
        <c:dLbls>
          <c:showLegendKey val="0"/>
          <c:showVal val="0"/>
          <c:showCatName val="0"/>
          <c:showSerName val="0"/>
          <c:showPercent val="0"/>
          <c:showBubbleSize val="0"/>
        </c:dLbls>
        <c:marker val="1"/>
        <c:smooth val="0"/>
        <c:axId val="686313760"/>
        <c:axId val="686332480"/>
      </c:lineChart>
      <c:catAx>
        <c:axId val="68631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32480"/>
        <c:crosses val="autoZero"/>
        <c:auto val="1"/>
        <c:lblAlgn val="ctr"/>
        <c:lblOffset val="100"/>
        <c:noMultiLvlLbl val="0"/>
      </c:catAx>
      <c:valAx>
        <c:axId val="686332480"/>
        <c:scaling>
          <c:orientation val="minMax"/>
          <c:max val="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6313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BE399-8C46-FA4D-99D8-A612947CBB12}" type="datetimeFigureOut">
              <a:rPr lang="en-US" smtClean="0"/>
              <a:t>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1208E-DFFB-4D4B-ACF1-BAD28AF62538}" type="slidenum">
              <a:rPr lang="en-US" smtClean="0"/>
              <a:t>‹#›</a:t>
            </a:fld>
            <a:endParaRPr lang="en-US"/>
          </a:p>
        </p:txBody>
      </p:sp>
    </p:spTree>
    <p:extLst>
      <p:ext uri="{BB962C8B-B14F-4D97-AF65-F5344CB8AC3E}">
        <p14:creationId xmlns:p14="http://schemas.microsoft.com/office/powerpoint/2010/main" val="72033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a:t>
            </a:fld>
            <a:endParaRPr lang="en-US"/>
          </a:p>
        </p:txBody>
      </p:sp>
    </p:spTree>
    <p:extLst>
      <p:ext uri="{BB962C8B-B14F-4D97-AF65-F5344CB8AC3E}">
        <p14:creationId xmlns:p14="http://schemas.microsoft.com/office/powerpoint/2010/main" val="126036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75% of calls were handled within 30 seconds. </a:t>
            </a:r>
          </a:p>
          <a:p>
            <a:r>
              <a:rPr lang="en-US"/>
              <a:t>Over 80% were handled within 60 seconds. </a:t>
            </a:r>
          </a:p>
          <a:p>
            <a:r>
              <a:rPr lang="en-US"/>
              <a:t>Over 83% were handled within 90 seconds. </a:t>
            </a:r>
          </a:p>
          <a:p>
            <a:endParaRPr lang="en-US"/>
          </a:p>
          <a:p>
            <a:r>
              <a:rPr lang="en-US"/>
              <a:t>~</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track multiple metrics for calls handled- or how quickly a call is answered- within specific time periods. I’ve highlighted three here, calls handled within 30, 60, and 90 seconds.  </a:t>
            </a:r>
          </a:p>
          <a:p>
            <a:r>
              <a:rPr lang="en-US"/>
              <a:t>The takeaway from these numbers should be that we are answering calls quickly which prevents calls from abandoning. Typically, we see the abandoned calls rise when these goals are not met- specifically the 60 seconds metric.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20</a:t>
            </a:fld>
            <a:endParaRPr lang="en-US"/>
          </a:p>
        </p:txBody>
      </p:sp>
    </p:spTree>
    <p:extLst>
      <p:ext uri="{BB962C8B-B14F-4D97-AF65-F5344CB8AC3E}">
        <p14:creationId xmlns:p14="http://schemas.microsoft.com/office/powerpoint/2010/main" val="319470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Average speed to answer is the average of how quickly all calls were answered by the Service Desk for the month.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21</a:t>
            </a:fld>
            <a:endParaRPr lang="en-US"/>
          </a:p>
        </p:txBody>
      </p:sp>
    </p:spTree>
    <p:extLst>
      <p:ext uri="{BB962C8B-B14F-4D97-AF65-F5344CB8AC3E}">
        <p14:creationId xmlns:p14="http://schemas.microsoft.com/office/powerpoint/2010/main" val="2732511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r>
              <a:rPr lang="en-US"/>
              <a:t>The typical methods for contacting the Service Desk are phone and email, which explains the results in the incident source chart.</a:t>
            </a:r>
          </a:p>
          <a:p>
            <a:r>
              <a:rPr lang="en-US"/>
              <a:t> </a:t>
            </a:r>
          </a:p>
          <a:p>
            <a:r>
              <a:rPr lang="en-US"/>
              <a:t>Self-Service we hope to expand over the next year and drive users towards generating their own incidents and using the JL Service Center more actively. </a:t>
            </a:r>
          </a:p>
          <a:p>
            <a:endParaRPr lang="en-US"/>
          </a:p>
          <a:p>
            <a:r>
              <a:rPr lang="en-US"/>
              <a:t>Walk-ins are low month-to-month with the split schedule for Return to Better. But from analyst feedback incidents for walk-ins are not being opened consistently. I aim to correct this over the rest of this year. I’ve also added it as a 2022 goal for each analyst within their reviews.  </a:t>
            </a:r>
          </a:p>
          <a:p>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22</a:t>
            </a:fld>
            <a:endParaRPr lang="en-US"/>
          </a:p>
        </p:txBody>
      </p:sp>
    </p:spTree>
    <p:extLst>
      <p:ext uri="{BB962C8B-B14F-4D97-AF65-F5344CB8AC3E}">
        <p14:creationId xmlns:p14="http://schemas.microsoft.com/office/powerpoint/2010/main" val="4084440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Service level agreements/SLA</a:t>
            </a:r>
          </a:p>
          <a:p>
            <a:pPr marL="0" indent="0">
              <a:buFont typeface="Arial" panose="020B0604020202020204" pitchFamily="34" charset="0"/>
              <a:buNone/>
            </a:pPr>
            <a:r>
              <a:rPr lang="en-US">
                <a:solidFill>
                  <a:srgbClr val="7030A0"/>
                </a:solidFill>
                <a:cs typeface="Arial" panose="020B0604020202020204" pitchFamily="34" charset="0"/>
              </a:rPr>
              <a:t>Response &amp; Resolution SLA timers are determined by the Priority of the Incident. </a:t>
            </a:r>
          </a:p>
          <a:p>
            <a:pPr marL="0" indent="0">
              <a:buFont typeface="Arial" panose="020B0604020202020204" pitchFamily="34" charset="0"/>
              <a:buNone/>
            </a:pPr>
            <a:r>
              <a:rPr lang="en-US">
                <a:solidFill>
                  <a:srgbClr val="7030A0"/>
                </a:solidFill>
                <a:cs typeface="Arial" panose="020B0604020202020204" pitchFamily="34" charset="0"/>
              </a:rPr>
              <a:t>Both Response and Resolution SLA reviewed on this slide are across all Priorities.   </a:t>
            </a:r>
          </a:p>
          <a:p>
            <a:endParaRPr lang="en-US"/>
          </a:p>
          <a:p>
            <a:endParaRPr lang="en-US"/>
          </a:p>
          <a:p>
            <a:r>
              <a:rPr lang="en-US"/>
              <a:t>~</a:t>
            </a:r>
            <a:br>
              <a:rPr lang="en-US"/>
            </a:br>
            <a:r>
              <a:rPr lang="en-US"/>
              <a:t>The Service Desk team is uniquely prepared to meet SLA goals. We generate incidents during calls, while emails generate their own incidents. </a:t>
            </a:r>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23</a:t>
            </a:fld>
            <a:endParaRPr lang="en-US"/>
          </a:p>
        </p:txBody>
      </p:sp>
    </p:spTree>
    <p:extLst>
      <p:ext uri="{BB962C8B-B14F-4D97-AF65-F5344CB8AC3E}">
        <p14:creationId xmlns:p14="http://schemas.microsoft.com/office/powerpoint/2010/main" val="2757273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Knowledge within Service Now, is maintained by a few of us in the Service Desk team.</a:t>
            </a:r>
          </a:p>
          <a:p>
            <a:pPr marL="0" indent="0">
              <a:buFont typeface="Arial" panose="020B0604020202020204" pitchFamily="34" charset="0"/>
              <a:buNone/>
            </a:pPr>
            <a:r>
              <a:rPr lang="en-US">
                <a:solidFill>
                  <a:srgbClr val="7030A0"/>
                </a:solidFill>
              </a:rPr>
              <a:t>We</a:t>
            </a:r>
            <a:r>
              <a:rPr lang="en-US">
                <a:solidFill>
                  <a:srgbClr val="7030A0"/>
                </a:solidFill>
                <a:latin typeface="+mn-lt"/>
              </a:rPr>
              <a:t> evaluate resolved Incidents that have been flagged for knowledge.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solidFill>
                  <a:srgbClr val="7030A0"/>
                </a:solidFill>
                <a:latin typeface="+mn-lt"/>
              </a:rPr>
              <a:t>On most of these flagged Incidents the fix or solution are not detailed by the escalated teams.</a:t>
            </a:r>
          </a:p>
          <a:p>
            <a:r>
              <a:rPr lang="en-US"/>
              <a:t>Knowledge is split into 2 sections. IT visible and Self-Service.</a:t>
            </a:r>
          </a:p>
          <a:p>
            <a:pPr marL="0" indent="0">
              <a:buFont typeface="Arial" panose="020B0604020202020204" pitchFamily="34" charset="0"/>
              <a:buNone/>
            </a:pPr>
            <a:endParaRPr lang="en-US">
              <a:solidFill>
                <a:srgbClr val="7030A0"/>
              </a:solidFill>
              <a:latin typeface="+mn-lt"/>
            </a:endParaRPr>
          </a:p>
          <a:p>
            <a:pPr marL="0" indent="0">
              <a:buFont typeface="Arial" panose="020B0604020202020204" pitchFamily="34" charset="0"/>
              <a:buNone/>
            </a:pPr>
            <a:r>
              <a:rPr lang="en-US">
                <a:solidFill>
                  <a:srgbClr val="7030A0"/>
                </a:solidFill>
                <a:latin typeface="+mn-lt"/>
              </a:rPr>
              <a:t>Please push your teams to write out the steps taken to resolve an issue, whenever possible. </a:t>
            </a:r>
          </a:p>
          <a:p>
            <a:pPr marL="0" indent="0">
              <a:buFont typeface="Arial" panose="020B0604020202020204" pitchFamily="34" charset="0"/>
              <a:buNone/>
            </a:pPr>
            <a:r>
              <a:rPr lang="en-US">
                <a:solidFill>
                  <a:srgbClr val="7030A0"/>
                </a:solidFill>
                <a:latin typeface="+mn-lt"/>
              </a:rPr>
              <a:t>This helps with knowledge but also helps when a user has a repeat issue, or the issue occurs for another user.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solidFill>
                  <a:srgbClr val="7030A0"/>
                </a:solidFill>
              </a:rPr>
              <a:t>Reminder:</a:t>
            </a:r>
            <a:r>
              <a:rPr lang="en-US">
                <a:solidFill>
                  <a:srgbClr val="7030A0"/>
                </a:solidFill>
              </a:rPr>
              <a:t> your teams can generate their own knowledge articles. These will be used to increase our first call resolution and avoid escalating incidents. </a:t>
            </a:r>
            <a:endParaRPr lang="en-US">
              <a:solidFill>
                <a:srgbClr val="7030A0"/>
              </a:solidFill>
              <a:latin typeface="+mn-lt"/>
            </a:endParaRPr>
          </a:p>
          <a:p>
            <a:pPr marL="0" indent="0">
              <a:buFont typeface="Arial" panose="020B0604020202020204" pitchFamily="34" charset="0"/>
              <a:buNone/>
            </a:pPr>
            <a:endParaRPr lang="en-US">
              <a:solidFill>
                <a:srgbClr val="7030A0"/>
              </a:solidFill>
              <a:latin typeface="+mn-lt"/>
            </a:endParaRPr>
          </a:p>
          <a:p>
            <a:endParaRPr lang="en-US"/>
          </a:p>
          <a:p>
            <a:br>
              <a:rPr lang="en-US"/>
            </a:br>
            <a:endParaRPr lang="en-US"/>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24</a:t>
            </a:fld>
            <a:endParaRPr lang="en-US"/>
          </a:p>
        </p:txBody>
      </p:sp>
    </p:spTree>
    <p:extLst>
      <p:ext uri="{BB962C8B-B14F-4D97-AF65-F5344CB8AC3E}">
        <p14:creationId xmlns:p14="http://schemas.microsoft.com/office/powerpoint/2010/main" val="2250084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Some highlights from the month’s U&amp;R emails are listed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7030A0"/>
              </a:solidFill>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7030A0"/>
                </a:solidFill>
                <a:cs typeface="Arial" panose="020B0604020202020204" pitchFamily="34" charset="0"/>
              </a:rPr>
              <a:t>One to two emails are sent a week to the Service Desk reminding them, or updating them on, changes to existing workflows or policies. </a:t>
            </a:r>
            <a:br>
              <a:rPr lang="en-US">
                <a:solidFill>
                  <a:srgbClr val="7030A0"/>
                </a:solidFill>
                <a:cs typeface="Arial" panose="020B0604020202020204" pitchFamily="34" charset="0"/>
              </a:rPr>
            </a:br>
            <a:r>
              <a:rPr lang="en-US">
                <a:solidFill>
                  <a:srgbClr val="7030A0"/>
                </a:solidFill>
                <a:cs typeface="Arial" panose="020B0604020202020204" pitchFamily="34" charset="0"/>
              </a:rPr>
              <a:t>Quick notes sent via Teams are also rolled up into these emails to be sure that these points are not missed. </a:t>
            </a:r>
            <a:br>
              <a:rPr lang="en-US">
                <a:solidFill>
                  <a:srgbClr val="7030A0"/>
                </a:solidFill>
                <a:cs typeface="Arial" panose="020B0604020202020204" pitchFamily="34" charset="0"/>
              </a:rPr>
            </a:br>
            <a:r>
              <a:rPr lang="en-US">
                <a:solidFill>
                  <a:srgbClr val="7030A0"/>
                </a:solidFill>
                <a:cs typeface="Arial" panose="020B0604020202020204" pitchFamily="34" charset="0"/>
              </a:rPr>
              <a:t>All U&amp;R emails are listed in Confluence for reference by other teams. </a:t>
            </a:r>
            <a:endParaRPr lang="en-US">
              <a:cs typeface="Arial" panose="020B0604020202020204" pitchFamily="34" charset="0"/>
            </a:endParaRPr>
          </a:p>
          <a:p>
            <a:br>
              <a:rPr lang="en-US"/>
            </a:br>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25</a:t>
            </a:fld>
            <a:endParaRPr lang="en-US"/>
          </a:p>
        </p:txBody>
      </p:sp>
    </p:spTree>
    <p:extLst>
      <p:ext uri="{BB962C8B-B14F-4D97-AF65-F5344CB8AC3E}">
        <p14:creationId xmlns:p14="http://schemas.microsoft.com/office/powerpoint/2010/main" val="1351509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29</a:t>
            </a:fld>
            <a:endParaRPr lang="en-US"/>
          </a:p>
        </p:txBody>
      </p:sp>
    </p:spTree>
    <p:extLst>
      <p:ext uri="{BB962C8B-B14F-4D97-AF65-F5344CB8AC3E}">
        <p14:creationId xmlns:p14="http://schemas.microsoft.com/office/powerpoint/2010/main" val="2914042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30</a:t>
            </a:fld>
            <a:endParaRPr lang="en-US"/>
          </a:p>
        </p:txBody>
      </p:sp>
    </p:spTree>
    <p:extLst>
      <p:ext uri="{BB962C8B-B14F-4D97-AF65-F5344CB8AC3E}">
        <p14:creationId xmlns:p14="http://schemas.microsoft.com/office/powerpoint/2010/main" val="232105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3</a:t>
            </a:fld>
            <a:endParaRPr lang="en-US"/>
          </a:p>
        </p:txBody>
      </p:sp>
    </p:spTree>
    <p:extLst>
      <p:ext uri="{BB962C8B-B14F-4D97-AF65-F5344CB8AC3E}">
        <p14:creationId xmlns:p14="http://schemas.microsoft.com/office/powerpoint/2010/main" val="377375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5</a:t>
            </a:fld>
            <a:endParaRPr lang="en-US"/>
          </a:p>
        </p:txBody>
      </p:sp>
    </p:spTree>
    <p:extLst>
      <p:ext uri="{BB962C8B-B14F-4D97-AF65-F5344CB8AC3E}">
        <p14:creationId xmlns:p14="http://schemas.microsoft.com/office/powerpoint/2010/main" val="1468483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6</a:t>
            </a:fld>
            <a:endParaRPr lang="en-US"/>
          </a:p>
        </p:txBody>
      </p:sp>
    </p:spTree>
    <p:extLst>
      <p:ext uri="{BB962C8B-B14F-4D97-AF65-F5344CB8AC3E}">
        <p14:creationId xmlns:p14="http://schemas.microsoft.com/office/powerpoint/2010/main" val="141654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Backlog growth is a way of answering, “did we end the week with more or less incidents?”.</a:t>
            </a:r>
          </a:p>
        </p:txBody>
      </p:sp>
      <p:sp>
        <p:nvSpPr>
          <p:cNvPr id="4" name="Slide Number Placeholder 3"/>
          <p:cNvSpPr>
            <a:spLocks noGrp="1"/>
          </p:cNvSpPr>
          <p:nvPr>
            <p:ph type="sldNum" sz="quarter" idx="5"/>
          </p:nvPr>
        </p:nvSpPr>
        <p:spPr/>
        <p:txBody>
          <a:bodyPr/>
          <a:lstStyle/>
          <a:p>
            <a:fld id="{4451208E-DFFB-4D4B-ACF1-BAD28AF62538}" type="slidenum">
              <a:rPr lang="en-US" smtClean="0"/>
              <a:t>7</a:t>
            </a:fld>
            <a:endParaRPr lang="en-US"/>
          </a:p>
        </p:txBody>
      </p:sp>
    </p:spTree>
    <p:extLst>
      <p:ext uri="{BB962C8B-B14F-4D97-AF65-F5344CB8AC3E}">
        <p14:creationId xmlns:p14="http://schemas.microsoft.com/office/powerpoint/2010/main" val="229112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remind your teams to continue to work on their open incidents- this affects many of the previous slides as well as this one. </a:t>
            </a:r>
          </a:p>
        </p:txBody>
      </p:sp>
      <p:sp>
        <p:nvSpPr>
          <p:cNvPr id="4" name="Slide Number Placeholder 3"/>
          <p:cNvSpPr>
            <a:spLocks noGrp="1"/>
          </p:cNvSpPr>
          <p:nvPr>
            <p:ph type="sldNum" sz="quarter" idx="5"/>
          </p:nvPr>
        </p:nvSpPr>
        <p:spPr/>
        <p:txBody>
          <a:bodyPr/>
          <a:lstStyle/>
          <a:p>
            <a:fld id="{4451208E-DFFB-4D4B-ACF1-BAD28AF62538}" type="slidenum">
              <a:rPr lang="en-US" smtClean="0"/>
              <a:t>8</a:t>
            </a:fld>
            <a:endParaRPr lang="en-US"/>
          </a:p>
        </p:txBody>
      </p:sp>
    </p:spTree>
    <p:extLst>
      <p:ext uri="{BB962C8B-B14F-4D97-AF65-F5344CB8AC3E}">
        <p14:creationId xmlns:p14="http://schemas.microsoft.com/office/powerpoint/2010/main" val="24409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Across the month _had the highest number of related incidents. </a:t>
            </a:r>
            <a:br>
              <a:rPr lang="en-US"/>
            </a:br>
            <a:endParaRPr lang="en-US"/>
          </a:p>
          <a:p>
            <a:r>
              <a:rPr lang="en-US"/>
              <a:t>Top 5 customers in the month are listed here.</a:t>
            </a:r>
          </a:p>
          <a:p>
            <a:endParaRPr lang="en-US"/>
          </a:p>
          <a:p>
            <a:r>
              <a:rPr lang="en-US"/>
              <a:t>Looking at the chart, we’re tracking incident volume per new-hire per month and comparing this to last year.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14</a:t>
            </a:fld>
            <a:endParaRPr lang="en-US"/>
          </a:p>
        </p:txBody>
      </p:sp>
    </p:spTree>
    <p:extLst>
      <p:ext uri="{BB962C8B-B14F-4D97-AF65-F5344CB8AC3E}">
        <p14:creationId xmlns:p14="http://schemas.microsoft.com/office/powerpoint/2010/main" val="354213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18</a:t>
            </a:fld>
            <a:endParaRPr lang="en-US"/>
          </a:p>
        </p:txBody>
      </p:sp>
    </p:spTree>
    <p:extLst>
      <p:ext uri="{BB962C8B-B14F-4D97-AF65-F5344CB8AC3E}">
        <p14:creationId xmlns:p14="http://schemas.microsoft.com/office/powerpoint/2010/main" val="2693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are several stats tracked for individual analysts as well as for the team and the org. Across the next few slides I’ll highlight some key statistics for the Service Desk team. </a:t>
            </a:r>
          </a:p>
          <a:p>
            <a:endParaRPr lang="en-US"/>
          </a:p>
        </p:txBody>
      </p:sp>
      <p:sp>
        <p:nvSpPr>
          <p:cNvPr id="4" name="Slide Number Placeholder 3"/>
          <p:cNvSpPr>
            <a:spLocks noGrp="1"/>
          </p:cNvSpPr>
          <p:nvPr>
            <p:ph type="sldNum" sz="quarter" idx="5"/>
          </p:nvPr>
        </p:nvSpPr>
        <p:spPr/>
        <p:txBody>
          <a:bodyPr/>
          <a:lstStyle/>
          <a:p>
            <a:fld id="{4451208E-DFFB-4D4B-ACF1-BAD28AF62538}" type="slidenum">
              <a:rPr lang="en-US" smtClean="0"/>
              <a:t>19</a:t>
            </a:fld>
            <a:endParaRPr lang="en-US"/>
          </a:p>
        </p:txBody>
      </p:sp>
    </p:spTree>
    <p:extLst>
      <p:ext uri="{BB962C8B-B14F-4D97-AF65-F5344CB8AC3E}">
        <p14:creationId xmlns:p14="http://schemas.microsoft.com/office/powerpoint/2010/main" val="197359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Amethys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ACBEF-EDE2-49F3-A80C-D3C8A5594F65}"/>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A30F6-69D6-D540-94FB-80E4D4880D83}"/>
              </a:ext>
            </a:extLst>
          </p:cNvPr>
          <p:cNvSpPr>
            <a:spLocks noGrp="1"/>
          </p:cNvSpPr>
          <p:nvPr>
            <p:ph type="ctrTitle" hasCustomPrompt="1"/>
          </p:nvPr>
        </p:nvSpPr>
        <p:spPr>
          <a:xfrm>
            <a:off x="699805" y="1983604"/>
            <a:ext cx="10829544" cy="1559719"/>
          </a:xfrm>
          <a:prstGeom prst="rect">
            <a:avLst/>
          </a:prstGeom>
        </p:spPr>
        <p:txBody>
          <a:bodyPr anchor="b"/>
          <a:lstStyle>
            <a:lvl1pPr algn="l">
              <a:defRPr sz="4800"/>
            </a:lvl1pPr>
          </a:lstStyle>
          <a:p>
            <a:r>
              <a:rPr lang="en-US"/>
              <a:t>Title Goes Here</a:t>
            </a:r>
          </a:p>
        </p:txBody>
      </p:sp>
      <p:sp>
        <p:nvSpPr>
          <p:cNvPr id="3" name="Subtitle 2">
            <a:extLst>
              <a:ext uri="{FF2B5EF4-FFF2-40B4-BE49-F238E27FC236}">
                <a16:creationId xmlns:a16="http://schemas.microsoft.com/office/drawing/2014/main" id="{C2BA5ED3-CA83-A04A-8DB8-B16120AF2B73}"/>
              </a:ext>
            </a:extLst>
          </p:cNvPr>
          <p:cNvSpPr>
            <a:spLocks noGrp="1"/>
          </p:cNvSpPr>
          <p:nvPr>
            <p:ph type="subTitle" idx="1" hasCustomPrompt="1"/>
          </p:nvPr>
        </p:nvSpPr>
        <p:spPr>
          <a:xfrm>
            <a:off x="699805" y="3598739"/>
            <a:ext cx="10825975" cy="1535649"/>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Goes Here</a:t>
            </a:r>
          </a:p>
          <a:p>
            <a:endParaRPr lang="en-US"/>
          </a:p>
        </p:txBody>
      </p:sp>
      <p:pic>
        <p:nvPicPr>
          <p:cNvPr id="9" name="Picture 8">
            <a:extLst>
              <a:ext uri="{FF2B5EF4-FFF2-40B4-BE49-F238E27FC236}">
                <a16:creationId xmlns:a16="http://schemas.microsoft.com/office/drawing/2014/main" id="{83AEE761-B543-46C6-933E-75A99117BA52}"/>
              </a:ext>
            </a:extLst>
          </p:cNvPr>
          <p:cNvPicPr>
            <a:picLocks noChangeAspect="1"/>
          </p:cNvPicPr>
          <p:nvPr userDrawn="1"/>
        </p:nvPicPr>
        <p:blipFill>
          <a:blip r:embed="rId2"/>
          <a:stretch>
            <a:fillRect/>
          </a:stretch>
        </p:blipFill>
        <p:spPr>
          <a:xfrm>
            <a:off x="680225" y="661719"/>
            <a:ext cx="2667000" cy="317885"/>
          </a:xfrm>
          <a:prstGeom prst="rect">
            <a:avLst/>
          </a:prstGeom>
        </p:spPr>
      </p:pic>
      <p:sp>
        <p:nvSpPr>
          <p:cNvPr id="6" name="Text Placeholder 5">
            <a:extLst>
              <a:ext uri="{FF2B5EF4-FFF2-40B4-BE49-F238E27FC236}">
                <a16:creationId xmlns:a16="http://schemas.microsoft.com/office/drawing/2014/main" id="{6CF61252-D212-46B4-9E84-AEB18ABA9126}"/>
              </a:ext>
            </a:extLst>
          </p:cNvPr>
          <p:cNvSpPr>
            <a:spLocks noGrp="1"/>
          </p:cNvSpPr>
          <p:nvPr>
            <p:ph type="body" sz="quarter" idx="10" hasCustomPrompt="1"/>
          </p:nvPr>
        </p:nvSpPr>
        <p:spPr>
          <a:xfrm>
            <a:off x="699805" y="5169909"/>
            <a:ext cx="6259853" cy="269192"/>
          </a:xfrm>
        </p:spPr>
        <p:txBody>
          <a:bodyPr/>
          <a:lstStyle>
            <a:lvl1pPr marL="0" indent="0">
              <a:buNone/>
              <a:defRPr sz="1600" b="1">
                <a:solidFill>
                  <a:schemeClr val="accent2"/>
                </a:solidFill>
              </a:defRPr>
            </a:lvl1pPr>
          </a:lstStyle>
          <a:p>
            <a:pPr lvl="0"/>
            <a:r>
              <a:rPr lang="en-US"/>
              <a:t>Presenter Name</a:t>
            </a:r>
          </a:p>
        </p:txBody>
      </p:sp>
      <p:sp>
        <p:nvSpPr>
          <p:cNvPr id="10" name="Text Placeholder 9">
            <a:extLst>
              <a:ext uri="{FF2B5EF4-FFF2-40B4-BE49-F238E27FC236}">
                <a16:creationId xmlns:a16="http://schemas.microsoft.com/office/drawing/2014/main" id="{6DFCE14A-AE27-4D48-B0F8-F2713092F76D}"/>
              </a:ext>
            </a:extLst>
          </p:cNvPr>
          <p:cNvSpPr>
            <a:spLocks noGrp="1"/>
          </p:cNvSpPr>
          <p:nvPr>
            <p:ph type="body" sz="quarter" idx="11" hasCustomPrompt="1"/>
          </p:nvPr>
        </p:nvSpPr>
        <p:spPr>
          <a:xfrm>
            <a:off x="699805" y="5474621"/>
            <a:ext cx="3449205" cy="302236"/>
          </a:xfrm>
        </p:spPr>
        <p:txBody>
          <a:bodyPr/>
          <a:lstStyle>
            <a:lvl1pPr marL="0" indent="0">
              <a:buNone/>
              <a:defRPr sz="1200" b="1">
                <a:solidFill>
                  <a:schemeClr val="bg1"/>
                </a:solidFill>
              </a:defRPr>
            </a:lvl1pPr>
          </a:lstStyle>
          <a:p>
            <a:pPr lvl="0"/>
            <a:r>
              <a:rPr lang="en-US"/>
              <a:t>[00.00.2020]</a:t>
            </a:r>
          </a:p>
        </p:txBody>
      </p:sp>
      <p:sp>
        <p:nvSpPr>
          <p:cNvPr id="5" name="TextBox 4">
            <a:extLst>
              <a:ext uri="{FF2B5EF4-FFF2-40B4-BE49-F238E27FC236}">
                <a16:creationId xmlns:a16="http://schemas.microsoft.com/office/drawing/2014/main" id="{D12B0FEF-FC7E-4554-BA89-893283BCE8FB}"/>
              </a:ext>
            </a:extLst>
          </p:cNvPr>
          <p:cNvSpPr txBox="1"/>
          <p:nvPr userDrawn="1"/>
        </p:nvSpPr>
        <p:spPr>
          <a:xfrm>
            <a:off x="685800" y="6431460"/>
            <a:ext cx="4505498" cy="215444"/>
          </a:xfrm>
          <a:prstGeom prst="rect">
            <a:avLst/>
          </a:prstGeom>
          <a:noFill/>
        </p:spPr>
        <p:txBody>
          <a:bodyPr wrap="square" lIns="0" rtlCol="0">
            <a:spAutoFit/>
          </a:bodyPr>
          <a:lstStyle/>
          <a:p>
            <a:r>
              <a:rPr lang="en-US" sz="800">
                <a:solidFill>
                  <a:schemeClr val="bg1"/>
                </a:solidFill>
                <a:latin typeface="Arial" panose="020B0604020202020204" pitchFamily="34" charset="0"/>
                <a:cs typeface="Arial" panose="020B0604020202020204" pitchFamily="34" charset="0"/>
              </a:rPr>
              <a:t>© 2020 Jackson Lewis P.C.</a:t>
            </a:r>
          </a:p>
        </p:txBody>
      </p:sp>
      <p:sp>
        <p:nvSpPr>
          <p:cNvPr id="13" name="Text Placeholder 9">
            <a:extLst>
              <a:ext uri="{FF2B5EF4-FFF2-40B4-BE49-F238E27FC236}">
                <a16:creationId xmlns:a16="http://schemas.microsoft.com/office/drawing/2014/main" id="{BE807693-1192-C34F-9A0E-E42928AB429B}"/>
              </a:ext>
            </a:extLst>
          </p:cNvPr>
          <p:cNvSpPr>
            <a:spLocks noGrp="1"/>
          </p:cNvSpPr>
          <p:nvPr>
            <p:ph type="body" sz="quarter" idx="13" hasCustomPrompt="1"/>
          </p:nvPr>
        </p:nvSpPr>
        <p:spPr>
          <a:xfrm>
            <a:off x="699805" y="5812378"/>
            <a:ext cx="7442574" cy="193893"/>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Jackson Lewis P.C. ● [Office]</a:t>
            </a:r>
          </a:p>
        </p:txBody>
      </p:sp>
      <p:sp>
        <p:nvSpPr>
          <p:cNvPr id="15" name="Text Placeholder 9">
            <a:extLst>
              <a:ext uri="{FF2B5EF4-FFF2-40B4-BE49-F238E27FC236}">
                <a16:creationId xmlns:a16="http://schemas.microsoft.com/office/drawing/2014/main" id="{F71F420C-6F30-EC42-AFBD-E65EFC5942B8}"/>
              </a:ext>
            </a:extLst>
          </p:cNvPr>
          <p:cNvSpPr>
            <a:spLocks noGrp="1"/>
          </p:cNvSpPr>
          <p:nvPr>
            <p:ph type="body" sz="quarter" idx="14" hasCustomPrompt="1"/>
          </p:nvPr>
        </p:nvSpPr>
        <p:spPr>
          <a:xfrm>
            <a:off x="699805" y="6070617"/>
            <a:ext cx="7442574" cy="308931"/>
          </a:xfrm>
        </p:spPr>
        <p:txBody>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200" b="0">
                <a:solidFill>
                  <a:schemeClr val="bg1"/>
                </a:solidFill>
              </a:defRPr>
            </a:lvl1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t>[Email] ● [Phone]</a:t>
            </a:r>
          </a:p>
        </p:txBody>
      </p:sp>
    </p:spTree>
    <p:extLst>
      <p:ext uri="{BB962C8B-B14F-4D97-AF65-F5344CB8AC3E}">
        <p14:creationId xmlns:p14="http://schemas.microsoft.com/office/powerpoint/2010/main" val="520477425"/>
      </p:ext>
    </p:extLst>
  </p:cSld>
  <p:clrMapOvr>
    <a:masterClrMapping/>
  </p:clrMapOvr>
  <p:extLst>
    <p:ext uri="{DCECCB84-F9BA-43D5-87BE-67443E8EF086}">
      <p15:sldGuideLst xmlns:p15="http://schemas.microsoft.com/office/powerpoint/2012/main">
        <p15:guide id="1" orient="horz" pos="2136">
          <p15:clr>
            <a:srgbClr val="FBAE40"/>
          </p15:clr>
        </p15:guide>
        <p15:guide id="2" orient="horz" pos="25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2 column subhead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2211160"/>
            <a:ext cx="5257800" cy="3961040"/>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5" name="Text Placeholder 2">
            <a:extLst>
              <a:ext uri="{FF2B5EF4-FFF2-40B4-BE49-F238E27FC236}">
                <a16:creationId xmlns:a16="http://schemas.microsoft.com/office/drawing/2014/main" id="{FA58DCE0-85D0-964E-8ECA-4980FA6001D7}"/>
              </a:ext>
            </a:extLst>
          </p:cNvPr>
          <p:cNvSpPr>
            <a:spLocks noGrp="1"/>
          </p:cNvSpPr>
          <p:nvPr>
            <p:ph type="body" idx="10"/>
          </p:nvPr>
        </p:nvSpPr>
        <p:spPr>
          <a:xfrm>
            <a:off x="6858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2">
            <a:extLst>
              <a:ext uri="{FF2B5EF4-FFF2-40B4-BE49-F238E27FC236}">
                <a16:creationId xmlns:a16="http://schemas.microsoft.com/office/drawing/2014/main" id="{68D5EE91-3AD5-9A43-9657-8AC9045F296C}"/>
              </a:ext>
            </a:extLst>
          </p:cNvPr>
          <p:cNvSpPr>
            <a:spLocks noGrp="1"/>
          </p:cNvSpPr>
          <p:nvPr>
            <p:ph type="body" idx="14"/>
          </p:nvPr>
        </p:nvSpPr>
        <p:spPr>
          <a:xfrm>
            <a:off x="6248400" y="1685067"/>
            <a:ext cx="5257800" cy="526093"/>
          </a:xfrm>
        </p:spPr>
        <p:txBody>
          <a:bodyPr lIns="0" anchor="t" anchorCtr="0">
            <a:normAutofit/>
          </a:bodyPr>
          <a:lstStyle>
            <a:lvl1pPr marL="0" indent="0">
              <a:buNone/>
              <a:defRPr sz="20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048606522"/>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userDrawn="1">
          <p15:clr>
            <a:srgbClr val="FBAE40"/>
          </p15:clr>
        </p15:guide>
        <p15:guide id="4" orient="horz"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2 column">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764EA6E-80E6-B34F-887A-59949864C795}"/>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1812BB44-8134-BC46-833F-5E4D72C7A92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3">
            <a:extLst>
              <a:ext uri="{FF2B5EF4-FFF2-40B4-BE49-F238E27FC236}">
                <a16:creationId xmlns:a16="http://schemas.microsoft.com/office/drawing/2014/main" id="{F9028A84-F258-7B4F-8184-F864F5845DE9}"/>
              </a:ext>
            </a:extLst>
          </p:cNvPr>
          <p:cNvSpPr>
            <a:spLocks noGrp="1"/>
          </p:cNvSpPr>
          <p:nvPr>
            <p:ph sz="half" idx="2"/>
          </p:nvPr>
        </p:nvSpPr>
        <p:spPr>
          <a:xfrm>
            <a:off x="6858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a:extLst>
              <a:ext uri="{FF2B5EF4-FFF2-40B4-BE49-F238E27FC236}">
                <a16:creationId xmlns:a16="http://schemas.microsoft.com/office/drawing/2014/main" id="{7277077D-157A-FD42-B080-97316937EFEB}"/>
              </a:ext>
            </a:extLst>
          </p:cNvPr>
          <p:cNvSpPr>
            <a:spLocks noGrp="1"/>
          </p:cNvSpPr>
          <p:nvPr>
            <p:ph sz="half" idx="13"/>
          </p:nvPr>
        </p:nvSpPr>
        <p:spPr>
          <a:xfrm>
            <a:off x="6248400" y="1705429"/>
            <a:ext cx="5257800" cy="4466771"/>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Rectangle 12">
            <a:extLst>
              <a:ext uri="{FF2B5EF4-FFF2-40B4-BE49-F238E27FC236}">
                <a16:creationId xmlns:a16="http://schemas.microsoft.com/office/drawing/2014/main" id="{2E75C5DC-0B18-0642-9ACA-52298D2A5E56}"/>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D2010694-D2A1-3C4E-BDE3-FFFEC9BF8F99}"/>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040545407"/>
      </p:ext>
    </p:extLst>
  </p:cSld>
  <p:clrMapOvr>
    <a:masterClrMapping/>
  </p:clrMapOvr>
  <p:extLst>
    <p:ext uri="{DCECCB84-F9BA-43D5-87BE-67443E8EF086}">
      <p15:sldGuideLst xmlns:p15="http://schemas.microsoft.com/office/powerpoint/2012/main">
        <p15:guide id="1" pos="3744">
          <p15:clr>
            <a:srgbClr val="FBAE40"/>
          </p15:clr>
        </p15:guide>
        <p15:guide id="2" pos="3936">
          <p15:clr>
            <a:srgbClr val="FBAE40"/>
          </p15:clr>
        </p15:guide>
        <p15:guide id="3" orient="horz" pos="1200">
          <p15:clr>
            <a:srgbClr val="FBAE40"/>
          </p15:clr>
        </p15:guide>
        <p15:guide id="4" orient="horz" pos="151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otnote no content ">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52A4C5-2716-E347-BA83-8194E78AFAED}"/>
              </a:ext>
            </a:extLst>
          </p:cNvPr>
          <p:cNvSpPr>
            <a:spLocks noGrp="1"/>
          </p:cNvSpPr>
          <p:nvPr>
            <p:ph type="ftr" sz="quarter" idx="10"/>
          </p:nvPr>
        </p:nvSpPr>
        <p:spPr/>
        <p:txBody>
          <a:bodyPr/>
          <a:lstStyle/>
          <a:p>
            <a:r>
              <a:rPr lang="en-US" b="1"/>
              <a:t>Jackson Lewis P.C.</a:t>
            </a:r>
            <a:endParaRPr lang="en-US"/>
          </a:p>
        </p:txBody>
      </p:sp>
      <p:sp>
        <p:nvSpPr>
          <p:cNvPr id="4" name="Slide Number Placeholder 3">
            <a:extLst>
              <a:ext uri="{FF2B5EF4-FFF2-40B4-BE49-F238E27FC236}">
                <a16:creationId xmlns:a16="http://schemas.microsoft.com/office/drawing/2014/main" id="{7BA38785-7ADF-A34A-93D3-3070905B4905}"/>
              </a:ext>
            </a:extLst>
          </p:cNvPr>
          <p:cNvSpPr>
            <a:spLocks noGrp="1"/>
          </p:cNvSpPr>
          <p:nvPr>
            <p:ph type="sldNum" sz="quarter" idx="11"/>
          </p:nvPr>
        </p:nvSpPr>
        <p:spPr/>
        <p:txBody>
          <a:bodyPr/>
          <a:lstStyle/>
          <a:p>
            <a:fld id="{407F7647-6CBB-4945-B48A-22BF8575EA14}" type="slidenum">
              <a:rPr lang="en-US" smtClean="0"/>
              <a:pPr/>
              <a:t>‹#›</a:t>
            </a:fld>
            <a:endParaRPr lang="en-US"/>
          </a:p>
        </p:txBody>
      </p:sp>
    </p:spTree>
    <p:extLst>
      <p:ext uri="{BB962C8B-B14F-4D97-AF65-F5344CB8AC3E}">
        <p14:creationId xmlns:p14="http://schemas.microsoft.com/office/powerpoint/2010/main" val="148686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s">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F610FD58-353C-F240-AA43-30C04915F686}"/>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9D73A866-0BBE-F444-8B58-702BA5D0B55B}"/>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15" name="Content Placeholder 3">
            <a:extLst>
              <a:ext uri="{FF2B5EF4-FFF2-40B4-BE49-F238E27FC236}">
                <a16:creationId xmlns:a16="http://schemas.microsoft.com/office/drawing/2014/main" id="{32841B70-5E35-3840-88CE-0055F744C878}"/>
              </a:ext>
            </a:extLst>
          </p:cNvPr>
          <p:cNvSpPr>
            <a:spLocks noGrp="1"/>
          </p:cNvSpPr>
          <p:nvPr>
            <p:ph sz="half" idx="2"/>
          </p:nvPr>
        </p:nvSpPr>
        <p:spPr>
          <a:xfrm>
            <a:off x="695614" y="2091806"/>
            <a:ext cx="3381086"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3">
            <a:extLst>
              <a:ext uri="{FF2B5EF4-FFF2-40B4-BE49-F238E27FC236}">
                <a16:creationId xmlns:a16="http://schemas.microsoft.com/office/drawing/2014/main" id="{5B3FB8AA-3A22-6C42-94F6-1EC29754F03D}"/>
              </a:ext>
            </a:extLst>
          </p:cNvPr>
          <p:cNvSpPr>
            <a:spLocks noGrp="1"/>
          </p:cNvSpPr>
          <p:nvPr>
            <p:ph sz="half" idx="10"/>
          </p:nvPr>
        </p:nvSpPr>
        <p:spPr>
          <a:xfrm>
            <a:off x="4390736" y="2091806"/>
            <a:ext cx="3381664"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3">
            <a:extLst>
              <a:ext uri="{FF2B5EF4-FFF2-40B4-BE49-F238E27FC236}">
                <a16:creationId xmlns:a16="http://schemas.microsoft.com/office/drawing/2014/main" id="{9DAE58FD-2FAB-4E4C-8AA0-C9B549EAF94E}"/>
              </a:ext>
            </a:extLst>
          </p:cNvPr>
          <p:cNvSpPr>
            <a:spLocks noGrp="1"/>
          </p:cNvSpPr>
          <p:nvPr>
            <p:ph sz="half" idx="11"/>
          </p:nvPr>
        </p:nvSpPr>
        <p:spPr>
          <a:xfrm>
            <a:off x="8095672" y="2091806"/>
            <a:ext cx="3410528" cy="4080394"/>
          </a:xfrm>
        </p:spPr>
        <p:txBody>
          <a:bodyPr lIns="0"/>
          <a:lstStyle>
            <a:lvl1pPr marL="0" indent="0">
              <a:buNone/>
              <a:defRPr sz="1800">
                <a:solidFill>
                  <a:schemeClr val="tx1"/>
                </a:solidFill>
              </a:defRPr>
            </a:lvl1pPr>
            <a:lvl2pPr marL="457200" indent="0">
              <a:buNone/>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Rectangle 10">
            <a:extLst>
              <a:ext uri="{FF2B5EF4-FFF2-40B4-BE49-F238E27FC236}">
                <a16:creationId xmlns:a16="http://schemas.microsoft.com/office/drawing/2014/main" id="{DB424AD2-C2FD-8942-A059-3B231330A15F}"/>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itle Placeholder 1">
            <a:extLst>
              <a:ext uri="{FF2B5EF4-FFF2-40B4-BE49-F238E27FC236}">
                <a16:creationId xmlns:a16="http://schemas.microsoft.com/office/drawing/2014/main" id="{DFF234AD-98E6-BC44-8F6E-63EFE730F397}"/>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3" name="Text Placeholder 2">
            <a:extLst>
              <a:ext uri="{FF2B5EF4-FFF2-40B4-BE49-F238E27FC236}">
                <a16:creationId xmlns:a16="http://schemas.microsoft.com/office/drawing/2014/main" id="{726F8AF8-61F0-7D42-9986-49F3FA5594E1}"/>
              </a:ext>
            </a:extLst>
          </p:cNvPr>
          <p:cNvSpPr>
            <a:spLocks noGrp="1"/>
          </p:cNvSpPr>
          <p:nvPr>
            <p:ph type="body" idx="12"/>
          </p:nvPr>
        </p:nvSpPr>
        <p:spPr>
          <a:xfrm>
            <a:off x="6858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Text Placeholder 2">
            <a:extLst>
              <a:ext uri="{FF2B5EF4-FFF2-40B4-BE49-F238E27FC236}">
                <a16:creationId xmlns:a16="http://schemas.microsoft.com/office/drawing/2014/main" id="{8A559C3F-C6F1-1B4F-96DF-4769B4B5E90D}"/>
              </a:ext>
            </a:extLst>
          </p:cNvPr>
          <p:cNvSpPr>
            <a:spLocks noGrp="1"/>
          </p:cNvSpPr>
          <p:nvPr>
            <p:ph type="body" idx="14"/>
          </p:nvPr>
        </p:nvSpPr>
        <p:spPr>
          <a:xfrm>
            <a:off x="4381500" y="1685067"/>
            <a:ext cx="3390900" cy="406739"/>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2">
            <a:extLst>
              <a:ext uri="{FF2B5EF4-FFF2-40B4-BE49-F238E27FC236}">
                <a16:creationId xmlns:a16="http://schemas.microsoft.com/office/drawing/2014/main" id="{5761A200-7679-7348-AB01-CF00EF0FF10F}"/>
              </a:ext>
            </a:extLst>
          </p:cNvPr>
          <p:cNvSpPr>
            <a:spLocks noGrp="1"/>
          </p:cNvSpPr>
          <p:nvPr>
            <p:ph type="body" idx="15"/>
          </p:nvPr>
        </p:nvSpPr>
        <p:spPr>
          <a:xfrm>
            <a:off x="8096250" y="1681225"/>
            <a:ext cx="3390900" cy="410581"/>
          </a:xfrm>
        </p:spPr>
        <p:txBody>
          <a:bodyPr lIns="0" anchor="t" anchorCtr="0">
            <a:normAutofit/>
          </a:bodyPr>
          <a:lstStyle>
            <a:lvl1pPr marL="0" indent="0">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10030017"/>
      </p:ext>
    </p:extLst>
  </p:cSld>
  <p:clrMapOvr>
    <a:masterClrMapping/>
  </p:clrMapOvr>
  <p:extLst>
    <p:ext uri="{DCECCB84-F9BA-43D5-87BE-67443E8EF086}">
      <p15:sldGuideLst xmlns:p15="http://schemas.microsoft.com/office/powerpoint/2012/main">
        <p15:guide id="1" orient="horz" pos="1176" userDrawn="1">
          <p15:clr>
            <a:srgbClr val="FBAE40"/>
          </p15:clr>
        </p15:guide>
        <p15:guide id="2" pos="2568">
          <p15:clr>
            <a:srgbClr val="FBAE40"/>
          </p15:clr>
        </p15:guide>
        <p15:guide id="3" pos="2760">
          <p15:clr>
            <a:srgbClr val="FBAE40"/>
          </p15:clr>
        </p15:guide>
        <p15:guide id="4" pos="4896">
          <p15:clr>
            <a:srgbClr val="FBAE40"/>
          </p15:clr>
        </p15:guide>
        <p15:guide id="5" pos="5088">
          <p15:clr>
            <a:srgbClr val="FBAE40"/>
          </p15:clr>
        </p15:guide>
        <p15:guide id="6" orient="horz" pos="14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18472"/>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 Placeholder 4">
            <a:extLst>
              <a:ext uri="{FF2B5EF4-FFF2-40B4-BE49-F238E27FC236}">
                <a16:creationId xmlns:a16="http://schemas.microsoft.com/office/drawing/2014/main" id="{E3AD1CAC-E36E-45DC-981C-F6F305145AA5}"/>
              </a:ext>
            </a:extLst>
          </p:cNvPr>
          <p:cNvSpPr>
            <a:spLocks noGrp="1"/>
          </p:cNvSpPr>
          <p:nvPr>
            <p:ph type="body" sz="quarter" idx="10" hasCustomPrompt="1"/>
          </p:nvPr>
        </p:nvSpPr>
        <p:spPr>
          <a:xfrm>
            <a:off x="793750" y="1902691"/>
            <a:ext cx="10612438" cy="3131127"/>
          </a:xfrm>
        </p:spPr>
        <p:txBody>
          <a:bodyPr anchor="ctr"/>
          <a:lstStyle>
            <a:lvl1pPr marL="0" indent="0">
              <a:buNone/>
              <a:defRPr sz="6000">
                <a:solidFill>
                  <a:schemeClr val="bg1"/>
                </a:solidFill>
              </a:defRPr>
            </a:lvl1pPr>
          </a:lstStyle>
          <a:p>
            <a:pPr lvl="0"/>
            <a:r>
              <a:rPr lang="en-US"/>
              <a:t>Insert accent statement here.</a:t>
            </a:r>
          </a:p>
        </p:txBody>
      </p:sp>
    </p:spTree>
    <p:extLst>
      <p:ext uri="{BB962C8B-B14F-4D97-AF65-F5344CB8AC3E}">
        <p14:creationId xmlns:p14="http://schemas.microsoft.com/office/powerpoint/2010/main" val="37455624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 Content amethyst lef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6858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Content Placeholder 2">
            <a:extLst>
              <a:ext uri="{FF2B5EF4-FFF2-40B4-BE49-F238E27FC236}">
                <a16:creationId xmlns:a16="http://schemas.microsoft.com/office/drawing/2014/main" id="{C3CB3C04-38A0-6047-A160-729D7E2E77C9}"/>
              </a:ext>
            </a:extLst>
          </p:cNvPr>
          <p:cNvSpPr>
            <a:spLocks noGrp="1"/>
          </p:cNvSpPr>
          <p:nvPr>
            <p:ph idx="10"/>
          </p:nvPr>
        </p:nvSpPr>
        <p:spPr>
          <a:xfrm>
            <a:off x="4838700" y="1584767"/>
            <a:ext cx="6664452" cy="3797300"/>
          </a:xfrm>
          <a:prstGeom prst="rect">
            <a:avLst/>
          </a:prstGeom>
        </p:spPr>
        <p:txBody>
          <a:bodyPr/>
          <a:lstStyle>
            <a:lvl1pPr>
              <a:defRPr>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372795"/>
      </p:ext>
    </p:extLst>
  </p:cSld>
  <p:clrMapOvr>
    <a:masterClrMapping/>
  </p:clrMapOvr>
  <p:extLst>
    <p:ext uri="{DCECCB84-F9BA-43D5-87BE-67443E8EF086}">
      <p15:sldGuideLst xmlns:p15="http://schemas.microsoft.com/office/powerpoint/2012/main">
        <p15:guide id="1" pos="2760">
          <p15:clr>
            <a:srgbClr val="FBAE40"/>
          </p15:clr>
        </p15:guide>
        <p15:guide id="2" pos="3048">
          <p15:clr>
            <a:srgbClr val="FBAE40"/>
          </p15:clr>
        </p15:guide>
        <p15:guide id="3" orient="horz" pos="9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 Content amethyst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39ADF0-50B4-4858-95F7-7C51A1239CD5}"/>
              </a:ext>
            </a:extLst>
          </p:cNvPr>
          <p:cNvSpPr/>
          <p:nvPr userDrawn="1"/>
        </p:nvSpPr>
        <p:spPr>
          <a:xfrm>
            <a:off x="7810500" y="0"/>
            <a:ext cx="43815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8089900" y="2321472"/>
            <a:ext cx="3416300" cy="3850728"/>
          </a:xfrm>
          <a:prstGeom prst="rect">
            <a:avLst/>
          </a:prstGeom>
        </p:spPr>
        <p:txBody>
          <a:bodyPr/>
          <a:lstStyle>
            <a:lvl1pPr marL="0" indent="0">
              <a:buNone/>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9" name="Content Placeholder 2">
            <a:extLst>
              <a:ext uri="{FF2B5EF4-FFF2-40B4-BE49-F238E27FC236}">
                <a16:creationId xmlns:a16="http://schemas.microsoft.com/office/drawing/2014/main" id="{A6AA6A22-A47C-474C-8FE7-674A5F7B867F}"/>
              </a:ext>
            </a:extLst>
          </p:cNvPr>
          <p:cNvSpPr>
            <a:spLocks noGrp="1"/>
          </p:cNvSpPr>
          <p:nvPr>
            <p:ph idx="11"/>
          </p:nvPr>
        </p:nvSpPr>
        <p:spPr>
          <a:xfrm>
            <a:off x="8089900" y="1181100"/>
            <a:ext cx="3416300" cy="762000"/>
          </a:xfrm>
          <a:prstGeom prst="rect">
            <a:avLst/>
          </a:prstGeom>
        </p:spPr>
        <p:txBody>
          <a:bodyPr anchor="b"/>
          <a:lstStyle>
            <a:lvl1pPr marL="0" indent="0">
              <a:buNone/>
              <a:defRPr sz="2000" b="1">
                <a:solidFill>
                  <a:schemeClr val="bg1"/>
                </a:solidFill>
              </a:defRPr>
            </a:lvl1pPr>
          </a:lstStyle>
          <a:p>
            <a:pPr lvl="0"/>
            <a:r>
              <a:rPr lang="en-US"/>
              <a:t>Click to edit Master text styles</a:t>
            </a:r>
          </a:p>
        </p:txBody>
      </p:sp>
      <p:sp>
        <p:nvSpPr>
          <p:cNvPr id="7" name="Footer Placeholder 2">
            <a:extLst>
              <a:ext uri="{FF2B5EF4-FFF2-40B4-BE49-F238E27FC236}">
                <a16:creationId xmlns:a16="http://schemas.microsoft.com/office/drawing/2014/main" id="{CA2827E9-8B6E-8B4A-A34B-69F79E1C5CB8}"/>
              </a:ext>
            </a:extLst>
          </p:cNvPr>
          <p:cNvSpPr>
            <a:spLocks noGrp="1"/>
          </p:cNvSpPr>
          <p:nvPr>
            <p:ph type="ftr" sz="quarter" idx="12"/>
          </p:nvPr>
        </p:nvSpPr>
        <p:spPr>
          <a:xfrm>
            <a:off x="685800" y="6356350"/>
            <a:ext cx="4114800" cy="365125"/>
          </a:xfrm>
        </p:spPr>
        <p:txBody>
          <a:bodyPr/>
          <a:lstStyle/>
          <a:p>
            <a:r>
              <a:rPr lang="en-US" b="1"/>
              <a:t>Jackson Lewis P.C.  </a:t>
            </a:r>
            <a:endParaRPr lang="en-US"/>
          </a:p>
        </p:txBody>
      </p:sp>
      <p:sp>
        <p:nvSpPr>
          <p:cNvPr id="10" name="Content Placeholder 2">
            <a:extLst>
              <a:ext uri="{FF2B5EF4-FFF2-40B4-BE49-F238E27FC236}">
                <a16:creationId xmlns:a16="http://schemas.microsoft.com/office/drawing/2014/main" id="{2D52510A-B443-3A41-856F-1DC143ABE19B}"/>
              </a:ext>
            </a:extLst>
          </p:cNvPr>
          <p:cNvSpPr>
            <a:spLocks noGrp="1"/>
          </p:cNvSpPr>
          <p:nvPr>
            <p:ph idx="10"/>
          </p:nvPr>
        </p:nvSpPr>
        <p:spPr>
          <a:xfrm>
            <a:off x="688848" y="1584767"/>
            <a:ext cx="6664452" cy="3797300"/>
          </a:xfrm>
          <a:prstGeom prst="rect">
            <a:avLst/>
          </a:prstGeom>
        </p:spPr>
        <p:txBody>
          <a:bodyPr/>
          <a:lstStyle>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5143121"/>
      </p:ext>
    </p:extLst>
  </p:cSld>
  <p:clrMapOvr>
    <a:masterClrMapping/>
  </p:clrMapOvr>
  <p:extLst>
    <p:ext uri="{DCECCB84-F9BA-43D5-87BE-67443E8EF086}">
      <p15:sldGuideLst xmlns:p15="http://schemas.microsoft.com/office/powerpoint/2012/main">
        <p15:guide id="1" pos="4632">
          <p15:clr>
            <a:srgbClr val="FBAE40"/>
          </p15:clr>
        </p15:guide>
        <p15:guide id="2" pos="4920">
          <p15:clr>
            <a:srgbClr val="FBAE40"/>
          </p15:clr>
        </p15:guide>
        <p15:guide id="3" orient="horz" pos="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Picture Placeholder 2">
            <a:extLst>
              <a:ext uri="{FF2B5EF4-FFF2-40B4-BE49-F238E27FC236}">
                <a16:creationId xmlns:a16="http://schemas.microsoft.com/office/drawing/2014/main" id="{271A8290-D5AB-7E43-B58F-00526C5516A5}"/>
              </a:ext>
            </a:extLst>
          </p:cNvPr>
          <p:cNvSpPr>
            <a:spLocks noGrp="1"/>
          </p:cNvSpPr>
          <p:nvPr>
            <p:ph type="pic" idx="1"/>
          </p:nvPr>
        </p:nvSpPr>
        <p:spPr>
          <a:xfrm>
            <a:off x="3140364" y="1562101"/>
            <a:ext cx="5763491" cy="3259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Content Placeholder 3">
            <a:extLst>
              <a:ext uri="{FF2B5EF4-FFF2-40B4-BE49-F238E27FC236}">
                <a16:creationId xmlns:a16="http://schemas.microsoft.com/office/drawing/2014/main" id="{E4ACE865-B391-F441-BEDF-5E90D6B1A5BA}"/>
              </a:ext>
            </a:extLst>
          </p:cNvPr>
          <p:cNvSpPr>
            <a:spLocks noGrp="1"/>
          </p:cNvSpPr>
          <p:nvPr>
            <p:ph sz="half" idx="2" hasCustomPrompt="1"/>
          </p:nvPr>
        </p:nvSpPr>
        <p:spPr>
          <a:xfrm>
            <a:off x="3140363" y="5347860"/>
            <a:ext cx="5763491" cy="313872"/>
          </a:xfrm>
        </p:spPr>
        <p:txBody>
          <a:bodyPr lIns="0"/>
          <a:lstStyle>
            <a:lvl1pPr marL="0" indent="0">
              <a:buNone/>
              <a:defRPr sz="1400">
                <a:solidFill>
                  <a:schemeClr val="tx1">
                    <a:lumMod val="75000"/>
                    <a:lumOff val="25000"/>
                  </a:schemeClr>
                </a:solidFill>
              </a:defRPr>
            </a:lvl1pPr>
            <a:lvl2pPr marL="457200" indent="0">
              <a:buNone/>
              <a:defRPr sz="1400">
                <a:solidFill>
                  <a:schemeClr val="tx1">
                    <a:lumMod val="75000"/>
                    <a:lumOff val="25000"/>
                  </a:schemeClr>
                </a:solidFill>
              </a:defRPr>
            </a:lvl2pPr>
            <a:lvl3pPr>
              <a:defRPr sz="14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65000"/>
                    <a:lumOff val="35000"/>
                  </a:schemeClr>
                </a:solidFill>
              </a:defRPr>
            </a:lvl5pPr>
          </a:lstStyle>
          <a:p>
            <a:pPr lvl="0"/>
            <a:r>
              <a:rPr lang="en-US"/>
              <a:t>Second level</a:t>
            </a:r>
          </a:p>
        </p:txBody>
      </p:sp>
      <p:sp>
        <p:nvSpPr>
          <p:cNvPr id="12" name="Text Placeholder 2">
            <a:extLst>
              <a:ext uri="{FF2B5EF4-FFF2-40B4-BE49-F238E27FC236}">
                <a16:creationId xmlns:a16="http://schemas.microsoft.com/office/drawing/2014/main" id="{FA580981-3CE7-4D41-998D-87EB3B252D35}"/>
              </a:ext>
            </a:extLst>
          </p:cNvPr>
          <p:cNvSpPr>
            <a:spLocks noGrp="1"/>
          </p:cNvSpPr>
          <p:nvPr>
            <p:ph type="body" idx="10"/>
          </p:nvPr>
        </p:nvSpPr>
        <p:spPr>
          <a:xfrm>
            <a:off x="3140363" y="5006489"/>
            <a:ext cx="5763491" cy="324789"/>
          </a:xfrm>
        </p:spPr>
        <p:txBody>
          <a:bodyPr lIns="0" anchor="t" anchorCtr="0">
            <a:normAutofit/>
          </a:bodyPr>
          <a:lstStyle>
            <a:lvl1pPr marL="0" indent="0">
              <a:buNone/>
              <a:defRPr sz="1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6876628"/>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extBox 1">
            <a:extLst>
              <a:ext uri="{FF2B5EF4-FFF2-40B4-BE49-F238E27FC236}">
                <a16:creationId xmlns:a16="http://schemas.microsoft.com/office/drawing/2014/main" id="{5A78F35C-B711-459A-8D9C-462DD4E0FE0F}"/>
              </a:ext>
            </a:extLst>
          </p:cNvPr>
          <p:cNvSpPr txBox="1"/>
          <p:nvPr userDrawn="1"/>
        </p:nvSpPr>
        <p:spPr>
          <a:xfrm>
            <a:off x="685800" y="2752344"/>
            <a:ext cx="7813964" cy="1015663"/>
          </a:xfrm>
          <a:prstGeom prst="rect">
            <a:avLst/>
          </a:prstGeom>
          <a:noFill/>
        </p:spPr>
        <p:txBody>
          <a:bodyPr wrap="square" rtlCol="0">
            <a:spAutoFit/>
          </a:bodyPr>
          <a:lstStyle/>
          <a:p>
            <a:r>
              <a:rPr lang="en-US" sz="6000" b="1">
                <a:solidFill>
                  <a:schemeClr val="bg1"/>
                </a:solidFill>
                <a:latin typeface="Arial" panose="020B0604020202020204" pitchFamily="34" charset="0"/>
                <a:cs typeface="Arial" panose="020B0604020202020204" pitchFamily="34" charset="0"/>
              </a:rPr>
              <a:t>Thank </a:t>
            </a:r>
            <a:r>
              <a:rPr lang="en-US" sz="6000" b="1">
                <a:solidFill>
                  <a:schemeClr val="accent2"/>
                </a:solidFill>
                <a:latin typeface="Arial" panose="020B0604020202020204" pitchFamily="34" charset="0"/>
                <a:cs typeface="Arial" panose="020B0604020202020204" pitchFamily="34" charset="0"/>
              </a:rPr>
              <a:t>you</a:t>
            </a:r>
            <a:r>
              <a:rPr lang="en-US" sz="6000" b="1">
                <a:solidFill>
                  <a:schemeClr val="bg1"/>
                </a:solidFill>
                <a:latin typeface="Arial" panose="020B0604020202020204" pitchFamily="34" charset="0"/>
                <a:cs typeface="Arial" panose="020B0604020202020204" pitchFamily="34" charset="0"/>
              </a:rPr>
              <a:t>.</a:t>
            </a:r>
          </a:p>
        </p:txBody>
      </p:sp>
      <p:pic>
        <p:nvPicPr>
          <p:cNvPr id="4" name="Picture 3" descr="A picture containing drawing&#10;&#10;Description automatically generated">
            <a:extLst>
              <a:ext uri="{FF2B5EF4-FFF2-40B4-BE49-F238E27FC236}">
                <a16:creationId xmlns:a16="http://schemas.microsoft.com/office/drawing/2014/main" id="{9C2CAC87-7752-4274-8537-B916C8EA400C}"/>
              </a:ext>
            </a:extLst>
          </p:cNvPr>
          <p:cNvPicPr>
            <a:picLocks noChangeAspect="1"/>
          </p:cNvPicPr>
          <p:nvPr userDrawn="1"/>
        </p:nvPicPr>
        <p:blipFill>
          <a:blip r:embed="rId2"/>
          <a:stretch>
            <a:fillRect/>
          </a:stretch>
        </p:blipFill>
        <p:spPr>
          <a:xfrm>
            <a:off x="8820635" y="658368"/>
            <a:ext cx="2670048" cy="412550"/>
          </a:xfrm>
          <a:prstGeom prst="rect">
            <a:avLst/>
          </a:prstGeom>
        </p:spPr>
      </p:pic>
    </p:spTree>
    <p:extLst>
      <p:ext uri="{BB962C8B-B14F-4D97-AF65-F5344CB8AC3E}">
        <p14:creationId xmlns:p14="http://schemas.microsoft.com/office/powerpoint/2010/main" val="32173135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_Cor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C9DD92-D611-4045-9BE2-B28CA8F0D72D}"/>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CCF83363-4AE9-4C7D-ACC9-83EDF6E0B84D}"/>
              </a:ext>
            </a:extLst>
          </p:cNvPr>
          <p:cNvSpPr>
            <a:spLocks noGrp="1"/>
          </p:cNvSpPr>
          <p:nvPr>
            <p:ph type="title" hasCustomPrompt="1"/>
          </p:nvPr>
        </p:nvSpPr>
        <p:spPr>
          <a:xfrm>
            <a:off x="694392" y="1673352"/>
            <a:ext cx="4462272" cy="1398094"/>
          </a:xfrm>
        </p:spPr>
        <p:txBody>
          <a:bodyPr/>
          <a:lstStyle>
            <a:lvl1pPr>
              <a:defRPr sz="4000">
                <a:solidFill>
                  <a:schemeClr val="bg1"/>
                </a:solidFill>
              </a:defRPr>
            </a:lvl1pPr>
          </a:lstStyle>
          <a:p>
            <a:r>
              <a:rPr lang="en-US"/>
              <a:t>Contents</a:t>
            </a:r>
          </a:p>
        </p:txBody>
      </p:sp>
      <p:sp>
        <p:nvSpPr>
          <p:cNvPr id="8" name="Text Placeholder 7">
            <a:extLst>
              <a:ext uri="{FF2B5EF4-FFF2-40B4-BE49-F238E27FC236}">
                <a16:creationId xmlns:a16="http://schemas.microsoft.com/office/drawing/2014/main" id="{2E0ABC08-DFAC-40B4-8954-B26CF2BBF41B}"/>
              </a:ext>
            </a:extLst>
          </p:cNvPr>
          <p:cNvSpPr>
            <a:spLocks noGrp="1"/>
          </p:cNvSpPr>
          <p:nvPr>
            <p:ph type="body" sz="quarter" idx="10" hasCustomPrompt="1"/>
          </p:nvPr>
        </p:nvSpPr>
        <p:spPr>
          <a:xfrm>
            <a:off x="5971032" y="1673352"/>
            <a:ext cx="5577840" cy="3630168"/>
          </a:xfrm>
        </p:spPr>
        <p:txBody>
          <a:bodyPr/>
          <a:lstStyle>
            <a:lvl1pPr marL="457200" indent="-457200">
              <a:buFont typeface="Arial" panose="020B0604020202020204" pitchFamily="34" charset="0"/>
              <a:buChar char="•"/>
              <a:defRPr sz="1800" b="1">
                <a:solidFill>
                  <a:schemeClr val="bg1"/>
                </a:solidFill>
              </a:defRPr>
            </a:lvl1pPr>
            <a:lvl2pPr marL="914400" indent="-457200">
              <a:buFont typeface="+mj-lt"/>
              <a:buAutoNum type="arabicPeriod"/>
              <a:defRPr sz="1800" b="1">
                <a:solidFill>
                  <a:schemeClr val="bg1"/>
                </a:solidFill>
              </a:defRPr>
            </a:lvl2pPr>
            <a:lvl3pPr marL="1257300" indent="-342900">
              <a:buFont typeface="+mj-lt"/>
              <a:buAutoNum type="arabicPeriod"/>
              <a:defRPr sz="1800" b="1">
                <a:solidFill>
                  <a:schemeClr val="bg1"/>
                </a:solidFill>
              </a:defRPr>
            </a:lvl3pPr>
            <a:lvl4pPr marL="1714500" indent="-342900">
              <a:buFont typeface="+mj-lt"/>
              <a:buAutoNum type="arabicPeriod"/>
              <a:defRPr sz="1800" b="1">
                <a:solidFill>
                  <a:schemeClr val="bg1"/>
                </a:solidFill>
              </a:defRPr>
            </a:lvl4pPr>
            <a:lvl5pPr marL="2171700" indent="-342900">
              <a:buFont typeface="+mj-lt"/>
              <a:buAutoNum type="arabicPeriod"/>
              <a:defRPr sz="1800" b="1">
                <a:solidFill>
                  <a:schemeClr val="bg1"/>
                </a:solidFill>
              </a:defRPr>
            </a:lvl5pPr>
          </a:lstStyle>
          <a:p>
            <a:pPr lvl="0"/>
            <a:r>
              <a:rPr lang="en-US"/>
              <a:t>Item</a:t>
            </a:r>
          </a:p>
          <a:p>
            <a:pPr lvl="0"/>
            <a:r>
              <a:rPr lang="en-US"/>
              <a:t>Item</a:t>
            </a:r>
          </a:p>
          <a:p>
            <a:pPr lvl="0"/>
            <a:r>
              <a:rPr lang="en-US"/>
              <a:t>Item</a:t>
            </a:r>
          </a:p>
          <a:p>
            <a:pPr lvl="0"/>
            <a:r>
              <a:rPr lang="en-US"/>
              <a:t>Item</a:t>
            </a:r>
          </a:p>
          <a:p>
            <a:pPr lvl="0"/>
            <a:r>
              <a:rPr lang="en-US"/>
              <a:t>Item</a:t>
            </a:r>
          </a:p>
          <a:p>
            <a:pPr lvl="0"/>
            <a:r>
              <a:rPr lang="en-US"/>
              <a:t>Item</a:t>
            </a:r>
          </a:p>
        </p:txBody>
      </p:sp>
    </p:spTree>
    <p:extLst>
      <p:ext uri="{BB962C8B-B14F-4D97-AF65-F5344CB8AC3E}">
        <p14:creationId xmlns:p14="http://schemas.microsoft.com/office/powerpoint/2010/main" val="230875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_Coral photo">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662097-3A13-0548-A148-A0D38A232115}"/>
              </a:ext>
            </a:extLst>
          </p:cNvPr>
          <p:cNvPicPr>
            <a:picLocks noChangeAspect="1"/>
          </p:cNvPicPr>
          <p:nvPr userDrawn="1"/>
        </p:nvPicPr>
        <p:blipFill rotWithShape="1">
          <a:blip r:embed="rId2"/>
          <a:srcRect l="7262" t="683" r="50951" b="598"/>
          <a:stretch/>
        </p:blipFill>
        <p:spPr>
          <a:xfrm>
            <a:off x="0" y="1"/>
            <a:ext cx="7391400" cy="6858000"/>
          </a:xfrm>
          <a:prstGeom prst="rect">
            <a:avLst/>
          </a:prstGeom>
        </p:spPr>
      </p:pic>
      <p:sp>
        <p:nvSpPr>
          <p:cNvPr id="4" name="Rectangle 3">
            <a:extLst>
              <a:ext uri="{FF2B5EF4-FFF2-40B4-BE49-F238E27FC236}">
                <a16:creationId xmlns:a16="http://schemas.microsoft.com/office/drawing/2014/main" id="{EBAB421E-8DBB-DB4E-BA02-D46FB52D5410}"/>
              </a:ext>
            </a:extLst>
          </p:cNvPr>
          <p:cNvSpPr/>
          <p:nvPr userDrawn="1"/>
        </p:nvSpPr>
        <p:spPr>
          <a:xfrm>
            <a:off x="0" y="0"/>
            <a:ext cx="7391400" cy="6858000"/>
          </a:xfrm>
          <a:prstGeom prst="rect">
            <a:avLst/>
          </a:prstGeom>
          <a:solidFill>
            <a:schemeClr val="accent2">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7">
            <a:extLst>
              <a:ext uri="{FF2B5EF4-FFF2-40B4-BE49-F238E27FC236}">
                <a16:creationId xmlns:a16="http://schemas.microsoft.com/office/drawing/2014/main" id="{2CFDE4D6-90CF-D549-BF76-045623733127}"/>
              </a:ext>
            </a:extLst>
          </p:cNvPr>
          <p:cNvSpPr>
            <a:spLocks noGrp="1"/>
          </p:cNvSpPr>
          <p:nvPr>
            <p:ph type="body" sz="quarter" idx="10" hasCustomPrompt="1"/>
          </p:nvPr>
        </p:nvSpPr>
        <p:spPr>
          <a:xfrm>
            <a:off x="5971032" y="1591056"/>
            <a:ext cx="4919662" cy="3511550"/>
          </a:xfrm>
          <a:solidFill>
            <a:schemeClr val="bg1"/>
          </a:solidFill>
          <a:ln>
            <a:solidFill>
              <a:schemeClr val="bg1"/>
            </a:solidFill>
          </a:ln>
        </p:spPr>
        <p:txBody>
          <a:bodyPr anchor="ctr"/>
          <a:lstStyle>
            <a:lvl1pPr marL="974725" indent="-401638" defTabSz="1828800">
              <a:tabLst/>
              <a:defRPr sz="1800">
                <a:solidFill>
                  <a:schemeClr val="accent1"/>
                </a:solidFill>
              </a:defRPr>
            </a:lvl1pPr>
          </a:lstStyle>
          <a:p>
            <a:pPr lvl="0"/>
            <a:r>
              <a:rPr lang="en-US"/>
              <a:t>Topic 1</a:t>
            </a:r>
          </a:p>
          <a:p>
            <a:pPr lvl="0"/>
            <a:r>
              <a:rPr lang="en-US"/>
              <a:t>Topic 2</a:t>
            </a:r>
          </a:p>
          <a:p>
            <a:pPr lvl="0"/>
            <a:r>
              <a:rPr lang="en-US"/>
              <a:t>Topic 3</a:t>
            </a:r>
          </a:p>
          <a:p>
            <a:pPr lvl="0"/>
            <a:r>
              <a:rPr lang="en-US"/>
              <a:t>Topic 4</a:t>
            </a:r>
          </a:p>
          <a:p>
            <a:pPr lvl="0"/>
            <a:r>
              <a:rPr lang="en-US"/>
              <a:t>Topic 5</a:t>
            </a:r>
          </a:p>
        </p:txBody>
      </p:sp>
      <p:sp>
        <p:nvSpPr>
          <p:cNvPr id="6" name="Title 1">
            <a:extLst>
              <a:ext uri="{FF2B5EF4-FFF2-40B4-BE49-F238E27FC236}">
                <a16:creationId xmlns:a16="http://schemas.microsoft.com/office/drawing/2014/main" id="{0B3F8F76-7615-7744-AE5A-38B7FC6ACCDC}"/>
              </a:ext>
            </a:extLst>
          </p:cNvPr>
          <p:cNvSpPr>
            <a:spLocks noGrp="1"/>
          </p:cNvSpPr>
          <p:nvPr>
            <p:ph type="title" hasCustomPrompt="1"/>
          </p:nvPr>
        </p:nvSpPr>
        <p:spPr>
          <a:xfrm>
            <a:off x="694392" y="2816352"/>
            <a:ext cx="4062336" cy="777240"/>
          </a:xfrm>
        </p:spPr>
        <p:txBody>
          <a:bodyPr/>
          <a:lstStyle>
            <a:lvl1pPr>
              <a:defRPr sz="6600">
                <a:solidFill>
                  <a:schemeClr val="bg1"/>
                </a:solidFill>
              </a:defRPr>
            </a:lvl1pPr>
          </a:lstStyle>
          <a:p>
            <a:r>
              <a:rPr lang="en-US"/>
              <a:t>Agenda</a:t>
            </a:r>
          </a:p>
        </p:txBody>
      </p:sp>
    </p:spTree>
    <p:extLst>
      <p:ext uri="{BB962C8B-B14F-4D97-AF65-F5344CB8AC3E}">
        <p14:creationId xmlns:p14="http://schemas.microsoft.com/office/powerpoint/2010/main" val="32266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coral">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6D1FA51-3B57-40BD-91B5-CEC224871270}"/>
              </a:ext>
            </a:extLst>
          </p:cNvPr>
          <p:cNvSpPr/>
          <p:nvPr userDrawn="1"/>
        </p:nvSpPr>
        <p:spPr>
          <a:xfrm>
            <a:off x="0" y="0"/>
            <a:ext cx="12192000" cy="6858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115D650-12C9-4CF6-8C8E-1C3E2245418A}"/>
              </a:ext>
            </a:extLst>
          </p:cNvPr>
          <p:cNvSpPr>
            <a:spLocks noGrp="1"/>
          </p:cNvSpPr>
          <p:nvPr>
            <p:ph sz="quarter" idx="12" hasCustomPrompt="1"/>
          </p:nvPr>
        </p:nvSpPr>
        <p:spPr>
          <a:xfrm>
            <a:off x="685800" y="2753580"/>
            <a:ext cx="10820399" cy="890587"/>
          </a:xfrm>
        </p:spPr>
        <p:txBody>
          <a:bodyPr anchor="ctr"/>
          <a:lstStyle>
            <a:lvl1pPr marL="0" indent="0">
              <a:buNone/>
              <a:defRPr sz="6000" b="1">
                <a:solidFill>
                  <a:schemeClr val="bg1"/>
                </a:solidFill>
              </a:defRPr>
            </a:lvl1pPr>
          </a:lstStyle>
          <a:p>
            <a:pPr lvl="0"/>
            <a:r>
              <a:rPr lang="en-US"/>
              <a:t>Section divider</a:t>
            </a:r>
          </a:p>
        </p:txBody>
      </p:sp>
    </p:spTree>
    <p:extLst>
      <p:ext uri="{BB962C8B-B14F-4D97-AF65-F5344CB8AC3E}">
        <p14:creationId xmlns:p14="http://schemas.microsoft.com/office/powerpoint/2010/main" val="5725560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3054096"/>
            <a:ext cx="8814816" cy="777240"/>
          </a:xfrm>
        </p:spPr>
        <p:txBody>
          <a:bodyPr anchor="ctr"/>
          <a:lstStyle>
            <a:lvl1pPr>
              <a:defRPr sz="4800">
                <a:solidFill>
                  <a:schemeClr val="accent1"/>
                </a:solidFill>
              </a:defRPr>
            </a:lvl1pPr>
          </a:lstStyle>
          <a:p>
            <a:r>
              <a:rPr lang="en-US"/>
              <a:t>Section Divider</a:t>
            </a:r>
          </a:p>
        </p:txBody>
      </p:sp>
      <p:cxnSp>
        <p:nvCxnSpPr>
          <p:cNvPr id="5" name="Straight Connector 4">
            <a:extLst>
              <a:ext uri="{FF2B5EF4-FFF2-40B4-BE49-F238E27FC236}">
                <a16:creationId xmlns:a16="http://schemas.microsoft.com/office/drawing/2014/main" id="{6BB2AA69-C160-4C56-9A25-F4B7EECA0C35}"/>
              </a:ext>
            </a:extLst>
          </p:cNvPr>
          <p:cNvCxnSpPr/>
          <p:nvPr userDrawn="1"/>
        </p:nvCxnSpPr>
        <p:spPr>
          <a:xfrm>
            <a:off x="745919" y="2735283"/>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55E8954-6251-4AEE-9C4D-A0ACA58B451B}"/>
              </a:ext>
            </a:extLst>
          </p:cNvPr>
          <p:cNvCxnSpPr/>
          <p:nvPr userDrawn="1"/>
        </p:nvCxnSpPr>
        <p:spPr>
          <a:xfrm>
            <a:off x="745919" y="4057561"/>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36AAD43-4D9B-42EF-8C9E-E30407CFA8DE}"/>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8780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_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268E-BDBF-46CF-9145-6D0B411E5FED}"/>
              </a:ext>
            </a:extLst>
          </p:cNvPr>
          <p:cNvSpPr>
            <a:spLocks noGrp="1"/>
          </p:cNvSpPr>
          <p:nvPr>
            <p:ph type="title" hasCustomPrompt="1"/>
          </p:nvPr>
        </p:nvSpPr>
        <p:spPr>
          <a:xfrm>
            <a:off x="749808" y="2752344"/>
            <a:ext cx="8814816" cy="1444752"/>
          </a:xfrm>
        </p:spPr>
        <p:txBody>
          <a:bodyPr anchor="ctr"/>
          <a:lstStyle>
            <a:lvl1pPr>
              <a:defRPr sz="4800">
                <a:solidFill>
                  <a:schemeClr val="accent1"/>
                </a:solidFill>
              </a:defRPr>
            </a:lvl1pPr>
          </a:lstStyle>
          <a:p>
            <a:r>
              <a:rPr lang="en-US"/>
              <a:t>Section Divider:</a:t>
            </a:r>
            <a:br>
              <a:rPr lang="en-US"/>
            </a:br>
            <a:r>
              <a:rPr lang="en-US"/>
              <a:t>Two Lines</a:t>
            </a:r>
          </a:p>
        </p:txBody>
      </p:sp>
      <p:cxnSp>
        <p:nvCxnSpPr>
          <p:cNvPr id="7" name="Straight Connector 6">
            <a:extLst>
              <a:ext uri="{FF2B5EF4-FFF2-40B4-BE49-F238E27FC236}">
                <a16:creationId xmlns:a16="http://schemas.microsoft.com/office/drawing/2014/main" id="{B0F7EB9C-7D39-4B23-9B6D-90342B6E8F10}"/>
              </a:ext>
            </a:extLst>
          </p:cNvPr>
          <p:cNvCxnSpPr/>
          <p:nvPr userDrawn="1"/>
        </p:nvCxnSpPr>
        <p:spPr>
          <a:xfrm>
            <a:off x="745919" y="2438400"/>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95B5F58-D1AA-4102-84D4-E125BFA8FA63}"/>
              </a:ext>
            </a:extLst>
          </p:cNvPr>
          <p:cNvCxnSpPr/>
          <p:nvPr userDrawn="1"/>
        </p:nvCxnSpPr>
        <p:spPr>
          <a:xfrm>
            <a:off x="745919" y="4425696"/>
            <a:ext cx="10665793"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4F4E2C7-8516-49E6-8CB1-3AB9CD6DF5C8}"/>
              </a:ext>
            </a:extLst>
          </p:cNvPr>
          <p:cNvPicPr>
            <a:picLocks noChangeAspect="1"/>
          </p:cNvPicPr>
          <p:nvPr userDrawn="1"/>
        </p:nvPicPr>
        <p:blipFill>
          <a:blip r:embed="rId2"/>
          <a:srcRect/>
          <a:stretch/>
        </p:blipFill>
        <p:spPr>
          <a:xfrm>
            <a:off x="680225" y="661719"/>
            <a:ext cx="2667000" cy="317884"/>
          </a:xfrm>
          <a:prstGeom prst="rect">
            <a:avLst/>
          </a:prstGeom>
        </p:spPr>
      </p:pic>
    </p:spTree>
    <p:extLst>
      <p:ext uri="{BB962C8B-B14F-4D97-AF65-F5344CB8AC3E}">
        <p14:creationId xmlns:p14="http://schemas.microsoft.com/office/powerpoint/2010/main" val="2814096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hea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2211160"/>
            <a:ext cx="10817352" cy="3961039"/>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
        <p:nvSpPr>
          <p:cNvPr id="10" name="Text Placeholder 2">
            <a:extLst>
              <a:ext uri="{FF2B5EF4-FFF2-40B4-BE49-F238E27FC236}">
                <a16:creationId xmlns:a16="http://schemas.microsoft.com/office/drawing/2014/main" id="{4B811CE4-5549-8542-8E93-3471FF994AED}"/>
              </a:ext>
            </a:extLst>
          </p:cNvPr>
          <p:cNvSpPr>
            <a:spLocks noGrp="1"/>
          </p:cNvSpPr>
          <p:nvPr>
            <p:ph type="body" idx="10"/>
          </p:nvPr>
        </p:nvSpPr>
        <p:spPr>
          <a:xfrm>
            <a:off x="685800" y="1685067"/>
            <a:ext cx="10817352" cy="473025"/>
          </a:xfrm>
        </p:spPr>
        <p:txBody>
          <a:bodyPr lIns="0" anchor="t" anchorCtr="0">
            <a:norm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91390756"/>
      </p:ext>
    </p:extLst>
  </p:cSld>
  <p:clrMapOvr>
    <a:masterClrMapping/>
  </p:clrMapOvr>
  <p:extLst>
    <p:ext uri="{DCECCB84-F9BA-43D5-87BE-67443E8EF086}">
      <p15:sldGuideLst xmlns:p15="http://schemas.microsoft.com/office/powerpoint/2012/main">
        <p15:guide id="1" orient="horz" pos="120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110037-B89C-C645-8A65-0584641C9896}"/>
              </a:ext>
            </a:extLst>
          </p:cNvPr>
          <p:cNvSpPr>
            <a:spLocks noGrp="1"/>
          </p:cNvSpPr>
          <p:nvPr>
            <p:ph idx="1"/>
          </p:nvPr>
        </p:nvSpPr>
        <p:spPr>
          <a:xfrm>
            <a:off x="685800" y="1705430"/>
            <a:ext cx="10817352" cy="4466770"/>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810521249"/>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no Content">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9924244A-D158-6344-86A5-C9D81CABCC51}"/>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  </a:t>
            </a:r>
            <a:endParaRPr lang="en-US"/>
          </a:p>
        </p:txBody>
      </p:sp>
      <p:sp>
        <p:nvSpPr>
          <p:cNvPr id="8" name="Slide Number Placeholder 5">
            <a:extLst>
              <a:ext uri="{FF2B5EF4-FFF2-40B4-BE49-F238E27FC236}">
                <a16:creationId xmlns:a16="http://schemas.microsoft.com/office/drawing/2014/main" id="{66BED752-D88C-BA41-A26A-5F1F074B5A78}"/>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
        <p:nvSpPr>
          <p:cNvPr id="6" name="Rectangle 5">
            <a:extLst>
              <a:ext uri="{FF2B5EF4-FFF2-40B4-BE49-F238E27FC236}">
                <a16:creationId xmlns:a16="http://schemas.microsoft.com/office/drawing/2014/main" id="{4C10F997-1AEB-5448-8248-BB47AA2B9162}"/>
              </a:ext>
            </a:extLst>
          </p:cNvPr>
          <p:cNvSpPr/>
          <p:nvPr userDrawn="1"/>
        </p:nvSpPr>
        <p:spPr>
          <a:xfrm>
            <a:off x="0" y="0"/>
            <a:ext cx="12192000" cy="1248229"/>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Placeholder 1">
            <a:extLst>
              <a:ext uri="{FF2B5EF4-FFF2-40B4-BE49-F238E27FC236}">
                <a16:creationId xmlns:a16="http://schemas.microsoft.com/office/drawing/2014/main" id="{6A34A508-91FC-464A-AFE4-6FEE546C1B12}"/>
              </a:ext>
            </a:extLst>
          </p:cNvPr>
          <p:cNvSpPr>
            <a:spLocks noGrp="1"/>
          </p:cNvSpPr>
          <p:nvPr>
            <p:ph type="title"/>
          </p:nvPr>
        </p:nvSpPr>
        <p:spPr>
          <a:xfrm>
            <a:off x="685800" y="457200"/>
            <a:ext cx="10817352" cy="737961"/>
          </a:xfrm>
          <a:prstGeom prst="rect">
            <a:avLst/>
          </a:prstGeom>
        </p:spPr>
        <p:txBody>
          <a:bodyPr vert="horz" lIns="0" tIns="0" rIns="0" bIns="0" rtlCol="0" anchor="t">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6716581"/>
      </p:ext>
    </p:extLst>
  </p:cSld>
  <p:clrMapOvr>
    <a:masterClrMapping/>
  </p:clrMapOvr>
  <p:extLst>
    <p:ext uri="{DCECCB84-F9BA-43D5-87BE-67443E8EF086}">
      <p15:sldGuideLst xmlns:p15="http://schemas.microsoft.com/office/powerpoint/2012/main">
        <p15:guide id="1" orient="horz" pos="12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B67E8-37D2-8C4E-932B-52A93588AA25}"/>
              </a:ext>
            </a:extLst>
          </p:cNvPr>
          <p:cNvSpPr>
            <a:spLocks noGrp="1"/>
          </p:cNvSpPr>
          <p:nvPr>
            <p:ph type="title"/>
          </p:nvPr>
        </p:nvSpPr>
        <p:spPr>
          <a:xfrm>
            <a:off x="685800" y="457200"/>
            <a:ext cx="10515600" cy="480951"/>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5AADA0D5-3024-8340-8D84-D65735B57DEF}"/>
              </a:ext>
            </a:extLst>
          </p:cNvPr>
          <p:cNvSpPr>
            <a:spLocks noGrp="1"/>
          </p:cNvSpPr>
          <p:nvPr>
            <p:ph type="body" idx="1"/>
          </p:nvPr>
        </p:nvSpPr>
        <p:spPr>
          <a:xfrm>
            <a:off x="685800" y="1364805"/>
            <a:ext cx="1051560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3F7706-036D-FB4D-BF65-51EC680ACC28}"/>
              </a:ext>
            </a:extLst>
          </p:cNvPr>
          <p:cNvSpPr>
            <a:spLocks noGrp="1"/>
          </p:cNvSpPr>
          <p:nvPr>
            <p:ph type="ftr" sz="quarter" idx="3"/>
          </p:nvPr>
        </p:nvSpPr>
        <p:spPr>
          <a:xfrm>
            <a:off x="685800" y="6356350"/>
            <a:ext cx="4114800" cy="365125"/>
          </a:xfrm>
          <a:prstGeom prst="rect">
            <a:avLst/>
          </a:prstGeom>
        </p:spPr>
        <p:txBody>
          <a:bodyPr vert="horz" lIns="0" tIns="0" rIns="0" bIns="0" rtlCol="0" anchor="t" anchorCtr="0"/>
          <a:lstStyle>
            <a:lvl1pPr algn="l">
              <a:defRPr sz="1000">
                <a:solidFill>
                  <a:schemeClr val="accent1"/>
                </a:solidFill>
                <a:latin typeface="Arial" panose="020B0604020202020204" pitchFamily="34" charset="0"/>
                <a:cs typeface="Arial" panose="020B0604020202020204" pitchFamily="34" charset="0"/>
              </a:defRPr>
            </a:lvl1pPr>
          </a:lstStyle>
          <a:p>
            <a:r>
              <a:rPr lang="en-US" b="1"/>
              <a:t>Jackson Lewis P.C.</a:t>
            </a:r>
            <a:endParaRPr lang="en-US"/>
          </a:p>
        </p:txBody>
      </p:sp>
      <p:sp>
        <p:nvSpPr>
          <p:cNvPr id="6" name="Slide Number Placeholder 5">
            <a:extLst>
              <a:ext uri="{FF2B5EF4-FFF2-40B4-BE49-F238E27FC236}">
                <a16:creationId xmlns:a16="http://schemas.microsoft.com/office/drawing/2014/main" id="{B9E45BDC-DC77-4547-AB6C-D56C743F2E5C}"/>
              </a:ext>
            </a:extLst>
          </p:cNvPr>
          <p:cNvSpPr>
            <a:spLocks noGrp="1"/>
          </p:cNvSpPr>
          <p:nvPr>
            <p:ph type="sldNum" sz="quarter" idx="4"/>
          </p:nvPr>
        </p:nvSpPr>
        <p:spPr>
          <a:xfrm>
            <a:off x="8759952" y="6355080"/>
            <a:ext cx="2743200" cy="365125"/>
          </a:xfrm>
          <a:prstGeom prst="rect">
            <a:avLst/>
          </a:prstGeom>
        </p:spPr>
        <p:txBody>
          <a:bodyPr vert="horz" lIns="0" tIns="0" rIns="0" bIns="0" rtlCol="0" anchor="t" anchorCtr="0"/>
          <a:lstStyle>
            <a:lvl1pPr algn="r">
              <a:defRPr sz="1000" b="1">
                <a:solidFill>
                  <a:schemeClr val="accent1"/>
                </a:solidFill>
                <a:latin typeface="Arial" panose="020B0604020202020204" pitchFamily="34" charset="0"/>
                <a:cs typeface="Arial" panose="020B0604020202020204" pitchFamily="34" charset="0"/>
              </a:defRPr>
            </a:lvl1pPr>
          </a:lstStyle>
          <a:p>
            <a:fld id="{407F7647-6CBB-4945-B48A-22BF8575EA14}" type="slidenum">
              <a:rPr lang="en-US" smtClean="0"/>
              <a:pPr/>
              <a:t>‹#›</a:t>
            </a:fld>
            <a:endParaRPr lang="en-US"/>
          </a:p>
        </p:txBody>
      </p:sp>
    </p:spTree>
    <p:extLst>
      <p:ext uri="{BB962C8B-B14F-4D97-AF65-F5344CB8AC3E}">
        <p14:creationId xmlns:p14="http://schemas.microsoft.com/office/powerpoint/2010/main" val="1787901010"/>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61" r:id="rId3"/>
    <p:sldLayoutId id="2147483657" r:id="rId4"/>
    <p:sldLayoutId id="2147483670" r:id="rId5"/>
    <p:sldLayoutId id="2147483671" r:id="rId6"/>
    <p:sldLayoutId id="2147483650" r:id="rId7"/>
    <p:sldLayoutId id="2147483664" r:id="rId8"/>
    <p:sldLayoutId id="2147483665" r:id="rId9"/>
    <p:sldLayoutId id="2147483662" r:id="rId10"/>
    <p:sldLayoutId id="2147483666" r:id="rId11"/>
    <p:sldLayoutId id="2147483667" r:id="rId12"/>
    <p:sldLayoutId id="2147483663" r:id="rId13"/>
    <p:sldLayoutId id="2147483672" r:id="rId14"/>
    <p:sldLayoutId id="2147483658" r:id="rId15"/>
    <p:sldLayoutId id="2147483659" r:id="rId16"/>
    <p:sldLayoutId id="2147483668" r:id="rId17"/>
    <p:sldLayoutId id="2147483669" r:id="rId18"/>
  </p:sldLayoutIdLst>
  <p:hf hdr="0" dt="0"/>
  <p:txStyles>
    <p:titleStyle>
      <a:lvl1pPr algn="l" defTabSz="914400" rtl="0" eaLnBrk="1" latinLnBrk="0" hangingPunct="1">
        <a:lnSpc>
          <a:spcPct val="90000"/>
        </a:lnSpc>
        <a:spcBef>
          <a:spcPct val="0"/>
        </a:spcBef>
        <a:buNone/>
        <a:defRPr sz="3200" b="1" i="0" kern="1200">
          <a:solidFill>
            <a:schemeClr val="accent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F26B43"/>
          </p15:clr>
        </p15:guide>
        <p15:guide id="2" pos="7248" userDrawn="1">
          <p15:clr>
            <a:srgbClr val="F26B43"/>
          </p15:clr>
        </p15:guide>
        <p15:guide id="3" orient="horz" pos="504" userDrawn="1">
          <p15:clr>
            <a:srgbClr val="F26B43"/>
          </p15:clr>
        </p15:guide>
        <p15:guide id="4" orient="horz" pos="4080" userDrawn="1">
          <p15:clr>
            <a:srgbClr val="F26B43"/>
          </p15:clr>
        </p15:guide>
        <p15:guide id="5" orient="horz" pos="3888" userDrawn="1">
          <p15:clr>
            <a:srgbClr val="F26B43"/>
          </p15:clr>
        </p15:guide>
        <p15:guide id="6" orient="horz" pos="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hyperlink" Target="https://jacksonlewis.service-now.com/problem.do?sys_id=4f5fc0e71bea5d5404933224cc4bcbd9&amp;sysparm_record_target=problem&amp;sysparm_record_row=11&amp;sysparm_record_rows=14&amp;sysparm_record_list=state%21%3D107%5EORstate%3DNULL%5Estate%21%3D106%5EORstate%3DNULL%5EORDERBYnumber" TargetMode="External"/><Relationship Id="rId3" Type="http://schemas.openxmlformats.org/officeDocument/2006/relationships/hyperlink" Target="https://jacksonlewis.service-now.com/problem.do?sys_id=c05734931b1cf810601ea9fbbc4bcb8f&amp;sysparm_record_target=problem&amp;sysparm_record_row=1&amp;sysparm_record_rows=10&amp;sysparm_record_list=state%21%3D107%5EORstate%3DNULL%5Estate%21%3D106%5EORstate%3DNULL%5EORDERBYopened_at" TargetMode="External"/><Relationship Id="rId7" Type="http://schemas.openxmlformats.org/officeDocument/2006/relationships/hyperlink" Target="https://jacksonlewis.service-now.com/problem.do?sys_id=8dcedf5e1b8a99107aa00dc8cc4bcb97&amp;sysparm_record_target=problem&amp;sysparm_record_row=10&amp;sysparm_record_rows=10&amp;sysparm_record_list=state%21%3D107%5EORstate%3DNULL%5Estate%21%3D106%5EORstate%3DNULL%5EORDERBYopened_at" TargetMode="External"/><Relationship Id="rId2" Type="http://schemas.openxmlformats.org/officeDocument/2006/relationships/chart" Target="../charts/chart3.xml"/><Relationship Id="rId1" Type="http://schemas.openxmlformats.org/officeDocument/2006/relationships/slideLayout" Target="../slideLayouts/slideLayout11.xml"/><Relationship Id="rId6" Type="http://schemas.openxmlformats.org/officeDocument/2006/relationships/hyperlink" Target="https://jacksonlewis.service-now.com/problem.do?sys_id=7daa7b421bb1999004933224cc4bcbbb&amp;sysparm_record_target=problem&amp;sysparm_record_row=9&amp;sysparm_record_rows=10&amp;sysparm_record_list=state%21%3D107%5EORstate%3DNULL%5Estate%21%3D106%5EORstate%3DNULL%5EORDERBYopened_at" TargetMode="External"/><Relationship Id="rId5" Type="http://schemas.openxmlformats.org/officeDocument/2006/relationships/hyperlink" Target="https://jacksonlewis.service-now.com/problem.do?sys_id=137c09291b31559004933224cc4bcb85&amp;sysparm_record_target=problem&amp;sysparm_record_row=8&amp;sysparm_record_rows=10&amp;sysparm_record_list=state%21%3D107%5EORstate%3DNULL%5Estate%21%3D106%5EORstate%3DNULL%5EORDERBYopened_at" TargetMode="External"/><Relationship Id="rId10" Type="http://schemas.openxmlformats.org/officeDocument/2006/relationships/hyperlink" Target="https://jacksonlewis.service-now.com/problem.do?sys_id=967dc1661b78a550ec0896c62a4bcb49&amp;sysparm_record_target=problem&amp;sysparm_record_row=8&amp;sysparm_record_rows=8&amp;sysparm_record_list=state%21%3D107%5Estate%21%3D106%5EORstate%3DNULL%5EORDERBYnumber" TargetMode="External"/><Relationship Id="rId4" Type="http://schemas.openxmlformats.org/officeDocument/2006/relationships/hyperlink" Target="https://jacksonlewis.service-now.com/problem.do?sys_id=c8e4b27a1bd1d1547aa00dc8cc4bcbd0&amp;sysparm_record_target=problem&amp;sysparm_record_row=6&amp;sysparm_record_rows=10&amp;sysparm_record_list=state%21%3D107%5EORstate%3DNULL%5Estate%21%3D106%5EORstate%3DNULL%5EORDERBYopened_at" TargetMode="External"/><Relationship Id="rId9" Type="http://schemas.openxmlformats.org/officeDocument/2006/relationships/hyperlink" Target="https://jacksonlewis.service-now.com/problem.do?sys_id=5f52aa171bb3d510601ea9fbbc4bcb13&amp;sysparm_record_target=problem&amp;sysparm_record_row=12&amp;sysparm_record_rows=12&amp;sysparm_record_list=state%21%3D107%5EORstate%3DNULL%5Estate%21%3D106%5EORstate%3DNULL%5EORDERBYnumb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chart" Target="../charts/char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chart" Target="../charts/chart13.xml"/></Relationships>
</file>

<file path=ppt/slides/_rels/slide25.xml.rels><?xml version="1.0" encoding="UTF-8" standalone="yes"?>
<Relationships xmlns="http://schemas.openxmlformats.org/package/2006/relationships"><Relationship Id="rId3" Type="http://schemas.openxmlformats.org/officeDocument/2006/relationships/hyperlink" Target="https://jacksonlewis.service-now.com/kb_view.do?sysparm_article=KB0010879"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hyperlink" Target="https://jacksonlewis.atlassian.net/l/cp/ey7z6S3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8DD573-1A45-DC49-9E3D-C06DB4ED16D4}"/>
              </a:ext>
            </a:extLst>
          </p:cNvPr>
          <p:cNvSpPr>
            <a:spLocks noGrp="1"/>
          </p:cNvSpPr>
          <p:nvPr>
            <p:ph type="ctrTitle"/>
          </p:nvPr>
        </p:nvSpPr>
        <p:spPr/>
        <p:txBody>
          <a:bodyPr/>
          <a:lstStyle/>
          <a:p>
            <a:r>
              <a:rPr lang="en-US" sz="4400"/>
              <a:t>Endpoints Operations</a:t>
            </a:r>
          </a:p>
        </p:txBody>
      </p:sp>
      <p:sp>
        <p:nvSpPr>
          <p:cNvPr id="8" name="Subtitle 7">
            <a:extLst>
              <a:ext uri="{FF2B5EF4-FFF2-40B4-BE49-F238E27FC236}">
                <a16:creationId xmlns:a16="http://schemas.microsoft.com/office/drawing/2014/main" id="{487D7977-4FEC-694B-908B-9639E3A51285}"/>
              </a:ext>
            </a:extLst>
          </p:cNvPr>
          <p:cNvSpPr>
            <a:spLocks noGrp="1"/>
          </p:cNvSpPr>
          <p:nvPr>
            <p:ph type="subTitle" idx="1"/>
          </p:nvPr>
        </p:nvSpPr>
        <p:spPr/>
        <p:txBody>
          <a:bodyPr/>
          <a:lstStyle/>
          <a:p>
            <a:r>
              <a:rPr lang="en-US"/>
              <a:t>Monthly Operations Summary </a:t>
            </a:r>
          </a:p>
        </p:txBody>
      </p:sp>
      <p:sp>
        <p:nvSpPr>
          <p:cNvPr id="9" name="Text Placeholder 8">
            <a:extLst>
              <a:ext uri="{FF2B5EF4-FFF2-40B4-BE49-F238E27FC236}">
                <a16:creationId xmlns:a16="http://schemas.microsoft.com/office/drawing/2014/main" id="{C8D96FA3-D690-6440-A7C0-2683DDDC6C52}"/>
              </a:ext>
            </a:extLst>
          </p:cNvPr>
          <p:cNvSpPr>
            <a:spLocks noGrp="1"/>
          </p:cNvSpPr>
          <p:nvPr>
            <p:ph type="body" sz="quarter" idx="10"/>
          </p:nvPr>
        </p:nvSpPr>
        <p:spPr/>
        <p:txBody>
          <a:bodyPr/>
          <a:lstStyle/>
          <a:p>
            <a:r>
              <a:rPr lang="en-US"/>
              <a:t>JL IT</a:t>
            </a:r>
          </a:p>
        </p:txBody>
      </p:sp>
      <p:sp>
        <p:nvSpPr>
          <p:cNvPr id="10" name="Text Placeholder 9">
            <a:extLst>
              <a:ext uri="{FF2B5EF4-FFF2-40B4-BE49-F238E27FC236}">
                <a16:creationId xmlns:a16="http://schemas.microsoft.com/office/drawing/2014/main" id="{2E62CBB6-F9C7-564E-81A8-448D6005B293}"/>
              </a:ext>
            </a:extLst>
          </p:cNvPr>
          <p:cNvSpPr>
            <a:spLocks noGrp="1"/>
          </p:cNvSpPr>
          <p:nvPr>
            <p:ph type="body" sz="quarter" idx="11"/>
          </p:nvPr>
        </p:nvSpPr>
        <p:spPr/>
        <p:txBody>
          <a:bodyPr/>
          <a:lstStyle/>
          <a:p>
            <a:r>
              <a:rPr lang="en-US" dirty="0"/>
              <a:t>January 2023</a:t>
            </a:r>
          </a:p>
        </p:txBody>
      </p:sp>
    </p:spTree>
    <p:extLst>
      <p:ext uri="{BB962C8B-B14F-4D97-AF65-F5344CB8AC3E}">
        <p14:creationId xmlns:p14="http://schemas.microsoft.com/office/powerpoint/2010/main" val="76865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80CE4CE-3B91-4C3D-B279-85FC360FCE50}"/>
              </a:ext>
            </a:extLst>
          </p:cNvPr>
          <p:cNvSpPr>
            <a:spLocks noGrp="1"/>
          </p:cNvSpPr>
          <p:nvPr>
            <p:ph type="ftr" sz="quarter" idx="3"/>
          </p:nvPr>
        </p:nvSpPr>
        <p:spPr/>
        <p:txBody>
          <a:bodyPr/>
          <a:lstStyle/>
          <a:p>
            <a:r>
              <a:rPr lang="en-US" b="1" dirty="0"/>
              <a:t>Jackson Lewis P.C.  </a:t>
            </a:r>
            <a:endParaRPr lang="en-US" dirty="0"/>
          </a:p>
        </p:txBody>
      </p:sp>
      <p:sp>
        <p:nvSpPr>
          <p:cNvPr id="3" name="Slide Number Placeholder 2">
            <a:extLst>
              <a:ext uri="{FF2B5EF4-FFF2-40B4-BE49-F238E27FC236}">
                <a16:creationId xmlns:a16="http://schemas.microsoft.com/office/drawing/2014/main" id="{BD412BF8-97CD-4F94-9DFD-E772925F1B07}"/>
              </a:ext>
            </a:extLst>
          </p:cNvPr>
          <p:cNvSpPr>
            <a:spLocks noGrp="1"/>
          </p:cNvSpPr>
          <p:nvPr>
            <p:ph type="sldNum" sz="quarter" idx="4"/>
          </p:nvPr>
        </p:nvSpPr>
        <p:spPr/>
        <p:txBody>
          <a:bodyPr/>
          <a:lstStyle/>
          <a:p>
            <a:fld id="{407F7647-6CBB-4945-B48A-22BF8575EA14}" type="slidenum">
              <a:rPr lang="en-US" smtClean="0"/>
              <a:pPr/>
              <a:t>10</a:t>
            </a:fld>
            <a:endParaRPr lang="en-US"/>
          </a:p>
        </p:txBody>
      </p:sp>
      <p:sp>
        <p:nvSpPr>
          <p:cNvPr id="7" name="Title 3">
            <a:extLst>
              <a:ext uri="{FF2B5EF4-FFF2-40B4-BE49-F238E27FC236}">
                <a16:creationId xmlns:a16="http://schemas.microsoft.com/office/drawing/2014/main" id="{9C02A470-0185-40C5-92E5-F04ADCBC8A26}"/>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6187077F-6CFB-43DC-B9E7-93E208DDFD91}"/>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Incidents by Assignment Group - as of the last day of the month </a:t>
            </a:r>
          </a:p>
        </p:txBody>
      </p:sp>
      <p:pic>
        <p:nvPicPr>
          <p:cNvPr id="8" name="Picture 7" descr="Chart, bar chart&#10;&#10;Description automatically generated">
            <a:extLst>
              <a:ext uri="{FF2B5EF4-FFF2-40B4-BE49-F238E27FC236}">
                <a16:creationId xmlns:a16="http://schemas.microsoft.com/office/drawing/2014/main" id="{B067937F-E744-3465-5D78-3E068CDFD861}"/>
              </a:ext>
            </a:extLst>
          </p:cNvPr>
          <p:cNvPicPr>
            <a:picLocks noChangeAspect="1"/>
          </p:cNvPicPr>
          <p:nvPr/>
        </p:nvPicPr>
        <p:blipFill>
          <a:blip r:embed="rId2"/>
          <a:stretch>
            <a:fillRect/>
          </a:stretch>
        </p:blipFill>
        <p:spPr>
          <a:xfrm>
            <a:off x="685801" y="1892644"/>
            <a:ext cx="10512024" cy="4082969"/>
          </a:xfrm>
          <a:prstGeom prst="rect">
            <a:avLst/>
          </a:prstGeom>
        </p:spPr>
      </p:pic>
      <p:sp>
        <p:nvSpPr>
          <p:cNvPr id="11" name="TextBox 10">
            <a:extLst>
              <a:ext uri="{FF2B5EF4-FFF2-40B4-BE49-F238E27FC236}">
                <a16:creationId xmlns:a16="http://schemas.microsoft.com/office/drawing/2014/main" id="{F36C5276-4EFD-67A8-8313-9F988573F71F}"/>
              </a:ext>
            </a:extLst>
          </p:cNvPr>
          <p:cNvSpPr txBox="1"/>
          <p:nvPr/>
        </p:nvSpPr>
        <p:spPr>
          <a:xfrm>
            <a:off x="686561" y="5935547"/>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There are currently 218 open incidents across all teams. </a:t>
            </a:r>
          </a:p>
        </p:txBody>
      </p:sp>
    </p:spTree>
    <p:extLst>
      <p:ext uri="{BB962C8B-B14F-4D97-AF65-F5344CB8AC3E}">
        <p14:creationId xmlns:p14="http://schemas.microsoft.com/office/powerpoint/2010/main" val="37229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11</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1" y="1515486"/>
            <a:ext cx="12191999" cy="378565"/>
          </a:xfrm>
          <a:prstGeom prst="rect">
            <a:avLst/>
          </a:prstGeom>
          <a:noFill/>
        </p:spPr>
        <p:txBody>
          <a:bodyPr wrap="square" rtlCol="0">
            <a:spAutoFit/>
          </a:bodyPr>
          <a:lstStyle/>
          <a:p>
            <a:r>
              <a:rPr lang="en-US" sz="1860">
                <a:solidFill>
                  <a:srgbClr val="7030A0"/>
                </a:solidFill>
              </a:rPr>
              <a:t>Average Resolution Time of All Resolved Incidents </a:t>
            </a:r>
          </a:p>
        </p:txBody>
      </p:sp>
      <p:sp>
        <p:nvSpPr>
          <p:cNvPr id="11" name="TextBox 10">
            <a:extLst>
              <a:ext uri="{FF2B5EF4-FFF2-40B4-BE49-F238E27FC236}">
                <a16:creationId xmlns:a16="http://schemas.microsoft.com/office/drawing/2014/main" id="{4B0B5CE5-0E59-4BBD-844B-6F9BA78E4CFC}"/>
              </a:ext>
            </a:extLst>
          </p:cNvPr>
          <p:cNvSpPr txBox="1"/>
          <p:nvPr/>
        </p:nvSpPr>
        <p:spPr>
          <a:xfrm>
            <a:off x="684276" y="5542841"/>
            <a:ext cx="10512335" cy="33855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dirty="0">
                <a:solidFill>
                  <a:srgbClr val="7030A0"/>
                </a:solidFill>
                <a:latin typeface="Arial"/>
                <a:cs typeface="Arial"/>
              </a:rPr>
              <a:t>The average resolution time trended downward across the last two months. </a:t>
            </a:r>
            <a:endParaRPr lang="en-US" sz="1600" dirty="0">
              <a:solidFill>
                <a:srgbClr val="7030A0"/>
              </a:solidFill>
              <a:latin typeface="Arial" panose="020B0604020202020204" pitchFamily="34" charset="0"/>
              <a:cs typeface="Arial" panose="020B0604020202020204" pitchFamily="34" charset="0"/>
            </a:endParaRPr>
          </a:p>
        </p:txBody>
      </p:sp>
      <p:pic>
        <p:nvPicPr>
          <p:cNvPr id="8" name="Picture 7" descr="Chart, line chart&#10;&#10;Description automatically generated">
            <a:extLst>
              <a:ext uri="{FF2B5EF4-FFF2-40B4-BE49-F238E27FC236}">
                <a16:creationId xmlns:a16="http://schemas.microsoft.com/office/drawing/2014/main" id="{E539A298-C886-C5E9-440F-B59CB72BE0A2}"/>
              </a:ext>
            </a:extLst>
          </p:cNvPr>
          <p:cNvPicPr>
            <a:picLocks noChangeAspect="1"/>
          </p:cNvPicPr>
          <p:nvPr/>
        </p:nvPicPr>
        <p:blipFill>
          <a:blip r:embed="rId2"/>
          <a:stretch>
            <a:fillRect/>
          </a:stretch>
        </p:blipFill>
        <p:spPr>
          <a:xfrm>
            <a:off x="165436" y="2214375"/>
            <a:ext cx="11861127" cy="3099731"/>
          </a:xfrm>
          <a:prstGeom prst="rect">
            <a:avLst/>
          </a:prstGeom>
        </p:spPr>
      </p:pic>
    </p:spTree>
    <p:extLst>
      <p:ext uri="{BB962C8B-B14F-4D97-AF65-F5344CB8AC3E}">
        <p14:creationId xmlns:p14="http://schemas.microsoft.com/office/powerpoint/2010/main" val="281529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12</a:t>
            </a:fld>
            <a:endParaRPr lang="en-US"/>
          </a:p>
        </p:txBody>
      </p:sp>
      <p:sp>
        <p:nvSpPr>
          <p:cNvPr id="9" name="TextBox 8">
            <a:extLst>
              <a:ext uri="{FF2B5EF4-FFF2-40B4-BE49-F238E27FC236}">
                <a16:creationId xmlns:a16="http://schemas.microsoft.com/office/drawing/2014/main" id="{4C657479-737B-437D-8C56-23A7F2BC7E12}"/>
              </a:ext>
            </a:extLst>
          </p:cNvPr>
          <p:cNvSpPr txBox="1"/>
          <p:nvPr/>
        </p:nvSpPr>
        <p:spPr>
          <a:xfrm>
            <a:off x="0" y="1515108"/>
            <a:ext cx="12192000" cy="378565"/>
          </a:xfrm>
          <a:prstGeom prst="rect">
            <a:avLst/>
          </a:prstGeom>
          <a:noFill/>
        </p:spPr>
        <p:txBody>
          <a:bodyPr wrap="square" rtlCol="0">
            <a:spAutoFit/>
          </a:bodyPr>
          <a:lstStyle/>
          <a:p>
            <a:r>
              <a:rPr lang="en-US" sz="1860">
                <a:solidFill>
                  <a:srgbClr val="7030A0"/>
                </a:solidFill>
              </a:rPr>
              <a:t>Average Resolution Time of Resolved Incidents, by Assignment Group</a:t>
            </a:r>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8" name="Picture 7" descr="Chart&#10;&#10;Description automatically generated with low confidence">
            <a:extLst>
              <a:ext uri="{FF2B5EF4-FFF2-40B4-BE49-F238E27FC236}">
                <a16:creationId xmlns:a16="http://schemas.microsoft.com/office/drawing/2014/main" id="{43A4784E-4D1E-BCF2-7D0C-69E3C53C65C8}"/>
              </a:ext>
            </a:extLst>
          </p:cNvPr>
          <p:cNvPicPr>
            <a:picLocks noChangeAspect="1"/>
          </p:cNvPicPr>
          <p:nvPr/>
        </p:nvPicPr>
        <p:blipFill>
          <a:blip r:embed="rId2"/>
          <a:stretch>
            <a:fillRect/>
          </a:stretch>
        </p:blipFill>
        <p:spPr>
          <a:xfrm>
            <a:off x="499963" y="1950189"/>
            <a:ext cx="11192074" cy="4347106"/>
          </a:xfrm>
          <a:prstGeom prst="rect">
            <a:avLst/>
          </a:prstGeom>
        </p:spPr>
      </p:pic>
    </p:spTree>
    <p:extLst>
      <p:ext uri="{BB962C8B-B14F-4D97-AF65-F5344CB8AC3E}">
        <p14:creationId xmlns:p14="http://schemas.microsoft.com/office/powerpoint/2010/main" val="299229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09FBF4-9850-4D54-929C-38449BAC58A6}"/>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D0C9BA54-514C-41E4-B6AF-8408E43C8150}"/>
              </a:ext>
            </a:extLst>
          </p:cNvPr>
          <p:cNvSpPr>
            <a:spLocks noGrp="1"/>
          </p:cNvSpPr>
          <p:nvPr>
            <p:ph type="sldNum" sz="quarter" idx="4"/>
          </p:nvPr>
        </p:nvSpPr>
        <p:spPr/>
        <p:txBody>
          <a:bodyPr/>
          <a:lstStyle/>
          <a:p>
            <a:fld id="{407F7647-6CBB-4945-B48A-22BF8575EA14}" type="slidenum">
              <a:rPr lang="en-US" smtClean="0"/>
              <a:pPr/>
              <a:t>13</a:t>
            </a:fld>
            <a:endParaRPr lang="en-US"/>
          </a:p>
        </p:txBody>
      </p:sp>
      <p:sp>
        <p:nvSpPr>
          <p:cNvPr id="7" name="Title 3">
            <a:extLst>
              <a:ext uri="{FF2B5EF4-FFF2-40B4-BE49-F238E27FC236}">
                <a16:creationId xmlns:a16="http://schemas.microsoft.com/office/drawing/2014/main" id="{D8E6208F-4D49-494C-B2EC-BC6F92ABCC0F}"/>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4" name="TextBox 3">
            <a:extLst>
              <a:ext uri="{FF2B5EF4-FFF2-40B4-BE49-F238E27FC236}">
                <a16:creationId xmlns:a16="http://schemas.microsoft.com/office/drawing/2014/main" id="{1F601576-E039-1FBA-4ADF-51118C6972AD}"/>
              </a:ext>
            </a:extLst>
          </p:cNvPr>
          <p:cNvSpPr txBox="1"/>
          <p:nvPr/>
        </p:nvSpPr>
        <p:spPr>
          <a:xfrm>
            <a:off x="243921" y="1261527"/>
            <a:ext cx="3792051" cy="5419945"/>
          </a:xfrm>
          <a:prstGeom prst="rect">
            <a:avLst/>
          </a:prstGeom>
          <a:noFill/>
        </p:spPr>
        <p:txBody>
          <a:bodyPr wrap="square" rtlCol="0">
            <a:spAutoFit/>
          </a:bodyPr>
          <a:lstStyle/>
          <a:p>
            <a:r>
              <a:rPr lang="en-US" sz="1860" dirty="0">
                <a:solidFill>
                  <a:srgbClr val="7030A0"/>
                </a:solidFill>
              </a:rPr>
              <a:t>Top 5 Subcategories this month:</a:t>
            </a:r>
          </a:p>
          <a:p>
            <a:pPr marL="342900" indent="-342900">
              <a:buFont typeface="Arial" panose="020B0604020202020204" pitchFamily="34" charset="0"/>
              <a:buChar char="•"/>
            </a:pPr>
            <a:r>
              <a:rPr lang="en-US" sz="1860" dirty="0"/>
              <a:t>Microsoft Office (628)</a:t>
            </a:r>
          </a:p>
          <a:p>
            <a:pPr marL="342900" indent="-342900">
              <a:buFont typeface="Arial" panose="020B0604020202020204" pitchFamily="34" charset="0"/>
              <a:buChar char="•"/>
            </a:pPr>
            <a:r>
              <a:rPr lang="en-US" sz="1860" dirty="0"/>
              <a:t>NetDocuments (343)</a:t>
            </a:r>
          </a:p>
          <a:p>
            <a:pPr marL="342900" indent="-342900">
              <a:buFont typeface="Arial" panose="020B0604020202020204" pitchFamily="34" charset="0"/>
              <a:buChar char="•"/>
            </a:pPr>
            <a:r>
              <a:rPr lang="en-US" sz="1860" dirty="0"/>
              <a:t>Active Directory (255)</a:t>
            </a:r>
          </a:p>
          <a:p>
            <a:pPr marL="342900" indent="-342900">
              <a:buFont typeface="Arial" panose="020B0604020202020204" pitchFamily="34" charset="0"/>
              <a:buChar char="•"/>
            </a:pPr>
            <a:r>
              <a:rPr lang="en-US" sz="1860" dirty="0"/>
              <a:t>Windows OS (151)</a:t>
            </a:r>
          </a:p>
          <a:p>
            <a:pPr marL="342900" indent="-342900">
              <a:buFont typeface="Arial" panose="020B0604020202020204" pitchFamily="34" charset="0"/>
              <a:buChar char="•"/>
            </a:pPr>
            <a:r>
              <a:rPr lang="en-US" sz="1860" dirty="0"/>
              <a:t>Add-ins (122)</a:t>
            </a:r>
          </a:p>
          <a:p>
            <a:r>
              <a:rPr lang="en-US" sz="1860" dirty="0">
                <a:solidFill>
                  <a:srgbClr val="7030A0"/>
                </a:solidFill>
              </a:rPr>
              <a:t>Top 5 </a:t>
            </a:r>
            <a:r>
              <a:rPr lang="en-US" sz="1860" i="1" dirty="0">
                <a:solidFill>
                  <a:srgbClr val="7030A0"/>
                </a:solidFill>
              </a:rPr>
              <a:t>Resolved By</a:t>
            </a:r>
            <a:r>
              <a:rPr lang="en-US" sz="1860" dirty="0">
                <a:solidFill>
                  <a:srgbClr val="7030A0"/>
                </a:solidFill>
              </a:rPr>
              <a:t> this month:</a:t>
            </a:r>
          </a:p>
          <a:p>
            <a:r>
              <a:rPr lang="en-US" sz="1200" dirty="0">
                <a:solidFill>
                  <a:srgbClr val="7030A0"/>
                </a:solidFill>
              </a:rPr>
              <a:t>(highest volume of resolved Incidents)</a:t>
            </a:r>
          </a:p>
          <a:p>
            <a:pPr marL="342900" indent="-342900">
              <a:buFont typeface="Arial" panose="020B0604020202020204" pitchFamily="34" charset="0"/>
              <a:buChar char="•"/>
            </a:pPr>
            <a:r>
              <a:rPr lang="en-US" sz="1860" dirty="0"/>
              <a:t>Dan (345)</a:t>
            </a:r>
          </a:p>
          <a:p>
            <a:pPr marL="342900" indent="-342900">
              <a:buFont typeface="Arial" panose="020B0604020202020204" pitchFamily="34" charset="0"/>
              <a:buChar char="•"/>
            </a:pPr>
            <a:r>
              <a:rPr lang="en-US" sz="1860" dirty="0"/>
              <a:t>Blaise (337)</a:t>
            </a:r>
          </a:p>
          <a:p>
            <a:pPr marL="342900" indent="-342900">
              <a:buFont typeface="Arial" panose="020B0604020202020204" pitchFamily="34" charset="0"/>
              <a:buChar char="•"/>
            </a:pPr>
            <a:r>
              <a:rPr lang="en-US" sz="1860" dirty="0"/>
              <a:t>Stephane (311)</a:t>
            </a:r>
          </a:p>
          <a:p>
            <a:pPr marL="342900" indent="-342900">
              <a:buFont typeface="Arial" panose="020B0604020202020204" pitchFamily="34" charset="0"/>
              <a:buChar char="•"/>
            </a:pPr>
            <a:r>
              <a:rPr lang="en-US" sz="1860" dirty="0"/>
              <a:t>Brandon (283)</a:t>
            </a:r>
          </a:p>
          <a:p>
            <a:pPr marL="342900" indent="-342900">
              <a:buFont typeface="Arial" panose="020B0604020202020204" pitchFamily="34" charset="0"/>
              <a:buChar char="•"/>
            </a:pPr>
            <a:r>
              <a:rPr lang="en-US" sz="1860" dirty="0"/>
              <a:t>Chris (281)</a:t>
            </a:r>
          </a:p>
          <a:p>
            <a:pPr marL="342900" indent="-342900">
              <a:buFont typeface="Arial" panose="020B0604020202020204" pitchFamily="34" charset="0"/>
              <a:buChar char="•"/>
            </a:pPr>
            <a:endParaRPr lang="en-US" sz="1860" dirty="0"/>
          </a:p>
          <a:p>
            <a:pPr marL="342900" indent="-342900">
              <a:buFont typeface="Arial" panose="020B0604020202020204" pitchFamily="34" charset="0"/>
              <a:buChar char="•"/>
            </a:pPr>
            <a:endParaRPr lang="en-US" sz="1860" dirty="0"/>
          </a:p>
          <a:p>
            <a:pPr marL="342900" indent="-342900">
              <a:buFont typeface="Arial" panose="020B0604020202020204" pitchFamily="34" charset="0"/>
              <a:buChar char="•"/>
            </a:pPr>
            <a:endParaRPr lang="en-US" sz="1860" dirty="0"/>
          </a:p>
          <a:p>
            <a:pPr marL="342900" indent="-342900">
              <a:buFont typeface="Arial" panose="020B0604020202020204" pitchFamily="34" charset="0"/>
              <a:buChar char="•"/>
            </a:pPr>
            <a:endParaRPr lang="en-US" sz="1860" dirty="0"/>
          </a:p>
          <a:p>
            <a:endParaRPr lang="en-US" sz="1860" dirty="0">
              <a:solidFill>
                <a:srgbClr val="7030A0"/>
              </a:solidFill>
            </a:endParaRPr>
          </a:p>
          <a:p>
            <a:endParaRPr lang="en-US" dirty="0"/>
          </a:p>
        </p:txBody>
      </p:sp>
      <p:sp>
        <p:nvSpPr>
          <p:cNvPr id="5" name="TextBox 4">
            <a:extLst>
              <a:ext uri="{FF2B5EF4-FFF2-40B4-BE49-F238E27FC236}">
                <a16:creationId xmlns:a16="http://schemas.microsoft.com/office/drawing/2014/main" id="{48B72C53-3EA0-475D-5713-99BBAC96F8A2}"/>
              </a:ext>
            </a:extLst>
          </p:cNvPr>
          <p:cNvSpPr txBox="1"/>
          <p:nvPr/>
        </p:nvSpPr>
        <p:spPr>
          <a:xfrm>
            <a:off x="5745192" y="1261526"/>
            <a:ext cx="5210355" cy="5419945"/>
          </a:xfrm>
          <a:prstGeom prst="rect">
            <a:avLst/>
          </a:prstGeom>
          <a:noFill/>
        </p:spPr>
        <p:txBody>
          <a:bodyPr wrap="square" rtlCol="0">
            <a:spAutoFit/>
          </a:bodyPr>
          <a:lstStyle/>
          <a:p>
            <a:r>
              <a:rPr lang="en-US" sz="1860" dirty="0">
                <a:solidFill>
                  <a:srgbClr val="7030A0"/>
                </a:solidFill>
              </a:rPr>
              <a:t>Top 5 </a:t>
            </a:r>
            <a:r>
              <a:rPr lang="en-US" sz="1860" i="1" dirty="0">
                <a:solidFill>
                  <a:srgbClr val="7030A0"/>
                </a:solidFill>
              </a:rPr>
              <a:t>Assignment Groups (Tier 2) </a:t>
            </a:r>
            <a:r>
              <a:rPr lang="en-US" sz="1860" dirty="0">
                <a:solidFill>
                  <a:srgbClr val="7030A0"/>
                </a:solidFill>
              </a:rPr>
              <a:t>this month:</a:t>
            </a:r>
          </a:p>
          <a:p>
            <a:endParaRPr lang="en-US" sz="1200" dirty="0">
              <a:solidFill>
                <a:srgbClr val="7030A0"/>
              </a:solidFill>
            </a:endParaRPr>
          </a:p>
          <a:p>
            <a:pPr marL="342900" indent="-342900">
              <a:buFont typeface="Arial" panose="020B0604020202020204" pitchFamily="34" charset="0"/>
              <a:buChar char="•"/>
            </a:pPr>
            <a:r>
              <a:rPr lang="en-US" sz="1860" dirty="0"/>
              <a:t>Endpoint Operations (117)</a:t>
            </a:r>
          </a:p>
          <a:p>
            <a:pPr marL="342900" indent="-342900">
              <a:buFont typeface="Arial" panose="020B0604020202020204" pitchFamily="34" charset="0"/>
              <a:buChar char="•"/>
            </a:pPr>
            <a:r>
              <a:rPr lang="en-US" sz="1860" dirty="0"/>
              <a:t>Cloud Operations (102)</a:t>
            </a:r>
          </a:p>
          <a:p>
            <a:pPr marL="342900" indent="-342900">
              <a:buFont typeface="Arial" panose="020B0604020202020204" pitchFamily="34" charset="0"/>
              <a:buChar char="•"/>
            </a:pPr>
            <a:r>
              <a:rPr lang="en-US" sz="1860" dirty="0"/>
              <a:t>Access (64)</a:t>
            </a:r>
          </a:p>
          <a:p>
            <a:pPr marL="342900" indent="-342900">
              <a:buFont typeface="Arial" panose="020B0604020202020204" pitchFamily="34" charset="0"/>
              <a:buChar char="•"/>
            </a:pPr>
            <a:r>
              <a:rPr lang="en-US" sz="1860" dirty="0"/>
              <a:t>Telco Operations (46)</a:t>
            </a:r>
          </a:p>
          <a:p>
            <a:pPr marL="342900" indent="-342900">
              <a:buFont typeface="Arial" panose="020B0604020202020204" pitchFamily="34" charset="0"/>
              <a:buChar char="•"/>
            </a:pPr>
            <a:r>
              <a:rPr lang="en-US" sz="1860" dirty="0"/>
              <a:t>Network Ops (9)</a:t>
            </a:r>
          </a:p>
          <a:p>
            <a:pPr marL="342900" indent="-342900">
              <a:buFont typeface="Arial" panose="020B0604020202020204" pitchFamily="34" charset="0"/>
              <a:buChar char="•"/>
            </a:pPr>
            <a:endParaRPr lang="en-US" sz="1860" dirty="0"/>
          </a:p>
          <a:p>
            <a:r>
              <a:rPr lang="en-US" sz="1860" dirty="0">
                <a:solidFill>
                  <a:srgbClr val="7030A0"/>
                </a:solidFill>
              </a:rPr>
              <a:t>Top 5 </a:t>
            </a:r>
            <a:r>
              <a:rPr lang="en-US" sz="1860" i="1" dirty="0">
                <a:solidFill>
                  <a:srgbClr val="7030A0"/>
                </a:solidFill>
              </a:rPr>
              <a:t>Assignment Groups (Tier 3) </a:t>
            </a:r>
            <a:r>
              <a:rPr lang="en-US" sz="1860" dirty="0">
                <a:solidFill>
                  <a:srgbClr val="7030A0"/>
                </a:solidFill>
              </a:rPr>
              <a:t>this month:</a:t>
            </a:r>
            <a:endParaRPr lang="en-US" sz="1200" dirty="0">
              <a:solidFill>
                <a:srgbClr val="7030A0"/>
              </a:solidFill>
            </a:endParaRPr>
          </a:p>
          <a:p>
            <a:pPr marL="342900" indent="-342900">
              <a:buFont typeface="Arial" panose="020B0604020202020204" pitchFamily="34" charset="0"/>
              <a:buChar char="•"/>
            </a:pPr>
            <a:r>
              <a:rPr lang="en-US" sz="1860" dirty="0"/>
              <a:t>Cloud Engineering (51)</a:t>
            </a:r>
          </a:p>
          <a:p>
            <a:pPr marL="342900" indent="-342900">
              <a:buFont typeface="Arial" panose="020B0604020202020204" pitchFamily="34" charset="0"/>
              <a:buChar char="•"/>
            </a:pPr>
            <a:r>
              <a:rPr lang="en-US" sz="1860" dirty="0" err="1"/>
              <a:t>Intapp</a:t>
            </a:r>
            <a:r>
              <a:rPr lang="en-US" sz="1860" dirty="0"/>
              <a:t> (27)</a:t>
            </a:r>
          </a:p>
          <a:p>
            <a:pPr marL="342900" indent="-342900">
              <a:buFont typeface="Arial" panose="020B0604020202020204" pitchFamily="34" charset="0"/>
              <a:buChar char="•"/>
            </a:pPr>
            <a:r>
              <a:rPr lang="en-US" sz="1860" dirty="0" err="1"/>
              <a:t>Jlink</a:t>
            </a:r>
            <a:r>
              <a:rPr lang="en-US" sz="1860" dirty="0"/>
              <a:t> (22)</a:t>
            </a:r>
          </a:p>
          <a:p>
            <a:pPr marL="342900" indent="-342900">
              <a:buFont typeface="Arial" panose="020B0604020202020204" pitchFamily="34" charset="0"/>
              <a:buChar char="•"/>
            </a:pPr>
            <a:r>
              <a:rPr lang="en-US" sz="1860" dirty="0"/>
              <a:t>Security (17)</a:t>
            </a:r>
          </a:p>
          <a:p>
            <a:pPr marL="342900" indent="-342900">
              <a:buFont typeface="Arial" panose="020B0604020202020204" pitchFamily="34" charset="0"/>
              <a:buChar char="•"/>
            </a:pPr>
            <a:r>
              <a:rPr lang="en-US" sz="1860" dirty="0"/>
              <a:t>Client Technology (7)</a:t>
            </a:r>
          </a:p>
          <a:p>
            <a:pPr marL="342900" indent="-342900">
              <a:buFont typeface="Arial" panose="020B0604020202020204" pitchFamily="34" charset="0"/>
              <a:buChar char="•"/>
            </a:pPr>
            <a:endParaRPr lang="en-US" sz="1860" dirty="0"/>
          </a:p>
          <a:p>
            <a:pPr marL="342900" indent="-342900">
              <a:buFont typeface="Arial" panose="020B0604020202020204" pitchFamily="34" charset="0"/>
              <a:buChar char="•"/>
            </a:pPr>
            <a:endParaRPr lang="en-US" sz="1860" dirty="0"/>
          </a:p>
          <a:p>
            <a:pPr marL="342900" indent="-342900">
              <a:buFont typeface="Arial" panose="020B0604020202020204" pitchFamily="34" charset="0"/>
              <a:buChar char="•"/>
            </a:pPr>
            <a:endParaRPr lang="en-US" sz="1860" dirty="0"/>
          </a:p>
          <a:p>
            <a:endParaRPr lang="en-US" sz="1860" dirty="0">
              <a:solidFill>
                <a:srgbClr val="7030A0"/>
              </a:solidFill>
            </a:endParaRPr>
          </a:p>
          <a:p>
            <a:endParaRPr lang="en-US" dirty="0"/>
          </a:p>
        </p:txBody>
      </p:sp>
      <p:sp>
        <p:nvSpPr>
          <p:cNvPr id="6" name="Oval 5">
            <a:extLst>
              <a:ext uri="{FF2B5EF4-FFF2-40B4-BE49-F238E27FC236}">
                <a16:creationId xmlns:a16="http://schemas.microsoft.com/office/drawing/2014/main" id="{88F503AE-8BE3-A18F-5FD9-555CDE9B170E}"/>
              </a:ext>
            </a:extLst>
          </p:cNvPr>
          <p:cNvSpPr/>
          <p:nvPr/>
        </p:nvSpPr>
        <p:spPr>
          <a:xfrm>
            <a:off x="243921" y="457200"/>
            <a:ext cx="679105" cy="6642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708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14</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F4C9CD83-E098-CA1E-22C2-AF75AF22F019}"/>
              </a:ext>
            </a:extLst>
          </p:cNvPr>
          <p:cNvSpPr txBox="1"/>
          <p:nvPr/>
        </p:nvSpPr>
        <p:spPr>
          <a:xfrm>
            <a:off x="23004" y="1278779"/>
            <a:ext cx="12168996" cy="4410438"/>
          </a:xfrm>
          <a:prstGeom prst="rect">
            <a:avLst/>
          </a:prstGeom>
          <a:noFill/>
        </p:spPr>
        <p:txBody>
          <a:bodyPr wrap="square" rtlCol="0">
            <a:spAutoFit/>
          </a:bodyPr>
          <a:lstStyle/>
          <a:p>
            <a:r>
              <a:rPr lang="en-US" sz="1860" dirty="0">
                <a:solidFill>
                  <a:srgbClr val="7030A0"/>
                </a:solidFill>
              </a:rPr>
              <a:t>Top 10 Customers this month: </a:t>
            </a:r>
          </a:p>
          <a:p>
            <a:pPr marL="342900" indent="-342900">
              <a:buFont typeface="+mj-lt"/>
              <a:buAutoNum type="arabicPeriod"/>
            </a:pPr>
            <a:r>
              <a:rPr lang="en-US" dirty="0"/>
              <a:t>Nancy Batchelder (32) (NH, 1/4/23)</a:t>
            </a:r>
          </a:p>
          <a:p>
            <a:pPr marL="800100" lvl="1" indent="-342900">
              <a:buFont typeface="Arial" panose="020B0604020202020204" pitchFamily="34" charset="0"/>
              <a:buChar char="•"/>
            </a:pPr>
            <a:r>
              <a:rPr lang="en-US" sz="1400" dirty="0"/>
              <a:t>Primarily around peripheral issues, Cisco phone issues, Stamps in PDF, and assistance with Microsoft Office applications.</a:t>
            </a:r>
          </a:p>
          <a:p>
            <a:pPr marL="800100" lvl="1" indent="-342900">
              <a:buFont typeface="Arial" panose="020B0604020202020204" pitchFamily="34" charset="0"/>
              <a:buChar char="•"/>
            </a:pPr>
            <a:r>
              <a:rPr lang="en-US" sz="1400" dirty="0"/>
              <a:t>In discussions with Martha Tanner, she onboarded this user remotely and thought this was the primary reason for the spike in incidents.   </a:t>
            </a:r>
          </a:p>
          <a:p>
            <a:pPr marL="342900" indent="-342900">
              <a:buFont typeface="+mj-lt"/>
              <a:buAutoNum type="arabicPeriod"/>
            </a:pPr>
            <a:r>
              <a:rPr lang="en-US" dirty="0"/>
              <a:t>Beth Davis (24)</a:t>
            </a:r>
          </a:p>
          <a:p>
            <a:pPr marL="800100" lvl="1" indent="-342900">
              <a:buFont typeface="+mj-lt"/>
              <a:buAutoNum type="arabicPeriod"/>
            </a:pPr>
            <a:endParaRPr lang="en-US" dirty="0"/>
          </a:p>
          <a:p>
            <a:pPr marL="342900" indent="-342900">
              <a:buFont typeface="+mj-lt"/>
              <a:buAutoNum type="arabicPeriod"/>
            </a:pPr>
            <a:r>
              <a:rPr lang="en-US" dirty="0"/>
              <a:t>Carol Garrity (17) (NH, 1/3/23)</a:t>
            </a:r>
          </a:p>
          <a:p>
            <a:pPr marL="800100" lvl="1" indent="-342900">
              <a:buFont typeface="+mj-lt"/>
              <a:buAutoNum type="arabicPeriod"/>
            </a:pPr>
            <a:endParaRPr lang="en-US" dirty="0"/>
          </a:p>
          <a:p>
            <a:pPr marL="342900" indent="-342900">
              <a:buFont typeface="+mj-lt"/>
              <a:buAutoNum type="arabicPeriod"/>
            </a:pPr>
            <a:r>
              <a:rPr lang="en-US" dirty="0"/>
              <a:t>Elissa Ali (17)</a:t>
            </a:r>
          </a:p>
          <a:p>
            <a:pPr marL="342900" indent="-342900">
              <a:buFont typeface="+mj-lt"/>
              <a:buAutoNum type="arabicPeriod"/>
            </a:pPr>
            <a:r>
              <a:rPr lang="en-US" dirty="0"/>
              <a:t>Rose Senenko (16)</a:t>
            </a:r>
          </a:p>
          <a:p>
            <a:pPr marL="342900" indent="-342900">
              <a:buFont typeface="+mj-lt"/>
              <a:buAutoNum type="arabicPeriod"/>
            </a:pPr>
            <a:r>
              <a:rPr lang="en-US" dirty="0" err="1"/>
              <a:t>Suddie</a:t>
            </a:r>
            <a:r>
              <a:rPr lang="en-US" dirty="0"/>
              <a:t> Scott (16)</a:t>
            </a:r>
          </a:p>
          <a:p>
            <a:pPr marL="342900" indent="-342900">
              <a:buFont typeface="+mj-lt"/>
              <a:buAutoNum type="arabicPeriod"/>
            </a:pPr>
            <a:r>
              <a:rPr lang="en-US" dirty="0" err="1"/>
              <a:t>Youli</a:t>
            </a:r>
            <a:r>
              <a:rPr lang="en-US" dirty="0"/>
              <a:t> Comfort (16)</a:t>
            </a:r>
          </a:p>
          <a:p>
            <a:pPr marL="342900" indent="-342900">
              <a:buFont typeface="+mj-lt"/>
              <a:buAutoNum type="arabicPeriod"/>
            </a:pPr>
            <a:r>
              <a:rPr lang="en-US" dirty="0"/>
              <a:t>Ann Rake (15)</a:t>
            </a:r>
          </a:p>
          <a:p>
            <a:pPr marL="342900" indent="-342900">
              <a:buFont typeface="+mj-lt"/>
              <a:buAutoNum type="arabicPeriod"/>
            </a:pPr>
            <a:r>
              <a:rPr lang="en-US" dirty="0"/>
              <a:t>Denise </a:t>
            </a:r>
            <a:r>
              <a:rPr lang="en-US" dirty="0" err="1"/>
              <a:t>Schowe</a:t>
            </a:r>
            <a:r>
              <a:rPr lang="en-US" dirty="0"/>
              <a:t> (15)</a:t>
            </a:r>
          </a:p>
          <a:p>
            <a:pPr marL="342900" indent="-342900">
              <a:buFont typeface="+mj-lt"/>
              <a:buAutoNum type="arabicPeriod"/>
            </a:pPr>
            <a:r>
              <a:rPr lang="en-US" dirty="0"/>
              <a:t>Jing Tong (15)</a:t>
            </a:r>
          </a:p>
          <a:p>
            <a:endParaRPr lang="en-US" dirty="0"/>
          </a:p>
        </p:txBody>
      </p:sp>
      <p:sp>
        <p:nvSpPr>
          <p:cNvPr id="2" name="Oval 1">
            <a:extLst>
              <a:ext uri="{FF2B5EF4-FFF2-40B4-BE49-F238E27FC236}">
                <a16:creationId xmlns:a16="http://schemas.microsoft.com/office/drawing/2014/main" id="{9B6506E3-A515-827F-1124-0460B2A4D26D}"/>
              </a:ext>
            </a:extLst>
          </p:cNvPr>
          <p:cNvSpPr/>
          <p:nvPr/>
        </p:nvSpPr>
        <p:spPr>
          <a:xfrm>
            <a:off x="243921" y="457200"/>
            <a:ext cx="679105" cy="6642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366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15</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1464015025"/>
              </p:ext>
            </p:extLst>
          </p:nvPr>
        </p:nvGraphicFramePr>
        <p:xfrm>
          <a:off x="601383" y="1871076"/>
          <a:ext cx="10984662" cy="1682496"/>
        </p:xfrm>
        <a:graphic>
          <a:graphicData uri="http://schemas.openxmlformats.org/drawingml/2006/table">
            <a:tbl>
              <a:tblPr/>
              <a:tblGrid>
                <a:gridCol w="844974">
                  <a:extLst>
                    <a:ext uri="{9D8B030D-6E8A-4147-A177-3AD203B41FA5}">
                      <a16:colId xmlns:a16="http://schemas.microsoft.com/office/drawing/2014/main" val="3193128310"/>
                    </a:ext>
                  </a:extLst>
                </a:gridCol>
                <a:gridCol w="844974">
                  <a:extLst>
                    <a:ext uri="{9D8B030D-6E8A-4147-A177-3AD203B41FA5}">
                      <a16:colId xmlns:a16="http://schemas.microsoft.com/office/drawing/2014/main" val="277617341"/>
                    </a:ext>
                  </a:extLst>
                </a:gridCol>
                <a:gridCol w="844974">
                  <a:extLst>
                    <a:ext uri="{9D8B030D-6E8A-4147-A177-3AD203B41FA5}">
                      <a16:colId xmlns:a16="http://schemas.microsoft.com/office/drawing/2014/main" val="3923314092"/>
                    </a:ext>
                  </a:extLst>
                </a:gridCol>
                <a:gridCol w="844974">
                  <a:extLst>
                    <a:ext uri="{9D8B030D-6E8A-4147-A177-3AD203B41FA5}">
                      <a16:colId xmlns:a16="http://schemas.microsoft.com/office/drawing/2014/main" val="554349487"/>
                    </a:ext>
                  </a:extLst>
                </a:gridCol>
                <a:gridCol w="844974">
                  <a:extLst>
                    <a:ext uri="{9D8B030D-6E8A-4147-A177-3AD203B41FA5}">
                      <a16:colId xmlns:a16="http://schemas.microsoft.com/office/drawing/2014/main" val="499248744"/>
                    </a:ext>
                  </a:extLst>
                </a:gridCol>
                <a:gridCol w="844974">
                  <a:extLst>
                    <a:ext uri="{9D8B030D-6E8A-4147-A177-3AD203B41FA5}">
                      <a16:colId xmlns:a16="http://schemas.microsoft.com/office/drawing/2014/main" val="3233257336"/>
                    </a:ext>
                  </a:extLst>
                </a:gridCol>
                <a:gridCol w="844974">
                  <a:extLst>
                    <a:ext uri="{9D8B030D-6E8A-4147-A177-3AD203B41FA5}">
                      <a16:colId xmlns:a16="http://schemas.microsoft.com/office/drawing/2014/main" val="384657101"/>
                    </a:ext>
                  </a:extLst>
                </a:gridCol>
                <a:gridCol w="844974">
                  <a:extLst>
                    <a:ext uri="{9D8B030D-6E8A-4147-A177-3AD203B41FA5}">
                      <a16:colId xmlns:a16="http://schemas.microsoft.com/office/drawing/2014/main" val="3072465737"/>
                    </a:ext>
                  </a:extLst>
                </a:gridCol>
                <a:gridCol w="844974">
                  <a:extLst>
                    <a:ext uri="{9D8B030D-6E8A-4147-A177-3AD203B41FA5}">
                      <a16:colId xmlns:a16="http://schemas.microsoft.com/office/drawing/2014/main" val="3973734197"/>
                    </a:ext>
                  </a:extLst>
                </a:gridCol>
                <a:gridCol w="844974">
                  <a:extLst>
                    <a:ext uri="{9D8B030D-6E8A-4147-A177-3AD203B41FA5}">
                      <a16:colId xmlns:a16="http://schemas.microsoft.com/office/drawing/2014/main" val="2187400195"/>
                    </a:ext>
                  </a:extLst>
                </a:gridCol>
                <a:gridCol w="844974">
                  <a:extLst>
                    <a:ext uri="{9D8B030D-6E8A-4147-A177-3AD203B41FA5}">
                      <a16:colId xmlns:a16="http://schemas.microsoft.com/office/drawing/2014/main" val="1149330972"/>
                    </a:ext>
                  </a:extLst>
                </a:gridCol>
                <a:gridCol w="844974">
                  <a:extLst>
                    <a:ext uri="{9D8B030D-6E8A-4147-A177-3AD203B41FA5}">
                      <a16:colId xmlns:a16="http://schemas.microsoft.com/office/drawing/2014/main" val="728244218"/>
                    </a:ext>
                  </a:extLst>
                </a:gridCol>
                <a:gridCol w="844974">
                  <a:extLst>
                    <a:ext uri="{9D8B030D-6E8A-4147-A177-3AD203B41FA5}">
                      <a16:colId xmlns:a16="http://schemas.microsoft.com/office/drawing/2014/main" val="1823064563"/>
                    </a:ext>
                  </a:extLst>
                </a:gridCol>
              </a:tblGrid>
              <a:tr h="560832">
                <a:tc>
                  <a:txBody>
                    <a:bodyPr/>
                    <a:lstStyle/>
                    <a:p>
                      <a:pPr algn="l" fontAlgn="t"/>
                      <a:r>
                        <a:rPr lang="en-US" sz="1600" b="1">
                          <a:effectLst/>
                        </a:rPr>
                        <a:t>Month</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January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February</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March</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April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May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June</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July</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Aug</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Sept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Oct</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Nov</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effectLst/>
                        </a:rPr>
                        <a:t>Dec</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effectLst/>
                        </a:rPr>
                        <a:t>Goal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a:effectLst/>
                        </a:rPr>
                        <a:t>90%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effectLst/>
                        </a:rPr>
                        <a:t>Actual</a:t>
                      </a:r>
                      <a:endParaRPr lang="en-US" sz="1600" b="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91.9%</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00B050"/>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tc>
                  <a:txBody>
                    <a:bodyPr/>
                    <a:lstStyle/>
                    <a:p>
                      <a:pPr algn="ctr" fontAlgn="t"/>
                      <a:endParaRPr lang="en-US" sz="1600" b="0" dirty="0">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chemeClr val="bg1"/>
                    </a:solidFill>
                  </a:tcPr>
                </a:tc>
                <a:extLst>
                  <a:ext uri="{0D108BD9-81ED-4DB2-BD59-A6C34878D82A}">
                    <a16:rowId xmlns:a16="http://schemas.microsoft.com/office/drawing/2014/main" val="996309969"/>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2022 SLA Goals &amp; Actuals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684276" y="3876863"/>
            <a:ext cx="10818876" cy="64633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rPr>
              <a:t>SLA score </a:t>
            </a:r>
            <a:r>
              <a:rPr lang="en-US">
                <a:solidFill>
                  <a:srgbClr val="7030A0"/>
                </a:solidFill>
              </a:rPr>
              <a:t>for last </a:t>
            </a:r>
            <a:r>
              <a:rPr lang="en-US" dirty="0">
                <a:solidFill>
                  <a:srgbClr val="7030A0"/>
                </a:solidFill>
              </a:rPr>
              <a:t>year was </a:t>
            </a:r>
            <a:r>
              <a:rPr lang="en-US">
                <a:solidFill>
                  <a:srgbClr val="00B050"/>
                </a:solidFill>
              </a:rPr>
              <a:t>90.85%.</a:t>
            </a:r>
            <a:endParaRPr lang="en-US" dirty="0">
              <a:solidFill>
                <a:srgbClr val="00B050"/>
              </a:solidFill>
            </a:endParaRPr>
          </a:p>
          <a:p>
            <a:pPr marL="285750" indent="-285750">
              <a:buFont typeface="Arial" panose="020B0604020202020204" pitchFamily="34" charset="0"/>
              <a:buChar char="•"/>
            </a:pPr>
            <a:r>
              <a:rPr lang="en-US" dirty="0">
                <a:solidFill>
                  <a:srgbClr val="7030A0"/>
                </a:solidFill>
              </a:rPr>
              <a:t>The Incident SLA goal was met in January.</a:t>
            </a:r>
          </a:p>
        </p:txBody>
      </p:sp>
    </p:spTree>
    <p:extLst>
      <p:ext uri="{BB962C8B-B14F-4D97-AF65-F5344CB8AC3E}">
        <p14:creationId xmlns:p14="http://schemas.microsoft.com/office/powerpoint/2010/main" val="222549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6EFC3A-EADF-4F5E-AAC4-2CADF083A8DA}"/>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5836AC53-BF80-416B-9405-AD7CFA88A371}"/>
              </a:ext>
            </a:extLst>
          </p:cNvPr>
          <p:cNvSpPr>
            <a:spLocks noGrp="1"/>
          </p:cNvSpPr>
          <p:nvPr>
            <p:ph type="sldNum" sz="quarter" idx="4"/>
          </p:nvPr>
        </p:nvSpPr>
        <p:spPr/>
        <p:txBody>
          <a:bodyPr/>
          <a:lstStyle/>
          <a:p>
            <a:fld id="{407F7647-6CBB-4945-B48A-22BF8575EA14}" type="slidenum">
              <a:rPr lang="en-US" smtClean="0"/>
              <a:pPr/>
              <a:t>16</a:t>
            </a:fld>
            <a:endParaRPr lang="en-US"/>
          </a:p>
        </p:txBody>
      </p:sp>
      <p:graphicFrame>
        <p:nvGraphicFramePr>
          <p:cNvPr id="9" name="Content Placeholder 8">
            <a:extLst>
              <a:ext uri="{FF2B5EF4-FFF2-40B4-BE49-F238E27FC236}">
                <a16:creationId xmlns:a16="http://schemas.microsoft.com/office/drawing/2014/main" id="{9D2EC766-C2C0-419C-9367-51835182BEB9}"/>
              </a:ext>
            </a:extLst>
          </p:cNvPr>
          <p:cNvGraphicFramePr>
            <a:graphicFrameLocks noGrp="1"/>
          </p:cNvGraphicFramePr>
          <p:nvPr>
            <p:ph sz="half" idx="2"/>
            <p:extLst>
              <p:ext uri="{D42A27DB-BD31-4B8C-83A1-F6EECF244321}">
                <p14:modId xmlns:p14="http://schemas.microsoft.com/office/powerpoint/2010/main" val="787235303"/>
              </p:ext>
            </p:extLst>
          </p:nvPr>
        </p:nvGraphicFramePr>
        <p:xfrm>
          <a:off x="685799" y="1262608"/>
          <a:ext cx="5257800" cy="4467225"/>
        </p:xfrm>
        <a:graphic>
          <a:graphicData uri="http://schemas.openxmlformats.org/drawingml/2006/chart">
            <c:chart xmlns:c="http://schemas.openxmlformats.org/drawingml/2006/chart" xmlns:r="http://schemas.openxmlformats.org/officeDocument/2006/relationships" r:id="rId2"/>
          </a:graphicData>
        </a:graphic>
      </p:graphicFrame>
      <p:sp>
        <p:nvSpPr>
          <p:cNvPr id="12" name="Title 5">
            <a:extLst>
              <a:ext uri="{FF2B5EF4-FFF2-40B4-BE49-F238E27FC236}">
                <a16:creationId xmlns:a16="http://schemas.microsoft.com/office/drawing/2014/main" id="{ED1AD286-8B43-46E7-AA47-6D744C505B21}"/>
              </a:ext>
            </a:extLst>
          </p:cNvPr>
          <p:cNvSpPr txBox="1">
            <a:spLocks/>
          </p:cNvSpPr>
          <p:nvPr/>
        </p:nvSpPr>
        <p:spPr>
          <a:xfrm>
            <a:off x="685800" y="460312"/>
            <a:ext cx="10817352" cy="73796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i="0" kern="1200">
                <a:solidFill>
                  <a:schemeClr val="bg1"/>
                </a:solidFill>
                <a:latin typeface="Arial" panose="020B0604020202020204" pitchFamily="34" charset="0"/>
                <a:ea typeface="+mj-ea"/>
                <a:cs typeface="Arial" panose="020B0604020202020204" pitchFamily="34" charset="0"/>
              </a:defRPr>
            </a:lvl1pPr>
          </a:lstStyle>
          <a:p>
            <a:r>
              <a:rPr lang="en-US" altLang="en-US" sz="2500"/>
              <a:t>Problem </a:t>
            </a:r>
            <a:r>
              <a:rPr lang="en-US" sz="2500" b="1" i="0" kern="1200">
                <a:latin typeface="Arial" panose="020B0604020202020204" pitchFamily="34" charset="0"/>
                <a:ea typeface="+mj-ea"/>
                <a:cs typeface="Arial" panose="020B0604020202020204" pitchFamily="34" charset="0"/>
              </a:rPr>
              <a:t>Statistics</a:t>
            </a:r>
            <a:endParaRPr lang="en-US" altLang="en-US" sz="2500"/>
          </a:p>
        </p:txBody>
      </p:sp>
      <p:graphicFrame>
        <p:nvGraphicFramePr>
          <p:cNvPr id="5" name="Table 5">
            <a:extLst>
              <a:ext uri="{FF2B5EF4-FFF2-40B4-BE49-F238E27FC236}">
                <a16:creationId xmlns:a16="http://schemas.microsoft.com/office/drawing/2014/main" id="{164AD122-4835-443F-B6E1-ECEE517BB0A0}"/>
              </a:ext>
            </a:extLst>
          </p:cNvPr>
          <p:cNvGraphicFramePr>
            <a:graphicFrameLocks noGrp="1"/>
          </p:cNvGraphicFramePr>
          <p:nvPr>
            <p:extLst>
              <p:ext uri="{D42A27DB-BD31-4B8C-83A1-F6EECF244321}">
                <p14:modId xmlns:p14="http://schemas.microsoft.com/office/powerpoint/2010/main" val="103682440"/>
              </p:ext>
            </p:extLst>
          </p:nvPr>
        </p:nvGraphicFramePr>
        <p:xfrm>
          <a:off x="6248402" y="1724081"/>
          <a:ext cx="5544039" cy="3641021"/>
        </p:xfrm>
        <a:graphic>
          <a:graphicData uri="http://schemas.openxmlformats.org/drawingml/2006/table">
            <a:tbl>
              <a:tblPr firstRow="1" bandRow="1">
                <a:tableStyleId>{5C22544A-7EE6-4342-B048-85BDC9FD1C3A}</a:tableStyleId>
              </a:tblPr>
              <a:tblGrid>
                <a:gridCol w="1260762">
                  <a:extLst>
                    <a:ext uri="{9D8B030D-6E8A-4147-A177-3AD203B41FA5}">
                      <a16:colId xmlns:a16="http://schemas.microsoft.com/office/drawing/2014/main" val="2931223340"/>
                    </a:ext>
                  </a:extLst>
                </a:gridCol>
                <a:gridCol w="2290618">
                  <a:extLst>
                    <a:ext uri="{9D8B030D-6E8A-4147-A177-3AD203B41FA5}">
                      <a16:colId xmlns:a16="http://schemas.microsoft.com/office/drawing/2014/main" val="3498887732"/>
                    </a:ext>
                  </a:extLst>
                </a:gridCol>
                <a:gridCol w="1992659">
                  <a:extLst>
                    <a:ext uri="{9D8B030D-6E8A-4147-A177-3AD203B41FA5}">
                      <a16:colId xmlns:a16="http://schemas.microsoft.com/office/drawing/2014/main" val="2863266550"/>
                    </a:ext>
                  </a:extLst>
                </a:gridCol>
              </a:tblGrid>
              <a:tr h="435697">
                <a:tc>
                  <a:txBody>
                    <a:bodyPr/>
                    <a:lstStyle/>
                    <a:p>
                      <a:r>
                        <a:rPr lang="en-US" sz="1400"/>
                        <a:t>Problem</a:t>
                      </a:r>
                    </a:p>
                  </a:txBody>
                  <a:tcPr/>
                </a:tc>
                <a:tc>
                  <a:txBody>
                    <a:bodyPr/>
                    <a:lstStyle/>
                    <a:p>
                      <a:r>
                        <a:rPr lang="en-US" sz="1400"/>
                        <a:t>Date of most recent update</a:t>
                      </a:r>
                    </a:p>
                  </a:txBody>
                  <a:tcPr/>
                </a:tc>
                <a:tc>
                  <a:txBody>
                    <a:bodyPr/>
                    <a:lstStyle/>
                    <a:p>
                      <a:r>
                        <a:rPr lang="en-US" sz="1400" dirty="0"/>
                        <a:t>Assignment Group</a:t>
                      </a:r>
                    </a:p>
                  </a:txBody>
                  <a:tcPr/>
                </a:tc>
                <a:extLst>
                  <a:ext uri="{0D108BD9-81ED-4DB2-BD59-A6C34878D82A}">
                    <a16:rowId xmlns:a16="http://schemas.microsoft.com/office/drawing/2014/main" val="3737737255"/>
                  </a:ext>
                </a:extLst>
              </a:tr>
              <a:tr h="354621">
                <a:tc>
                  <a:txBody>
                    <a:bodyPr/>
                    <a:lstStyle/>
                    <a:p>
                      <a:r>
                        <a:rPr lang="en-US" sz="1400" b="0" u="sng" kern="1200">
                          <a:solidFill>
                            <a:srgbClr val="7030A0"/>
                          </a:solidFill>
                          <a:effectLst/>
                          <a:hlinkClick r:id="rId3">
                            <a:extLst>
                              <a:ext uri="{A12FA001-AC4F-418D-AE19-62706E023703}">
                                <ahyp:hlinkClr xmlns:ahyp="http://schemas.microsoft.com/office/drawing/2018/hyperlinkcolor" val="tx"/>
                              </a:ext>
                            </a:extLst>
                          </a:hlinkClick>
                        </a:rPr>
                        <a:t>PRB0010189</a:t>
                      </a:r>
                      <a:endParaRPr lang="en-US" sz="1400">
                        <a:solidFill>
                          <a:srgbClr val="7030A0"/>
                        </a:solidFill>
                      </a:endParaRPr>
                    </a:p>
                  </a:txBody>
                  <a:tcPr/>
                </a:tc>
                <a:tc>
                  <a:txBody>
                    <a:bodyPr/>
                    <a:lstStyle/>
                    <a:p>
                      <a:r>
                        <a:rPr lang="en-US" sz="1400" b="0" kern="1200" dirty="0">
                          <a:solidFill>
                            <a:srgbClr val="7030A0"/>
                          </a:solidFill>
                          <a:effectLst/>
                        </a:rPr>
                        <a:t>2023-01-10</a:t>
                      </a:r>
                      <a:endParaRPr lang="en-US" sz="1400" dirty="0">
                        <a:solidFill>
                          <a:srgbClr val="7030A0"/>
                        </a:solidFill>
                      </a:endParaRPr>
                    </a:p>
                  </a:txBody>
                  <a:tcPr/>
                </a:tc>
                <a:tc>
                  <a:txBody>
                    <a:bodyPr/>
                    <a:lstStyle/>
                    <a:p>
                      <a:r>
                        <a:rPr lang="en-US" sz="1400">
                          <a:solidFill>
                            <a:srgbClr val="7030A0"/>
                          </a:solidFill>
                        </a:rPr>
                        <a:t>Cloud Engineering</a:t>
                      </a:r>
                    </a:p>
                  </a:txBody>
                  <a:tcPr/>
                </a:tc>
                <a:extLst>
                  <a:ext uri="{0D108BD9-81ED-4DB2-BD59-A6C34878D82A}">
                    <a16:rowId xmlns:a16="http://schemas.microsoft.com/office/drawing/2014/main" val="1398732344"/>
                  </a:ext>
                </a:extLst>
              </a:tr>
              <a:tr h="354621">
                <a:tc>
                  <a:txBody>
                    <a:bodyPr/>
                    <a:lstStyle/>
                    <a:p>
                      <a:r>
                        <a:rPr lang="en-US" sz="1400" b="0" u="sng" kern="1200">
                          <a:solidFill>
                            <a:srgbClr val="7030A0"/>
                          </a:solidFill>
                          <a:effectLst/>
                          <a:hlinkClick r:id="rId4">
                            <a:extLst>
                              <a:ext uri="{A12FA001-AC4F-418D-AE19-62706E023703}">
                                <ahyp:hlinkClr xmlns:ahyp="http://schemas.microsoft.com/office/drawing/2018/hyperlinkcolor" val="tx"/>
                              </a:ext>
                            </a:extLst>
                          </a:hlinkClick>
                        </a:rPr>
                        <a:t>PRB0010587</a:t>
                      </a:r>
                      <a:endParaRPr lang="en-US" sz="1400">
                        <a:solidFill>
                          <a:srgbClr val="7030A0"/>
                        </a:solidFill>
                      </a:endParaRPr>
                    </a:p>
                  </a:txBody>
                  <a:tcPr/>
                </a:tc>
                <a:tc>
                  <a:txBody>
                    <a:bodyPr/>
                    <a:lstStyle/>
                    <a:p>
                      <a:r>
                        <a:rPr lang="en-US" sz="1400" b="0" kern="1200" dirty="0">
                          <a:solidFill>
                            <a:srgbClr val="7030A0"/>
                          </a:solidFill>
                          <a:effectLst/>
                        </a:rPr>
                        <a:t>2023-01-12</a:t>
                      </a:r>
                      <a:endParaRPr lang="en-US" sz="14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Cloud Engineering</a:t>
                      </a:r>
                    </a:p>
                  </a:txBody>
                  <a:tcPr/>
                </a:tc>
                <a:extLst>
                  <a:ext uri="{0D108BD9-81ED-4DB2-BD59-A6C34878D82A}">
                    <a16:rowId xmlns:a16="http://schemas.microsoft.com/office/drawing/2014/main" val="3724583275"/>
                  </a:ext>
                </a:extLst>
              </a:tr>
              <a:tr h="354621">
                <a:tc>
                  <a:txBody>
                    <a:bodyPr/>
                    <a:lstStyle/>
                    <a:p>
                      <a:r>
                        <a:rPr lang="en-US" sz="1400" b="0" u="sng" kern="1200">
                          <a:solidFill>
                            <a:srgbClr val="7030A0"/>
                          </a:solidFill>
                          <a:effectLst/>
                          <a:hlinkClick r:id="rId5">
                            <a:extLst>
                              <a:ext uri="{A12FA001-AC4F-418D-AE19-62706E023703}">
                                <ahyp:hlinkClr xmlns:ahyp="http://schemas.microsoft.com/office/drawing/2018/hyperlinkcolor" val="tx"/>
                              </a:ext>
                            </a:extLst>
                          </a:hlinkClick>
                        </a:rPr>
                        <a:t>PRB0010598</a:t>
                      </a:r>
                      <a:endParaRPr lang="en-US" sz="1400">
                        <a:solidFill>
                          <a:srgbClr val="7030A0"/>
                        </a:solidFill>
                      </a:endParaRPr>
                    </a:p>
                  </a:txBody>
                  <a:tcPr/>
                </a:tc>
                <a:tc>
                  <a:txBody>
                    <a:bodyPr/>
                    <a:lstStyle/>
                    <a:p>
                      <a:r>
                        <a:rPr lang="en-US" sz="1400" b="0" kern="1200" dirty="0">
                          <a:solidFill>
                            <a:srgbClr val="7030A0"/>
                          </a:solidFill>
                          <a:effectLst/>
                        </a:rPr>
                        <a:t>2023-01-30</a:t>
                      </a:r>
                      <a:endParaRPr lang="en-US" sz="14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Cloud Engineering</a:t>
                      </a:r>
                    </a:p>
                  </a:txBody>
                  <a:tcPr/>
                </a:tc>
                <a:extLst>
                  <a:ext uri="{0D108BD9-81ED-4DB2-BD59-A6C34878D82A}">
                    <a16:rowId xmlns:a16="http://schemas.microsoft.com/office/drawing/2014/main" val="2396701261"/>
                  </a:ext>
                </a:extLst>
              </a:tr>
              <a:tr h="354621">
                <a:tc>
                  <a:txBody>
                    <a:bodyPr/>
                    <a:lstStyle/>
                    <a:p>
                      <a:r>
                        <a:rPr lang="en-US" sz="1400" b="0" u="sng" kern="1200">
                          <a:solidFill>
                            <a:srgbClr val="7030A0"/>
                          </a:solidFill>
                          <a:effectLst/>
                          <a:hlinkClick r:id="rId6">
                            <a:extLst>
                              <a:ext uri="{A12FA001-AC4F-418D-AE19-62706E023703}">
                                <ahyp:hlinkClr xmlns:ahyp="http://schemas.microsoft.com/office/drawing/2018/hyperlinkcolor" val="tx"/>
                              </a:ext>
                            </a:extLst>
                          </a:hlinkClick>
                        </a:rPr>
                        <a:t>PRB0010606</a:t>
                      </a:r>
                      <a:endParaRPr lang="en-US" sz="1400">
                        <a:solidFill>
                          <a:srgbClr val="7030A0"/>
                        </a:solidFill>
                      </a:endParaRPr>
                    </a:p>
                  </a:txBody>
                  <a:tcPr/>
                </a:tc>
                <a:tc>
                  <a:txBody>
                    <a:bodyPr/>
                    <a:lstStyle/>
                    <a:p>
                      <a:r>
                        <a:rPr lang="en-US" sz="1400" b="0" kern="1200" dirty="0">
                          <a:solidFill>
                            <a:srgbClr val="7030A0"/>
                          </a:solidFill>
                          <a:effectLst/>
                        </a:rPr>
                        <a:t>2023-02-03</a:t>
                      </a:r>
                      <a:endParaRPr lang="en-US" sz="1400" dirty="0">
                        <a:solidFill>
                          <a:srgbClr val="7030A0"/>
                        </a:solidFill>
                      </a:endParaRPr>
                    </a:p>
                  </a:txBody>
                  <a:tcPr/>
                </a:tc>
                <a:tc>
                  <a:txBody>
                    <a:bodyPr/>
                    <a:lstStyle/>
                    <a:p>
                      <a:r>
                        <a:rPr lang="en-US" sz="1400">
                          <a:solidFill>
                            <a:srgbClr val="7030A0"/>
                          </a:solidFill>
                        </a:rPr>
                        <a:t>Endpoint Engineering</a:t>
                      </a:r>
                    </a:p>
                  </a:txBody>
                  <a:tcPr/>
                </a:tc>
                <a:extLst>
                  <a:ext uri="{0D108BD9-81ED-4DB2-BD59-A6C34878D82A}">
                    <a16:rowId xmlns:a16="http://schemas.microsoft.com/office/drawing/2014/main" val="1897736450"/>
                  </a:ext>
                </a:extLst>
              </a:tr>
              <a:tr h="354621">
                <a:tc>
                  <a:txBody>
                    <a:bodyPr/>
                    <a:lstStyle/>
                    <a:p>
                      <a:r>
                        <a:rPr lang="en-US" sz="1400" b="0" u="sng" kern="1200">
                          <a:solidFill>
                            <a:srgbClr val="7030A0"/>
                          </a:solidFill>
                          <a:effectLst/>
                          <a:hlinkClick r:id="rId7">
                            <a:extLst>
                              <a:ext uri="{A12FA001-AC4F-418D-AE19-62706E023703}">
                                <ahyp:hlinkClr xmlns:ahyp="http://schemas.microsoft.com/office/drawing/2018/hyperlinkcolor" val="tx"/>
                              </a:ext>
                            </a:extLst>
                          </a:hlinkClick>
                        </a:rPr>
                        <a:t>PRB0010617</a:t>
                      </a:r>
                      <a:endParaRPr lang="en-US" sz="1400">
                        <a:solidFill>
                          <a:srgbClr val="7030A0"/>
                        </a:solidFill>
                      </a:endParaRPr>
                    </a:p>
                  </a:txBody>
                  <a:tcPr/>
                </a:tc>
                <a:tc>
                  <a:txBody>
                    <a:bodyPr/>
                    <a:lstStyle/>
                    <a:p>
                      <a:r>
                        <a:rPr lang="en-US" sz="1400" b="0" kern="1200" dirty="0">
                          <a:solidFill>
                            <a:srgbClr val="7030A0"/>
                          </a:solidFill>
                          <a:effectLst/>
                        </a:rPr>
                        <a:t>2023-01-27</a:t>
                      </a:r>
                      <a:endParaRPr lang="en-US" sz="14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7030A0"/>
                          </a:solidFill>
                        </a:rPr>
                        <a:t>Endpoint Operations</a:t>
                      </a:r>
                    </a:p>
                  </a:txBody>
                  <a:tcPr/>
                </a:tc>
                <a:extLst>
                  <a:ext uri="{0D108BD9-81ED-4DB2-BD59-A6C34878D82A}">
                    <a16:rowId xmlns:a16="http://schemas.microsoft.com/office/drawing/2014/main" val="794606215"/>
                  </a:ext>
                </a:extLst>
              </a:tr>
              <a:tr h="354621">
                <a:tc>
                  <a:txBody>
                    <a:bodyPr/>
                    <a:lstStyle/>
                    <a:p>
                      <a:r>
                        <a:rPr lang="en-US" sz="1400" b="0" i="0" u="sng" kern="1200">
                          <a:solidFill>
                            <a:srgbClr val="7030A0"/>
                          </a:solidFill>
                          <a:effectLst/>
                          <a:latin typeface="+mn-lt"/>
                          <a:ea typeface="+mn-ea"/>
                          <a:cs typeface="+mn-cs"/>
                          <a:hlinkClick r:id="rId8">
                            <a:extLst>
                              <a:ext uri="{A12FA001-AC4F-418D-AE19-62706E023703}">
                                <ahyp:hlinkClr xmlns:ahyp="http://schemas.microsoft.com/office/drawing/2018/hyperlinkcolor" val="tx"/>
                              </a:ext>
                            </a:extLst>
                          </a:hlinkClick>
                        </a:rPr>
                        <a:t>PRB0010634</a:t>
                      </a:r>
                      <a:endParaRPr lang="en-US" sz="1400">
                        <a:solidFill>
                          <a:srgbClr val="7030A0"/>
                        </a:solidFill>
                      </a:endParaRPr>
                    </a:p>
                  </a:txBody>
                  <a:tcPr/>
                </a:tc>
                <a:tc>
                  <a:txBody>
                    <a:bodyPr/>
                    <a:lstStyle/>
                    <a:p>
                      <a:r>
                        <a:rPr lang="en-US" sz="1400" dirty="0">
                          <a:solidFill>
                            <a:srgbClr val="7030A0"/>
                          </a:solidFill>
                        </a:rPr>
                        <a:t>2023-02-03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Endpoint Engineering</a:t>
                      </a:r>
                    </a:p>
                  </a:txBody>
                  <a:tcPr/>
                </a:tc>
                <a:extLst>
                  <a:ext uri="{0D108BD9-81ED-4DB2-BD59-A6C34878D82A}">
                    <a16:rowId xmlns:a16="http://schemas.microsoft.com/office/drawing/2014/main" val="2679180915"/>
                  </a:ext>
                </a:extLst>
              </a:tr>
              <a:tr h="435697">
                <a:tc>
                  <a:txBody>
                    <a:bodyPr/>
                    <a:lstStyle/>
                    <a:p>
                      <a:r>
                        <a:rPr lang="en-US" sz="1400" b="0" i="0" u="sng" kern="1200">
                          <a:solidFill>
                            <a:srgbClr val="7030A0"/>
                          </a:solidFill>
                          <a:effectLst/>
                          <a:latin typeface="+mn-lt"/>
                          <a:ea typeface="+mn-ea"/>
                          <a:cs typeface="+mn-cs"/>
                          <a:hlinkClick r:id="rId9">
                            <a:extLst>
                              <a:ext uri="{A12FA001-AC4F-418D-AE19-62706E023703}">
                                <ahyp:hlinkClr xmlns:ahyp="http://schemas.microsoft.com/office/drawing/2018/hyperlinkcolor" val="tx"/>
                              </a:ext>
                            </a:extLst>
                          </a:hlinkClick>
                        </a:rPr>
                        <a:t>PRB0010657</a:t>
                      </a:r>
                      <a:endParaRPr lang="en-US" sz="1400">
                        <a:solidFill>
                          <a:srgbClr val="7030A0"/>
                        </a:solidFill>
                      </a:endParaRPr>
                    </a:p>
                  </a:txBody>
                  <a:tcPr/>
                </a:tc>
                <a:tc>
                  <a:txBody>
                    <a:bodyPr/>
                    <a:lstStyle/>
                    <a:p>
                      <a:r>
                        <a:rPr lang="en-US" sz="1400" dirty="0">
                          <a:solidFill>
                            <a:srgbClr val="7030A0"/>
                          </a:solidFill>
                        </a:rPr>
                        <a:t>2023-01-03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Cloud Engineering</a:t>
                      </a:r>
                    </a:p>
                  </a:txBody>
                  <a:tcPr/>
                </a:tc>
                <a:extLst>
                  <a:ext uri="{0D108BD9-81ED-4DB2-BD59-A6C34878D82A}">
                    <a16:rowId xmlns:a16="http://schemas.microsoft.com/office/drawing/2014/main" val="3786130695"/>
                  </a:ext>
                </a:extLst>
              </a:tr>
              <a:tr h="641901">
                <a:tc>
                  <a:txBody>
                    <a:bodyPr/>
                    <a:lstStyle/>
                    <a:p>
                      <a:r>
                        <a:rPr lang="en-US" sz="1400" b="0" i="0" u="sng" kern="1200" dirty="0">
                          <a:solidFill>
                            <a:schemeClr val="dk1"/>
                          </a:solidFill>
                          <a:effectLst/>
                          <a:latin typeface="+mn-lt"/>
                          <a:ea typeface="+mn-ea"/>
                          <a:cs typeface="+mn-cs"/>
                          <a:hlinkClick r:id="rId10"/>
                        </a:rPr>
                        <a:t>PRB0010673</a:t>
                      </a:r>
                      <a:endParaRPr lang="en-US" sz="1400" dirty="0">
                        <a:solidFill>
                          <a:srgbClr val="7030A0"/>
                        </a:solidFill>
                      </a:endParaRPr>
                    </a:p>
                  </a:txBody>
                  <a:tcPr/>
                </a:tc>
                <a:tc>
                  <a:txBody>
                    <a:bodyPr/>
                    <a:lstStyle/>
                    <a:p>
                      <a:r>
                        <a:rPr lang="en-US" sz="1400" dirty="0">
                          <a:solidFill>
                            <a:srgbClr val="7030A0"/>
                          </a:solidFill>
                        </a:rPr>
                        <a:t>2023-02-06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rgbClr val="7030A0"/>
                          </a:solidFill>
                        </a:rPr>
                        <a:t>Endpoint Engineering</a:t>
                      </a:r>
                    </a:p>
                  </a:txBody>
                  <a:tcPr/>
                </a:tc>
                <a:extLst>
                  <a:ext uri="{0D108BD9-81ED-4DB2-BD59-A6C34878D82A}">
                    <a16:rowId xmlns:a16="http://schemas.microsoft.com/office/drawing/2014/main" val="1564489144"/>
                  </a:ext>
                </a:extLst>
              </a:tr>
            </a:tbl>
          </a:graphicData>
        </a:graphic>
      </p:graphicFrame>
      <p:sp>
        <p:nvSpPr>
          <p:cNvPr id="13" name="TextBox 12">
            <a:extLst>
              <a:ext uri="{FF2B5EF4-FFF2-40B4-BE49-F238E27FC236}">
                <a16:creationId xmlns:a16="http://schemas.microsoft.com/office/drawing/2014/main" id="{CCBDC07D-AB42-4E62-B650-D540A150847F}"/>
              </a:ext>
            </a:extLst>
          </p:cNvPr>
          <p:cNvSpPr txBox="1"/>
          <p:nvPr/>
        </p:nvSpPr>
        <p:spPr>
          <a:xfrm>
            <a:off x="6248402" y="1256491"/>
            <a:ext cx="5544039" cy="378565"/>
          </a:xfrm>
          <a:prstGeom prst="rect">
            <a:avLst/>
          </a:prstGeom>
          <a:noFill/>
        </p:spPr>
        <p:txBody>
          <a:bodyPr wrap="square" rtlCol="0">
            <a:spAutoFit/>
          </a:bodyPr>
          <a:lstStyle/>
          <a:p>
            <a:pPr algn="ctr"/>
            <a:r>
              <a:rPr lang="en-US" sz="1860">
                <a:solidFill>
                  <a:srgbClr val="7030A0"/>
                </a:solidFill>
              </a:rPr>
              <a:t>Open Problems</a:t>
            </a:r>
          </a:p>
        </p:txBody>
      </p:sp>
      <p:sp>
        <p:nvSpPr>
          <p:cNvPr id="4" name="TextBox 3">
            <a:extLst>
              <a:ext uri="{FF2B5EF4-FFF2-40B4-BE49-F238E27FC236}">
                <a16:creationId xmlns:a16="http://schemas.microsoft.com/office/drawing/2014/main" id="{61A28AF6-7D9A-429D-9BCA-047B69492591}"/>
              </a:ext>
            </a:extLst>
          </p:cNvPr>
          <p:cNvSpPr txBox="1"/>
          <p:nvPr/>
        </p:nvSpPr>
        <p:spPr>
          <a:xfrm>
            <a:off x="3445164" y="5837382"/>
            <a:ext cx="2650836" cy="738664"/>
          </a:xfrm>
          <a:prstGeom prst="rect">
            <a:avLst/>
          </a:prstGeom>
          <a:noFill/>
        </p:spPr>
        <p:txBody>
          <a:bodyPr wrap="square" rtlCol="0">
            <a:spAutoFit/>
          </a:bodyPr>
          <a:lstStyle/>
          <a:p>
            <a:r>
              <a:rPr lang="en-US" sz="1400" b="1" i="1">
                <a:solidFill>
                  <a:srgbClr val="7030A0"/>
                </a:solidFill>
              </a:rPr>
              <a:t>Did you know? </a:t>
            </a:r>
          </a:p>
          <a:p>
            <a:r>
              <a:rPr lang="en-US" sz="1400">
                <a:solidFill>
                  <a:srgbClr val="7030A0"/>
                </a:solidFill>
              </a:rPr>
              <a:t>PRB marked in Red have not been updated within the last month. -&gt;</a:t>
            </a:r>
          </a:p>
        </p:txBody>
      </p:sp>
    </p:spTree>
    <p:extLst>
      <p:ext uri="{BB962C8B-B14F-4D97-AF65-F5344CB8AC3E}">
        <p14:creationId xmlns:p14="http://schemas.microsoft.com/office/powerpoint/2010/main" val="3740784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Service Desk</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17</a:t>
            </a:fld>
            <a:endParaRPr lang="en-US"/>
          </a:p>
        </p:txBody>
      </p:sp>
    </p:spTree>
    <p:extLst>
      <p:ext uri="{BB962C8B-B14F-4D97-AF65-F5344CB8AC3E}">
        <p14:creationId xmlns:p14="http://schemas.microsoft.com/office/powerpoint/2010/main" val="897519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B62D2F-C5F4-4340-B501-1D2C0710983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FEB0DEE-AD46-4E93-9964-564ACD04065E}"/>
              </a:ext>
            </a:extLst>
          </p:cNvPr>
          <p:cNvSpPr>
            <a:spLocks noGrp="1"/>
          </p:cNvSpPr>
          <p:nvPr>
            <p:ph type="sldNum" sz="quarter" idx="4"/>
          </p:nvPr>
        </p:nvSpPr>
        <p:spPr/>
        <p:txBody>
          <a:bodyPr/>
          <a:lstStyle/>
          <a:p>
            <a:fld id="{407F7647-6CBB-4945-B48A-22BF8575EA14}" type="slidenum">
              <a:rPr lang="en-US" smtClean="0"/>
              <a:pPr/>
              <a:t>18</a:t>
            </a:fld>
            <a:endParaRPr lang="en-US"/>
          </a:p>
        </p:txBody>
      </p:sp>
      <p:graphicFrame>
        <p:nvGraphicFramePr>
          <p:cNvPr id="9" name="Content Placeholder 8">
            <a:extLst>
              <a:ext uri="{FF2B5EF4-FFF2-40B4-BE49-F238E27FC236}">
                <a16:creationId xmlns:a16="http://schemas.microsoft.com/office/drawing/2014/main" id="{3245452A-7FBA-4652-B426-1BA8C659C270}"/>
              </a:ext>
            </a:extLst>
          </p:cNvPr>
          <p:cNvGraphicFramePr>
            <a:graphicFrameLocks noGrp="1"/>
          </p:cNvGraphicFramePr>
          <p:nvPr>
            <p:ph sz="half" idx="2"/>
            <p:extLst>
              <p:ext uri="{D42A27DB-BD31-4B8C-83A1-F6EECF244321}">
                <p14:modId xmlns:p14="http://schemas.microsoft.com/office/powerpoint/2010/main" val="2738439681"/>
              </p:ext>
            </p:extLst>
          </p:nvPr>
        </p:nvGraphicFramePr>
        <p:xfrm>
          <a:off x="6262412" y="1397977"/>
          <a:ext cx="5767754" cy="2265274"/>
        </p:xfrm>
        <a:graphic>
          <a:graphicData uri="http://schemas.openxmlformats.org/drawingml/2006/chart">
            <c:chart xmlns:c="http://schemas.openxmlformats.org/drawingml/2006/chart" xmlns:r="http://schemas.openxmlformats.org/officeDocument/2006/relationships" r:id="rId3"/>
          </a:graphicData>
        </a:graphic>
      </p:graphicFrame>
      <p:sp>
        <p:nvSpPr>
          <p:cNvPr id="6" name="Title 5">
            <a:extLst>
              <a:ext uri="{FF2B5EF4-FFF2-40B4-BE49-F238E27FC236}">
                <a16:creationId xmlns:a16="http://schemas.microsoft.com/office/drawing/2014/main" id="{F95A2863-7E0A-49A7-A5AC-ADCD2C35ECEE}"/>
              </a:ext>
            </a:extLst>
          </p:cNvPr>
          <p:cNvSpPr>
            <a:spLocks noGrp="1"/>
          </p:cNvSpPr>
          <p:nvPr>
            <p:ph type="title"/>
          </p:nvPr>
        </p:nvSpPr>
        <p:spPr/>
        <p:txBody>
          <a:bodyPr/>
          <a:lstStyle/>
          <a:p>
            <a:r>
              <a:rPr lang="en-US" sz="2500"/>
              <a:t>Year over Year Quarterly Results</a:t>
            </a:r>
          </a:p>
        </p:txBody>
      </p:sp>
      <p:graphicFrame>
        <p:nvGraphicFramePr>
          <p:cNvPr id="10" name="Content Placeholder 8">
            <a:extLst>
              <a:ext uri="{FF2B5EF4-FFF2-40B4-BE49-F238E27FC236}">
                <a16:creationId xmlns:a16="http://schemas.microsoft.com/office/drawing/2014/main" id="{F7515209-D2F3-454D-A301-3E920BDB4C0C}"/>
              </a:ext>
            </a:extLst>
          </p:cNvPr>
          <p:cNvGraphicFramePr>
            <a:graphicFrameLocks/>
          </p:cNvGraphicFramePr>
          <p:nvPr>
            <p:extLst>
              <p:ext uri="{D42A27DB-BD31-4B8C-83A1-F6EECF244321}">
                <p14:modId xmlns:p14="http://schemas.microsoft.com/office/powerpoint/2010/main" val="520469833"/>
              </p:ext>
            </p:extLst>
          </p:nvPr>
        </p:nvGraphicFramePr>
        <p:xfrm>
          <a:off x="0" y="1397977"/>
          <a:ext cx="5929589" cy="22652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8">
            <a:extLst>
              <a:ext uri="{FF2B5EF4-FFF2-40B4-BE49-F238E27FC236}">
                <a16:creationId xmlns:a16="http://schemas.microsoft.com/office/drawing/2014/main" id="{67AC8A80-E19A-4117-A453-D57BD2A9D328}"/>
              </a:ext>
            </a:extLst>
          </p:cNvPr>
          <p:cNvGraphicFramePr>
            <a:graphicFrameLocks/>
          </p:cNvGraphicFramePr>
          <p:nvPr>
            <p:extLst>
              <p:ext uri="{D42A27DB-BD31-4B8C-83A1-F6EECF244321}">
                <p14:modId xmlns:p14="http://schemas.microsoft.com/office/powerpoint/2010/main" val="3323381817"/>
              </p:ext>
            </p:extLst>
          </p:nvPr>
        </p:nvGraphicFramePr>
        <p:xfrm>
          <a:off x="0" y="3592218"/>
          <a:ext cx="5929589" cy="22691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8">
            <a:extLst>
              <a:ext uri="{FF2B5EF4-FFF2-40B4-BE49-F238E27FC236}">
                <a16:creationId xmlns:a16="http://schemas.microsoft.com/office/drawing/2014/main" id="{27E49371-3145-4C45-A670-8C46621E2975}"/>
              </a:ext>
            </a:extLst>
          </p:cNvPr>
          <p:cNvGraphicFramePr>
            <a:graphicFrameLocks/>
          </p:cNvGraphicFramePr>
          <p:nvPr>
            <p:extLst>
              <p:ext uri="{D42A27DB-BD31-4B8C-83A1-F6EECF244321}">
                <p14:modId xmlns:p14="http://schemas.microsoft.com/office/powerpoint/2010/main" val="2193692733"/>
              </p:ext>
            </p:extLst>
          </p:nvPr>
        </p:nvGraphicFramePr>
        <p:xfrm>
          <a:off x="6262413" y="3592218"/>
          <a:ext cx="5767753" cy="2269110"/>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7555B2AB-D8E7-4090-9DC8-6CB17E549EBB}"/>
              </a:ext>
            </a:extLst>
          </p:cNvPr>
          <p:cNvSpPr txBox="1"/>
          <p:nvPr/>
        </p:nvSpPr>
        <p:spPr>
          <a:xfrm>
            <a:off x="0" y="5861328"/>
            <a:ext cx="12192000" cy="646331"/>
          </a:xfrm>
          <a:prstGeom prst="rect">
            <a:avLst/>
          </a:prstGeom>
          <a:noFill/>
        </p:spPr>
        <p:txBody>
          <a:bodyPr wrap="square" rtlCol="0">
            <a:spAutoFit/>
          </a:bodyPr>
          <a:lstStyle/>
          <a:p>
            <a:pPr algn="ctr"/>
            <a:r>
              <a:rPr lang="en-US">
                <a:solidFill>
                  <a:srgbClr val="7030A0"/>
                </a:solidFill>
              </a:rPr>
              <a:t>Total incident and call volume reduced in Q4 2022 over 2021.</a:t>
            </a:r>
          </a:p>
          <a:p>
            <a:endParaRPr lang="en-US">
              <a:solidFill>
                <a:srgbClr val="7030A0"/>
              </a:solidFill>
            </a:endParaRPr>
          </a:p>
        </p:txBody>
      </p:sp>
    </p:spTree>
    <p:extLst>
      <p:ext uri="{BB962C8B-B14F-4D97-AF65-F5344CB8AC3E}">
        <p14:creationId xmlns:p14="http://schemas.microsoft.com/office/powerpoint/2010/main" val="181448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19</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399" y="1546802"/>
            <a:ext cx="5638799" cy="1723571"/>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Call volume elevated to 2621 calls in January.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E37FDE1C-B541-4CC0-9BC0-A2B2D4C94FEF}"/>
              </a:ext>
            </a:extLst>
          </p:cNvPr>
          <p:cNvGraphicFramePr/>
          <p:nvPr>
            <p:extLst>
              <p:ext uri="{D42A27DB-BD31-4B8C-83A1-F6EECF244321}">
                <p14:modId xmlns:p14="http://schemas.microsoft.com/office/powerpoint/2010/main" val="1715423169"/>
              </p:ext>
            </p:extLst>
          </p:nvPr>
        </p:nvGraphicFramePr>
        <p:xfrm>
          <a:off x="194406" y="1380392"/>
          <a:ext cx="5901593" cy="204860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377FDE3-3A9C-4ABE-9199-B93044605B56}"/>
              </a:ext>
            </a:extLst>
          </p:cNvPr>
          <p:cNvSpPr txBox="1"/>
          <p:nvPr/>
        </p:nvSpPr>
        <p:spPr>
          <a:xfrm>
            <a:off x="6248400" y="4025348"/>
            <a:ext cx="5638800" cy="2627378"/>
          </a:xfrm>
          <a:prstGeom prst="rect">
            <a:avLst/>
          </a:prstGeom>
        </p:spPr>
        <p:txBody>
          <a:bodyPr vert="horz" lIns="0" tIns="0" rIns="0" bIns="0" rtlCol="0">
            <a:normAutofit/>
          </a:bodyPr>
          <a:lstStyle/>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goal was met with a strong start for the year as it ended with 6.7%.</a:t>
            </a: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abandonment rate monthly goal in 2022 was 9%. We’ve ambitiously lowered the ceiling of the goal to 8% for 2023.   </a:t>
            </a:r>
          </a:p>
          <a:p>
            <a:pPr>
              <a:lnSpc>
                <a:spcPct val="90000"/>
              </a:lnSpc>
              <a:spcAft>
                <a:spcPts val="600"/>
              </a:spcAft>
            </a:pPr>
            <a:endParaRPr lang="en-US" sz="1600" dirty="0">
              <a:solidFill>
                <a:srgbClr val="7030A0"/>
              </a:solidFill>
              <a:latin typeface="Arial" panose="020B0604020202020204" pitchFamily="34" charset="0"/>
              <a:cs typeface="Arial" panose="020B0604020202020204" pitchFamily="34" charset="0"/>
            </a:endParaRPr>
          </a:p>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BC947ED1-D537-4DFC-9740-DCA32473CB18}"/>
              </a:ext>
            </a:extLst>
          </p:cNvPr>
          <p:cNvGraphicFramePr/>
          <p:nvPr>
            <p:extLst>
              <p:ext uri="{D42A27DB-BD31-4B8C-83A1-F6EECF244321}">
                <p14:modId xmlns:p14="http://schemas.microsoft.com/office/powerpoint/2010/main" val="2584837696"/>
              </p:ext>
            </p:extLst>
          </p:nvPr>
        </p:nvGraphicFramePr>
        <p:xfrm>
          <a:off x="194405" y="3587629"/>
          <a:ext cx="5749195" cy="276745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3908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B4D4AD26-004E-4049-AC07-5C1F7DBC9C1B}"/>
              </a:ext>
            </a:extLst>
          </p:cNvPr>
          <p:cNvSpPr txBox="1">
            <a:spLocks/>
          </p:cNvSpPr>
          <p:nvPr/>
        </p:nvSpPr>
        <p:spPr>
          <a:xfrm>
            <a:off x="5136648" y="93933"/>
            <a:ext cx="4919662" cy="6555641"/>
          </a:xfrm>
          <a:prstGeom prst="rect">
            <a:avLst/>
          </a:prstGeom>
          <a:solidFill>
            <a:schemeClr val="bg1"/>
          </a:solidFill>
          <a:ln>
            <a:solidFill>
              <a:schemeClr val="bg1"/>
            </a:solidFill>
          </a:ln>
        </p:spPr>
        <p:txBody>
          <a:bodyPr vert="horz" lIns="0" tIns="0" rIns="0" bIns="0" rtlCol="0" anchor="ctr">
            <a:noAutofit/>
          </a:bodyPr>
          <a:lstStyle>
            <a:lvl1pPr marL="974725" indent="-401638" algn="l" defTabSz="1828800" rtl="0" eaLnBrk="1" latinLnBrk="0" hangingPunct="1">
              <a:lnSpc>
                <a:spcPct val="90000"/>
              </a:lnSpc>
              <a:spcBef>
                <a:spcPts val="1000"/>
              </a:spcBef>
              <a:buFont typeface="Arial" panose="020B0604020202020204" pitchFamily="34" charset="0"/>
              <a:buChar char="•"/>
              <a:tabLst/>
              <a:defRPr sz="18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7" indent="0">
              <a:buFont typeface="Arial" panose="020B0604020202020204" pitchFamily="34" charset="0"/>
              <a:buNone/>
            </a:pPr>
            <a:endParaRPr lang="en-US" b="1" u="sng"/>
          </a:p>
        </p:txBody>
      </p:sp>
      <p:sp>
        <p:nvSpPr>
          <p:cNvPr id="2" name="TextBox 1">
            <a:extLst>
              <a:ext uri="{FF2B5EF4-FFF2-40B4-BE49-F238E27FC236}">
                <a16:creationId xmlns:a16="http://schemas.microsoft.com/office/drawing/2014/main" id="{7C051A27-59C0-4E26-8868-18F40DC810F1}"/>
              </a:ext>
            </a:extLst>
          </p:cNvPr>
          <p:cNvSpPr txBox="1"/>
          <p:nvPr/>
        </p:nvSpPr>
        <p:spPr>
          <a:xfrm>
            <a:off x="5256964" y="423105"/>
            <a:ext cx="5585655" cy="4031873"/>
          </a:xfrm>
          <a:prstGeom prst="rect">
            <a:avLst/>
          </a:prstGeom>
          <a:noFill/>
        </p:spPr>
        <p:txBody>
          <a:bodyPr wrap="square" rtlCol="0">
            <a:spAutoFit/>
          </a:bodyPr>
          <a:lstStyle/>
          <a:p>
            <a:r>
              <a:rPr lang="en-US" sz="1600" b="1" i="1" u="sng"/>
              <a:t>Executive Summary</a:t>
            </a:r>
          </a:p>
          <a:p>
            <a:endParaRPr lang="en-US" sz="1600" b="1" i="1" u="sng"/>
          </a:p>
          <a:p>
            <a:r>
              <a:rPr lang="en-US" sz="1600" b="1" i="1" u="sng"/>
              <a:t>Incident Management Summary</a:t>
            </a:r>
          </a:p>
          <a:p>
            <a:endParaRPr lang="en-US" sz="1600" b="1" i="1" u="sng"/>
          </a:p>
          <a:p>
            <a:r>
              <a:rPr lang="en-US" sz="1600" b="1" i="1" u="sng"/>
              <a:t>Service Desk Summary</a:t>
            </a:r>
            <a:endParaRPr lang="en-US" sz="1600"/>
          </a:p>
          <a:p>
            <a:endParaRPr lang="en-US" sz="1600"/>
          </a:p>
          <a:p>
            <a:r>
              <a:rPr lang="en-US" sz="1600" b="1" i="1" u="sng"/>
              <a:t>Technology Operations Summary</a:t>
            </a:r>
          </a:p>
          <a:p>
            <a:endParaRPr lang="en-US" sz="1600" b="1" i="1" u="sng"/>
          </a:p>
          <a:p>
            <a:r>
              <a:rPr lang="en-US" sz="1600" b="1" i="1" u="sng"/>
              <a:t>Endpoint Engineering Summary</a:t>
            </a:r>
          </a:p>
          <a:p>
            <a:endParaRPr lang="en-US" sz="1600" b="1" i="1" u="sng"/>
          </a:p>
          <a:p>
            <a:endParaRPr lang="en-US" sz="1600" b="1" i="1" u="sng"/>
          </a:p>
          <a:p>
            <a:endParaRPr lang="en-US" sz="1600" b="1" i="1" u="sng"/>
          </a:p>
          <a:p>
            <a:endParaRPr lang="en-US" sz="1600" b="1" i="1" u="sng"/>
          </a:p>
          <a:p>
            <a:endParaRPr lang="en-US" sz="1600" b="1" i="1" u="sng"/>
          </a:p>
          <a:p>
            <a:pPr marL="285750" indent="-285750">
              <a:buFont typeface="Arial" panose="020B0604020202020204" pitchFamily="34" charset="0"/>
              <a:buChar char="•"/>
            </a:pPr>
            <a:endParaRPr lang="en-US" sz="1600" b="1" i="1" u="sng"/>
          </a:p>
          <a:p>
            <a:endParaRPr lang="en-US" sz="1600" b="1" i="1" u="sng"/>
          </a:p>
        </p:txBody>
      </p:sp>
    </p:spTree>
    <p:extLst>
      <p:ext uri="{BB962C8B-B14F-4D97-AF65-F5344CB8AC3E}">
        <p14:creationId xmlns:p14="http://schemas.microsoft.com/office/powerpoint/2010/main" val="31556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20</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933222" y="1705429"/>
            <a:ext cx="4572977"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dirty="0">
                <a:solidFill>
                  <a:srgbClr val="7030A0"/>
                </a:solidFill>
                <a:latin typeface="Arial" panose="020B0604020202020204" pitchFamily="34" charset="0"/>
                <a:cs typeface="Arial" panose="020B0604020202020204" pitchFamily="34" charset="0"/>
              </a:rPr>
              <a:t>The Service Desk met all 3 goals for each range. This correlates with the call volume and abandonment rates. </a:t>
            </a: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r>
              <a:rPr lang="en-US" sz="1600" dirty="0">
                <a:solidFill>
                  <a:srgbClr val="7030A0"/>
                </a:solidFill>
                <a:latin typeface="Arial" panose="020B0604020202020204" pitchFamily="34" charset="0"/>
                <a:cs typeface="Arial" panose="020B0604020202020204" pitchFamily="34" charset="0"/>
              </a:rPr>
              <a:t>The goals for each time period: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70% of calls handled within 30 seconds.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75% of calls handled within 60 seconds. </a:t>
            </a:r>
          </a:p>
          <a:p>
            <a:pPr marL="285750" marR="0" indent="-285750">
              <a:lnSpc>
                <a:spcPct val="90000"/>
              </a:lnSpc>
              <a:spcBef>
                <a:spcPts val="0"/>
              </a:spcBef>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80% of calls handled within 90 seconds. </a:t>
            </a: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7947FC38-3DCB-46E0-ACE8-87A6C1D2AA16}"/>
              </a:ext>
            </a:extLst>
          </p:cNvPr>
          <p:cNvGraphicFramePr/>
          <p:nvPr>
            <p:extLst>
              <p:ext uri="{D42A27DB-BD31-4B8C-83A1-F6EECF244321}">
                <p14:modId xmlns:p14="http://schemas.microsoft.com/office/powerpoint/2010/main" val="118104856"/>
              </p:ext>
            </p:extLst>
          </p:nvPr>
        </p:nvGraphicFramePr>
        <p:xfrm>
          <a:off x="0" y="1379200"/>
          <a:ext cx="6933223" cy="47931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799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21</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943600" cy="2224733"/>
          </a:xfrm>
          <a:prstGeom prst="rect">
            <a:avLst/>
          </a:prstGeom>
        </p:spPr>
        <p:txBody>
          <a:bodyPr vert="horz" lIns="0" tIns="0" rIns="0" bIns="0" rtlCol="0">
            <a:normAutofit/>
          </a:bodyPr>
          <a:lstStyle/>
          <a:p>
            <a:pPr>
              <a:lnSpc>
                <a:spcPct val="90000"/>
              </a:lnSpc>
              <a:spcAft>
                <a:spcPts val="600"/>
              </a:spcAft>
              <a:buFont typeface="Arial" panose="020B0604020202020204" pitchFamily="34" charset="0"/>
            </a:pPr>
            <a:endParaRPr lang="en-US" sz="1600" dirty="0">
              <a:solidFill>
                <a:srgbClr val="7030A0"/>
              </a:solidFill>
              <a:latin typeface="Arial" panose="020B0604020202020204" pitchFamily="34" charset="0"/>
              <a:cs typeface="Arial" panose="020B0604020202020204" pitchFamily="34" charset="0"/>
            </a:endParaRPr>
          </a:p>
          <a:p>
            <a:pPr marL="285750" indent="-285750">
              <a:lnSpc>
                <a:spcPct val="90000"/>
              </a:lnSpc>
              <a:spcAft>
                <a:spcPts val="600"/>
              </a:spcAft>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average speed to answer was 31 seconds which correlates with the trend of call volume &amp; abandoned calls alongside the higher percentages for the calls handled within 30, 60, and 90 seconds. </a:t>
            </a: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Key Call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8" name="Chart 7">
            <a:extLst>
              <a:ext uri="{FF2B5EF4-FFF2-40B4-BE49-F238E27FC236}">
                <a16:creationId xmlns:a16="http://schemas.microsoft.com/office/drawing/2014/main" id="{4055F477-C1E4-4C03-8BE2-240BB1EE1378}"/>
              </a:ext>
            </a:extLst>
          </p:cNvPr>
          <p:cNvGraphicFramePr/>
          <p:nvPr>
            <p:extLst>
              <p:ext uri="{D42A27DB-BD31-4B8C-83A1-F6EECF244321}">
                <p14:modId xmlns:p14="http://schemas.microsoft.com/office/powerpoint/2010/main" val="3211721004"/>
              </p:ext>
            </p:extLst>
          </p:nvPr>
        </p:nvGraphicFramePr>
        <p:xfrm>
          <a:off x="0" y="1406176"/>
          <a:ext cx="5943601" cy="2523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76904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2356883667"/>
              </p:ext>
            </p:extLst>
          </p:nvPr>
        </p:nvGraphicFramePr>
        <p:xfrm>
          <a:off x="3725478" y="1474786"/>
          <a:ext cx="8466522" cy="41749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480526" y="1875129"/>
            <a:ext cx="4525347" cy="2850011"/>
          </a:xfrm>
          <a:prstGeom prst="rect">
            <a:avLst/>
          </a:prstGeom>
          <a:noFill/>
        </p:spPr>
        <p:txBody>
          <a:bodyPr wrap="square" rtlCol="0">
            <a:spAutoFit/>
          </a:bodyPr>
          <a:lstStyle/>
          <a:p>
            <a:r>
              <a:rPr lang="en-US" sz="1860" b="1" dirty="0">
                <a:solidFill>
                  <a:srgbClr val="7030A0"/>
                </a:solidFill>
                <a:cs typeface="Arial" panose="020B0604020202020204" pitchFamily="34" charset="0"/>
              </a:rPr>
              <a:t>Closed Monthly Data: </a:t>
            </a:r>
          </a:p>
          <a:p>
            <a:pPr marL="285750" indent="-285750">
              <a:buFont typeface="Arial" panose="020B0604020202020204" pitchFamily="34" charset="0"/>
              <a:buChar char="•"/>
            </a:pPr>
            <a:r>
              <a:rPr lang="en-US" dirty="0">
                <a:solidFill>
                  <a:srgbClr val="7030A0"/>
                </a:solidFill>
                <a:cs typeface="Arial" panose="020B0604020202020204" pitchFamily="34" charset="0"/>
              </a:rPr>
              <a:t>Incidents closed by SD: </a:t>
            </a:r>
            <a:r>
              <a:rPr lang="en-US" dirty="0">
                <a:cs typeface="Arial" panose="020B0604020202020204" pitchFamily="34" charset="0"/>
              </a:rPr>
              <a:t>2,592</a:t>
            </a:r>
          </a:p>
          <a:p>
            <a:pPr marL="285750" indent="-285750">
              <a:buFont typeface="Arial" panose="020B0604020202020204" pitchFamily="34" charset="0"/>
              <a:buChar char="•"/>
            </a:pPr>
            <a:r>
              <a:rPr lang="en-US" dirty="0">
                <a:solidFill>
                  <a:srgbClr val="7030A0"/>
                </a:solidFill>
                <a:cs typeface="Arial" panose="020B0604020202020204" pitchFamily="34" charset="0"/>
              </a:rPr>
              <a:t>Total Closed Incidents: </a:t>
            </a:r>
            <a:r>
              <a:rPr lang="en-US" dirty="0">
                <a:cs typeface="Arial" panose="020B0604020202020204" pitchFamily="34" charset="0"/>
              </a:rPr>
              <a:t>3,105</a:t>
            </a:r>
          </a:p>
          <a:p>
            <a:pPr marL="285750" indent="-285750">
              <a:buFont typeface="Arial" panose="020B0604020202020204" pitchFamily="34" charset="0"/>
              <a:buChar char="•"/>
            </a:pPr>
            <a:r>
              <a:rPr lang="en-US" dirty="0">
                <a:solidFill>
                  <a:srgbClr val="7030A0"/>
                </a:solidFill>
                <a:cs typeface="Arial" panose="020B0604020202020204" pitchFamily="34" charset="0"/>
              </a:rPr>
              <a:t>Closed by SD Percentage: </a:t>
            </a:r>
            <a:r>
              <a:rPr lang="en-US" dirty="0">
                <a:cs typeface="Arial" panose="020B0604020202020204" pitchFamily="34" charset="0"/>
              </a:rPr>
              <a:t>83.5%</a:t>
            </a:r>
            <a:endParaRPr lang="en-US" b="1" dirty="0">
              <a:solidFill>
                <a:srgbClr val="7030A0"/>
              </a:solidFill>
              <a:cs typeface="Arial" panose="020B0604020202020204" pitchFamily="34" charset="0"/>
            </a:endParaRPr>
          </a:p>
          <a:p>
            <a:r>
              <a:rPr lang="en-US" sz="1860" b="1" dirty="0">
                <a:solidFill>
                  <a:srgbClr val="7030A0"/>
                </a:solidFill>
                <a:cs typeface="Arial" panose="020B0604020202020204" pitchFamily="34" charset="0"/>
              </a:rPr>
              <a:t>Incidents closed by Service Desk, by Source:</a:t>
            </a:r>
          </a:p>
          <a:p>
            <a:pPr marL="285750" indent="-285750">
              <a:buFont typeface="Arial" panose="020B0604020202020204" pitchFamily="34" charset="0"/>
              <a:buChar char="•"/>
            </a:pPr>
            <a:r>
              <a:rPr lang="en-US" dirty="0">
                <a:solidFill>
                  <a:srgbClr val="7030A0"/>
                </a:solidFill>
                <a:cs typeface="Arial" panose="020B0604020202020204" pitchFamily="34" charset="0"/>
              </a:rPr>
              <a:t>Phone: </a:t>
            </a:r>
            <a:r>
              <a:rPr lang="en-US" dirty="0">
                <a:cs typeface="Arial" panose="020B0604020202020204" pitchFamily="34" charset="0"/>
              </a:rPr>
              <a:t>2024</a:t>
            </a:r>
          </a:p>
          <a:p>
            <a:pPr marL="285750" indent="-285750">
              <a:buFont typeface="Arial" panose="020B0604020202020204" pitchFamily="34" charset="0"/>
              <a:buChar char="•"/>
            </a:pPr>
            <a:r>
              <a:rPr lang="en-US" dirty="0">
                <a:solidFill>
                  <a:srgbClr val="7030A0"/>
                </a:solidFill>
                <a:cs typeface="Arial" panose="020B0604020202020204" pitchFamily="34" charset="0"/>
              </a:rPr>
              <a:t>Email: </a:t>
            </a:r>
            <a:r>
              <a:rPr lang="en-US" dirty="0">
                <a:cs typeface="Arial" panose="020B0604020202020204" pitchFamily="34" charset="0"/>
              </a:rPr>
              <a:t>482</a:t>
            </a:r>
          </a:p>
          <a:p>
            <a:pPr marL="285750" indent="-285750">
              <a:buFont typeface="Arial" panose="020B0604020202020204" pitchFamily="34" charset="0"/>
              <a:buChar char="•"/>
            </a:pPr>
            <a:r>
              <a:rPr lang="en-US" dirty="0">
                <a:solidFill>
                  <a:srgbClr val="7030A0"/>
                </a:solidFill>
                <a:cs typeface="Arial" panose="020B0604020202020204" pitchFamily="34" charset="0"/>
              </a:rPr>
              <a:t>Self-Service: </a:t>
            </a:r>
            <a:r>
              <a:rPr lang="en-US" dirty="0">
                <a:cs typeface="Arial" panose="020B0604020202020204" pitchFamily="34" charset="0"/>
              </a:rPr>
              <a:t>39</a:t>
            </a:r>
          </a:p>
          <a:p>
            <a:pPr marL="285750" indent="-285750">
              <a:buFont typeface="Arial" panose="020B0604020202020204" pitchFamily="34" charset="0"/>
              <a:buChar char="•"/>
            </a:pPr>
            <a:r>
              <a:rPr lang="en-US" dirty="0">
                <a:solidFill>
                  <a:srgbClr val="7030A0"/>
                </a:solidFill>
                <a:cs typeface="Arial" panose="020B0604020202020204" pitchFamily="34" charset="0"/>
              </a:rPr>
              <a:t>Walk-in: </a:t>
            </a:r>
            <a:r>
              <a:rPr lang="en-US" dirty="0">
                <a:cs typeface="Arial" panose="020B0604020202020204" pitchFamily="34" charset="0"/>
              </a:rPr>
              <a:t>45</a:t>
            </a:r>
          </a:p>
          <a:p>
            <a:endParaRPr lang="en-US" sz="1600" dirty="0">
              <a:solidFill>
                <a:srgbClr val="7030A0"/>
              </a:solidFill>
            </a:endParaRPr>
          </a:p>
        </p:txBody>
      </p:sp>
    </p:spTree>
    <p:extLst>
      <p:ext uri="{BB962C8B-B14F-4D97-AF65-F5344CB8AC3E}">
        <p14:creationId xmlns:p14="http://schemas.microsoft.com/office/powerpoint/2010/main" val="412950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FCC89A04-612E-4F47-90F9-306B995CE3D4}"/>
              </a:ext>
            </a:extLst>
          </p:cNvPr>
          <p:cNvPicPr>
            <a:picLocks noChangeAspect="1"/>
          </p:cNvPicPr>
          <p:nvPr/>
        </p:nvPicPr>
        <p:blipFill>
          <a:blip r:embed="rId3"/>
          <a:stretch>
            <a:fillRect/>
          </a:stretch>
        </p:blipFill>
        <p:spPr>
          <a:xfrm>
            <a:off x="9798613" y="-312576"/>
            <a:ext cx="2147511" cy="2147511"/>
          </a:xfrm>
          <a:prstGeom prst="rect">
            <a:avLst/>
          </a:prstGeom>
        </p:spPr>
      </p:pic>
      <p:sp>
        <p:nvSpPr>
          <p:cNvPr id="2" name="Footer Placeholder 1">
            <a:extLst>
              <a:ext uri="{FF2B5EF4-FFF2-40B4-BE49-F238E27FC236}">
                <a16:creationId xmlns:a16="http://schemas.microsoft.com/office/drawing/2014/main" id="{8EF660C1-DB06-4D93-81FD-D0A3CE3FD445}"/>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7BF809E5-ED8C-4146-A2A0-A1B3F0CAB789}"/>
              </a:ext>
            </a:extLst>
          </p:cNvPr>
          <p:cNvSpPr>
            <a:spLocks noGrp="1"/>
          </p:cNvSpPr>
          <p:nvPr>
            <p:ph type="sldNum" sz="quarter" idx="4"/>
          </p:nvPr>
        </p:nvSpPr>
        <p:spPr/>
        <p:txBody>
          <a:bodyPr/>
          <a:lstStyle/>
          <a:p>
            <a:fld id="{407F7647-6CBB-4945-B48A-22BF8575EA14}" type="slidenum">
              <a:rPr lang="en-US" smtClean="0"/>
              <a:pPr/>
              <a:t>23</a:t>
            </a:fld>
            <a:endParaRPr lang="en-US"/>
          </a:p>
        </p:txBody>
      </p:sp>
      <p:graphicFrame>
        <p:nvGraphicFramePr>
          <p:cNvPr id="7" name="Content Placeholder 6">
            <a:extLst>
              <a:ext uri="{FF2B5EF4-FFF2-40B4-BE49-F238E27FC236}">
                <a16:creationId xmlns:a16="http://schemas.microsoft.com/office/drawing/2014/main" id="{C8DDC3F9-A86F-4342-870A-E3F4D2BC24DE}"/>
              </a:ext>
            </a:extLst>
          </p:cNvPr>
          <p:cNvGraphicFramePr>
            <a:graphicFrameLocks noGrp="1"/>
          </p:cNvGraphicFramePr>
          <p:nvPr>
            <p:ph sz="half" idx="2"/>
            <p:extLst>
              <p:ext uri="{D42A27DB-BD31-4B8C-83A1-F6EECF244321}">
                <p14:modId xmlns:p14="http://schemas.microsoft.com/office/powerpoint/2010/main" val="2472195931"/>
              </p:ext>
            </p:extLst>
          </p:nvPr>
        </p:nvGraphicFramePr>
        <p:xfrm>
          <a:off x="171886" y="2205839"/>
          <a:ext cx="5921828" cy="2257806"/>
        </p:xfrm>
        <a:graphic>
          <a:graphicData uri="http://schemas.openxmlformats.org/drawingml/2006/table">
            <a:tbl>
              <a:tblPr/>
              <a:tblGrid>
                <a:gridCol w="1480457">
                  <a:extLst>
                    <a:ext uri="{9D8B030D-6E8A-4147-A177-3AD203B41FA5}">
                      <a16:colId xmlns:a16="http://schemas.microsoft.com/office/drawing/2014/main" val="3193128310"/>
                    </a:ext>
                  </a:extLst>
                </a:gridCol>
                <a:gridCol w="1480457">
                  <a:extLst>
                    <a:ext uri="{9D8B030D-6E8A-4147-A177-3AD203B41FA5}">
                      <a16:colId xmlns:a16="http://schemas.microsoft.com/office/drawing/2014/main" val="2187400195"/>
                    </a:ext>
                  </a:extLst>
                </a:gridCol>
                <a:gridCol w="1480457">
                  <a:extLst>
                    <a:ext uri="{9D8B030D-6E8A-4147-A177-3AD203B41FA5}">
                      <a16:colId xmlns:a16="http://schemas.microsoft.com/office/drawing/2014/main" val="1574895035"/>
                    </a:ext>
                  </a:extLst>
                </a:gridCol>
                <a:gridCol w="1480457">
                  <a:extLst>
                    <a:ext uri="{9D8B030D-6E8A-4147-A177-3AD203B41FA5}">
                      <a16:colId xmlns:a16="http://schemas.microsoft.com/office/drawing/2014/main" val="4062881144"/>
                    </a:ext>
                  </a:extLst>
                </a:gridCol>
              </a:tblGrid>
              <a:tr h="568477">
                <a:tc>
                  <a:txBody>
                    <a:bodyPr/>
                    <a:lstStyle/>
                    <a:p>
                      <a:pPr algn="l" fontAlgn="t"/>
                      <a:r>
                        <a:rPr lang="en-US" sz="1600" b="1">
                          <a:solidFill>
                            <a:srgbClr val="7030A0"/>
                          </a:solidFill>
                          <a:effectLst/>
                        </a:rPr>
                        <a:t>September</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Breached</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Has not Breached</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1">
                          <a:solidFill>
                            <a:srgbClr val="7030A0"/>
                          </a:solidFill>
                          <a:effectLst/>
                        </a:rPr>
                        <a:t>SLA %</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extLst>
                  <a:ext uri="{0D108BD9-81ED-4DB2-BD59-A6C34878D82A}">
                    <a16:rowId xmlns:a16="http://schemas.microsoft.com/office/drawing/2014/main" val="3657715792"/>
                  </a:ext>
                </a:extLst>
              </a:tr>
              <a:tr h="560832">
                <a:tc>
                  <a:txBody>
                    <a:bodyPr/>
                    <a:lstStyle/>
                    <a:p>
                      <a:pPr algn="l" fontAlgn="t"/>
                      <a:r>
                        <a:rPr lang="en-US" sz="1600" b="1">
                          <a:solidFill>
                            <a:srgbClr val="7030A0"/>
                          </a:solidFill>
                          <a:effectLst/>
                        </a:rPr>
                        <a:t>Response</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80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2170</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96.31%</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4350572"/>
                  </a:ext>
                </a:extLst>
              </a:tr>
              <a:tr h="560832">
                <a:tc>
                  <a:txBody>
                    <a:bodyPr/>
                    <a:lstStyle/>
                    <a:p>
                      <a:pPr algn="l" fontAlgn="t"/>
                      <a:r>
                        <a:rPr lang="en-US" sz="1600" b="1">
                          <a:solidFill>
                            <a:srgbClr val="7030A0"/>
                          </a:solidFill>
                          <a:effectLst/>
                        </a:rPr>
                        <a:t>Resolution</a:t>
                      </a:r>
                      <a:endParaRPr lang="en-US" sz="1600" b="0">
                        <a:solidFill>
                          <a:srgbClr val="7030A0"/>
                        </a:solidFill>
                        <a:effectLst/>
                      </a:endParaRP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32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2218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98.56%</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996309969"/>
                  </a:ext>
                </a:extLst>
              </a:tr>
              <a:tr h="560832">
                <a:tc>
                  <a:txBody>
                    <a:bodyPr/>
                    <a:lstStyle/>
                    <a:p>
                      <a:pPr algn="l" fontAlgn="t"/>
                      <a:r>
                        <a:rPr lang="en-US" sz="1600" b="1">
                          <a:solidFill>
                            <a:srgbClr val="7030A0"/>
                          </a:solidFill>
                          <a:effectLst/>
                        </a:rPr>
                        <a:t>Overall</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solidFill>
                      <a:srgbClr val="F4F5F7"/>
                    </a:solidFill>
                  </a:tcPr>
                </a:tc>
                <a:tc>
                  <a:txBody>
                    <a:bodyPr/>
                    <a:lstStyle/>
                    <a:p>
                      <a:pPr algn="ctr" fontAlgn="t"/>
                      <a:r>
                        <a:rPr lang="en-US" sz="1600" b="0" dirty="0">
                          <a:effectLst/>
                        </a:rPr>
                        <a:t>112</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4388</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tc>
                  <a:txBody>
                    <a:bodyPr/>
                    <a:lstStyle/>
                    <a:p>
                      <a:pPr algn="ctr" fontAlgn="t"/>
                      <a:r>
                        <a:rPr lang="en-US" sz="1600" b="0" dirty="0">
                          <a:effectLst/>
                        </a:rPr>
                        <a:t>97.45%</a:t>
                      </a:r>
                    </a:p>
                  </a:txBody>
                  <a:tcPr marL="43815" marR="43815" marT="43815" marB="43815">
                    <a:lnL w="6350" cap="flat" cmpd="sng" algn="ctr">
                      <a:solidFill>
                        <a:srgbClr val="C1C7D0"/>
                      </a:solidFill>
                      <a:prstDash val="solid"/>
                      <a:round/>
                      <a:headEnd type="none" w="med" len="med"/>
                      <a:tailEnd type="none" w="med" len="med"/>
                    </a:lnL>
                    <a:lnR w="6350" cap="flat" cmpd="sng" algn="ctr">
                      <a:solidFill>
                        <a:srgbClr val="C1C7D0"/>
                      </a:solidFill>
                      <a:prstDash val="solid"/>
                      <a:round/>
                      <a:headEnd type="none" w="med" len="med"/>
                      <a:tailEnd type="none" w="med" len="med"/>
                    </a:lnR>
                    <a:lnT w="6350" cap="flat" cmpd="sng" algn="ctr">
                      <a:solidFill>
                        <a:srgbClr val="C1C7D0"/>
                      </a:solidFill>
                      <a:prstDash val="solid"/>
                      <a:round/>
                      <a:headEnd type="none" w="med" len="med"/>
                      <a:tailEnd type="none" w="med" len="med"/>
                    </a:lnT>
                    <a:lnB w="6350" cap="flat" cmpd="sng" algn="ctr">
                      <a:solidFill>
                        <a:srgbClr val="C1C7D0"/>
                      </a:solidFill>
                      <a:prstDash val="solid"/>
                      <a:round/>
                      <a:headEnd type="none" w="med" len="med"/>
                      <a:tailEnd type="none" w="med" len="med"/>
                    </a:lnB>
                  </a:tcPr>
                </a:tc>
                <a:extLst>
                  <a:ext uri="{0D108BD9-81ED-4DB2-BD59-A6C34878D82A}">
                    <a16:rowId xmlns:a16="http://schemas.microsoft.com/office/drawing/2014/main" val="2663114445"/>
                  </a:ext>
                </a:extLst>
              </a:tr>
            </a:tbl>
          </a:graphicData>
        </a:graphic>
      </p:graphicFrame>
      <p:sp>
        <p:nvSpPr>
          <p:cNvPr id="6" name="Title 5">
            <a:extLst>
              <a:ext uri="{FF2B5EF4-FFF2-40B4-BE49-F238E27FC236}">
                <a16:creationId xmlns:a16="http://schemas.microsoft.com/office/drawing/2014/main" id="{A69021CE-F9BB-4F85-A9A9-77C4AD2B1002}"/>
              </a:ext>
            </a:extLst>
          </p:cNvPr>
          <p:cNvSpPr>
            <a:spLocks noGrp="1"/>
          </p:cNvSpPr>
          <p:nvPr>
            <p:ph type="title"/>
          </p:nvPr>
        </p:nvSpPr>
        <p:spPr/>
        <p:txBody>
          <a:bodyPr/>
          <a:lstStyle/>
          <a:p>
            <a:r>
              <a:rPr lang="en-US" altLang="en-US" sz="2500"/>
              <a:t>2021 Service Desk SLA Statistics</a:t>
            </a:r>
            <a:endParaRPr lang="en-US"/>
          </a:p>
        </p:txBody>
      </p:sp>
      <p:sp>
        <p:nvSpPr>
          <p:cNvPr id="9" name="TextBox 8">
            <a:extLst>
              <a:ext uri="{FF2B5EF4-FFF2-40B4-BE49-F238E27FC236}">
                <a16:creationId xmlns:a16="http://schemas.microsoft.com/office/drawing/2014/main" id="{A0F7F1B9-7665-4B06-91F1-A0A5DB36BA0F}"/>
              </a:ext>
            </a:extLst>
          </p:cNvPr>
          <p:cNvSpPr txBox="1"/>
          <p:nvPr/>
        </p:nvSpPr>
        <p:spPr>
          <a:xfrm>
            <a:off x="77771" y="4704245"/>
            <a:ext cx="6110058" cy="1200329"/>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solidFill>
                  <a:srgbClr val="7030A0"/>
                </a:solidFill>
                <a:cs typeface="Arial" panose="020B0604020202020204" pitchFamily="34" charset="0"/>
              </a:rPr>
              <a:t>Response &amp; Resolution SLA timers are determined by the Priority of the Incident. </a:t>
            </a:r>
          </a:p>
          <a:p>
            <a:pPr marL="285750" indent="-285750">
              <a:buFont typeface="Arial" panose="020B0604020202020204" pitchFamily="34" charset="0"/>
              <a:buChar char="•"/>
            </a:pPr>
            <a:r>
              <a:rPr lang="en-US" dirty="0">
                <a:solidFill>
                  <a:srgbClr val="7030A0"/>
                </a:solidFill>
                <a:cs typeface="Arial" panose="020B0604020202020204" pitchFamily="34" charset="0"/>
              </a:rPr>
              <a:t>Both Response and Resolution SLA reviewed on this slide are across all Priorities.   </a:t>
            </a:r>
          </a:p>
        </p:txBody>
      </p:sp>
      <p:sp>
        <p:nvSpPr>
          <p:cNvPr id="11" name="TextBox 10">
            <a:extLst>
              <a:ext uri="{FF2B5EF4-FFF2-40B4-BE49-F238E27FC236}">
                <a16:creationId xmlns:a16="http://schemas.microsoft.com/office/drawing/2014/main" id="{10EB87E4-F4D1-4662-9883-BEDED3DB6B49}"/>
              </a:ext>
            </a:extLst>
          </p:cNvPr>
          <p:cNvSpPr txBox="1"/>
          <p:nvPr/>
        </p:nvSpPr>
        <p:spPr>
          <a:xfrm>
            <a:off x="7015453" y="1689146"/>
            <a:ext cx="4487699" cy="4819781"/>
          </a:xfrm>
          <a:prstGeom prst="rect">
            <a:avLst/>
          </a:prstGeom>
          <a:noFill/>
        </p:spPr>
        <p:txBody>
          <a:bodyPr wrap="square" rtlCol="0">
            <a:spAutoFit/>
          </a:bodyPr>
          <a:lstStyle/>
          <a:p>
            <a:r>
              <a:rPr lang="en-US" sz="1860" dirty="0">
                <a:solidFill>
                  <a:srgbClr val="7030A0"/>
                </a:solidFill>
              </a:rPr>
              <a:t>Survey Response Comment Highlights:</a:t>
            </a:r>
          </a:p>
          <a:p>
            <a:pPr marL="342900" marR="0" lvl="0" indent="-342900">
              <a:spcBef>
                <a:spcPts val="0"/>
              </a:spcBef>
              <a:spcAft>
                <a:spcPts val="0"/>
              </a:spcAft>
              <a:buFont typeface="Symbol" pitchFamily="2" charset="2"/>
              <a:buChar char=""/>
            </a:pPr>
            <a:r>
              <a:rPr lang="en-US" sz="1800" dirty="0">
                <a:solidFill>
                  <a:srgbClr val="7030A0"/>
                </a:solidFill>
                <a:effectLst/>
                <a:ea typeface="Calibri" panose="020F0502020204030204" pitchFamily="34" charset="0"/>
                <a:cs typeface="Times New Roman" panose="02020603050405020304" pitchFamily="18" charset="0"/>
              </a:rPr>
              <a:t>Stephane assisted with my VPN issue.  He is, and always is, helpful, knowledgeable and friendly.  A real asset to IT.</a:t>
            </a:r>
          </a:p>
          <a:p>
            <a:pPr marL="342900" marR="0" lvl="0" indent="-342900">
              <a:spcBef>
                <a:spcPts val="0"/>
              </a:spcBef>
              <a:spcAft>
                <a:spcPts val="0"/>
              </a:spcAft>
              <a:buFont typeface="Symbol" pitchFamily="2" charset="2"/>
              <a:buChar char=""/>
            </a:pPr>
            <a:r>
              <a:rPr lang="en-US" sz="1800" dirty="0">
                <a:solidFill>
                  <a:srgbClr val="7030A0"/>
                </a:solidFill>
                <a:effectLst/>
                <a:ea typeface="Calibri" panose="020F0502020204030204" pitchFamily="34" charset="0"/>
                <a:cs typeface="Times New Roman" panose="02020603050405020304" pitchFamily="18" charset="0"/>
              </a:rPr>
              <a:t>The IT Department is extremely helpful and very quick to respond.  Keep up the good work!</a:t>
            </a:r>
          </a:p>
          <a:p>
            <a:pPr marL="342900" marR="0" lvl="0" indent="-342900">
              <a:spcBef>
                <a:spcPts val="0"/>
              </a:spcBef>
              <a:spcAft>
                <a:spcPts val="0"/>
              </a:spcAft>
              <a:buFont typeface="Symbol" pitchFamily="2" charset="2"/>
              <a:buChar char=""/>
            </a:pPr>
            <a:r>
              <a:rPr lang="en-US" sz="1800" dirty="0">
                <a:solidFill>
                  <a:srgbClr val="7030A0"/>
                </a:solidFill>
                <a:effectLst/>
                <a:ea typeface="Calibri" panose="020F0502020204030204" pitchFamily="34" charset="0"/>
                <a:cs typeface="Times New Roman" panose="02020603050405020304" pitchFamily="18" charset="0"/>
              </a:rPr>
              <a:t>Stéphane </a:t>
            </a:r>
            <a:r>
              <a:rPr lang="en-US" sz="1800" dirty="0" err="1">
                <a:solidFill>
                  <a:srgbClr val="7030A0"/>
                </a:solidFill>
                <a:effectLst/>
                <a:ea typeface="Calibri" panose="020F0502020204030204" pitchFamily="34" charset="0"/>
                <a:cs typeface="Times New Roman" panose="02020603050405020304" pitchFamily="18" charset="0"/>
              </a:rPr>
              <a:t>Boigris</a:t>
            </a:r>
            <a:r>
              <a:rPr lang="en-US" sz="1800" dirty="0">
                <a:solidFill>
                  <a:srgbClr val="7030A0"/>
                </a:solidFill>
                <a:effectLst/>
                <a:ea typeface="Calibri" panose="020F0502020204030204" pitchFamily="34" charset="0"/>
                <a:cs typeface="Times New Roman" panose="02020603050405020304" pitchFamily="18" charset="0"/>
              </a:rPr>
              <a:t> was pleasant, very helpful and knowledgeable so my experience was great!  He addressed my issue promptly and corrected the problem.  He was a pleasure~</a:t>
            </a:r>
          </a:p>
          <a:p>
            <a:pPr marL="342900" marR="0" lvl="0" indent="-342900">
              <a:spcBef>
                <a:spcPts val="0"/>
              </a:spcBef>
              <a:spcAft>
                <a:spcPts val="0"/>
              </a:spcAft>
              <a:buFont typeface="Symbol" pitchFamily="2" charset="2"/>
              <a:buChar char=""/>
            </a:pPr>
            <a:r>
              <a:rPr lang="en-US" sz="1800" dirty="0">
                <a:solidFill>
                  <a:srgbClr val="7030A0"/>
                </a:solidFill>
                <a:effectLst/>
                <a:ea typeface="Calibri" panose="020F0502020204030204" pitchFamily="34" charset="0"/>
                <a:cs typeface="Times New Roman" panose="02020603050405020304" pitchFamily="18" charset="0"/>
              </a:rPr>
              <a:t>Sandy – “I have always received excellent service from IT support.”</a:t>
            </a:r>
          </a:p>
          <a:p>
            <a:pPr marL="342900" marR="0" lvl="0" indent="-342900">
              <a:spcBef>
                <a:spcPts val="0"/>
              </a:spcBef>
              <a:spcAft>
                <a:spcPts val="0"/>
              </a:spcAft>
              <a:buFont typeface="Symbol" pitchFamily="2" charset="2"/>
              <a:buChar char=""/>
            </a:pPr>
            <a:r>
              <a:rPr lang="en-US" sz="1800" dirty="0">
                <a:solidFill>
                  <a:srgbClr val="7030A0"/>
                </a:solidFill>
                <a:effectLst/>
                <a:ea typeface="Calibri" panose="020F0502020204030204" pitchFamily="34" charset="0"/>
                <a:cs typeface="Times New Roman" panose="02020603050405020304" pitchFamily="18" charset="0"/>
              </a:rPr>
              <a:t>Dan – “My issue was resolved easily and quickly.”</a:t>
            </a:r>
          </a:p>
          <a:p>
            <a:pPr marL="342900" indent="-342900">
              <a:buFont typeface="Arial" panose="020B0604020202020204" pitchFamily="34" charset="0"/>
              <a:buChar char="•"/>
            </a:pPr>
            <a:endParaRPr lang="en-US" sz="1860" dirty="0">
              <a:solidFill>
                <a:srgbClr val="7030A0"/>
              </a:solidFill>
            </a:endParaRPr>
          </a:p>
        </p:txBody>
      </p:sp>
    </p:spTree>
    <p:extLst>
      <p:ext uri="{BB962C8B-B14F-4D97-AF65-F5344CB8AC3E}">
        <p14:creationId xmlns:p14="http://schemas.microsoft.com/office/powerpoint/2010/main" val="77299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sign&#10;&#10;Description automatically generated">
            <a:extLst>
              <a:ext uri="{FF2B5EF4-FFF2-40B4-BE49-F238E27FC236}">
                <a16:creationId xmlns:a16="http://schemas.microsoft.com/office/drawing/2014/main" id="{25452555-D553-4142-B7EC-5C3737530ABF}"/>
              </a:ext>
            </a:extLst>
          </p:cNvPr>
          <p:cNvPicPr>
            <a:picLocks noChangeAspect="1"/>
          </p:cNvPicPr>
          <p:nvPr/>
        </p:nvPicPr>
        <p:blipFill>
          <a:blip r:embed="rId3"/>
          <a:stretch>
            <a:fillRect/>
          </a:stretch>
        </p:blipFill>
        <p:spPr>
          <a:xfrm>
            <a:off x="9405319" y="4469362"/>
            <a:ext cx="2747866" cy="2747866"/>
          </a:xfrm>
          <a:prstGeom prst="rect">
            <a:avLst/>
          </a:prstGeom>
        </p:spPr>
      </p:pic>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24</a:t>
            </a:fld>
            <a:endParaRPr lang="en-US"/>
          </a:p>
        </p:txBody>
      </p:sp>
      <p:graphicFrame>
        <p:nvGraphicFramePr>
          <p:cNvPr id="9" name="Content Placeholder 8">
            <a:extLst>
              <a:ext uri="{FF2B5EF4-FFF2-40B4-BE49-F238E27FC236}">
                <a16:creationId xmlns:a16="http://schemas.microsoft.com/office/drawing/2014/main" id="{8CE789C2-AEF0-4ED1-AD86-859AE009DC77}"/>
              </a:ext>
            </a:extLst>
          </p:cNvPr>
          <p:cNvGraphicFramePr>
            <a:graphicFrameLocks noGrp="1"/>
          </p:cNvGraphicFramePr>
          <p:nvPr>
            <p:ph sz="half" idx="2"/>
            <p:extLst>
              <p:ext uri="{D42A27DB-BD31-4B8C-83A1-F6EECF244321}">
                <p14:modId xmlns:p14="http://schemas.microsoft.com/office/powerpoint/2010/main" val="2695464720"/>
              </p:ext>
            </p:extLst>
          </p:nvPr>
        </p:nvGraphicFramePr>
        <p:xfrm>
          <a:off x="685800" y="1704975"/>
          <a:ext cx="5257800" cy="4467225"/>
        </p:xfrm>
        <a:graphic>
          <a:graphicData uri="http://schemas.openxmlformats.org/drawingml/2006/chart">
            <c:chart xmlns:c="http://schemas.openxmlformats.org/drawingml/2006/chart" xmlns:r="http://schemas.openxmlformats.org/officeDocument/2006/relationships" r:id="rId4"/>
          </a:graphicData>
        </a:graphic>
      </p:graphicFrame>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Knowledge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6248402" y="2216577"/>
            <a:ext cx="5781575" cy="3444020"/>
          </a:xfrm>
          <a:prstGeom prst="rect">
            <a:avLst/>
          </a:prstGeom>
          <a:noFill/>
        </p:spPr>
        <p:txBody>
          <a:bodyPr wrap="square" rtlCol="0">
            <a:spAutoFit/>
          </a:bodyPr>
          <a:lstStyle/>
          <a:p>
            <a:r>
              <a:rPr lang="en-US" sz="1860" dirty="0">
                <a:solidFill>
                  <a:srgbClr val="7030A0"/>
                </a:solidFill>
              </a:rPr>
              <a:t>Top viewed articles, Self Service:</a:t>
            </a:r>
          </a:p>
          <a:p>
            <a:pPr marL="285750" indent="-285750">
              <a:buFont typeface="Arial" panose="020B0604020202020204" pitchFamily="34" charset="0"/>
              <a:buChar char="•"/>
            </a:pPr>
            <a:r>
              <a:rPr lang="en-US" dirty="0"/>
              <a:t>Azure Print - How to install a printer</a:t>
            </a:r>
          </a:p>
          <a:p>
            <a:pPr marL="285750" indent="-285750">
              <a:buFont typeface="Arial" panose="020B0604020202020204" pitchFamily="34" charset="0"/>
              <a:buChar char="•"/>
            </a:pPr>
            <a:r>
              <a:rPr lang="en-US" dirty="0"/>
              <a:t>How to configure JL email on your iOS device</a:t>
            </a:r>
          </a:p>
          <a:p>
            <a:pPr marL="285750" indent="-285750">
              <a:buFont typeface="Arial" panose="020B0604020202020204" pitchFamily="34" charset="0"/>
              <a:buChar char="•"/>
            </a:pPr>
            <a:r>
              <a:rPr lang="en-US" dirty="0"/>
              <a:t>How do I contact the Service Desk?</a:t>
            </a:r>
          </a:p>
          <a:p>
            <a:pPr marL="285750" indent="-285750">
              <a:buFont typeface="Arial" panose="020B0604020202020204" pitchFamily="34" charset="0"/>
              <a:buChar char="•"/>
            </a:pPr>
            <a:r>
              <a:rPr lang="en-US" b="0" i="0" dirty="0">
                <a:solidFill>
                  <a:srgbClr val="2E2E2E"/>
                </a:solidFill>
                <a:effectLst/>
                <a:latin typeface="SourceSansPro"/>
              </a:rPr>
              <a:t>Using AnyConnect for Remote Access (VPN)</a:t>
            </a:r>
          </a:p>
          <a:p>
            <a:r>
              <a:rPr lang="en-US" sz="1860" dirty="0">
                <a:solidFill>
                  <a:srgbClr val="7030A0"/>
                </a:solidFill>
              </a:rPr>
              <a:t>Top viewed articles, IT: </a:t>
            </a:r>
          </a:p>
          <a:p>
            <a:pPr marL="285750" indent="-285750">
              <a:buFont typeface="Arial" panose="020B0604020202020204" pitchFamily="34" charset="0"/>
              <a:buChar char="•"/>
            </a:pPr>
            <a:r>
              <a:rPr lang="en-US" dirty="0"/>
              <a:t>Escalation paths and category guide</a:t>
            </a:r>
          </a:p>
          <a:p>
            <a:pPr marL="285750" indent="-285750">
              <a:buFont typeface="Arial" panose="020B0604020202020204" pitchFamily="34" charset="0"/>
              <a:buChar char="•"/>
            </a:pPr>
            <a:r>
              <a:rPr lang="en-US" dirty="0"/>
              <a:t>JL Collaborate Support</a:t>
            </a:r>
          </a:p>
          <a:p>
            <a:pPr marL="285750" indent="-285750">
              <a:buFont typeface="Arial" panose="020B0604020202020204" pitchFamily="34" charset="0"/>
              <a:buChar char="•"/>
            </a:pPr>
            <a:r>
              <a:rPr lang="en-US" dirty="0" err="1"/>
              <a:t>Intapp</a:t>
            </a:r>
            <a:r>
              <a:rPr lang="en-US" dirty="0"/>
              <a:t> Time Troubleshooting</a:t>
            </a:r>
          </a:p>
          <a:p>
            <a:pPr marL="285750" indent="-285750">
              <a:buFont typeface="Arial" panose="020B0604020202020204" pitchFamily="34" charset="0"/>
              <a:buChar char="•"/>
            </a:pPr>
            <a:r>
              <a:rPr lang="en-US" dirty="0"/>
              <a:t>Netskope – Web Filtering &amp; Exceptions</a:t>
            </a:r>
          </a:p>
          <a:p>
            <a:r>
              <a:rPr lang="en-US" sz="1860" dirty="0">
                <a:solidFill>
                  <a:srgbClr val="7030A0"/>
                </a:solidFill>
              </a:rPr>
              <a:t>Average Article rating: </a:t>
            </a:r>
            <a:r>
              <a:rPr lang="en-US" dirty="0"/>
              <a:t>4.67/5</a:t>
            </a:r>
            <a:br>
              <a:rPr lang="en-US" dirty="0"/>
            </a:br>
            <a:endParaRPr lang="en-US" dirty="0"/>
          </a:p>
        </p:txBody>
      </p:sp>
    </p:spTree>
    <p:extLst>
      <p:ext uri="{BB962C8B-B14F-4D97-AF65-F5344CB8AC3E}">
        <p14:creationId xmlns:p14="http://schemas.microsoft.com/office/powerpoint/2010/main" val="39719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25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1" kern="1200">
                <a:latin typeface="Arial" panose="020B0604020202020204" pitchFamily="34" charset="0"/>
                <a:ea typeface="+mj-ea"/>
                <a:cs typeface="Arial" panose="020B0604020202020204" pitchFamily="34" charset="0"/>
              </a:rPr>
              <a:t>Update &amp; Reminder </a:t>
            </a:r>
            <a:r>
              <a:rPr lang="en-US" sz="2500" b="1" i="0" kern="1200">
                <a:latin typeface="Arial" panose="020B0604020202020204" pitchFamily="34" charset="0"/>
                <a:ea typeface="+mj-ea"/>
                <a:cs typeface="Arial" panose="020B0604020202020204" pitchFamily="34" charset="0"/>
              </a:rPr>
              <a:t>Highlights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0" name="TextBox 9">
            <a:extLst>
              <a:ext uri="{FF2B5EF4-FFF2-40B4-BE49-F238E27FC236}">
                <a16:creationId xmlns:a16="http://schemas.microsoft.com/office/drawing/2014/main" id="{D714F2CE-A505-494C-B0FF-E33C09E3A775}"/>
              </a:ext>
            </a:extLst>
          </p:cNvPr>
          <p:cNvSpPr txBox="1"/>
          <p:nvPr/>
        </p:nvSpPr>
        <p:spPr>
          <a:xfrm>
            <a:off x="133007" y="1244800"/>
            <a:ext cx="11922937" cy="4801314"/>
          </a:xfrm>
          <a:prstGeom prst="rect">
            <a:avLst/>
          </a:prstGeom>
          <a:noFill/>
        </p:spPr>
        <p:txBody>
          <a:bodyPr wrap="square" rtlCol="0">
            <a:spAutoFit/>
          </a:bodyPr>
          <a:lstStyle/>
          <a:p>
            <a:pPr algn="l"/>
            <a:endParaRPr lang="en-US" b="1" i="0" dirty="0">
              <a:solidFill>
                <a:srgbClr val="172B4D"/>
              </a:solidFill>
              <a:effectLst/>
              <a:latin typeface="-apple-system"/>
            </a:endParaRPr>
          </a:p>
          <a:p>
            <a:pPr marL="285750" indent="-285750" algn="l">
              <a:buFont typeface="Arial" panose="020B0604020202020204" pitchFamily="34" charset="0"/>
              <a:buChar char="•"/>
            </a:pPr>
            <a:r>
              <a:rPr lang="en-US" b="1" i="0" u="none" strike="noStrike" dirty="0">
                <a:solidFill>
                  <a:srgbClr val="7030A0"/>
                </a:solidFill>
                <a:effectLst/>
                <a:latin typeface="-apple-system"/>
              </a:rPr>
              <a:t>Account Lockouts:</a:t>
            </a:r>
            <a:r>
              <a:rPr lang="en-US" b="0" i="0" u="none" strike="noStrike" dirty="0">
                <a:solidFill>
                  <a:srgbClr val="7030A0"/>
                </a:solidFill>
                <a:effectLst/>
                <a:latin typeface="-apple-system"/>
              </a:rPr>
              <a:t> I know volume of account lockouts reduced after we adjusted back to five failed attempts before a lockout occurs, but we are still seeing these. Please follow these steps when you receive an account lockout related call.</a:t>
            </a:r>
          </a:p>
          <a:p>
            <a:pPr marL="285750" indent="-285750">
              <a:buFont typeface="Arial" panose="020B0604020202020204" pitchFamily="34" charset="0"/>
              <a:buChar char="•"/>
            </a:pPr>
            <a:r>
              <a:rPr lang="en-US" b="1" i="0" u="none" strike="noStrike" dirty="0">
                <a:solidFill>
                  <a:srgbClr val="7030A0"/>
                </a:solidFill>
                <a:effectLst/>
                <a:latin typeface="-apple-system"/>
              </a:rPr>
              <a:t>OA Changes:</a:t>
            </a:r>
            <a:r>
              <a:rPr lang="en-US" b="0" i="0" u="none" strike="noStrike" dirty="0">
                <a:solidFill>
                  <a:srgbClr val="7030A0"/>
                </a:solidFill>
                <a:effectLst/>
                <a:latin typeface="-apple-system"/>
              </a:rPr>
              <a:t> Carol Garrity, a new OA who joined us this week, is taking on Boston and Portsmouth. Amie Morelli’s last day with JL is this Friday and Martha Tanner will be covering the San Francisco and Silicon Valley offices temporarily.</a:t>
            </a:r>
          </a:p>
          <a:p>
            <a:pPr marL="285750" indent="-285750">
              <a:buFont typeface="Arial" panose="020B0604020202020204" pitchFamily="34" charset="0"/>
              <a:buChar char="•"/>
            </a:pPr>
            <a:r>
              <a:rPr lang="en-US" b="1" i="0" u="none" strike="noStrike" dirty="0">
                <a:solidFill>
                  <a:srgbClr val="7030A0"/>
                </a:solidFill>
                <a:effectLst/>
                <a:latin typeface="-apple-system"/>
              </a:rPr>
              <a:t>Conference Room Booking:</a:t>
            </a:r>
            <a:r>
              <a:rPr lang="en-US" b="0" i="0" u="none" strike="noStrike" dirty="0">
                <a:solidFill>
                  <a:srgbClr val="7030A0"/>
                </a:solidFill>
                <a:effectLst/>
                <a:latin typeface="-apple-system"/>
              </a:rPr>
              <a:t> A recording of our training from last week is available. A learning path is available for conference room booking within LinkedIn Learning. We’ll add more to knowledge as we proceed.</a:t>
            </a:r>
          </a:p>
          <a:p>
            <a:pPr marL="285750" indent="-285750" algn="l">
              <a:buFont typeface="Arial" panose="020B0604020202020204" pitchFamily="34" charset="0"/>
              <a:buChar char="•"/>
            </a:pPr>
            <a:r>
              <a:rPr lang="en-US" b="1" i="0" u="none" strike="noStrike" dirty="0">
                <a:solidFill>
                  <a:srgbClr val="7030A0"/>
                </a:solidFill>
                <a:effectLst/>
                <a:latin typeface="-apple-system"/>
              </a:rPr>
              <a:t>JL Collaborate Support: </a:t>
            </a:r>
            <a:r>
              <a:rPr lang="en-US" b="0" i="0" u="none" strike="noStrike" dirty="0">
                <a:solidFill>
                  <a:srgbClr val="7030A0"/>
                </a:solidFill>
                <a:effectLst/>
                <a:latin typeface="-apple-system"/>
              </a:rPr>
              <a:t>We will now support external users with 2FA issues for JL Collaborate. Please review this </a:t>
            </a:r>
            <a:r>
              <a:rPr lang="en-US" b="0" i="0" u="none" strike="noStrike" dirty="0">
                <a:solidFill>
                  <a:srgbClr val="7030A0"/>
                </a:solidFill>
                <a:effectLst/>
                <a:latin typeface="-apple-system"/>
                <a:hlinkClick r:id="rId3" tooltip="https://jacksonlewis.service-now.com/kb_view.do?sysparm_article=KB0010879">
                  <a:extLst>
                    <a:ext uri="{A12FA001-AC4F-418D-AE19-62706E023703}">
                      <ahyp:hlinkClr xmlns:ahyp="http://schemas.microsoft.com/office/drawing/2018/hyperlinkcolor" val="tx"/>
                    </a:ext>
                  </a:extLst>
                </a:hlinkClick>
              </a:rPr>
              <a:t>knowledge article</a:t>
            </a:r>
            <a:r>
              <a:rPr lang="en-US" b="0" i="0" u="none" strike="noStrike" dirty="0">
                <a:solidFill>
                  <a:srgbClr val="7030A0"/>
                </a:solidFill>
                <a:effectLst/>
                <a:latin typeface="-apple-system"/>
              </a:rPr>
              <a:t> and begin to get familiar with this system.</a:t>
            </a:r>
          </a:p>
          <a:p>
            <a:pPr marL="285750" indent="-285750" algn="l">
              <a:buFont typeface="Arial" panose="020B0604020202020204" pitchFamily="34" charset="0"/>
              <a:buChar char="•"/>
            </a:pPr>
            <a:r>
              <a:rPr lang="en-US" b="1" i="0" u="none" strike="noStrike" dirty="0">
                <a:solidFill>
                  <a:srgbClr val="7030A0"/>
                </a:solidFill>
                <a:effectLst/>
                <a:latin typeface="-apple-system"/>
              </a:rPr>
              <a:t>Egress:</a:t>
            </a:r>
            <a:r>
              <a:rPr lang="en-US" b="0" i="0" u="none" strike="noStrike" dirty="0">
                <a:solidFill>
                  <a:srgbClr val="7030A0"/>
                </a:solidFill>
                <a:effectLst/>
                <a:latin typeface="-apple-system"/>
              </a:rPr>
              <a:t> Egress will be sent out nationwide on the 19th. Please refer to knowledge. No changes to the way it operates as of now but please let me know of any issues you see with Egress.</a:t>
            </a:r>
            <a:endParaRPr lang="en-US" dirty="0">
              <a:solidFill>
                <a:srgbClr val="7030A0"/>
              </a:solidFill>
              <a:latin typeface="-apple-system"/>
            </a:endParaRPr>
          </a:p>
          <a:p>
            <a:pPr marL="285750" indent="-285750" algn="l">
              <a:buFont typeface="Arial" panose="020B0604020202020204" pitchFamily="34" charset="0"/>
              <a:buChar char="•"/>
            </a:pPr>
            <a:r>
              <a:rPr lang="en-US" b="1" i="0" u="none" strike="noStrike" dirty="0" err="1">
                <a:solidFill>
                  <a:srgbClr val="7030A0"/>
                </a:solidFill>
                <a:effectLst/>
                <a:latin typeface="-apple-system"/>
              </a:rPr>
              <a:t>ndOffice</a:t>
            </a:r>
            <a:r>
              <a:rPr lang="en-US" b="1" i="0" u="none" strike="noStrike" dirty="0">
                <a:solidFill>
                  <a:srgbClr val="7030A0"/>
                </a:solidFill>
                <a:effectLst/>
                <a:latin typeface="-apple-system"/>
              </a:rPr>
              <a:t>:</a:t>
            </a:r>
            <a:r>
              <a:rPr lang="en-US" b="0" i="0" u="none" strike="noStrike" dirty="0">
                <a:solidFill>
                  <a:srgbClr val="7030A0"/>
                </a:solidFill>
                <a:effectLst/>
                <a:latin typeface="-apple-system"/>
              </a:rPr>
              <a:t> A reminder that we do not install </a:t>
            </a:r>
            <a:r>
              <a:rPr lang="en-US" b="0" i="0" u="none" strike="noStrike" dirty="0" err="1">
                <a:solidFill>
                  <a:srgbClr val="7030A0"/>
                </a:solidFill>
                <a:effectLst/>
                <a:latin typeface="-apple-system"/>
              </a:rPr>
              <a:t>ndOffice</a:t>
            </a:r>
            <a:r>
              <a:rPr lang="en-US" b="0" i="0" u="none" strike="noStrike" dirty="0">
                <a:solidFill>
                  <a:srgbClr val="7030A0"/>
                </a:solidFill>
                <a:effectLst/>
                <a:latin typeface="-apple-system"/>
              </a:rPr>
              <a:t> from NetDocuments website. Please do not install newer version of </a:t>
            </a:r>
            <a:r>
              <a:rPr lang="en-US" b="0" i="0" u="none" strike="noStrike" dirty="0" err="1">
                <a:solidFill>
                  <a:srgbClr val="7030A0"/>
                </a:solidFill>
                <a:effectLst/>
                <a:latin typeface="-apple-system"/>
              </a:rPr>
              <a:t>ndOffice</a:t>
            </a:r>
            <a:r>
              <a:rPr lang="en-US" b="0" i="0" u="none" strike="noStrike" dirty="0">
                <a:solidFill>
                  <a:srgbClr val="7030A0"/>
                </a:solidFill>
                <a:effectLst/>
                <a:latin typeface="-apple-system"/>
              </a:rPr>
              <a:t> than our currently approved version, which is 3.1).</a:t>
            </a:r>
          </a:p>
          <a:p>
            <a:pPr marL="285750" indent="-285750">
              <a:buFont typeface="Arial" panose="020B0604020202020204" pitchFamily="34" charset="0"/>
              <a:buChar char="•"/>
            </a:pPr>
            <a:r>
              <a:rPr lang="en-US" b="1" i="0" u="none" strike="noStrike" dirty="0">
                <a:solidFill>
                  <a:srgbClr val="7030A0"/>
                </a:solidFill>
                <a:effectLst/>
                <a:latin typeface="-apple-system"/>
              </a:rPr>
              <a:t>Headsets</a:t>
            </a:r>
            <a:r>
              <a:rPr lang="en-US" b="0" i="0" u="none" strike="noStrike" dirty="0">
                <a:solidFill>
                  <a:srgbClr val="7030A0"/>
                </a:solidFill>
                <a:effectLst/>
                <a:latin typeface="-apple-system"/>
              </a:rPr>
              <a:t>: Use a headset? Please reply to me with the specific model headset(s) you have and if it is wired or wireless. Seeking some data ahead of our testing with a new phone system.</a:t>
            </a:r>
            <a:endParaRPr lang="en-US" b="1" i="0" dirty="0">
              <a:solidFill>
                <a:srgbClr val="7030A0"/>
              </a:solidFill>
              <a:effectLst/>
              <a:latin typeface="-apple-system"/>
            </a:endParaRPr>
          </a:p>
          <a:p>
            <a:pPr marL="285750" indent="-285750" algn="l">
              <a:buFont typeface="Arial" panose="020B0604020202020204" pitchFamily="34" charset="0"/>
              <a:buChar char="•"/>
            </a:pPr>
            <a:r>
              <a:rPr lang="en-US" dirty="0">
                <a:solidFill>
                  <a:srgbClr val="7030A0"/>
                </a:solidFill>
                <a:latin typeface="-apple-system"/>
              </a:rPr>
              <a:t>These updates and more are </a:t>
            </a:r>
            <a:r>
              <a:rPr lang="en-US" dirty="0">
                <a:solidFill>
                  <a:srgbClr val="7030A0"/>
                </a:solidFill>
                <a:latin typeface="-apple-system"/>
                <a:hlinkClick r:id="rId4">
                  <a:extLst>
                    <a:ext uri="{A12FA001-AC4F-418D-AE19-62706E023703}">
                      <ahyp:hlinkClr xmlns:ahyp="http://schemas.microsoft.com/office/drawing/2018/hyperlinkcolor" val="tx"/>
                    </a:ext>
                  </a:extLst>
                </a:hlinkClick>
              </a:rPr>
              <a:t>available here</a:t>
            </a:r>
            <a:r>
              <a:rPr lang="en-US" dirty="0">
                <a:solidFill>
                  <a:srgbClr val="7030A0"/>
                </a:solidFill>
                <a:latin typeface="-apple-system"/>
              </a:rPr>
              <a:t>. </a:t>
            </a:r>
            <a:endParaRPr lang="en-US" b="0" i="0" dirty="0">
              <a:solidFill>
                <a:srgbClr val="7030A0"/>
              </a:solidFill>
              <a:effectLst/>
              <a:latin typeface="-apple-system"/>
            </a:endParaRPr>
          </a:p>
          <a:p>
            <a:pPr algn="l"/>
            <a:endParaRPr lang="en-US" b="0" i="0" dirty="0">
              <a:solidFill>
                <a:srgbClr val="7030A0"/>
              </a:solidFill>
              <a:effectLst/>
            </a:endParaRPr>
          </a:p>
        </p:txBody>
      </p:sp>
    </p:spTree>
    <p:extLst>
      <p:ext uri="{BB962C8B-B14F-4D97-AF65-F5344CB8AC3E}">
        <p14:creationId xmlns:p14="http://schemas.microsoft.com/office/powerpoint/2010/main" val="191614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906772-A4EF-490E-9387-BB651BDCA075}"/>
              </a:ext>
            </a:extLst>
          </p:cNvPr>
          <p:cNvSpPr>
            <a:spLocks noGrp="1"/>
          </p:cNvSpPr>
          <p:nvPr>
            <p:ph type="title"/>
          </p:nvPr>
        </p:nvSpPr>
        <p:spPr/>
        <p:txBody>
          <a:bodyPr/>
          <a:lstStyle/>
          <a:p>
            <a:br>
              <a:rPr lang="en-US" sz="4000"/>
            </a:br>
            <a:r>
              <a:rPr lang="en-US" sz="4000"/>
              <a:t>Technology Operations</a:t>
            </a:r>
            <a:br>
              <a:rPr lang="en-US"/>
            </a:br>
            <a:endParaRPr lang="en-US"/>
          </a:p>
        </p:txBody>
      </p:sp>
      <p:sp>
        <p:nvSpPr>
          <p:cNvPr id="2" name="Footer Placeholder 1">
            <a:extLst>
              <a:ext uri="{FF2B5EF4-FFF2-40B4-BE49-F238E27FC236}">
                <a16:creationId xmlns:a16="http://schemas.microsoft.com/office/drawing/2014/main" id="{FE329348-6320-483F-A745-6555B90C2940}"/>
              </a:ext>
            </a:extLst>
          </p:cNvPr>
          <p:cNvSpPr>
            <a:spLocks noGrp="1"/>
          </p:cNvSpPr>
          <p:nvPr>
            <p:ph type="ftr" sz="quarter" idx="4294967295"/>
          </p:nvPr>
        </p:nvSpPr>
        <p:spPr>
          <a:xfrm>
            <a:off x="0" y="6356350"/>
            <a:ext cx="4114800" cy="365125"/>
          </a:xfrm>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E2DDFE91-434D-4BD4-A60E-4E8B492320D9}"/>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26</a:t>
            </a:fld>
            <a:endParaRPr lang="en-US"/>
          </a:p>
        </p:txBody>
      </p:sp>
    </p:spTree>
    <p:extLst>
      <p:ext uri="{BB962C8B-B14F-4D97-AF65-F5344CB8AC3E}">
        <p14:creationId xmlns:p14="http://schemas.microsoft.com/office/powerpoint/2010/main" val="267593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835498-7952-47A7-95C8-BD7DEE591F99}"/>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B6D4A68-E039-4353-9B6B-D85D10F682A8}"/>
              </a:ext>
            </a:extLst>
          </p:cNvPr>
          <p:cNvSpPr>
            <a:spLocks noGrp="1"/>
          </p:cNvSpPr>
          <p:nvPr>
            <p:ph type="sldNum" sz="quarter" idx="4"/>
          </p:nvPr>
        </p:nvSpPr>
        <p:spPr/>
        <p:txBody>
          <a:bodyPr/>
          <a:lstStyle/>
          <a:p>
            <a:fld id="{407F7647-6CBB-4945-B48A-22BF8575EA14}" type="slidenum">
              <a:rPr lang="en-US" smtClean="0"/>
              <a:pPr/>
              <a:t>27</a:t>
            </a:fld>
            <a:endParaRPr lang="en-US"/>
          </a:p>
        </p:txBody>
      </p:sp>
      <p:sp>
        <p:nvSpPr>
          <p:cNvPr id="6" name="Title 5">
            <a:extLst>
              <a:ext uri="{FF2B5EF4-FFF2-40B4-BE49-F238E27FC236}">
                <a16:creationId xmlns:a16="http://schemas.microsoft.com/office/drawing/2014/main" id="{4F961BD3-BC17-4AD6-A589-D7CE964A2F5F}"/>
              </a:ext>
            </a:extLst>
          </p:cNvPr>
          <p:cNvSpPr>
            <a:spLocks noGrp="1"/>
          </p:cNvSpPr>
          <p:nvPr>
            <p:ph type="title"/>
          </p:nvPr>
        </p:nvSpPr>
        <p:spPr/>
        <p:txBody>
          <a:bodyPr/>
          <a:lstStyle/>
          <a:p>
            <a:r>
              <a:rPr lang="en-US" sz="2500"/>
              <a:t>Escalation Status</a:t>
            </a:r>
            <a:br>
              <a:rPr lang="en-US" sz="2500"/>
            </a:br>
            <a:endParaRPr lang="en-US" sz="2500"/>
          </a:p>
        </p:txBody>
      </p:sp>
      <p:graphicFrame>
        <p:nvGraphicFramePr>
          <p:cNvPr id="9" name="Content Placeholder 13">
            <a:extLst>
              <a:ext uri="{FF2B5EF4-FFF2-40B4-BE49-F238E27FC236}">
                <a16:creationId xmlns:a16="http://schemas.microsoft.com/office/drawing/2014/main" id="{ED5316BA-5032-44AD-B1D4-AB70C072763A}"/>
              </a:ext>
            </a:extLst>
          </p:cNvPr>
          <p:cNvGraphicFramePr>
            <a:graphicFrameLocks/>
          </p:cNvGraphicFramePr>
          <p:nvPr>
            <p:extLst>
              <p:ext uri="{D42A27DB-BD31-4B8C-83A1-F6EECF244321}">
                <p14:modId xmlns:p14="http://schemas.microsoft.com/office/powerpoint/2010/main" val="1949458559"/>
              </p:ext>
            </p:extLst>
          </p:nvPr>
        </p:nvGraphicFramePr>
        <p:xfrm>
          <a:off x="734271" y="1364116"/>
          <a:ext cx="10905138" cy="4820739"/>
        </p:xfrm>
        <a:graphic>
          <a:graphicData uri="http://schemas.openxmlformats.org/drawingml/2006/chart">
            <c:chart xmlns:c="http://schemas.openxmlformats.org/drawingml/2006/chart" xmlns:r="http://schemas.openxmlformats.org/officeDocument/2006/relationships" r:id="rId2"/>
          </a:graphicData>
        </a:graphic>
      </p:graphicFrame>
      <p:sp>
        <p:nvSpPr>
          <p:cNvPr id="4" name="Oval 3">
            <a:extLst>
              <a:ext uri="{FF2B5EF4-FFF2-40B4-BE49-F238E27FC236}">
                <a16:creationId xmlns:a16="http://schemas.microsoft.com/office/drawing/2014/main" id="{7EA06BF3-B31F-38FC-F34C-F3C521D7AAC5}"/>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353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28</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p:txBody>
          <a:bodyPr/>
          <a:lstStyle/>
          <a:p>
            <a:r>
              <a:rPr lang="en-US" sz="2500"/>
              <a:t>Escalation Baselines</a:t>
            </a:r>
            <a:br>
              <a:rPr lang="en-US" sz="2500">
                <a:solidFill>
                  <a:srgbClr val="FF0000"/>
                </a:solidFill>
              </a:rPr>
            </a:br>
            <a:endParaRPr lang="en-US" sz="2500"/>
          </a:p>
        </p:txBody>
      </p:sp>
      <p:graphicFrame>
        <p:nvGraphicFramePr>
          <p:cNvPr id="9" name="Content Placeholder 13">
            <a:extLst>
              <a:ext uri="{FF2B5EF4-FFF2-40B4-BE49-F238E27FC236}">
                <a16:creationId xmlns:a16="http://schemas.microsoft.com/office/drawing/2014/main" id="{DD42D8F5-1A2E-466D-9416-FE8984112E15}"/>
              </a:ext>
            </a:extLst>
          </p:cNvPr>
          <p:cNvGraphicFramePr>
            <a:graphicFrameLocks/>
          </p:cNvGraphicFramePr>
          <p:nvPr>
            <p:extLst>
              <p:ext uri="{D42A27DB-BD31-4B8C-83A1-F6EECF244321}">
                <p14:modId xmlns:p14="http://schemas.microsoft.com/office/powerpoint/2010/main" val="3727073453"/>
              </p:ext>
            </p:extLst>
          </p:nvPr>
        </p:nvGraphicFramePr>
        <p:xfrm>
          <a:off x="227642" y="1421280"/>
          <a:ext cx="11736716" cy="4750920"/>
        </p:xfrm>
        <a:graphic>
          <a:graphicData uri="http://schemas.openxmlformats.org/drawingml/2006/chart">
            <c:chart xmlns:c="http://schemas.openxmlformats.org/drawingml/2006/chart" xmlns:r="http://schemas.openxmlformats.org/officeDocument/2006/relationships" r:id="rId2"/>
          </a:graphicData>
        </a:graphic>
      </p:graphicFrame>
      <p:sp>
        <p:nvSpPr>
          <p:cNvPr id="4" name="Oval 3">
            <a:extLst>
              <a:ext uri="{FF2B5EF4-FFF2-40B4-BE49-F238E27FC236}">
                <a16:creationId xmlns:a16="http://schemas.microsoft.com/office/drawing/2014/main" id="{6FA7E141-ACBE-EBC5-AA3C-D975A0C4548F}"/>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577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29</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t>Logic Monitor Alerts</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6916483" y="1654668"/>
            <a:ext cx="5275517" cy="3342453"/>
          </a:xfrm>
          <a:prstGeom prst="rect">
            <a:avLst/>
          </a:prstGeom>
          <a:noFill/>
        </p:spPr>
        <p:txBody>
          <a:bodyPr vert="horz" wrap="square" lIns="91440" tIns="45720" rIns="91440" bIns="45720" rtlCol="0" anchor="t">
            <a:spAutoFit/>
          </a:bodyPr>
          <a:lstStyle/>
          <a:p>
            <a:r>
              <a:rPr lang="en-US" sz="1400" b="1" u="sng"/>
              <a:t>Critical Alerts:</a:t>
            </a:r>
          </a:p>
          <a:p>
            <a:pPr marL="457200" indent="-457200">
              <a:buFont typeface="Arial" panose="020B0604020202020204" pitchFamily="34" charset="0"/>
              <a:buChar char="•"/>
            </a:pPr>
            <a:r>
              <a:rPr lang="en-US" sz="1400"/>
              <a:t>San Diego Office move (in SDT) recorded 45 critical alerts</a:t>
            </a:r>
          </a:p>
          <a:p>
            <a:pPr marL="457200" indent="-457200">
              <a:buFont typeface="Arial" panose="020B0604020202020204" pitchFamily="34" charset="0"/>
              <a:buChar char="•"/>
            </a:pPr>
            <a:r>
              <a:rPr lang="en-US" sz="1400" err="1"/>
              <a:t>Cloctimizer</a:t>
            </a:r>
            <a:r>
              <a:rPr lang="en-US" sz="1400"/>
              <a:t> ( in SDT) recorded 30 critical alerts</a:t>
            </a:r>
            <a:endParaRPr lang="en-US" sz="1860"/>
          </a:p>
          <a:p>
            <a:r>
              <a:rPr lang="en-US" sz="1400" b="1" u="sng"/>
              <a:t>Error Alerts:</a:t>
            </a:r>
          </a:p>
          <a:p>
            <a:pPr lvl="1"/>
            <a:r>
              <a:rPr lang="en-US" sz="1400"/>
              <a:t>816 alerts CPU Spikes</a:t>
            </a:r>
          </a:p>
          <a:p>
            <a:pPr marL="1257300" lvl="2" indent="-342900">
              <a:buFont typeface="Arial" panose="020B0604020202020204" pitchFamily="34" charset="0"/>
              <a:buChar char="•"/>
            </a:pPr>
            <a:r>
              <a:rPr lang="en-US" sz="1200"/>
              <a:t>Vm-caris-col-01 ( Varonis Azure VM)</a:t>
            </a:r>
          </a:p>
          <a:p>
            <a:pPr marL="1257300" lvl="2" indent="-342900">
              <a:buFont typeface="Arial" panose="020B0604020202020204" pitchFamily="34" charset="0"/>
              <a:buChar char="•"/>
            </a:pPr>
            <a:r>
              <a:rPr lang="en-US" sz="1200"/>
              <a:t>vm-eus2-mat02 ( </a:t>
            </a:r>
            <a:r>
              <a:rPr lang="en-US" sz="1200" err="1"/>
              <a:t>Matallion</a:t>
            </a:r>
            <a:r>
              <a:rPr lang="en-US" sz="1200"/>
              <a:t> Azure VM)</a:t>
            </a:r>
          </a:p>
          <a:p>
            <a:pPr marL="1257300" lvl="2" indent="-342900">
              <a:buFont typeface="Arial" panose="020B0604020202020204" pitchFamily="34" charset="0"/>
              <a:buChar char="•"/>
            </a:pPr>
            <a:r>
              <a:rPr lang="en-US" sz="1200"/>
              <a:t>Azure Domain Controllers</a:t>
            </a:r>
          </a:p>
          <a:p>
            <a:pPr marL="1257300" lvl="2" indent="-342900">
              <a:buFont typeface="Arial" panose="020B0604020202020204" pitchFamily="34" charset="0"/>
              <a:buChar char="•"/>
            </a:pPr>
            <a:r>
              <a:rPr lang="en-US" sz="1200"/>
              <a:t>JL-SN-MID-E01 ( Service Now discovery Server)</a:t>
            </a:r>
          </a:p>
          <a:p>
            <a:pPr lvl="1"/>
            <a:r>
              <a:rPr lang="en-US" sz="1400"/>
              <a:t>245 Alerts on Silver Peaks</a:t>
            </a:r>
          </a:p>
          <a:p>
            <a:pPr lvl="1"/>
            <a:r>
              <a:rPr lang="en-US" sz="1400"/>
              <a:t>376 Alerts on Reboots ( Servers failed to be placed In SDT)</a:t>
            </a:r>
          </a:p>
          <a:p>
            <a:pPr lvl="1"/>
            <a:r>
              <a:rPr lang="en-US" sz="1400">
                <a:cs typeface="Calibri"/>
              </a:rPr>
              <a:t>288 Alerts on Idle Interval Citrix Desktop Servers</a:t>
            </a:r>
          </a:p>
          <a:p>
            <a:pPr lvl="1"/>
            <a:endParaRPr lang="en-US" sz="1400"/>
          </a:p>
          <a:p>
            <a:endParaRPr lang="en-US" sz="1860"/>
          </a:p>
          <a:p>
            <a:endParaRPr lang="en-US" sz="1860"/>
          </a:p>
        </p:txBody>
      </p:sp>
      <p:graphicFrame>
        <p:nvGraphicFramePr>
          <p:cNvPr id="9" name="Content Placeholder 13">
            <a:extLst>
              <a:ext uri="{FF2B5EF4-FFF2-40B4-BE49-F238E27FC236}">
                <a16:creationId xmlns:a16="http://schemas.microsoft.com/office/drawing/2014/main" id="{FFAABD10-263C-4728-A9EF-127D892D3140}"/>
              </a:ext>
            </a:extLst>
          </p:cNvPr>
          <p:cNvGraphicFramePr>
            <a:graphicFrameLocks/>
          </p:cNvGraphicFramePr>
          <p:nvPr>
            <p:extLst>
              <p:ext uri="{D42A27DB-BD31-4B8C-83A1-F6EECF244321}">
                <p14:modId xmlns:p14="http://schemas.microsoft.com/office/powerpoint/2010/main" val="26571628"/>
              </p:ext>
            </p:extLst>
          </p:nvPr>
        </p:nvGraphicFramePr>
        <p:xfrm>
          <a:off x="0" y="1570182"/>
          <a:ext cx="6808242" cy="4683297"/>
        </p:xfrm>
        <a:graphic>
          <a:graphicData uri="http://schemas.openxmlformats.org/drawingml/2006/chart">
            <c:chart xmlns:c="http://schemas.openxmlformats.org/drawingml/2006/chart" xmlns:r="http://schemas.openxmlformats.org/officeDocument/2006/relationships" r:id="rId3"/>
          </a:graphicData>
        </a:graphic>
      </p:graphicFrame>
      <p:sp>
        <p:nvSpPr>
          <p:cNvPr id="5" name="Oval 4">
            <a:extLst>
              <a:ext uri="{FF2B5EF4-FFF2-40B4-BE49-F238E27FC236}">
                <a16:creationId xmlns:a16="http://schemas.microsoft.com/office/drawing/2014/main" id="{AE067043-1C7D-D36B-10C6-1F98B269EA83}"/>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29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0941F-C2BA-45A3-AD04-6423809D205E}"/>
              </a:ext>
            </a:extLst>
          </p:cNvPr>
          <p:cNvSpPr>
            <a:spLocks noGrp="1"/>
          </p:cNvSpPr>
          <p:nvPr>
            <p:ph type="title"/>
          </p:nvPr>
        </p:nvSpPr>
        <p:spPr/>
        <p:txBody>
          <a:bodyPr/>
          <a:lstStyle/>
          <a:p>
            <a:r>
              <a:rPr lang="en-US"/>
              <a:t>Executive Summary</a:t>
            </a:r>
          </a:p>
        </p:txBody>
      </p:sp>
      <p:sp>
        <p:nvSpPr>
          <p:cNvPr id="7" name="Content Placeholder 4">
            <a:extLst>
              <a:ext uri="{FF2B5EF4-FFF2-40B4-BE49-F238E27FC236}">
                <a16:creationId xmlns:a16="http://schemas.microsoft.com/office/drawing/2014/main" id="{53DEA0B0-D7CE-4F75-96B1-B7DE1681D2A0}"/>
              </a:ext>
            </a:extLst>
          </p:cNvPr>
          <p:cNvSpPr>
            <a:spLocks noGrp="1"/>
          </p:cNvSpPr>
          <p:nvPr>
            <p:ph idx="1"/>
          </p:nvPr>
        </p:nvSpPr>
        <p:spPr>
          <a:xfrm>
            <a:off x="407467" y="1431636"/>
            <a:ext cx="11374018" cy="5286406"/>
          </a:xfrm>
        </p:spPr>
        <p:txBody>
          <a:bodyPr vert="horz" lIns="0" tIns="0" rIns="0" bIns="0" rtlCol="0" anchor="t">
            <a:noAutofit/>
          </a:bodyPr>
          <a:lstStyle/>
          <a:p>
            <a:pPr marL="0" indent="0">
              <a:buNone/>
            </a:pPr>
            <a:endParaRPr lang="en-US" sz="1800">
              <a:solidFill>
                <a:srgbClr val="7030A0"/>
              </a:solidFill>
              <a:latin typeface="Arial"/>
              <a:cs typeface="Arial"/>
            </a:endParaRPr>
          </a:p>
          <a:p>
            <a:pPr marL="0" indent="0">
              <a:buNone/>
            </a:pPr>
            <a:r>
              <a:rPr lang="en-US" sz="1800" dirty="0">
                <a:solidFill>
                  <a:srgbClr val="7030A0"/>
                </a:solidFill>
                <a:latin typeface="Arial"/>
                <a:cs typeface="Arial"/>
              </a:rPr>
              <a:t>Incident Management </a:t>
            </a:r>
            <a:r>
              <a:rPr lang="en-US" sz="1800" dirty="0">
                <a:latin typeface="Arial"/>
                <a:cs typeface="Arial"/>
              </a:rPr>
              <a:t>saw incident volume lower in December (2,605). The first call resolution, or FCR, was 85.6%. The overall SLA goal across all teams was not met at 89.2%. </a:t>
            </a:r>
            <a:endParaRPr lang="en-US" sz="1800" dirty="0">
              <a:latin typeface="Arial" panose="020B0604020202020204" pitchFamily="34" charset="0"/>
              <a:cs typeface="Arial" panose="020B0604020202020204" pitchFamily="34" charset="0"/>
            </a:endParaRPr>
          </a:p>
          <a:p>
            <a:pPr marL="0" indent="0">
              <a:buNone/>
            </a:pPr>
            <a:r>
              <a:rPr lang="en-US" sz="1800" dirty="0">
                <a:solidFill>
                  <a:srgbClr val="7030A0"/>
                </a:solidFill>
                <a:latin typeface="Arial"/>
                <a:cs typeface="Arial"/>
              </a:rPr>
              <a:t>Service Desk </a:t>
            </a:r>
            <a:r>
              <a:rPr lang="en-US" sz="1800" dirty="0">
                <a:latin typeface="Arial"/>
                <a:cs typeface="Arial"/>
              </a:rPr>
              <a:t>call volume dropped to 2169 calls in December. Calls answered within 30-, 60-, and 90- seconds goals were surpassed. Average speed to answer was 35 seconds. The abandonment rate goal for the month was also surpassed at 7.15%. SLA goals were met by the Service Desk with an overall SLA score of 96.9%. </a:t>
            </a:r>
          </a:p>
          <a:p>
            <a:pPr marL="0" indent="0">
              <a:buNone/>
            </a:pPr>
            <a:r>
              <a:rPr lang="en-US" sz="1800" dirty="0">
                <a:solidFill>
                  <a:srgbClr val="7030A0"/>
                </a:solidFill>
                <a:latin typeface="Arial"/>
                <a:cs typeface="Arial"/>
              </a:rPr>
              <a:t>Technology Operations </a:t>
            </a:r>
            <a:r>
              <a:rPr lang="en-US" sz="1800" dirty="0">
                <a:latin typeface="Arial"/>
                <a:cs typeface="Arial"/>
              </a:rPr>
              <a:t>assignment groups opened or received 345 incidents across the month with 40 being escalated to Engineering. Critical Alerts increased from 62 to 100 in December. This was due to the San Diego move which was placed in SDT but alerts are generated only in Logic Monitor.  Error alerts remain the same with the same alerts being CPU, Reboots and Status of devices. NBI and JL - Home had uptime % drop due to errors from logic monitor probing. </a:t>
            </a:r>
          </a:p>
          <a:p>
            <a:pPr marL="0" indent="0">
              <a:buNone/>
            </a:pPr>
            <a:r>
              <a:rPr lang="en-US" sz="1800" dirty="0">
                <a:solidFill>
                  <a:srgbClr val="7030A0"/>
                </a:solidFill>
                <a:latin typeface="Arial"/>
                <a:cs typeface="Arial"/>
              </a:rPr>
              <a:t>Endpoint Engineering </a:t>
            </a:r>
            <a:r>
              <a:rPr lang="en-US" sz="1800" dirty="0">
                <a:latin typeface="Arial"/>
                <a:cs typeface="Arial"/>
              </a:rPr>
              <a:t>Successfully deployed Egress Protect and associated CSPs firmwide with close to 100% adoption. </a:t>
            </a:r>
            <a:r>
              <a:rPr lang="en-US" sz="1800" dirty="0" err="1">
                <a:latin typeface="Arial"/>
                <a:cs typeface="Arial"/>
              </a:rPr>
              <a:t>NetDocs</a:t>
            </a:r>
            <a:r>
              <a:rPr lang="en-US" sz="1800" dirty="0">
                <a:latin typeface="Arial"/>
                <a:cs typeface="Arial"/>
              </a:rPr>
              <a:t> </a:t>
            </a:r>
            <a:r>
              <a:rPr lang="en-US" sz="1800" dirty="0" err="1">
                <a:latin typeface="Arial"/>
                <a:cs typeface="Arial"/>
              </a:rPr>
              <a:t>ndOffice</a:t>
            </a:r>
            <a:r>
              <a:rPr lang="en-US" sz="1800" dirty="0">
                <a:latin typeface="Arial"/>
                <a:cs typeface="Arial"/>
              </a:rPr>
              <a:t> 3.1.0 Suite currently on a third(672) of the fleet, also with IE11 Feature removed from this same scope. Central Region 1 for </a:t>
            </a:r>
            <a:r>
              <a:rPr lang="en-US" sz="1800" dirty="0" err="1">
                <a:latin typeface="Arial"/>
                <a:cs typeface="Arial"/>
              </a:rPr>
              <a:t>Litera</a:t>
            </a:r>
            <a:r>
              <a:rPr lang="en-US" sz="1800" dirty="0">
                <a:latin typeface="Arial"/>
                <a:cs typeface="Arial"/>
              </a:rPr>
              <a:t> succeeded in mid Jan 2023 with high adoption. More GPO elements are now provided by Endpoint Manager with no need from GPO. 8x8 Network Utility current in prelim stage. </a:t>
            </a:r>
            <a:r>
              <a:rPr lang="en-US" sz="1800" dirty="0" err="1">
                <a:latin typeface="Arial"/>
                <a:cs typeface="Arial"/>
              </a:rPr>
              <a:t>Jamf</a:t>
            </a:r>
            <a:r>
              <a:rPr lang="en-US" sz="1800" dirty="0">
                <a:latin typeface="Arial"/>
                <a:cs typeface="Arial"/>
              </a:rPr>
              <a:t>-Intune migration nearing completion to utilize conditional access on our small fleet of MacBooks.</a:t>
            </a:r>
          </a:p>
        </p:txBody>
      </p:sp>
      <p:sp>
        <p:nvSpPr>
          <p:cNvPr id="2" name="Oval 1">
            <a:extLst>
              <a:ext uri="{FF2B5EF4-FFF2-40B4-BE49-F238E27FC236}">
                <a16:creationId xmlns:a16="http://schemas.microsoft.com/office/drawing/2014/main" id="{AB761189-7393-DACA-B69F-846EFD19B90E}"/>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816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1E113F5-DFF8-4164-B36F-536494969DD1}"/>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3B74E2F7-94D5-4328-B617-D60FB1B52F13}"/>
              </a:ext>
            </a:extLst>
          </p:cNvPr>
          <p:cNvSpPr>
            <a:spLocks noGrp="1"/>
          </p:cNvSpPr>
          <p:nvPr>
            <p:ph type="sldNum" sz="quarter" idx="4"/>
          </p:nvPr>
        </p:nvSpPr>
        <p:spPr/>
        <p:txBody>
          <a:bodyPr/>
          <a:lstStyle/>
          <a:p>
            <a:fld id="{407F7647-6CBB-4945-B48A-22BF8575EA14}" type="slidenum">
              <a:rPr lang="en-US" smtClean="0"/>
              <a:pPr/>
              <a:t>30</a:t>
            </a:fld>
            <a:endParaRPr lang="en-US"/>
          </a:p>
        </p:txBody>
      </p:sp>
      <p:sp>
        <p:nvSpPr>
          <p:cNvPr id="7" name="Title 6">
            <a:extLst>
              <a:ext uri="{FF2B5EF4-FFF2-40B4-BE49-F238E27FC236}">
                <a16:creationId xmlns:a16="http://schemas.microsoft.com/office/drawing/2014/main" id="{5AC87D34-7247-4F24-80A1-17CAE7F9C124}"/>
              </a:ext>
            </a:extLst>
          </p:cNvPr>
          <p:cNvSpPr>
            <a:spLocks noGrp="1"/>
          </p:cNvSpPr>
          <p:nvPr>
            <p:ph type="title"/>
          </p:nvPr>
        </p:nvSpPr>
        <p:spPr>
          <a:ln>
            <a:noFill/>
          </a:ln>
        </p:spPr>
        <p:txBody>
          <a:bodyPr/>
          <a:lstStyle/>
          <a:p>
            <a:r>
              <a:rPr lang="en-US" sz="2500">
                <a:latin typeface="Arial"/>
                <a:cs typeface="Arial"/>
              </a:rPr>
              <a:t>Resource Uptime</a:t>
            </a:r>
            <a:br>
              <a:rPr lang="en-US" sz="2500"/>
            </a:br>
            <a:endParaRPr lang="en-US" sz="2500"/>
          </a:p>
        </p:txBody>
      </p:sp>
      <p:sp>
        <p:nvSpPr>
          <p:cNvPr id="4" name="TextBox 3">
            <a:extLst>
              <a:ext uri="{FF2B5EF4-FFF2-40B4-BE49-F238E27FC236}">
                <a16:creationId xmlns:a16="http://schemas.microsoft.com/office/drawing/2014/main" id="{66280822-F287-4C3C-9FF4-97BC632850E0}"/>
              </a:ext>
            </a:extLst>
          </p:cNvPr>
          <p:cNvSpPr txBox="1"/>
          <p:nvPr/>
        </p:nvSpPr>
        <p:spPr>
          <a:xfrm>
            <a:off x="2408905" y="5248731"/>
            <a:ext cx="184731" cy="276999"/>
          </a:xfrm>
          <a:prstGeom prst="rect">
            <a:avLst/>
          </a:prstGeom>
          <a:noFill/>
        </p:spPr>
        <p:txBody>
          <a:bodyPr vert="horz" wrap="none" lIns="91440" tIns="45720" rIns="91440" bIns="45720" rtlCol="0" anchor="t">
            <a:spAutoFit/>
          </a:bodyPr>
          <a:lstStyle/>
          <a:p>
            <a:endParaRPr lang="en-US" sz="1200">
              <a:cs typeface="Calibri"/>
            </a:endParaRPr>
          </a:p>
        </p:txBody>
      </p:sp>
      <p:graphicFrame>
        <p:nvGraphicFramePr>
          <p:cNvPr id="10" name="Table 10">
            <a:extLst>
              <a:ext uri="{FF2B5EF4-FFF2-40B4-BE49-F238E27FC236}">
                <a16:creationId xmlns:a16="http://schemas.microsoft.com/office/drawing/2014/main" id="{2926F7AB-1857-D5C1-35B2-A22893FBB990}"/>
              </a:ext>
            </a:extLst>
          </p:cNvPr>
          <p:cNvGraphicFramePr>
            <a:graphicFrameLocks noGrp="1"/>
          </p:cNvGraphicFramePr>
          <p:nvPr>
            <p:extLst>
              <p:ext uri="{D42A27DB-BD31-4B8C-83A1-F6EECF244321}">
                <p14:modId xmlns:p14="http://schemas.microsoft.com/office/powerpoint/2010/main" val="1107757437"/>
              </p:ext>
            </p:extLst>
          </p:nvPr>
        </p:nvGraphicFramePr>
        <p:xfrm>
          <a:off x="369455" y="1550719"/>
          <a:ext cx="6356661" cy="4496479"/>
        </p:xfrm>
        <a:graphic>
          <a:graphicData uri="http://schemas.openxmlformats.org/drawingml/2006/table">
            <a:tbl>
              <a:tblPr firstRow="1" bandRow="1">
                <a:tableStyleId>{5C22544A-7EE6-4342-B048-85BDC9FD1C3A}</a:tableStyleId>
              </a:tblPr>
              <a:tblGrid>
                <a:gridCol w="2307571">
                  <a:extLst>
                    <a:ext uri="{9D8B030D-6E8A-4147-A177-3AD203B41FA5}">
                      <a16:colId xmlns:a16="http://schemas.microsoft.com/office/drawing/2014/main" val="3664369614"/>
                    </a:ext>
                  </a:extLst>
                </a:gridCol>
                <a:gridCol w="1349552">
                  <a:extLst>
                    <a:ext uri="{9D8B030D-6E8A-4147-A177-3AD203B41FA5}">
                      <a16:colId xmlns:a16="http://schemas.microsoft.com/office/drawing/2014/main" val="182517123"/>
                    </a:ext>
                  </a:extLst>
                </a:gridCol>
                <a:gridCol w="1349769">
                  <a:extLst>
                    <a:ext uri="{9D8B030D-6E8A-4147-A177-3AD203B41FA5}">
                      <a16:colId xmlns:a16="http://schemas.microsoft.com/office/drawing/2014/main" val="2130247252"/>
                    </a:ext>
                  </a:extLst>
                </a:gridCol>
                <a:gridCol w="1349769">
                  <a:extLst>
                    <a:ext uri="{9D8B030D-6E8A-4147-A177-3AD203B41FA5}">
                      <a16:colId xmlns:a16="http://schemas.microsoft.com/office/drawing/2014/main" val="3523951045"/>
                    </a:ext>
                  </a:extLst>
                </a:gridCol>
              </a:tblGrid>
              <a:tr h="370840">
                <a:tc>
                  <a:txBody>
                    <a:bodyPr/>
                    <a:lstStyle/>
                    <a:p>
                      <a:r>
                        <a:rPr lang="en-US"/>
                        <a:t>Resource</a:t>
                      </a:r>
                    </a:p>
                  </a:txBody>
                  <a:tcPr/>
                </a:tc>
                <a:tc>
                  <a:txBody>
                    <a:bodyPr/>
                    <a:lstStyle/>
                    <a:p>
                      <a:pPr lvl="0">
                        <a:buNone/>
                      </a:pPr>
                      <a:r>
                        <a:rPr lang="en-US"/>
                        <a:t>October</a:t>
                      </a:r>
                    </a:p>
                  </a:txBody>
                  <a:tcPr/>
                </a:tc>
                <a:tc>
                  <a:txBody>
                    <a:bodyPr/>
                    <a:lstStyle/>
                    <a:p>
                      <a:pPr lvl="0">
                        <a:buNone/>
                      </a:pPr>
                      <a:r>
                        <a:rPr lang="en-US"/>
                        <a:t>November</a:t>
                      </a:r>
                    </a:p>
                  </a:txBody>
                  <a:tcPr/>
                </a:tc>
                <a:tc>
                  <a:txBody>
                    <a:bodyPr/>
                    <a:lstStyle/>
                    <a:p>
                      <a:pPr lvl="0">
                        <a:buNone/>
                      </a:pPr>
                      <a:r>
                        <a:rPr lang="en-US"/>
                        <a:t>December</a:t>
                      </a:r>
                    </a:p>
                  </a:txBody>
                  <a:tcPr/>
                </a:tc>
                <a:extLst>
                  <a:ext uri="{0D108BD9-81ED-4DB2-BD59-A6C34878D82A}">
                    <a16:rowId xmlns:a16="http://schemas.microsoft.com/office/drawing/2014/main" val="672133594"/>
                  </a:ext>
                </a:extLst>
              </a:tr>
              <a:tr h="370840">
                <a:tc>
                  <a:txBody>
                    <a:bodyPr/>
                    <a:lstStyle/>
                    <a:p>
                      <a:r>
                        <a:rPr lang="en-US"/>
                        <a:t>Aderant</a:t>
                      </a:r>
                    </a:p>
                  </a:txBody>
                  <a:tcPr/>
                </a:tc>
                <a:tc>
                  <a:txBody>
                    <a:bodyPr/>
                    <a:lstStyle/>
                    <a:p>
                      <a:pPr lvl="0">
                        <a:buNone/>
                      </a:pPr>
                      <a:r>
                        <a:rPr lang="en-US"/>
                        <a:t>99.992%</a:t>
                      </a:r>
                    </a:p>
                  </a:txBody>
                  <a:tcPr/>
                </a:tc>
                <a:tc>
                  <a:txBody>
                    <a:bodyPr/>
                    <a:lstStyle/>
                    <a:p>
                      <a:pPr lvl="0">
                        <a:buNone/>
                      </a:pPr>
                      <a:r>
                        <a:rPr lang="en-US"/>
                        <a:t>99.992%</a:t>
                      </a:r>
                    </a:p>
                  </a:txBody>
                  <a:tcPr/>
                </a:tc>
                <a:tc>
                  <a:txBody>
                    <a:bodyPr/>
                    <a:lstStyle/>
                    <a:p>
                      <a:pPr lvl="0">
                        <a:buNone/>
                      </a:pPr>
                      <a:r>
                        <a:rPr lang="en-US"/>
                        <a:t>100%</a:t>
                      </a:r>
                    </a:p>
                  </a:txBody>
                  <a:tcPr/>
                </a:tc>
                <a:extLst>
                  <a:ext uri="{0D108BD9-81ED-4DB2-BD59-A6C34878D82A}">
                    <a16:rowId xmlns:a16="http://schemas.microsoft.com/office/drawing/2014/main" val="507419065"/>
                  </a:ext>
                </a:extLst>
              </a:tr>
              <a:tr h="370840">
                <a:tc>
                  <a:txBody>
                    <a:bodyPr/>
                    <a:lstStyle/>
                    <a:p>
                      <a:r>
                        <a:rPr lang="en-US" err="1"/>
                        <a:t>Intapp</a:t>
                      </a:r>
                      <a:r>
                        <a:rPr lang="en-US"/>
                        <a:t> Walls</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99.996%</a:t>
                      </a:r>
                    </a:p>
                  </a:txBody>
                  <a:tcPr/>
                </a:tc>
                <a:extLst>
                  <a:ext uri="{0D108BD9-81ED-4DB2-BD59-A6C34878D82A}">
                    <a16:rowId xmlns:a16="http://schemas.microsoft.com/office/drawing/2014/main" val="3405068511"/>
                  </a:ext>
                </a:extLst>
              </a:tr>
              <a:tr h="370840">
                <a:tc>
                  <a:txBody>
                    <a:bodyPr/>
                    <a:lstStyle/>
                    <a:p>
                      <a:r>
                        <a:rPr lang="en-US"/>
                        <a:t>JL - Home</a:t>
                      </a:r>
                    </a:p>
                  </a:txBody>
                  <a:tcPr/>
                </a:tc>
                <a:tc>
                  <a:txBody>
                    <a:bodyPr/>
                    <a:lstStyle/>
                    <a:p>
                      <a:pPr lvl="0">
                        <a:buNone/>
                      </a:pPr>
                      <a:r>
                        <a:rPr lang="en-US"/>
                        <a:t>99.934%</a:t>
                      </a:r>
                    </a:p>
                  </a:txBody>
                  <a:tcPr/>
                </a:tc>
                <a:tc>
                  <a:txBody>
                    <a:bodyPr/>
                    <a:lstStyle/>
                    <a:p>
                      <a:pPr lvl="0">
                        <a:buNone/>
                      </a:pPr>
                      <a:r>
                        <a:rPr lang="en-US"/>
                        <a:t>99.973%</a:t>
                      </a:r>
                    </a:p>
                  </a:txBody>
                  <a:tcPr/>
                </a:tc>
                <a:tc>
                  <a:txBody>
                    <a:bodyPr/>
                    <a:lstStyle/>
                    <a:p>
                      <a:pPr lvl="0">
                        <a:buNone/>
                      </a:pPr>
                      <a:r>
                        <a:rPr lang="en-US"/>
                        <a:t>97.579%</a:t>
                      </a:r>
                    </a:p>
                  </a:txBody>
                  <a:tcPr/>
                </a:tc>
                <a:extLst>
                  <a:ext uri="{0D108BD9-81ED-4DB2-BD59-A6C34878D82A}">
                    <a16:rowId xmlns:a16="http://schemas.microsoft.com/office/drawing/2014/main" val="618108969"/>
                  </a:ext>
                </a:extLst>
              </a:tr>
              <a:tr h="370840">
                <a:tc>
                  <a:txBody>
                    <a:bodyPr/>
                    <a:lstStyle/>
                    <a:p>
                      <a:r>
                        <a:rPr lang="en-US"/>
                        <a:t>JLink</a:t>
                      </a:r>
                    </a:p>
                  </a:txBody>
                  <a:tcPr/>
                </a:tc>
                <a:tc>
                  <a:txBody>
                    <a:bodyPr/>
                    <a:lstStyle/>
                    <a:p>
                      <a:pPr lvl="0">
                        <a:buNone/>
                      </a:pPr>
                      <a:r>
                        <a:rPr lang="en-US"/>
                        <a:t>99.993%</a:t>
                      </a:r>
                    </a:p>
                  </a:txBody>
                  <a:tcPr/>
                </a:tc>
                <a:tc>
                  <a:txBody>
                    <a:bodyPr/>
                    <a:lstStyle/>
                    <a:p>
                      <a:pPr lvl="0">
                        <a:buNone/>
                      </a:pPr>
                      <a:r>
                        <a:rPr lang="en-US"/>
                        <a:t>99.996%</a:t>
                      </a:r>
                    </a:p>
                  </a:txBody>
                  <a:tcPr/>
                </a:tc>
                <a:tc>
                  <a:txBody>
                    <a:bodyPr/>
                    <a:lstStyle/>
                    <a:p>
                      <a:pPr lvl="0">
                        <a:buNone/>
                      </a:pPr>
                      <a:r>
                        <a:rPr lang="en-US"/>
                        <a:t>100%</a:t>
                      </a:r>
                    </a:p>
                  </a:txBody>
                  <a:tcPr/>
                </a:tc>
                <a:extLst>
                  <a:ext uri="{0D108BD9-81ED-4DB2-BD59-A6C34878D82A}">
                    <a16:rowId xmlns:a16="http://schemas.microsoft.com/office/drawing/2014/main" val="1306464687"/>
                  </a:ext>
                </a:extLst>
              </a:tr>
              <a:tr h="370840">
                <a:tc>
                  <a:txBody>
                    <a:bodyPr/>
                    <a:lstStyle/>
                    <a:p>
                      <a:r>
                        <a:rPr lang="en-US"/>
                        <a:t>NBI </a:t>
                      </a:r>
                    </a:p>
                  </a:txBody>
                  <a:tcPr/>
                </a:tc>
                <a:tc>
                  <a:txBody>
                    <a:bodyPr/>
                    <a:lstStyle/>
                    <a:p>
                      <a:pPr lvl="0">
                        <a:buNone/>
                      </a:pPr>
                      <a:r>
                        <a:rPr lang="en-US"/>
                        <a:t>99.938%</a:t>
                      </a:r>
                    </a:p>
                  </a:txBody>
                  <a:tcPr/>
                </a:tc>
                <a:tc>
                  <a:txBody>
                    <a:bodyPr/>
                    <a:lstStyle/>
                    <a:p>
                      <a:pPr lvl="0">
                        <a:buNone/>
                      </a:pPr>
                      <a:r>
                        <a:rPr lang="en-US"/>
                        <a:t>99.989%</a:t>
                      </a:r>
                    </a:p>
                  </a:txBody>
                  <a:tcPr/>
                </a:tc>
                <a:tc>
                  <a:txBody>
                    <a:bodyPr/>
                    <a:lstStyle/>
                    <a:p>
                      <a:pPr lvl="0">
                        <a:buNone/>
                      </a:pPr>
                      <a:r>
                        <a:rPr lang="en-US"/>
                        <a:t>97.577%</a:t>
                      </a:r>
                    </a:p>
                  </a:txBody>
                  <a:tcPr/>
                </a:tc>
                <a:extLst>
                  <a:ext uri="{0D108BD9-81ED-4DB2-BD59-A6C34878D82A}">
                    <a16:rowId xmlns:a16="http://schemas.microsoft.com/office/drawing/2014/main" val="2136831971"/>
                  </a:ext>
                </a:extLst>
              </a:tr>
              <a:tr h="417246">
                <a:tc>
                  <a:txBody>
                    <a:bodyPr/>
                    <a:lstStyle/>
                    <a:p>
                      <a:r>
                        <a:rPr lang="en-US"/>
                        <a:t>Payments Credit Card</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149074390"/>
                  </a:ext>
                </a:extLst>
              </a:tr>
              <a:tr h="370840">
                <a:tc>
                  <a:txBody>
                    <a:bodyPr/>
                    <a:lstStyle/>
                    <a:p>
                      <a:r>
                        <a:rPr lang="en-US"/>
                        <a:t>Dashboard</a:t>
                      </a:r>
                    </a:p>
                  </a:txBody>
                  <a:tcPr/>
                </a:tc>
                <a:tc>
                  <a:txBody>
                    <a:bodyPr/>
                    <a:lstStyle/>
                    <a:p>
                      <a:pPr lvl="0">
                        <a:buNone/>
                      </a:pPr>
                      <a:r>
                        <a:rPr lang="en-US"/>
                        <a:t>99.998%</a:t>
                      </a:r>
                    </a:p>
                  </a:txBody>
                  <a:tcPr/>
                </a:tc>
                <a:tc>
                  <a:txBody>
                    <a:bodyPr/>
                    <a:lstStyle/>
                    <a:p>
                      <a:pPr lvl="0">
                        <a:buNone/>
                      </a:pPr>
                      <a:r>
                        <a:rPr lang="en-US"/>
                        <a:t>100%</a:t>
                      </a:r>
                    </a:p>
                  </a:txBody>
                  <a:tcPr/>
                </a:tc>
                <a:tc>
                  <a:txBody>
                    <a:bodyPr/>
                    <a:lstStyle/>
                    <a:p>
                      <a:pPr lvl="0">
                        <a:buNone/>
                      </a:pPr>
                      <a:r>
                        <a:rPr lang="en-US"/>
                        <a:t>99.997%</a:t>
                      </a:r>
                    </a:p>
                  </a:txBody>
                  <a:tcPr/>
                </a:tc>
                <a:extLst>
                  <a:ext uri="{0D108BD9-81ED-4DB2-BD59-A6C34878D82A}">
                    <a16:rowId xmlns:a16="http://schemas.microsoft.com/office/drawing/2014/main" val="2263494704"/>
                  </a:ext>
                </a:extLst>
              </a:tr>
              <a:tr h="370839">
                <a:tc>
                  <a:txBody>
                    <a:bodyPr/>
                    <a:lstStyle/>
                    <a:p>
                      <a:pPr lvl="0">
                        <a:buNone/>
                      </a:pPr>
                      <a:r>
                        <a:rPr lang="en-US"/>
                        <a:t>Biscom</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99.958%</a:t>
                      </a:r>
                    </a:p>
                  </a:txBody>
                  <a:tcPr/>
                </a:tc>
                <a:extLst>
                  <a:ext uri="{0D108BD9-81ED-4DB2-BD59-A6C34878D82A}">
                    <a16:rowId xmlns:a16="http://schemas.microsoft.com/office/drawing/2014/main" val="2471522693"/>
                  </a:ext>
                </a:extLst>
              </a:tr>
              <a:tr h="370838">
                <a:tc>
                  <a:txBody>
                    <a:bodyPr/>
                    <a:lstStyle/>
                    <a:p>
                      <a:pPr lvl="0">
                        <a:buNone/>
                      </a:pPr>
                      <a:r>
                        <a:rPr lang="en-US"/>
                        <a:t>Citrix</a:t>
                      </a:r>
                    </a:p>
                  </a:txBody>
                  <a:tcPr/>
                </a:tc>
                <a:tc>
                  <a:txBody>
                    <a:bodyPr/>
                    <a:lstStyle/>
                    <a:p>
                      <a:pPr lvl="0">
                        <a:buNone/>
                      </a:pPr>
                      <a:r>
                        <a:rPr lang="en-US"/>
                        <a:t>99.987%</a:t>
                      </a:r>
                    </a:p>
                  </a:txBody>
                  <a:tcPr/>
                </a:tc>
                <a:tc>
                  <a:txBody>
                    <a:bodyPr/>
                    <a:lstStyle/>
                    <a:p>
                      <a:pPr lvl="0">
                        <a:buNone/>
                      </a:pPr>
                      <a:r>
                        <a:rPr lang="en-US"/>
                        <a:t>100%</a:t>
                      </a:r>
                    </a:p>
                  </a:txBody>
                  <a:tcPr/>
                </a:tc>
                <a:tc>
                  <a:txBody>
                    <a:bodyPr/>
                    <a:lstStyle/>
                    <a:p>
                      <a:pPr lvl="0">
                        <a:buNone/>
                      </a:pPr>
                      <a:r>
                        <a:rPr lang="en-US"/>
                        <a:t>99.964%</a:t>
                      </a:r>
                    </a:p>
                  </a:txBody>
                  <a:tcPr/>
                </a:tc>
                <a:extLst>
                  <a:ext uri="{0D108BD9-81ED-4DB2-BD59-A6C34878D82A}">
                    <a16:rowId xmlns:a16="http://schemas.microsoft.com/office/drawing/2014/main" val="684611268"/>
                  </a:ext>
                </a:extLst>
              </a:tr>
              <a:tr h="370838">
                <a:tc>
                  <a:txBody>
                    <a:bodyPr/>
                    <a:lstStyle/>
                    <a:p>
                      <a:pPr lvl="0">
                        <a:buNone/>
                      </a:pPr>
                      <a:r>
                        <a:rPr lang="en-US"/>
                        <a:t>VPN East</a:t>
                      </a:r>
                    </a:p>
                  </a:txBody>
                  <a:tcPr/>
                </a:tc>
                <a:tc>
                  <a:txBody>
                    <a:bodyPr/>
                    <a:lstStyle/>
                    <a:p>
                      <a:pPr lvl="0">
                        <a:buNone/>
                      </a:pPr>
                      <a:r>
                        <a:rPr lang="en-US"/>
                        <a:t>100%</a:t>
                      </a:r>
                    </a:p>
                  </a:txBody>
                  <a:tcPr/>
                </a:tc>
                <a:tc>
                  <a:txBody>
                    <a:bodyPr/>
                    <a:lstStyle/>
                    <a:p>
                      <a:pPr lvl="0">
                        <a:buNone/>
                      </a:pPr>
                      <a:r>
                        <a:rPr lang="en-US"/>
                        <a:t>100%</a:t>
                      </a:r>
                    </a:p>
                  </a:txBody>
                  <a:tcPr/>
                </a:tc>
                <a:tc>
                  <a:txBody>
                    <a:bodyPr/>
                    <a:lstStyle/>
                    <a:p>
                      <a:pPr lvl="0">
                        <a:buNone/>
                      </a:pPr>
                      <a:r>
                        <a:rPr lang="en-US"/>
                        <a:t>99.96%</a:t>
                      </a:r>
                    </a:p>
                  </a:txBody>
                  <a:tcPr/>
                </a:tc>
                <a:extLst>
                  <a:ext uri="{0D108BD9-81ED-4DB2-BD59-A6C34878D82A}">
                    <a16:rowId xmlns:a16="http://schemas.microsoft.com/office/drawing/2014/main" val="841393170"/>
                  </a:ext>
                </a:extLst>
              </a:tr>
              <a:tr h="370838">
                <a:tc>
                  <a:txBody>
                    <a:bodyPr/>
                    <a:lstStyle/>
                    <a:p>
                      <a:pPr lvl="0">
                        <a:buNone/>
                      </a:pPr>
                      <a:r>
                        <a:rPr lang="en-US"/>
                        <a:t>VPN West</a:t>
                      </a:r>
                    </a:p>
                  </a:txBody>
                  <a:tcPr/>
                </a:tc>
                <a:tc>
                  <a:txBody>
                    <a:bodyPr/>
                    <a:lstStyle/>
                    <a:p>
                      <a:pPr lvl="0">
                        <a:buNone/>
                      </a:pPr>
                      <a:r>
                        <a:rPr lang="en-US"/>
                        <a:t>99.982%</a:t>
                      </a:r>
                    </a:p>
                  </a:txBody>
                  <a:tcPr/>
                </a:tc>
                <a:tc>
                  <a:txBody>
                    <a:bodyPr/>
                    <a:lstStyle/>
                    <a:p>
                      <a:pPr lvl="0">
                        <a:buNone/>
                      </a:pPr>
                      <a:r>
                        <a:rPr lang="en-US"/>
                        <a:t>100%</a:t>
                      </a:r>
                    </a:p>
                  </a:txBody>
                  <a:tcPr/>
                </a:tc>
                <a:tc>
                  <a:txBody>
                    <a:bodyPr/>
                    <a:lstStyle/>
                    <a:p>
                      <a:pPr lvl="0">
                        <a:buNone/>
                      </a:pPr>
                      <a:r>
                        <a:rPr lang="en-US"/>
                        <a:t>100%</a:t>
                      </a:r>
                    </a:p>
                  </a:txBody>
                  <a:tcPr/>
                </a:tc>
                <a:extLst>
                  <a:ext uri="{0D108BD9-81ED-4DB2-BD59-A6C34878D82A}">
                    <a16:rowId xmlns:a16="http://schemas.microsoft.com/office/drawing/2014/main" val="2369466744"/>
                  </a:ext>
                </a:extLst>
              </a:tr>
            </a:tbl>
          </a:graphicData>
        </a:graphic>
      </p:graphicFrame>
      <p:sp>
        <p:nvSpPr>
          <p:cNvPr id="11" name="TextBox 10">
            <a:extLst>
              <a:ext uri="{FF2B5EF4-FFF2-40B4-BE49-F238E27FC236}">
                <a16:creationId xmlns:a16="http://schemas.microsoft.com/office/drawing/2014/main" id="{822F1A64-38B8-53BA-DB83-82298D4C6D01}"/>
              </a:ext>
            </a:extLst>
          </p:cNvPr>
          <p:cNvSpPr txBox="1"/>
          <p:nvPr/>
        </p:nvSpPr>
        <p:spPr>
          <a:xfrm>
            <a:off x="6921177" y="1685198"/>
            <a:ext cx="45819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7030A0"/>
                </a:solidFill>
                <a:cs typeface="Calibri"/>
              </a:rPr>
              <a:t>Logic Monitor Collector Polling</a:t>
            </a:r>
          </a:p>
          <a:p>
            <a:pPr marL="285750" indent="-285750">
              <a:buFont typeface="Arial" panose="020B0604020202020204" pitchFamily="34" charset="0"/>
              <a:buChar char="•"/>
            </a:pPr>
            <a:r>
              <a:rPr lang="en-US">
                <a:cs typeface="Calibri"/>
              </a:rPr>
              <a:t>Improvements hitting 100% with some websites </a:t>
            </a:r>
          </a:p>
          <a:p>
            <a:pPr marL="285750" indent="-285750">
              <a:buFont typeface="Arial" panose="020B0604020202020204" pitchFamily="34" charset="0"/>
              <a:buChar char="•"/>
            </a:pPr>
            <a:r>
              <a:rPr lang="en-US">
                <a:cs typeface="Calibri"/>
              </a:rPr>
              <a:t>NBI blimps of errors status code </a:t>
            </a:r>
          </a:p>
          <a:p>
            <a:pPr marL="285750" indent="-285750">
              <a:buFont typeface="Arial" panose="020B0604020202020204" pitchFamily="34" charset="0"/>
              <a:buChar char="•"/>
            </a:pPr>
            <a:r>
              <a:rPr lang="en-US">
                <a:cs typeface="Calibri"/>
              </a:rPr>
              <a:t>JL – Home – Authorize timeout during 12/11 5pm EST to 12/12 7am EST </a:t>
            </a:r>
          </a:p>
        </p:txBody>
      </p:sp>
      <p:sp>
        <p:nvSpPr>
          <p:cNvPr id="5" name="Oval 4">
            <a:extLst>
              <a:ext uri="{FF2B5EF4-FFF2-40B4-BE49-F238E27FC236}">
                <a16:creationId xmlns:a16="http://schemas.microsoft.com/office/drawing/2014/main" id="{D9111426-5223-3148-D94F-8CA01BEFD305}"/>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9642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CB0E-0E07-4FE3-9AE6-42E15B7A1AF8}"/>
              </a:ext>
            </a:extLst>
          </p:cNvPr>
          <p:cNvSpPr>
            <a:spLocks noGrp="1"/>
          </p:cNvSpPr>
          <p:nvPr>
            <p:ph type="title"/>
          </p:nvPr>
        </p:nvSpPr>
        <p:spPr/>
        <p:txBody>
          <a:bodyPr/>
          <a:lstStyle/>
          <a:p>
            <a:r>
              <a:rPr lang="en-US" sz="4000"/>
              <a:t>Endpoint Engineering</a:t>
            </a:r>
          </a:p>
        </p:txBody>
      </p:sp>
    </p:spTree>
    <p:extLst>
      <p:ext uri="{BB962C8B-B14F-4D97-AF65-F5344CB8AC3E}">
        <p14:creationId xmlns:p14="http://schemas.microsoft.com/office/powerpoint/2010/main" val="878642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32</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Analytics</a:t>
            </a:r>
          </a:p>
        </p:txBody>
      </p:sp>
      <p:sp>
        <p:nvSpPr>
          <p:cNvPr id="10" name="TextBox 9">
            <a:extLst>
              <a:ext uri="{FF2B5EF4-FFF2-40B4-BE49-F238E27FC236}">
                <a16:creationId xmlns:a16="http://schemas.microsoft.com/office/drawing/2014/main" id="{B994EDEB-F2BE-4DD3-993C-52E72FA14CC4}"/>
              </a:ext>
            </a:extLst>
          </p:cNvPr>
          <p:cNvSpPr txBox="1"/>
          <p:nvPr/>
        </p:nvSpPr>
        <p:spPr>
          <a:xfrm>
            <a:off x="7374934" y="1653217"/>
            <a:ext cx="465221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7030A0"/>
                </a:solidFill>
                <a:ea typeface="+mn-lt"/>
                <a:cs typeface="+mn-lt"/>
              </a:rPr>
              <a:t>Overall score holding at 80 from December primarily due to Feature Updates as we push 22H2 out to the fleet.</a:t>
            </a:r>
          </a:p>
          <a:p>
            <a:endParaRPr lang="en-US">
              <a:solidFill>
                <a:srgbClr val="7030A0"/>
              </a:solidFill>
              <a:cs typeface="Calibri"/>
            </a:endParaRPr>
          </a:p>
          <a:p>
            <a:pPr marL="342900" indent="-342900">
              <a:buFont typeface="Arial" panose="020B0604020202020204" pitchFamily="34" charset="0"/>
              <a:buChar char="•"/>
            </a:pPr>
            <a:r>
              <a:rPr lang="en-US" sz="1850" dirty="0">
                <a:solidFill>
                  <a:srgbClr val="7030A0"/>
                </a:solidFill>
              </a:rPr>
              <a:t>App Reliability score of 73 due to multiple regions (Egress, </a:t>
            </a:r>
            <a:r>
              <a:rPr lang="en-US" sz="1850" dirty="0" err="1">
                <a:solidFill>
                  <a:srgbClr val="7030A0"/>
                </a:solidFill>
              </a:rPr>
              <a:t>Litera</a:t>
            </a:r>
            <a:r>
              <a:rPr lang="en-US" sz="1850" dirty="0">
                <a:solidFill>
                  <a:srgbClr val="7030A0"/>
                </a:solidFill>
              </a:rPr>
              <a:t>, </a:t>
            </a:r>
            <a:r>
              <a:rPr lang="en-US" sz="1850" dirty="0" err="1">
                <a:solidFill>
                  <a:srgbClr val="7030A0"/>
                </a:solidFill>
              </a:rPr>
              <a:t>ndOffice</a:t>
            </a:r>
            <a:r>
              <a:rPr lang="en-US" sz="1850" dirty="0">
                <a:solidFill>
                  <a:srgbClr val="7030A0"/>
                </a:solidFill>
              </a:rPr>
              <a:t> 310) in December, increasing overall process load on machines.</a:t>
            </a:r>
            <a:endParaRPr lang="en-US" sz="1850" dirty="0">
              <a:solidFill>
                <a:srgbClr val="7030A0"/>
              </a:solidFill>
              <a:cs typeface="Calibri"/>
            </a:endParaRPr>
          </a:p>
          <a:p>
            <a:pPr marL="342900" indent="-342900">
              <a:buFont typeface="Arial" panose="020B0604020202020204" pitchFamily="34" charset="0"/>
              <a:buChar char="•"/>
            </a:pPr>
            <a:endParaRPr lang="en-US" sz="1850" dirty="0">
              <a:solidFill>
                <a:srgbClr val="7030A0"/>
              </a:solidFill>
              <a:cs typeface="Calibri"/>
            </a:endParaRPr>
          </a:p>
          <a:p>
            <a:pPr marL="342900" indent="-342900">
              <a:buFont typeface="Arial" panose="020B0604020202020204" pitchFamily="34" charset="0"/>
              <a:buChar char="•"/>
            </a:pPr>
            <a:r>
              <a:rPr lang="en-US" sz="1850" dirty="0">
                <a:solidFill>
                  <a:srgbClr val="7030A0"/>
                </a:solidFill>
              </a:rPr>
              <a:t>Work From Anywhere score hold to 95 as more of our PCs are redirected to our new SCCM CMG. </a:t>
            </a:r>
            <a:endParaRPr lang="en-US" sz="1850" dirty="0">
              <a:solidFill>
                <a:srgbClr val="7030A0"/>
              </a:solidFill>
              <a:cs typeface="Calibri"/>
            </a:endParaRPr>
          </a:p>
          <a:p>
            <a:endParaRPr lang="en-US">
              <a:solidFill>
                <a:srgbClr val="7030A0"/>
              </a:solidFill>
            </a:endParaRPr>
          </a:p>
        </p:txBody>
      </p:sp>
      <p:sp>
        <p:nvSpPr>
          <p:cNvPr id="6" name="Oval 5">
            <a:extLst>
              <a:ext uri="{FF2B5EF4-FFF2-40B4-BE49-F238E27FC236}">
                <a16:creationId xmlns:a16="http://schemas.microsoft.com/office/drawing/2014/main" id="{CBB7A08D-589E-DED2-BAED-DC6652F72808}"/>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Chart, bar chart&#10;&#10;Description automatically generated">
            <a:extLst>
              <a:ext uri="{FF2B5EF4-FFF2-40B4-BE49-F238E27FC236}">
                <a16:creationId xmlns:a16="http://schemas.microsoft.com/office/drawing/2014/main" id="{EFE2164C-A815-22BB-6162-265D13529E90}"/>
              </a:ext>
            </a:extLst>
          </p:cNvPr>
          <p:cNvPicPr>
            <a:picLocks noChangeAspect="1"/>
          </p:cNvPicPr>
          <p:nvPr/>
        </p:nvPicPr>
        <p:blipFill>
          <a:blip r:embed="rId2"/>
          <a:stretch>
            <a:fillRect/>
          </a:stretch>
        </p:blipFill>
        <p:spPr>
          <a:xfrm>
            <a:off x="968829" y="1836065"/>
            <a:ext cx="6135914" cy="3693870"/>
          </a:xfrm>
          <a:prstGeom prst="rect">
            <a:avLst/>
          </a:prstGeom>
        </p:spPr>
      </p:pic>
    </p:spTree>
    <p:extLst>
      <p:ext uri="{BB962C8B-B14F-4D97-AF65-F5344CB8AC3E}">
        <p14:creationId xmlns:p14="http://schemas.microsoft.com/office/powerpoint/2010/main" val="899223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33</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Inventory</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6" name="TextBox 5">
            <a:extLst>
              <a:ext uri="{FF2B5EF4-FFF2-40B4-BE49-F238E27FC236}">
                <a16:creationId xmlns:a16="http://schemas.microsoft.com/office/drawing/2014/main" id="{35D000BB-8D78-4B1E-9190-BE6B7DC58CF4}"/>
              </a:ext>
            </a:extLst>
          </p:cNvPr>
          <p:cNvSpPr txBox="1"/>
          <p:nvPr/>
        </p:nvSpPr>
        <p:spPr>
          <a:xfrm>
            <a:off x="7280680" y="2579481"/>
            <a:ext cx="4736662" cy="236218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42900" indent="-342900">
              <a:buFont typeface="Arial" panose="020B0604020202020204" pitchFamily="34" charset="0"/>
              <a:buChar char="•"/>
            </a:pPr>
            <a:r>
              <a:rPr lang="en-US" sz="1850" dirty="0">
                <a:solidFill>
                  <a:srgbClr val="7030A0"/>
                </a:solidFill>
              </a:rPr>
              <a:t>1076 units now of our Surface Laptop 4.</a:t>
            </a:r>
            <a:endParaRPr lang="en-US" sz="1850" dirty="0">
              <a:solidFill>
                <a:srgbClr val="7030A0"/>
              </a:solidFill>
              <a:cs typeface="Calibri"/>
            </a:endParaRPr>
          </a:p>
          <a:p>
            <a:pPr marL="342900" indent="-342900">
              <a:buFont typeface="Arial" panose="020B0604020202020204" pitchFamily="34" charset="0"/>
              <a:buChar char="•"/>
            </a:pPr>
            <a:endParaRPr lang="en-US" sz="1850" dirty="0">
              <a:solidFill>
                <a:srgbClr val="7030A0"/>
              </a:solidFill>
            </a:endParaRPr>
          </a:p>
          <a:p>
            <a:pPr marL="342900" indent="-342900">
              <a:buFont typeface="Arial" panose="020B0604020202020204" pitchFamily="34" charset="0"/>
              <a:buChar char="•"/>
            </a:pPr>
            <a:r>
              <a:rPr lang="en-US" sz="1850" dirty="0">
                <a:solidFill>
                  <a:srgbClr val="00B050"/>
                </a:solidFill>
              </a:rPr>
              <a:t>1076 total Surface Laptop 4s – Best overall performer</a:t>
            </a:r>
            <a:endParaRPr lang="en-US" sz="1850" dirty="0">
              <a:solidFill>
                <a:srgbClr val="00B050"/>
              </a:solidFill>
              <a:cs typeface="Calibri"/>
            </a:endParaRPr>
          </a:p>
          <a:p>
            <a:pPr marL="342900" indent="-342900">
              <a:buFont typeface="Arial" panose="020B0604020202020204" pitchFamily="34" charset="0"/>
              <a:buChar char="•"/>
            </a:pPr>
            <a:endParaRPr lang="en-US" sz="1850" dirty="0">
              <a:solidFill>
                <a:srgbClr val="00B050"/>
              </a:solidFill>
            </a:endParaRPr>
          </a:p>
          <a:p>
            <a:pPr marL="342900" indent="-342900">
              <a:buFont typeface="Arial" panose="020B0604020202020204" pitchFamily="34" charset="0"/>
              <a:buChar char="•"/>
            </a:pPr>
            <a:r>
              <a:rPr lang="en-US" sz="1850" dirty="0">
                <a:solidFill>
                  <a:srgbClr val="FF0000"/>
                </a:solidFill>
              </a:rPr>
              <a:t>2 Remaining Surface Pro 5s - Worst overall performer</a:t>
            </a:r>
            <a:endParaRPr lang="en-US" sz="1850" dirty="0">
              <a:solidFill>
                <a:srgbClr val="FF0000"/>
              </a:solidFill>
              <a:cs typeface="Calibri"/>
            </a:endParaRPr>
          </a:p>
          <a:p>
            <a:endParaRPr lang="en-US">
              <a:cs typeface="Calibri"/>
            </a:endParaRPr>
          </a:p>
        </p:txBody>
      </p:sp>
      <p:sp>
        <p:nvSpPr>
          <p:cNvPr id="5" name="Oval 4">
            <a:extLst>
              <a:ext uri="{FF2B5EF4-FFF2-40B4-BE49-F238E27FC236}">
                <a16:creationId xmlns:a16="http://schemas.microsoft.com/office/drawing/2014/main" id="{34A092F0-96B5-54B1-2A5A-C5C78798CEE8}"/>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Chart, waterfall chart&#10;&#10;Description automatically generated">
            <a:extLst>
              <a:ext uri="{FF2B5EF4-FFF2-40B4-BE49-F238E27FC236}">
                <a16:creationId xmlns:a16="http://schemas.microsoft.com/office/drawing/2014/main" id="{10072E72-E0C8-FA98-EA8A-C31A7BCAE9D2}"/>
              </a:ext>
            </a:extLst>
          </p:cNvPr>
          <p:cNvPicPr>
            <a:picLocks noChangeAspect="1"/>
          </p:cNvPicPr>
          <p:nvPr/>
        </p:nvPicPr>
        <p:blipFill>
          <a:blip r:embed="rId2"/>
          <a:stretch>
            <a:fillRect/>
          </a:stretch>
        </p:blipFill>
        <p:spPr>
          <a:xfrm>
            <a:off x="769258" y="1632063"/>
            <a:ext cx="6462485" cy="4065589"/>
          </a:xfrm>
          <a:prstGeom prst="rect">
            <a:avLst/>
          </a:prstGeom>
        </p:spPr>
      </p:pic>
    </p:spTree>
    <p:extLst>
      <p:ext uri="{BB962C8B-B14F-4D97-AF65-F5344CB8AC3E}">
        <p14:creationId xmlns:p14="http://schemas.microsoft.com/office/powerpoint/2010/main" val="285802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34</a:t>
            </a:fld>
            <a:endParaRPr lang="en-US"/>
          </a:p>
        </p:txBody>
      </p:sp>
      <p:sp>
        <p:nvSpPr>
          <p:cNvPr id="5" name="TextBox 4">
            <a:extLst>
              <a:ext uri="{FF2B5EF4-FFF2-40B4-BE49-F238E27FC236}">
                <a16:creationId xmlns:a16="http://schemas.microsoft.com/office/drawing/2014/main" id="{953F0C80-05D5-4C37-B21D-ED94321D9B11}"/>
              </a:ext>
            </a:extLst>
          </p:cNvPr>
          <p:cNvSpPr txBox="1"/>
          <p:nvPr/>
        </p:nvSpPr>
        <p:spPr>
          <a:xfrm>
            <a:off x="6248400" y="1705429"/>
            <a:ext cx="5257800" cy="4466771"/>
          </a:xfrm>
          <a:prstGeom prst="rect">
            <a:avLst/>
          </a:prstGeom>
        </p:spPr>
        <p:txBody>
          <a:bodyPr vert="horz" lIns="0" tIns="0" rIns="0" bIns="0" rtlCol="0">
            <a:normAutofit/>
          </a:bodyPr>
          <a:lstStyle/>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a:p>
            <a:pPr marL="0" marR="0">
              <a:lnSpc>
                <a:spcPct val="90000"/>
              </a:lnSpc>
              <a:spcBef>
                <a:spcPts val="0"/>
              </a:spcBef>
              <a:spcAft>
                <a:spcPts val="600"/>
              </a:spcAft>
              <a:buFont typeface="Arial" panose="020B0604020202020204" pitchFamily="34" charset="0"/>
            </a:pPr>
            <a:endParaRPr lang="en-US" sz="1400">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Endpoint Model Performance</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7" name="TextBox 6">
            <a:extLst>
              <a:ext uri="{FF2B5EF4-FFF2-40B4-BE49-F238E27FC236}">
                <a16:creationId xmlns:a16="http://schemas.microsoft.com/office/drawing/2014/main" id="{927EA9A4-D105-4928-B690-64C98AF83C20}"/>
              </a:ext>
            </a:extLst>
          </p:cNvPr>
          <p:cNvSpPr txBox="1"/>
          <p:nvPr/>
        </p:nvSpPr>
        <p:spPr>
          <a:xfrm>
            <a:off x="7387034" y="2322840"/>
            <a:ext cx="3807124" cy="322549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1850" dirty="0">
                <a:solidFill>
                  <a:srgbClr val="7030A0"/>
                </a:solidFill>
              </a:rPr>
              <a:t>Our latest models continue to lead in performance, decreasing boot and sign on times for users. </a:t>
            </a:r>
          </a:p>
          <a:p>
            <a:pPr marL="342900" indent="-342900">
              <a:buFont typeface="Arial" panose="020B0604020202020204" pitchFamily="34" charset="0"/>
              <a:buChar char="•"/>
            </a:pPr>
            <a:endParaRPr lang="en-US" sz="1850" dirty="0">
              <a:cs typeface="Calibri"/>
            </a:endParaRPr>
          </a:p>
          <a:p>
            <a:pPr marL="342900" indent="-342900">
              <a:buFont typeface="Arial" panose="020B0604020202020204" pitchFamily="34" charset="0"/>
              <a:buChar char="•"/>
            </a:pPr>
            <a:r>
              <a:rPr lang="en-US" sz="1850" dirty="0">
                <a:solidFill>
                  <a:srgbClr val="7030A0"/>
                </a:solidFill>
                <a:cs typeface="Calibri"/>
              </a:rPr>
              <a:t>Our worst performers, HP </a:t>
            </a:r>
            <a:r>
              <a:rPr lang="en-US" sz="1850" dirty="0" err="1">
                <a:solidFill>
                  <a:srgbClr val="7030A0"/>
                </a:solidFill>
                <a:cs typeface="Calibri"/>
              </a:rPr>
              <a:t>Elitebook</a:t>
            </a:r>
            <a:r>
              <a:rPr lang="en-US" sz="1850" dirty="0">
                <a:solidFill>
                  <a:srgbClr val="7030A0"/>
                </a:solidFill>
                <a:cs typeface="Calibri"/>
              </a:rPr>
              <a:t> G5s with only 80 units remaining and to be replaced during NextGen.</a:t>
            </a:r>
            <a:br>
              <a:rPr lang="en-US" sz="1850" dirty="0">
                <a:solidFill>
                  <a:srgbClr val="7030A0"/>
                </a:solidFill>
                <a:cs typeface="Calibri"/>
              </a:rPr>
            </a:br>
            <a:br>
              <a:rPr lang="en-US" sz="1850" dirty="0">
                <a:cs typeface="Calibri"/>
              </a:rPr>
            </a:br>
            <a:endParaRPr lang="en-US" sz="1850">
              <a:solidFill>
                <a:srgbClr val="7030A0"/>
              </a:solidFill>
              <a:cs typeface="Calibri"/>
            </a:endParaRPr>
          </a:p>
          <a:p>
            <a:pPr marL="342900" indent="-342900">
              <a:buFont typeface="Arial" panose="020B0604020202020204" pitchFamily="34" charset="0"/>
              <a:buChar char="•"/>
            </a:pPr>
            <a:endParaRPr lang="en-US" sz="1860">
              <a:solidFill>
                <a:srgbClr val="7030A0"/>
              </a:solidFill>
            </a:endParaRPr>
          </a:p>
        </p:txBody>
      </p:sp>
      <p:pic>
        <p:nvPicPr>
          <p:cNvPr id="9" name="Picture 9" descr="Chart, bar chart&#10;&#10;Description automatically generated">
            <a:extLst>
              <a:ext uri="{FF2B5EF4-FFF2-40B4-BE49-F238E27FC236}">
                <a16:creationId xmlns:a16="http://schemas.microsoft.com/office/drawing/2014/main" id="{638C9562-243C-2EF7-4384-D05EB0B4BC35}"/>
              </a:ext>
            </a:extLst>
          </p:cNvPr>
          <p:cNvPicPr>
            <a:picLocks noChangeAspect="1"/>
          </p:cNvPicPr>
          <p:nvPr/>
        </p:nvPicPr>
        <p:blipFill>
          <a:blip r:embed="rId2"/>
          <a:stretch>
            <a:fillRect/>
          </a:stretch>
        </p:blipFill>
        <p:spPr>
          <a:xfrm>
            <a:off x="660401" y="2193101"/>
            <a:ext cx="6362699" cy="3496867"/>
          </a:xfrm>
          <a:prstGeom prst="rect">
            <a:avLst/>
          </a:prstGeom>
        </p:spPr>
      </p:pic>
      <p:sp>
        <p:nvSpPr>
          <p:cNvPr id="6" name="Oval 5">
            <a:extLst>
              <a:ext uri="{FF2B5EF4-FFF2-40B4-BE49-F238E27FC236}">
                <a16:creationId xmlns:a16="http://schemas.microsoft.com/office/drawing/2014/main" id="{616ADB2D-1131-A8CC-952B-DCC904CF07DE}"/>
              </a:ext>
            </a:extLst>
          </p:cNvPr>
          <p:cNvSpPr/>
          <p:nvPr/>
        </p:nvSpPr>
        <p:spPr>
          <a:xfrm>
            <a:off x="139959" y="242596"/>
            <a:ext cx="267508" cy="3265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17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05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6D2BA4-60DD-4C70-9CA3-2C7148D70811}"/>
              </a:ext>
            </a:extLst>
          </p:cNvPr>
          <p:cNvSpPr>
            <a:spLocks noGrp="1"/>
          </p:cNvSpPr>
          <p:nvPr>
            <p:ph type="title"/>
          </p:nvPr>
        </p:nvSpPr>
        <p:spPr/>
        <p:txBody>
          <a:bodyPr/>
          <a:lstStyle/>
          <a:p>
            <a:r>
              <a:rPr lang="en-US"/>
              <a:t>Incident Management</a:t>
            </a:r>
          </a:p>
        </p:txBody>
      </p:sp>
      <p:sp>
        <p:nvSpPr>
          <p:cNvPr id="3" name="Slide Number Placeholder 2">
            <a:extLst>
              <a:ext uri="{FF2B5EF4-FFF2-40B4-BE49-F238E27FC236}">
                <a16:creationId xmlns:a16="http://schemas.microsoft.com/office/drawing/2014/main" id="{1D40BDF5-1B2E-42DB-A36B-09E1372E4F38}"/>
              </a:ext>
            </a:extLst>
          </p:cNvPr>
          <p:cNvSpPr>
            <a:spLocks noGrp="1"/>
          </p:cNvSpPr>
          <p:nvPr>
            <p:ph type="sldNum" sz="quarter" idx="4294967295"/>
          </p:nvPr>
        </p:nvSpPr>
        <p:spPr>
          <a:xfrm>
            <a:off x="9448800" y="6354763"/>
            <a:ext cx="2743200" cy="365125"/>
          </a:xfrm>
        </p:spPr>
        <p:txBody>
          <a:bodyPr/>
          <a:lstStyle/>
          <a:p>
            <a:fld id="{407F7647-6CBB-4945-B48A-22BF8575EA14}" type="slidenum">
              <a:rPr lang="en-US" smtClean="0"/>
              <a:pPr/>
              <a:t>4</a:t>
            </a:fld>
            <a:endParaRPr lang="en-US"/>
          </a:p>
        </p:txBody>
      </p:sp>
    </p:spTree>
    <p:extLst>
      <p:ext uri="{BB962C8B-B14F-4D97-AF65-F5344CB8AC3E}">
        <p14:creationId xmlns:p14="http://schemas.microsoft.com/office/powerpoint/2010/main" val="405335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5</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5800"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graphicFrame>
        <p:nvGraphicFramePr>
          <p:cNvPr id="17" name="Chart 16">
            <a:extLst>
              <a:ext uri="{FF2B5EF4-FFF2-40B4-BE49-F238E27FC236}">
                <a16:creationId xmlns:a16="http://schemas.microsoft.com/office/drawing/2014/main" id="{D0422A1A-1723-4AEA-8957-B654D58F82F1}"/>
              </a:ext>
            </a:extLst>
          </p:cNvPr>
          <p:cNvGraphicFramePr/>
          <p:nvPr>
            <p:extLst>
              <p:ext uri="{D42A27DB-BD31-4B8C-83A1-F6EECF244321}">
                <p14:modId xmlns:p14="http://schemas.microsoft.com/office/powerpoint/2010/main" val="567007082"/>
              </p:ext>
            </p:extLst>
          </p:nvPr>
        </p:nvGraphicFramePr>
        <p:xfrm>
          <a:off x="55138" y="1283342"/>
          <a:ext cx="6039338" cy="280076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C40779DA-F183-431D-89FA-B8B4573A8884}"/>
              </a:ext>
            </a:extLst>
          </p:cNvPr>
          <p:cNvSpPr txBox="1"/>
          <p:nvPr/>
        </p:nvSpPr>
        <p:spPr>
          <a:xfrm>
            <a:off x="6512716" y="1383961"/>
            <a:ext cx="5624146" cy="477053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 </a:t>
            </a:r>
          </a:p>
          <a:p>
            <a:r>
              <a:rPr lang="en-US" sz="1600" dirty="0">
                <a:solidFill>
                  <a:srgbClr val="7030A0"/>
                </a:solidFill>
                <a:latin typeface="Arial" panose="020B0604020202020204" pitchFamily="34" charset="0"/>
                <a:cs typeface="Arial" panose="020B0604020202020204" pitchFamily="34" charset="0"/>
              </a:rPr>
              <a:t>3,134 incidents were opened during the month, across all groups within SNOW. 21.1% of incident volume were email.</a:t>
            </a: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Phone: 2334</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Email: 660</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Self-Service: 78</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Walk-in: 60</a:t>
            </a: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Chat: 2</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First contact resolution decreased slightly in January to 85.1% (as opposed to 85.6% in December). </a:t>
            </a: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solidFill>
                <a:srgbClr val="7030A0"/>
              </a:solidFill>
              <a:latin typeface="Arial" panose="020B06040202020202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EC79EF8C-5C60-4F13-B65D-E3459647ECF4}"/>
              </a:ext>
            </a:extLst>
          </p:cNvPr>
          <p:cNvGraphicFramePr/>
          <p:nvPr>
            <p:extLst>
              <p:ext uri="{D42A27DB-BD31-4B8C-83A1-F6EECF244321}">
                <p14:modId xmlns:p14="http://schemas.microsoft.com/office/powerpoint/2010/main" val="2689663159"/>
              </p:ext>
            </p:extLst>
          </p:nvPr>
        </p:nvGraphicFramePr>
        <p:xfrm>
          <a:off x="55138" y="4172290"/>
          <a:ext cx="6039338" cy="236535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312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6</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Incidents Opened by Week</a:t>
            </a:r>
          </a:p>
        </p:txBody>
      </p:sp>
      <p:sp>
        <p:nvSpPr>
          <p:cNvPr id="11" name="TextBox 10">
            <a:extLst>
              <a:ext uri="{FF2B5EF4-FFF2-40B4-BE49-F238E27FC236}">
                <a16:creationId xmlns:a16="http://schemas.microsoft.com/office/drawing/2014/main" id="{4C9E97A7-8CF9-4121-BD5C-C518FC9BBDEC}"/>
              </a:ext>
            </a:extLst>
          </p:cNvPr>
          <p:cNvSpPr txBox="1"/>
          <p:nvPr/>
        </p:nvSpPr>
        <p:spPr>
          <a:xfrm>
            <a:off x="-1" y="4046315"/>
            <a:ext cx="12191999" cy="378565"/>
          </a:xfrm>
          <a:prstGeom prst="rect">
            <a:avLst/>
          </a:prstGeom>
          <a:noFill/>
        </p:spPr>
        <p:txBody>
          <a:bodyPr wrap="square" rtlCol="0">
            <a:spAutoFit/>
          </a:bodyPr>
          <a:lstStyle/>
          <a:p>
            <a:r>
              <a:rPr lang="en-US" sz="1860">
                <a:solidFill>
                  <a:srgbClr val="7030A0"/>
                </a:solidFill>
              </a:rPr>
              <a:t>Percentage of incidents resolved; same day opened. </a:t>
            </a:r>
          </a:p>
        </p:txBody>
      </p:sp>
      <p:sp>
        <p:nvSpPr>
          <p:cNvPr id="7" name="TextBox 6">
            <a:extLst>
              <a:ext uri="{FF2B5EF4-FFF2-40B4-BE49-F238E27FC236}">
                <a16:creationId xmlns:a16="http://schemas.microsoft.com/office/drawing/2014/main" id="{FE7EE410-2640-4E5A-B961-2D0C05BB533F}"/>
              </a:ext>
            </a:extLst>
          </p:cNvPr>
          <p:cNvSpPr txBox="1"/>
          <p:nvPr/>
        </p:nvSpPr>
        <p:spPr>
          <a:xfrm>
            <a:off x="7866345" y="1785168"/>
            <a:ext cx="4205494"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Incidents opened by week trended upward in January after passing the holidays. </a:t>
            </a: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endParaRPr lang="en-US" sz="1600" dirty="0">
              <a:solidFill>
                <a:srgbClr val="7030A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The percentage of incidents resolved the same day that they were opened was lower in the last two weeks of the month. During those weeks we saw a higher volume of incidents. </a:t>
            </a:r>
          </a:p>
        </p:txBody>
      </p:sp>
      <p:pic>
        <p:nvPicPr>
          <p:cNvPr id="10" name="Picture 9" descr="Chart, line chart&#10;&#10;Description automatically generated">
            <a:extLst>
              <a:ext uri="{FF2B5EF4-FFF2-40B4-BE49-F238E27FC236}">
                <a16:creationId xmlns:a16="http://schemas.microsoft.com/office/drawing/2014/main" id="{C44AF7F1-BE6C-86DF-46A9-F5A749D23E9C}"/>
              </a:ext>
            </a:extLst>
          </p:cNvPr>
          <p:cNvPicPr>
            <a:picLocks noChangeAspect="1"/>
          </p:cNvPicPr>
          <p:nvPr/>
        </p:nvPicPr>
        <p:blipFill>
          <a:blip r:embed="rId3"/>
          <a:stretch>
            <a:fillRect/>
          </a:stretch>
        </p:blipFill>
        <p:spPr>
          <a:xfrm>
            <a:off x="66976" y="1878478"/>
            <a:ext cx="7799369" cy="1995777"/>
          </a:xfrm>
          <a:prstGeom prst="rect">
            <a:avLst/>
          </a:prstGeom>
        </p:spPr>
      </p:pic>
      <p:pic>
        <p:nvPicPr>
          <p:cNvPr id="14" name="Picture 13" descr="Chart, line chart&#10;&#10;Description automatically generated">
            <a:extLst>
              <a:ext uri="{FF2B5EF4-FFF2-40B4-BE49-F238E27FC236}">
                <a16:creationId xmlns:a16="http://schemas.microsoft.com/office/drawing/2014/main" id="{0E878B4C-5817-1501-7DA2-2A51AE7ACD39}"/>
              </a:ext>
            </a:extLst>
          </p:cNvPr>
          <p:cNvPicPr>
            <a:picLocks noChangeAspect="1"/>
          </p:cNvPicPr>
          <p:nvPr/>
        </p:nvPicPr>
        <p:blipFill>
          <a:blip r:embed="rId4"/>
          <a:stretch>
            <a:fillRect/>
          </a:stretch>
        </p:blipFill>
        <p:spPr>
          <a:xfrm>
            <a:off x="21972" y="4359303"/>
            <a:ext cx="7799369" cy="1995777"/>
          </a:xfrm>
          <a:prstGeom prst="rect">
            <a:avLst/>
          </a:prstGeom>
        </p:spPr>
      </p:pic>
    </p:spTree>
    <p:extLst>
      <p:ext uri="{BB962C8B-B14F-4D97-AF65-F5344CB8AC3E}">
        <p14:creationId xmlns:p14="http://schemas.microsoft.com/office/powerpoint/2010/main" val="372658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AE14C-031C-495C-B643-CAD3BB053782}"/>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C4731DB1-8F0E-4F7B-82AD-550F9CD8E90E}"/>
              </a:ext>
            </a:extLst>
          </p:cNvPr>
          <p:cNvSpPr>
            <a:spLocks noGrp="1"/>
          </p:cNvSpPr>
          <p:nvPr>
            <p:ph type="sldNum" sz="quarter" idx="4"/>
          </p:nvPr>
        </p:nvSpPr>
        <p:spPr/>
        <p:txBody>
          <a:bodyPr/>
          <a:lstStyle/>
          <a:p>
            <a:fld id="{407F7647-6CBB-4945-B48A-22BF8575EA14}" type="slidenum">
              <a:rPr lang="en-US" smtClean="0"/>
              <a:pPr/>
              <a:t>7</a:t>
            </a:fld>
            <a:endParaRPr lang="en-US"/>
          </a:p>
        </p:txBody>
      </p:sp>
      <p:sp>
        <p:nvSpPr>
          <p:cNvPr id="11" name="Title 3">
            <a:extLst>
              <a:ext uri="{FF2B5EF4-FFF2-40B4-BE49-F238E27FC236}">
                <a16:creationId xmlns:a16="http://schemas.microsoft.com/office/drawing/2014/main" id="{32F48467-7A62-41C0-A1E7-3811EC513CC9}"/>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12" name="TextBox 11">
            <a:extLst>
              <a:ext uri="{FF2B5EF4-FFF2-40B4-BE49-F238E27FC236}">
                <a16:creationId xmlns:a16="http://schemas.microsoft.com/office/drawing/2014/main" id="{51013045-3E88-4BA4-A7CC-7C45C7A49A34}"/>
              </a:ext>
            </a:extLst>
          </p:cNvPr>
          <p:cNvSpPr txBox="1"/>
          <p:nvPr/>
        </p:nvSpPr>
        <p:spPr>
          <a:xfrm>
            <a:off x="0" y="1514079"/>
            <a:ext cx="12192000" cy="378565"/>
          </a:xfrm>
          <a:prstGeom prst="rect">
            <a:avLst/>
          </a:prstGeom>
          <a:noFill/>
        </p:spPr>
        <p:txBody>
          <a:bodyPr wrap="square" rtlCol="0">
            <a:spAutoFit/>
          </a:bodyPr>
          <a:lstStyle/>
          <a:p>
            <a:r>
              <a:rPr lang="en-US" sz="1860">
                <a:solidFill>
                  <a:srgbClr val="7030A0"/>
                </a:solidFill>
              </a:rPr>
              <a:t>Open Incident Backlog Growth</a:t>
            </a:r>
          </a:p>
        </p:txBody>
      </p:sp>
      <p:sp>
        <p:nvSpPr>
          <p:cNvPr id="10" name="TextBox 9">
            <a:extLst>
              <a:ext uri="{FF2B5EF4-FFF2-40B4-BE49-F238E27FC236}">
                <a16:creationId xmlns:a16="http://schemas.microsoft.com/office/drawing/2014/main" id="{EFC61EF0-BFEF-4476-BEE4-401B95F38623}"/>
              </a:ext>
            </a:extLst>
          </p:cNvPr>
          <p:cNvSpPr txBox="1"/>
          <p:nvPr/>
        </p:nvSpPr>
        <p:spPr>
          <a:xfrm>
            <a:off x="686562" y="5253264"/>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Backlog growth remained low in January.</a:t>
            </a:r>
          </a:p>
        </p:txBody>
      </p:sp>
      <p:pic>
        <p:nvPicPr>
          <p:cNvPr id="7" name="Picture 6" descr="Chart&#10;&#10;Description automatically generated">
            <a:extLst>
              <a:ext uri="{FF2B5EF4-FFF2-40B4-BE49-F238E27FC236}">
                <a16:creationId xmlns:a16="http://schemas.microsoft.com/office/drawing/2014/main" id="{74B7BA1A-049C-1143-A8D5-AF1C5EC21917}"/>
              </a:ext>
            </a:extLst>
          </p:cNvPr>
          <p:cNvPicPr>
            <a:picLocks noChangeAspect="1"/>
          </p:cNvPicPr>
          <p:nvPr/>
        </p:nvPicPr>
        <p:blipFill>
          <a:blip r:embed="rId3"/>
          <a:stretch>
            <a:fillRect/>
          </a:stretch>
        </p:blipFill>
        <p:spPr>
          <a:xfrm>
            <a:off x="76453" y="1892644"/>
            <a:ext cx="12039094" cy="3328107"/>
          </a:xfrm>
          <a:prstGeom prst="rect">
            <a:avLst/>
          </a:prstGeom>
        </p:spPr>
      </p:pic>
    </p:spTree>
    <p:extLst>
      <p:ext uri="{BB962C8B-B14F-4D97-AF65-F5344CB8AC3E}">
        <p14:creationId xmlns:p14="http://schemas.microsoft.com/office/powerpoint/2010/main" val="1595037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5DD430-1563-49E4-B992-6C290336875F}"/>
              </a:ext>
            </a:extLst>
          </p:cNvPr>
          <p:cNvSpPr>
            <a:spLocks noGrp="1"/>
          </p:cNvSpPr>
          <p:nvPr>
            <p:ph type="ftr" sz="quarter" idx="3"/>
          </p:nvPr>
        </p:nvSpPr>
        <p:spPr>
          <a:xfrm>
            <a:off x="685800" y="6356350"/>
            <a:ext cx="4114800" cy="365125"/>
          </a:xfrm>
        </p:spPr>
        <p:txBody>
          <a:bodyPr vert="horz" lIns="0" tIns="0" rIns="0" bIns="0" rtlCol="0" anchor="t" anchorCtr="0">
            <a:normAutofit/>
          </a:bodyPr>
          <a:lstStyle/>
          <a:p>
            <a:pPr>
              <a:spcAft>
                <a:spcPts val="600"/>
              </a:spcAft>
            </a:pPr>
            <a:r>
              <a:rPr lang="en-US" b="1"/>
              <a:t>Jackson Lewis P.C.  </a:t>
            </a:r>
            <a:endParaRPr lang="en-US"/>
          </a:p>
        </p:txBody>
      </p:sp>
      <p:sp>
        <p:nvSpPr>
          <p:cNvPr id="3" name="Slide Number Placeholder 2">
            <a:extLst>
              <a:ext uri="{FF2B5EF4-FFF2-40B4-BE49-F238E27FC236}">
                <a16:creationId xmlns:a16="http://schemas.microsoft.com/office/drawing/2014/main" id="{FEEE6C06-9CE5-435A-B15A-928435252C9B}"/>
              </a:ext>
            </a:extLst>
          </p:cNvPr>
          <p:cNvSpPr>
            <a:spLocks noGrp="1"/>
          </p:cNvSpPr>
          <p:nvPr>
            <p:ph type="sldNum" sz="quarter" idx="4"/>
          </p:nvPr>
        </p:nvSpPr>
        <p:spPr>
          <a:xfrm>
            <a:off x="8759952" y="6355080"/>
            <a:ext cx="2743200" cy="365125"/>
          </a:xfrm>
        </p:spPr>
        <p:txBody>
          <a:bodyPr vert="horz" lIns="0" tIns="0" rIns="0" bIns="0" rtlCol="0" anchor="t" anchorCtr="0">
            <a:normAutofit/>
          </a:bodyPr>
          <a:lstStyle/>
          <a:p>
            <a:pPr>
              <a:spcAft>
                <a:spcPts val="600"/>
              </a:spcAft>
            </a:pPr>
            <a:fld id="{407F7647-6CBB-4945-B48A-22BF8575EA14}" type="slidenum">
              <a:rPr lang="en-US" smtClean="0"/>
              <a:pPr>
                <a:spcAft>
                  <a:spcPts val="600"/>
                </a:spcAft>
              </a:pPr>
              <a:t>8</a:t>
            </a:fld>
            <a:endParaRPr lang="en-US"/>
          </a:p>
        </p:txBody>
      </p:sp>
      <p:sp>
        <p:nvSpPr>
          <p:cNvPr id="4" name="Title 3">
            <a:extLst>
              <a:ext uri="{FF2B5EF4-FFF2-40B4-BE49-F238E27FC236}">
                <a16:creationId xmlns:a16="http://schemas.microsoft.com/office/drawing/2014/main" id="{7A455A8E-83A6-4CED-B2D7-B167ABA98BDE}"/>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sp>
        <p:nvSpPr>
          <p:cNvPr id="9" name="TextBox 8">
            <a:extLst>
              <a:ext uri="{FF2B5EF4-FFF2-40B4-BE49-F238E27FC236}">
                <a16:creationId xmlns:a16="http://schemas.microsoft.com/office/drawing/2014/main" id="{F4839A5F-8230-4CFF-99D0-FE29C294B650}"/>
              </a:ext>
            </a:extLst>
          </p:cNvPr>
          <p:cNvSpPr txBox="1"/>
          <p:nvPr/>
        </p:nvSpPr>
        <p:spPr>
          <a:xfrm>
            <a:off x="0" y="1347537"/>
            <a:ext cx="12191999" cy="378565"/>
          </a:xfrm>
          <a:prstGeom prst="rect">
            <a:avLst/>
          </a:prstGeom>
          <a:noFill/>
        </p:spPr>
        <p:txBody>
          <a:bodyPr wrap="square" rtlCol="0">
            <a:spAutoFit/>
          </a:bodyPr>
          <a:lstStyle/>
          <a:p>
            <a:r>
              <a:rPr lang="en-US" sz="1860">
                <a:solidFill>
                  <a:srgbClr val="7030A0"/>
                </a:solidFill>
              </a:rPr>
              <a:t>Average Age of Open Incidents</a:t>
            </a:r>
          </a:p>
        </p:txBody>
      </p:sp>
      <p:sp>
        <p:nvSpPr>
          <p:cNvPr id="7" name="TextBox 6">
            <a:extLst>
              <a:ext uri="{FF2B5EF4-FFF2-40B4-BE49-F238E27FC236}">
                <a16:creationId xmlns:a16="http://schemas.microsoft.com/office/drawing/2014/main" id="{FE7EE410-2640-4E5A-B961-2D0C05BB533F}"/>
              </a:ext>
            </a:extLst>
          </p:cNvPr>
          <p:cNvSpPr txBox="1"/>
          <p:nvPr/>
        </p:nvSpPr>
        <p:spPr>
          <a:xfrm>
            <a:off x="684276" y="5341186"/>
            <a:ext cx="10818876"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7030A0"/>
                </a:solidFill>
                <a:latin typeface="Arial" panose="020B0604020202020204" pitchFamily="34" charset="0"/>
                <a:cs typeface="Arial" panose="020B0604020202020204" pitchFamily="34" charset="0"/>
              </a:rPr>
              <a:t>In January, the average age of open incidents steadily declined week over week. </a:t>
            </a:r>
          </a:p>
        </p:txBody>
      </p:sp>
      <p:pic>
        <p:nvPicPr>
          <p:cNvPr id="8" name="Picture 7" descr="Chart, line chart&#10;&#10;Description automatically generated">
            <a:extLst>
              <a:ext uri="{FF2B5EF4-FFF2-40B4-BE49-F238E27FC236}">
                <a16:creationId xmlns:a16="http://schemas.microsoft.com/office/drawing/2014/main" id="{98875D52-514F-C6DF-ACC5-1FF0405EDD95}"/>
              </a:ext>
            </a:extLst>
          </p:cNvPr>
          <p:cNvPicPr>
            <a:picLocks noChangeAspect="1"/>
          </p:cNvPicPr>
          <p:nvPr/>
        </p:nvPicPr>
        <p:blipFill>
          <a:blip r:embed="rId3"/>
          <a:stretch>
            <a:fillRect/>
          </a:stretch>
        </p:blipFill>
        <p:spPr>
          <a:xfrm>
            <a:off x="92636" y="1889163"/>
            <a:ext cx="12006728" cy="3072396"/>
          </a:xfrm>
          <a:prstGeom prst="rect">
            <a:avLst/>
          </a:prstGeom>
        </p:spPr>
      </p:pic>
    </p:spTree>
    <p:extLst>
      <p:ext uri="{BB962C8B-B14F-4D97-AF65-F5344CB8AC3E}">
        <p14:creationId xmlns:p14="http://schemas.microsoft.com/office/powerpoint/2010/main" val="3216486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85CAC0-AF8E-4065-9D0E-F4C9CA829998}"/>
              </a:ext>
            </a:extLst>
          </p:cNvPr>
          <p:cNvSpPr>
            <a:spLocks noGrp="1"/>
          </p:cNvSpPr>
          <p:nvPr>
            <p:ph type="ftr" sz="quarter" idx="3"/>
          </p:nvPr>
        </p:nvSpPr>
        <p:spPr/>
        <p:txBody>
          <a:bodyPr/>
          <a:lstStyle/>
          <a:p>
            <a:r>
              <a:rPr lang="en-US" b="1"/>
              <a:t>Jackson Lewis P.C.  </a:t>
            </a:r>
            <a:endParaRPr lang="en-US"/>
          </a:p>
        </p:txBody>
      </p:sp>
      <p:sp>
        <p:nvSpPr>
          <p:cNvPr id="3" name="Slide Number Placeholder 2">
            <a:extLst>
              <a:ext uri="{FF2B5EF4-FFF2-40B4-BE49-F238E27FC236}">
                <a16:creationId xmlns:a16="http://schemas.microsoft.com/office/drawing/2014/main" id="{0D077938-94BD-47FC-8081-11FCE984B42B}"/>
              </a:ext>
            </a:extLst>
          </p:cNvPr>
          <p:cNvSpPr>
            <a:spLocks noGrp="1"/>
          </p:cNvSpPr>
          <p:nvPr>
            <p:ph type="sldNum" sz="quarter" idx="4"/>
          </p:nvPr>
        </p:nvSpPr>
        <p:spPr/>
        <p:txBody>
          <a:bodyPr/>
          <a:lstStyle/>
          <a:p>
            <a:fld id="{407F7647-6CBB-4945-B48A-22BF8575EA14}" type="slidenum">
              <a:rPr lang="en-US" smtClean="0"/>
              <a:pPr/>
              <a:t>9</a:t>
            </a:fld>
            <a:endParaRPr lang="en-US"/>
          </a:p>
        </p:txBody>
      </p:sp>
      <p:sp>
        <p:nvSpPr>
          <p:cNvPr id="9" name="TextBox 8">
            <a:extLst>
              <a:ext uri="{FF2B5EF4-FFF2-40B4-BE49-F238E27FC236}">
                <a16:creationId xmlns:a16="http://schemas.microsoft.com/office/drawing/2014/main" id="{F57FFC0A-E3F0-4D84-A449-FA37792AF326}"/>
              </a:ext>
            </a:extLst>
          </p:cNvPr>
          <p:cNvSpPr txBox="1"/>
          <p:nvPr/>
        </p:nvSpPr>
        <p:spPr>
          <a:xfrm>
            <a:off x="0" y="1514079"/>
            <a:ext cx="12192000" cy="378565"/>
          </a:xfrm>
          <a:prstGeom prst="rect">
            <a:avLst/>
          </a:prstGeom>
          <a:noFill/>
        </p:spPr>
        <p:txBody>
          <a:bodyPr wrap="square" lIns="91440" tIns="45720" rIns="91440" bIns="45720" rtlCol="0" anchor="t">
            <a:spAutoFit/>
          </a:bodyPr>
          <a:lstStyle/>
          <a:p>
            <a:r>
              <a:rPr lang="en-US" sz="1850">
                <a:solidFill>
                  <a:srgbClr val="7030A0"/>
                </a:solidFill>
              </a:rPr>
              <a:t>Average Age of Open Incidents by Assignment Group - as of the last day of the month</a:t>
            </a:r>
            <a:endParaRPr lang="en-US" sz="1860">
              <a:solidFill>
                <a:srgbClr val="7030A0"/>
              </a:solidFill>
              <a:cs typeface="Calibri" panose="020F0502020204030204"/>
            </a:endParaRPr>
          </a:p>
        </p:txBody>
      </p:sp>
      <p:sp>
        <p:nvSpPr>
          <p:cNvPr id="10" name="Title 3">
            <a:extLst>
              <a:ext uri="{FF2B5EF4-FFF2-40B4-BE49-F238E27FC236}">
                <a16:creationId xmlns:a16="http://schemas.microsoft.com/office/drawing/2014/main" id="{CA0BFE7E-2ECD-4986-BEA7-50D8AC475A55}"/>
              </a:ext>
            </a:extLst>
          </p:cNvPr>
          <p:cNvSpPr>
            <a:spLocks noGrp="1"/>
          </p:cNvSpPr>
          <p:nvPr>
            <p:ph type="title"/>
          </p:nvPr>
        </p:nvSpPr>
        <p:spPr>
          <a:xfrm>
            <a:off x="687324" y="457200"/>
            <a:ext cx="10817352" cy="737961"/>
          </a:xfrm>
        </p:spPr>
        <p:txBody>
          <a:bodyPr vert="horz" lIns="0" tIns="0" rIns="0" bIns="0" rtlCol="0" anchor="t" anchorCtr="0">
            <a:normAutofit/>
          </a:bodyPr>
          <a:lstStyle/>
          <a:p>
            <a:r>
              <a:rPr lang="en-US" sz="2500" b="1" i="0" kern="1200">
                <a:latin typeface="Arial" panose="020B0604020202020204" pitchFamily="34" charset="0"/>
                <a:ea typeface="+mj-ea"/>
                <a:cs typeface="Arial" panose="020B0604020202020204" pitchFamily="34" charset="0"/>
              </a:rPr>
              <a:t>Incident Statistics</a:t>
            </a:r>
            <a:br>
              <a:rPr lang="en-US" sz="2500" b="1" i="0" kern="1200">
                <a:latin typeface="Arial" panose="020B0604020202020204" pitchFamily="34" charset="0"/>
                <a:ea typeface="+mj-ea"/>
                <a:cs typeface="Arial" panose="020B0604020202020204" pitchFamily="34" charset="0"/>
              </a:rPr>
            </a:br>
            <a:endParaRPr lang="en-US" sz="2500" b="1" i="0" kern="1200">
              <a:latin typeface="Arial" panose="020B0604020202020204" pitchFamily="34" charset="0"/>
              <a:ea typeface="+mj-ea"/>
              <a:cs typeface="Arial" panose="020B0604020202020204" pitchFamily="34" charset="0"/>
            </a:endParaRPr>
          </a:p>
        </p:txBody>
      </p:sp>
      <p:pic>
        <p:nvPicPr>
          <p:cNvPr id="7" name="Picture 6" descr="Chart, bar chart&#10;&#10;Description automatically generated">
            <a:extLst>
              <a:ext uri="{FF2B5EF4-FFF2-40B4-BE49-F238E27FC236}">
                <a16:creationId xmlns:a16="http://schemas.microsoft.com/office/drawing/2014/main" id="{A3F09D2B-1D83-1F1C-1E7A-527956DBC519}"/>
              </a:ext>
            </a:extLst>
          </p:cNvPr>
          <p:cNvPicPr>
            <a:picLocks noChangeAspect="1"/>
          </p:cNvPicPr>
          <p:nvPr/>
        </p:nvPicPr>
        <p:blipFill>
          <a:blip r:embed="rId2"/>
          <a:stretch>
            <a:fillRect/>
          </a:stretch>
        </p:blipFill>
        <p:spPr>
          <a:xfrm>
            <a:off x="495350" y="1947882"/>
            <a:ext cx="11201300" cy="4350690"/>
          </a:xfrm>
          <a:prstGeom prst="rect">
            <a:avLst/>
          </a:prstGeom>
        </p:spPr>
      </p:pic>
    </p:spTree>
    <p:extLst>
      <p:ext uri="{BB962C8B-B14F-4D97-AF65-F5344CB8AC3E}">
        <p14:creationId xmlns:p14="http://schemas.microsoft.com/office/powerpoint/2010/main" val="420342222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3B1365"/>
      </a:accent1>
      <a:accent2>
        <a:srgbClr val="FF5750"/>
      </a:accent2>
      <a:accent3>
        <a:srgbClr val="91D2F2"/>
      </a:accent3>
      <a:accent4>
        <a:srgbClr val="00A87E"/>
      </a:accent4>
      <a:accent5>
        <a:srgbClr val="BC3D95"/>
      </a:accent5>
      <a:accent6>
        <a:srgbClr val="FDF385"/>
      </a:accent6>
      <a:hlink>
        <a:srgbClr val="3B1264"/>
      </a:hlink>
      <a:folHlink>
        <a:srgbClr val="3B126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L_PPT_Short_V1_20200113.pptx  -  Read-Only" id="{48D00568-7052-4F53-AB33-9D3848305AA0}" vid="{2109B9BA-1E9D-414D-9B7E-3A0BDFCE5A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JL_PPT_Short_V1_20200113</Template>
  <TotalTime>253</TotalTime>
  <Words>2879</Words>
  <Application>Microsoft Office PowerPoint</Application>
  <PresentationFormat>Widescreen</PresentationFormat>
  <Paragraphs>488</Paragraphs>
  <Slides>35</Slides>
  <Notes>17</Notes>
  <HiddenSlides>1</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Endpoints Operations</vt:lpstr>
      <vt:lpstr>PowerPoint Presentation</vt:lpstr>
      <vt:lpstr>Executive Summary</vt:lpstr>
      <vt:lpstr>Incident Management</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Incident Statistics </vt:lpstr>
      <vt:lpstr>2022 SLA Goals &amp; Actuals</vt:lpstr>
      <vt:lpstr>PowerPoint Presentation</vt:lpstr>
      <vt:lpstr>Service Desk</vt:lpstr>
      <vt:lpstr>Year over Year Quarterly Results</vt:lpstr>
      <vt:lpstr>Key Call Statistics </vt:lpstr>
      <vt:lpstr>Key Call Statistics </vt:lpstr>
      <vt:lpstr>Key Call Statistics </vt:lpstr>
      <vt:lpstr>Incident Statistics </vt:lpstr>
      <vt:lpstr>2021 Service Desk SLA Statistics</vt:lpstr>
      <vt:lpstr>Knowledge Statistics </vt:lpstr>
      <vt:lpstr>Update &amp; Reminder Highlights </vt:lpstr>
      <vt:lpstr> Technology Operations </vt:lpstr>
      <vt:lpstr>Escalation Status </vt:lpstr>
      <vt:lpstr>Escalation Baselines </vt:lpstr>
      <vt:lpstr>Logic Monitor Alerts </vt:lpstr>
      <vt:lpstr>Resource Uptime </vt:lpstr>
      <vt:lpstr>Endpoint Engineering</vt:lpstr>
      <vt:lpstr>Endpoint Analytics</vt:lpstr>
      <vt:lpstr>Endpoint Model Inventory </vt:lpstr>
      <vt:lpstr>Endpoint Model Performance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JL IT Risk &amp; Security TVA Report</dc:title>
  <dc:creator>Noble, Keith (IT)</dc:creator>
  <cp:lastModifiedBy>Noble, Keith (IT)</cp:lastModifiedBy>
  <cp:revision>110</cp:revision>
  <dcterms:created xsi:type="dcterms:W3CDTF">2021-04-29T18:29:43Z</dcterms:created>
  <dcterms:modified xsi:type="dcterms:W3CDTF">2023-02-10T22:38:48Z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48b226d-6b88-4ce3-8eaa-79f3faccaf85_Enabled">
    <vt:lpwstr>true</vt:lpwstr>
  </property>
  <property fmtid="{D5CDD505-2E9C-101B-9397-08002B2CF9AE}" pid="3" name="MSIP_Label_348b226d-6b88-4ce3-8eaa-79f3faccaf85_SetDate">
    <vt:lpwstr>2021-04-29T18:29:43Z</vt:lpwstr>
  </property>
  <property fmtid="{D5CDD505-2E9C-101B-9397-08002B2CF9AE}" pid="4" name="MSIP_Label_348b226d-6b88-4ce3-8eaa-79f3faccaf85_Method">
    <vt:lpwstr>Standard</vt:lpwstr>
  </property>
  <property fmtid="{D5CDD505-2E9C-101B-9397-08002B2CF9AE}" pid="5" name="MSIP_Label_348b226d-6b88-4ce3-8eaa-79f3faccaf85_Name">
    <vt:lpwstr>348b226d-6b88-4ce3-8eaa-79f3faccaf85</vt:lpwstr>
  </property>
  <property fmtid="{D5CDD505-2E9C-101B-9397-08002B2CF9AE}" pid="6" name="MSIP_Label_348b226d-6b88-4ce3-8eaa-79f3faccaf85_SiteId">
    <vt:lpwstr>6ab77482-4dda-43b3-9e50-82db3e426c2c</vt:lpwstr>
  </property>
  <property fmtid="{D5CDD505-2E9C-101B-9397-08002B2CF9AE}" pid="7" name="MSIP_Label_348b226d-6b88-4ce3-8eaa-79f3faccaf85_ActionId">
    <vt:lpwstr>2d8f1f87-5cf1-4f44-9c7c-91a170a2c201</vt:lpwstr>
  </property>
  <property fmtid="{D5CDD505-2E9C-101B-9397-08002B2CF9AE}" pid="8" name="MSIP_Label_348b226d-6b88-4ce3-8eaa-79f3faccaf85_ContentBits">
    <vt:lpwstr>0</vt:lpwstr>
  </property>
</Properties>
</file>