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438" r:id="rId2"/>
    <p:sldId id="1464" r:id="rId3"/>
    <p:sldId id="1528" r:id="rId4"/>
    <p:sldId id="1537" r:id="rId5"/>
    <p:sldId id="1497" r:id="rId6"/>
    <p:sldId id="1514" r:id="rId7"/>
    <p:sldId id="1519" r:id="rId8"/>
    <p:sldId id="1526" r:id="rId9"/>
    <p:sldId id="1520" r:id="rId10"/>
    <p:sldId id="1521" r:id="rId11"/>
    <p:sldId id="1522" r:id="rId12"/>
    <p:sldId id="1523" r:id="rId13"/>
    <p:sldId id="1551" r:id="rId14"/>
    <p:sldId id="1550" r:id="rId15"/>
    <p:sldId id="1525" r:id="rId16"/>
    <p:sldId id="1532" r:id="rId17"/>
    <p:sldId id="1502" r:id="rId18"/>
    <p:sldId id="1518" r:id="rId19"/>
    <p:sldId id="1466" r:id="rId20"/>
    <p:sldId id="1495" r:id="rId21"/>
    <p:sldId id="1496" r:id="rId22"/>
    <p:sldId id="1534" r:id="rId23"/>
    <p:sldId id="1535" r:id="rId24"/>
    <p:sldId id="1536" r:id="rId25"/>
    <p:sldId id="1500" r:id="rId26"/>
    <p:sldId id="1530" r:id="rId27"/>
    <p:sldId id="1503" r:id="rId28"/>
    <p:sldId id="1540" r:id="rId29"/>
    <p:sldId id="1549" r:id="rId30"/>
    <p:sldId id="1501" r:id="rId31"/>
    <p:sldId id="1542" r:id="rId32"/>
    <p:sldId id="1548" r:id="rId33"/>
    <p:sldId id="1547"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CA081-C6A4-B966-A927-7CA774B0326B}" v="1273" dt="2023-03-13T15:23:26.383"/>
    <p1510:client id="{4C4B129F-0B7F-584D-B942-B25C68EFF2F1}" v="662" dt="2023-03-13T14:12:11.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5D9_554F7D7E.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5D7_B0E8025A.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5D8_8DACAE02.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_5D8_8DACAE02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_5FE_F62341C4.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_5FA_D5B425B5.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_5DF_C155109C.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_604_F28C7BDC.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5D9_554F7D7E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5FC_DEF7D599.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5EE_6C26D2DC.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5EE_6C26D2DC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5EE_6C26D2DC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_5EE_6C26D2DC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5BA_37F9505C.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5BA_37F9505C5.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cat>
            <c:strRef>
              <c:f>Sheet1!$A$13:$A$15</c:f>
              <c:strCache>
                <c:ptCount val="3"/>
                <c:pt idx="0">
                  <c:v>December</c:v>
                </c:pt>
                <c:pt idx="1">
                  <c:v>January</c:v>
                </c:pt>
                <c:pt idx="2">
                  <c:v>February</c:v>
                </c:pt>
              </c:strCache>
            </c:strRef>
          </c:cat>
          <c:val>
            <c:numRef>
              <c:f>Sheet1!$B$13:$B$15</c:f>
              <c:numCache>
                <c:formatCode>General</c:formatCode>
                <c:ptCount val="3"/>
                <c:pt idx="0">
                  <c:v>1922</c:v>
                </c:pt>
                <c:pt idx="1">
                  <c:v>2334</c:v>
                </c:pt>
                <c:pt idx="2">
                  <c:v>2372</c:v>
                </c:pt>
              </c:numCache>
            </c:numRef>
          </c:val>
          <c:extLst>
            <c:ext xmlns:c16="http://schemas.microsoft.com/office/drawing/2014/chart" uri="{C3380CC4-5D6E-409C-BE32-E72D297353CC}">
              <c16:uniqueId val="{00000000-2613-447E-A06A-8A1F041D8066}"/>
            </c:ext>
          </c:extLst>
        </c:ser>
        <c:ser>
          <c:idx val="1"/>
          <c:order val="1"/>
          <c:spPr>
            <a:solidFill>
              <a:schemeClr val="accent2"/>
            </a:solidFill>
            <a:ln>
              <a:noFill/>
            </a:ln>
            <a:effectLst/>
          </c:spPr>
          <c:invertIfNegative val="0"/>
          <c:cat>
            <c:strRef>
              <c:f>Sheet1!$A$13:$A$15</c:f>
              <c:strCache>
                <c:ptCount val="3"/>
                <c:pt idx="0">
                  <c:v>December</c:v>
                </c:pt>
                <c:pt idx="1">
                  <c:v>January</c:v>
                </c:pt>
                <c:pt idx="2">
                  <c:v>February</c:v>
                </c:pt>
              </c:strCache>
            </c:strRef>
          </c:cat>
          <c:val>
            <c:numRef>
              <c:f>Sheet1!$C$13:$C$15</c:f>
              <c:numCache>
                <c:formatCode>General</c:formatCode>
                <c:ptCount val="3"/>
                <c:pt idx="0">
                  <c:v>614</c:v>
                </c:pt>
                <c:pt idx="1">
                  <c:v>660</c:v>
                </c:pt>
                <c:pt idx="2">
                  <c:v>620</c:v>
                </c:pt>
              </c:numCache>
            </c:numRef>
          </c:val>
          <c:extLst>
            <c:ext xmlns:c16="http://schemas.microsoft.com/office/drawing/2014/chart" uri="{C3380CC4-5D6E-409C-BE32-E72D297353CC}">
              <c16:uniqueId val="{00000001-2613-447E-A06A-8A1F041D8066}"/>
            </c:ext>
          </c:extLst>
        </c:ser>
        <c:ser>
          <c:idx val="2"/>
          <c:order val="2"/>
          <c:spPr>
            <a:solidFill>
              <a:schemeClr val="accent3"/>
            </a:solidFill>
            <a:ln>
              <a:noFill/>
            </a:ln>
            <a:effectLst/>
          </c:spPr>
          <c:invertIfNegative val="0"/>
          <c:cat>
            <c:strRef>
              <c:f>Sheet1!$A$13:$A$15</c:f>
              <c:strCache>
                <c:ptCount val="3"/>
                <c:pt idx="0">
                  <c:v>December</c:v>
                </c:pt>
                <c:pt idx="1">
                  <c:v>January</c:v>
                </c:pt>
                <c:pt idx="2">
                  <c:v>February</c:v>
                </c:pt>
              </c:strCache>
            </c:strRef>
          </c:cat>
          <c:val>
            <c:numRef>
              <c:f>Sheet1!$D$13:$D$15</c:f>
              <c:numCache>
                <c:formatCode>General</c:formatCode>
                <c:ptCount val="3"/>
                <c:pt idx="0">
                  <c:v>42</c:v>
                </c:pt>
                <c:pt idx="1">
                  <c:v>78</c:v>
                </c:pt>
                <c:pt idx="2">
                  <c:v>70</c:v>
                </c:pt>
              </c:numCache>
            </c:numRef>
          </c:val>
          <c:extLst>
            <c:ext xmlns:c16="http://schemas.microsoft.com/office/drawing/2014/chart" uri="{C3380CC4-5D6E-409C-BE32-E72D297353CC}">
              <c16:uniqueId val="{00000002-2613-447E-A06A-8A1F041D8066}"/>
            </c:ext>
          </c:extLst>
        </c:ser>
        <c:ser>
          <c:idx val="3"/>
          <c:order val="3"/>
          <c:spPr>
            <a:solidFill>
              <a:schemeClr val="accent4"/>
            </a:solidFill>
            <a:ln>
              <a:noFill/>
            </a:ln>
            <a:effectLst/>
          </c:spPr>
          <c:invertIfNegative val="0"/>
          <c:cat>
            <c:strRef>
              <c:f>Sheet1!$A$13:$A$15</c:f>
              <c:strCache>
                <c:ptCount val="3"/>
                <c:pt idx="0">
                  <c:v>December</c:v>
                </c:pt>
                <c:pt idx="1">
                  <c:v>January</c:v>
                </c:pt>
                <c:pt idx="2">
                  <c:v>February</c:v>
                </c:pt>
              </c:strCache>
            </c:strRef>
          </c:cat>
          <c:val>
            <c:numRef>
              <c:f>Sheet1!$E$13:$E$15</c:f>
              <c:numCache>
                <c:formatCode>General</c:formatCode>
                <c:ptCount val="3"/>
                <c:pt idx="0">
                  <c:v>24</c:v>
                </c:pt>
                <c:pt idx="1">
                  <c:v>60</c:v>
                </c:pt>
                <c:pt idx="2">
                  <c:v>45</c:v>
                </c:pt>
              </c:numCache>
            </c:numRef>
          </c:val>
          <c:extLst>
            <c:ext xmlns:c16="http://schemas.microsoft.com/office/drawing/2014/chart" uri="{C3380CC4-5D6E-409C-BE32-E72D297353CC}">
              <c16:uniqueId val="{00000004-2613-447E-A06A-8A1F041D8066}"/>
            </c:ext>
          </c:extLst>
        </c:ser>
        <c:ser>
          <c:idx val="4"/>
          <c:order val="4"/>
          <c:spPr>
            <a:solidFill>
              <a:schemeClr val="accent5"/>
            </a:solidFill>
            <a:ln>
              <a:noFill/>
            </a:ln>
            <a:effectLst/>
          </c:spPr>
          <c:invertIfNegative val="0"/>
          <c:cat>
            <c:strRef>
              <c:f>Sheet1!$A$13:$A$15</c:f>
              <c:strCache>
                <c:ptCount val="3"/>
                <c:pt idx="0">
                  <c:v>December</c:v>
                </c:pt>
                <c:pt idx="1">
                  <c:v>January</c:v>
                </c:pt>
                <c:pt idx="2">
                  <c:v>February</c:v>
                </c:pt>
              </c:strCache>
            </c:strRef>
          </c:cat>
          <c:val>
            <c:numRef>
              <c:f>Sheet1!$F$13:$F$15</c:f>
              <c:numCache>
                <c:formatCode>General</c:formatCode>
                <c:ptCount val="3"/>
                <c:pt idx="0">
                  <c:v>3</c:v>
                </c:pt>
                <c:pt idx="1">
                  <c:v>2</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Sheet1!$A$13:$A$15</c:f>
              <c:strCache>
                <c:ptCount val="3"/>
                <c:pt idx="0">
                  <c:v>December</c:v>
                </c:pt>
                <c:pt idx="1">
                  <c:v>January</c:v>
                </c:pt>
                <c:pt idx="2">
                  <c:v>February</c:v>
                </c:pt>
              </c:strCache>
            </c:strRef>
          </c:cat>
          <c:val>
            <c:numRef>
              <c:f>Sheet1!$B$13:$B$15</c:f>
              <c:numCache>
                <c:formatCode>0.00%</c:formatCode>
                <c:ptCount val="3"/>
                <c:pt idx="0">
                  <c:v>0.87370000000000003</c:v>
                </c:pt>
                <c:pt idx="1">
                  <c:v>0.8871</c:v>
                </c:pt>
                <c:pt idx="2">
                  <c:v>0.87880000000000003</c:v>
                </c:pt>
              </c:numCache>
            </c:numRef>
          </c:val>
          <c:smooth val="0"/>
          <c:extLst>
            <c:ext xmlns:c16="http://schemas.microsoft.com/office/drawing/2014/chart" uri="{C3380CC4-5D6E-409C-BE32-E72D297353CC}">
              <c16:uniqueId val="{00000000-5276-4CE0-BE63-7A054A490962}"/>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Sheet1!$A$13:$A$15</c:f>
              <c:strCache>
                <c:ptCount val="3"/>
                <c:pt idx="0">
                  <c:v>December</c:v>
                </c:pt>
                <c:pt idx="1">
                  <c:v>January</c:v>
                </c:pt>
                <c:pt idx="2">
                  <c:v>February</c:v>
                </c:pt>
              </c:strCache>
            </c:strRef>
          </c:cat>
          <c:val>
            <c:numRef>
              <c:f>Sheet1!$C$13:$C$15</c:f>
              <c:numCache>
                <c:formatCode>0.00%</c:formatCode>
                <c:ptCount val="3"/>
                <c:pt idx="0">
                  <c:v>0.91879999999999995</c:v>
                </c:pt>
                <c:pt idx="1">
                  <c:v>0.93100000000000005</c:v>
                </c:pt>
                <c:pt idx="2">
                  <c:v>0.9224</c:v>
                </c:pt>
              </c:numCache>
            </c:numRef>
          </c:val>
          <c:smooth val="0"/>
          <c:extLst>
            <c:ext xmlns:c16="http://schemas.microsoft.com/office/drawing/2014/chart" uri="{C3380CC4-5D6E-409C-BE32-E72D297353CC}">
              <c16:uniqueId val="{00000001-5276-4CE0-BE63-7A054A490962}"/>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Sheet1!$A$13:$A$15</c:f>
              <c:strCache>
                <c:ptCount val="3"/>
                <c:pt idx="0">
                  <c:v>December</c:v>
                </c:pt>
                <c:pt idx="1">
                  <c:v>January</c:v>
                </c:pt>
                <c:pt idx="2">
                  <c:v>February</c:v>
                </c:pt>
              </c:strCache>
            </c:strRef>
          </c:cat>
          <c:val>
            <c:numRef>
              <c:f>Sheet1!$D$13:$D$15</c:f>
              <c:numCache>
                <c:formatCode>0.00%</c:formatCode>
                <c:ptCount val="3"/>
                <c:pt idx="0">
                  <c:v>0.92930000000000001</c:v>
                </c:pt>
                <c:pt idx="1">
                  <c:v>0.9425</c:v>
                </c:pt>
                <c:pt idx="2">
                  <c:v>0.93620000000000003</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Sheet1!$A$13:$A$15</c:f>
              <c:strCache>
                <c:ptCount val="3"/>
                <c:pt idx="0">
                  <c:v>December</c:v>
                </c:pt>
                <c:pt idx="1">
                  <c:v>January</c:v>
                </c:pt>
                <c:pt idx="2">
                  <c:v>February</c:v>
                </c:pt>
              </c:strCache>
            </c:strRef>
          </c:cat>
          <c:val>
            <c:numRef>
              <c:f>Sheet1!$B$13:$B$15</c:f>
              <c:numCache>
                <c:formatCode>General</c:formatCode>
                <c:ptCount val="3"/>
                <c:pt idx="0">
                  <c:v>35</c:v>
                </c:pt>
                <c:pt idx="1">
                  <c:v>31</c:v>
                </c:pt>
                <c:pt idx="2">
                  <c:v>29</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Knowledge 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Sheet1!$A$13:$A$15</c:f>
              <c:strCache>
                <c:ptCount val="3"/>
                <c:pt idx="0">
                  <c:v>December</c:v>
                </c:pt>
                <c:pt idx="1">
                  <c:v>January </c:v>
                </c:pt>
                <c:pt idx="2">
                  <c:v>February</c:v>
                </c:pt>
              </c:strCache>
            </c:strRef>
          </c:cat>
          <c:val>
            <c:numRef>
              <c:f>Sheet1!$B$13:$B$15</c:f>
              <c:numCache>
                <c:formatCode>General</c:formatCode>
                <c:ptCount val="3"/>
                <c:pt idx="0">
                  <c:v>220</c:v>
                </c:pt>
                <c:pt idx="1">
                  <c:v>231</c:v>
                </c:pt>
                <c:pt idx="2">
                  <c:v>235</c:v>
                </c:pt>
              </c:numCache>
            </c:numRef>
          </c:val>
          <c:extLst>
            <c:ext xmlns:c16="http://schemas.microsoft.com/office/drawing/2014/chart" uri="{C3380CC4-5D6E-409C-BE32-E72D297353CC}">
              <c16:uniqueId val="{00000000-B85F-9148-B61F-89821E0889F2}"/>
            </c:ext>
          </c:extLst>
        </c:ser>
        <c:ser>
          <c:idx val="1"/>
          <c:order val="1"/>
          <c:spPr>
            <a:solidFill>
              <a:schemeClr val="accent2"/>
            </a:solidFill>
            <a:ln>
              <a:noFill/>
            </a:ln>
            <a:effectLst/>
          </c:spPr>
          <c:invertIfNegative val="0"/>
          <c:cat>
            <c:strRef>
              <c:f>Sheet1!$A$13:$A$15</c:f>
              <c:strCache>
                <c:ptCount val="3"/>
                <c:pt idx="0">
                  <c:v>December</c:v>
                </c:pt>
                <c:pt idx="1">
                  <c:v>January </c:v>
                </c:pt>
                <c:pt idx="2">
                  <c:v>February</c:v>
                </c:pt>
              </c:strCache>
            </c:strRef>
          </c:cat>
          <c:val>
            <c:numRef>
              <c:f>Sheet1!$C$13:$C$15</c:f>
              <c:numCache>
                <c:formatCode>General</c:formatCode>
                <c:ptCount val="3"/>
                <c:pt idx="0">
                  <c:v>283</c:v>
                </c:pt>
                <c:pt idx="1">
                  <c:v>313</c:v>
                </c:pt>
                <c:pt idx="2">
                  <c:v>322</c:v>
                </c:pt>
              </c:numCache>
            </c:numRef>
          </c:val>
          <c:extLst>
            <c:ext xmlns:c16="http://schemas.microsoft.com/office/drawing/2014/chart" uri="{C3380CC4-5D6E-409C-BE32-E72D297353CC}">
              <c16:uniqueId val="{00000001-B85F-9148-B61F-89821E0889F2}"/>
            </c:ext>
          </c:extLst>
        </c:ser>
        <c:ser>
          <c:idx val="2"/>
          <c:order val="2"/>
          <c:spPr>
            <a:solidFill>
              <a:schemeClr val="accent3"/>
            </a:solidFill>
            <a:ln>
              <a:noFill/>
            </a:ln>
            <a:effectLst/>
          </c:spPr>
          <c:invertIfNegative val="0"/>
          <c:cat>
            <c:strRef>
              <c:f>Sheet1!$A$13:$A$15</c:f>
              <c:strCache>
                <c:ptCount val="3"/>
                <c:pt idx="0">
                  <c:v>December</c:v>
                </c:pt>
                <c:pt idx="1">
                  <c:v>January </c:v>
                </c:pt>
                <c:pt idx="2">
                  <c:v>February</c:v>
                </c:pt>
              </c:strCache>
            </c:strRef>
          </c:cat>
          <c:val>
            <c:numRef>
              <c:f>Sheet1!$D$13:$D$15</c:f>
              <c:numCache>
                <c:formatCode>General</c:formatCode>
                <c:ptCount val="3"/>
                <c:pt idx="0">
                  <c:v>137</c:v>
                </c:pt>
                <c:pt idx="1">
                  <c:v>149</c:v>
                </c:pt>
                <c:pt idx="2">
                  <c:v>160</c:v>
                </c:pt>
              </c:numCache>
            </c:numRef>
          </c:val>
          <c:extLst>
            <c:ext xmlns:c16="http://schemas.microsoft.com/office/drawing/2014/chart" uri="{C3380CC4-5D6E-409C-BE32-E72D297353CC}">
              <c16:uniqueId val="{00000002-B85F-9148-B61F-89821E0889F2}"/>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2250</c:v>
                </c:pt>
                <c:pt idx="1">
                  <c:v>616</c:v>
                </c:pt>
                <c:pt idx="2">
                  <c:v>66</c:v>
                </c:pt>
                <c:pt idx="3">
                  <c:v>47</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Sheet1!$A$12:$A$14</c:f>
              <c:strCache>
                <c:ptCount val="3"/>
                <c:pt idx="0">
                  <c:v>November</c:v>
                </c:pt>
                <c:pt idx="1">
                  <c:v>December</c:v>
                </c:pt>
                <c:pt idx="2">
                  <c:v>January</c:v>
                </c:pt>
              </c:strCache>
            </c:strRef>
          </c:cat>
          <c:val>
            <c:numRef>
              <c:f>Sheet1!$B$12:$B$14</c:f>
              <c:numCache>
                <c:formatCode>General</c:formatCode>
                <c:ptCount val="3"/>
                <c:pt idx="0">
                  <c:v>378</c:v>
                </c:pt>
                <c:pt idx="1">
                  <c:v>315</c:v>
                </c:pt>
                <c:pt idx="2">
                  <c:v>386</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Sheet1!$A$12:$A$14</c:f>
              <c:strCache>
                <c:ptCount val="3"/>
                <c:pt idx="0">
                  <c:v>November</c:v>
                </c:pt>
                <c:pt idx="1">
                  <c:v>December</c:v>
                </c:pt>
                <c:pt idx="2">
                  <c:v>January</c:v>
                </c:pt>
              </c:strCache>
            </c:strRef>
          </c:cat>
          <c:val>
            <c:numRef>
              <c:f>Sheet1!$C$12:$C$14</c:f>
              <c:numCache>
                <c:formatCode>General</c:formatCode>
                <c:ptCount val="3"/>
                <c:pt idx="0">
                  <c:v>53</c:v>
                </c:pt>
                <c:pt idx="1">
                  <c:v>40</c:v>
                </c:pt>
                <c:pt idx="2">
                  <c:v>46</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Sheet1!$A$12:$A$14</c:f>
              <c:strCache>
                <c:ptCount val="3"/>
                <c:pt idx="0">
                  <c:v>November</c:v>
                </c:pt>
                <c:pt idx="1">
                  <c:v>December</c:v>
                </c:pt>
                <c:pt idx="2">
                  <c:v>January</c:v>
                </c:pt>
              </c:strCache>
            </c:strRef>
          </c:cat>
          <c:val>
            <c:numRef>
              <c:f>Sheet1!$B$12:$B$14</c:f>
              <c:numCache>
                <c:formatCode>General</c:formatCode>
                <c:ptCount val="3"/>
                <c:pt idx="0">
                  <c:v>98</c:v>
                </c:pt>
                <c:pt idx="1">
                  <c:v>86</c:v>
                </c:pt>
                <c:pt idx="2">
                  <c:v>96</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Sheet1!$A$12:$A$14</c:f>
              <c:strCache>
                <c:ptCount val="3"/>
                <c:pt idx="0">
                  <c:v>November</c:v>
                </c:pt>
                <c:pt idx="1">
                  <c:v>December</c:v>
                </c:pt>
                <c:pt idx="2">
                  <c:v>January</c:v>
                </c:pt>
              </c:strCache>
            </c:strRef>
          </c:cat>
          <c:val>
            <c:numRef>
              <c:f>Sheet1!$C$12:$C$14</c:f>
              <c:numCache>
                <c:formatCode>General</c:formatCode>
                <c:ptCount val="3"/>
                <c:pt idx="0">
                  <c:v>33</c:v>
                </c:pt>
                <c:pt idx="1">
                  <c:v>30</c:v>
                </c:pt>
                <c:pt idx="2">
                  <c:v>47</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Sheet1!$A$12:$A$14</c:f>
              <c:strCache>
                <c:ptCount val="3"/>
                <c:pt idx="0">
                  <c:v>November</c:v>
                </c:pt>
                <c:pt idx="1">
                  <c:v>December</c:v>
                </c:pt>
                <c:pt idx="2">
                  <c:v>January</c:v>
                </c:pt>
              </c:strCache>
            </c:strRef>
          </c:cat>
          <c:val>
            <c:numRef>
              <c:f>Sheet1!$D$12:$D$14</c:f>
              <c:numCache>
                <c:formatCode>General</c:formatCode>
                <c:ptCount val="3"/>
                <c:pt idx="0">
                  <c:v>2</c:v>
                </c:pt>
                <c:pt idx="1">
                  <c:v>4</c:v>
                </c:pt>
                <c:pt idx="2">
                  <c:v>9</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Sheet1!$A$12:$A$14</c:f>
              <c:strCache>
                <c:ptCount val="3"/>
                <c:pt idx="0">
                  <c:v>November</c:v>
                </c:pt>
                <c:pt idx="1">
                  <c:v>December</c:v>
                </c:pt>
                <c:pt idx="2">
                  <c:v>January</c:v>
                </c:pt>
              </c:strCache>
            </c:strRef>
          </c:cat>
          <c:val>
            <c:numRef>
              <c:f>Sheet1!$E$12:$E$14</c:f>
              <c:numCache>
                <c:formatCode>General</c:formatCode>
                <c:ptCount val="3"/>
                <c:pt idx="0">
                  <c:v>6</c:v>
                </c:pt>
                <c:pt idx="1">
                  <c:v>4</c:v>
                </c:pt>
                <c:pt idx="2">
                  <c:v>6</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Sheet1!$A$12:$A$14</c:f>
              <c:strCache>
                <c:ptCount val="3"/>
                <c:pt idx="0">
                  <c:v>November</c:v>
                </c:pt>
                <c:pt idx="1">
                  <c:v>December</c:v>
                </c:pt>
                <c:pt idx="2">
                  <c:v>January</c:v>
                </c:pt>
              </c:strCache>
            </c:strRef>
          </c:cat>
          <c:val>
            <c:numRef>
              <c:f>Sheet1!$F$12:$F$14</c:f>
              <c:numCache>
                <c:formatCode>General</c:formatCode>
                <c:ptCount val="3"/>
                <c:pt idx="0">
                  <c:v>166</c:v>
                </c:pt>
                <c:pt idx="1">
                  <c:v>116</c:v>
                </c:pt>
                <c:pt idx="2">
                  <c:v>134</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Sheet1!$A$12:$A$14</c:f>
              <c:strCache>
                <c:ptCount val="3"/>
                <c:pt idx="0">
                  <c:v>November</c:v>
                </c:pt>
                <c:pt idx="1">
                  <c:v>December</c:v>
                </c:pt>
                <c:pt idx="2">
                  <c:v>January</c:v>
                </c:pt>
              </c:strCache>
            </c:strRef>
          </c:cat>
          <c:val>
            <c:numRef>
              <c:f>Sheet1!$G$12:$G$14</c:f>
              <c:numCache>
                <c:formatCode>General</c:formatCode>
                <c:ptCount val="3"/>
                <c:pt idx="0">
                  <c:v>58</c:v>
                </c:pt>
                <c:pt idx="1">
                  <c:v>67</c:v>
                </c:pt>
                <c:pt idx="2">
                  <c:v>79</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Sheet1!$A$12:$A$14</c:f>
              <c:strCache>
                <c:ptCount val="3"/>
                <c:pt idx="0">
                  <c:v>November</c:v>
                </c:pt>
                <c:pt idx="1">
                  <c:v>December</c:v>
                </c:pt>
                <c:pt idx="2">
                  <c:v>January</c:v>
                </c:pt>
              </c:strCache>
            </c:strRef>
          </c:cat>
          <c:val>
            <c:numRef>
              <c:f>Sheet1!$H$12:$H$14</c:f>
              <c:numCache>
                <c:formatCode>General</c:formatCode>
                <c:ptCount val="3"/>
                <c:pt idx="0">
                  <c:v>15</c:v>
                </c:pt>
                <c:pt idx="1">
                  <c:v>8</c:v>
                </c:pt>
                <c:pt idx="2">
                  <c:v>15</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Sheet1!$A$11:$A$13</c:f>
              <c:strCache>
                <c:ptCount val="3"/>
                <c:pt idx="0">
                  <c:v>November</c:v>
                </c:pt>
                <c:pt idx="1">
                  <c:v>December</c:v>
                </c:pt>
                <c:pt idx="2">
                  <c:v>January</c:v>
                </c:pt>
              </c:strCache>
            </c:strRef>
          </c:cat>
          <c:val>
            <c:numRef>
              <c:f>Sheet1!$B$11:$B$13</c:f>
              <c:numCache>
                <c:formatCode>General</c:formatCode>
                <c:ptCount val="3"/>
                <c:pt idx="0">
                  <c:v>62</c:v>
                </c:pt>
                <c:pt idx="1">
                  <c:v>100</c:v>
                </c:pt>
                <c:pt idx="2">
                  <c:v>209</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Sheet1!$A$11:$A$13</c:f>
              <c:strCache>
                <c:ptCount val="3"/>
                <c:pt idx="0">
                  <c:v>November</c:v>
                </c:pt>
                <c:pt idx="1">
                  <c:v>December</c:v>
                </c:pt>
                <c:pt idx="2">
                  <c:v>January</c:v>
                </c:pt>
              </c:strCache>
            </c:strRef>
          </c:cat>
          <c:val>
            <c:numRef>
              <c:f>Sheet1!$C$11:$C$13</c:f>
              <c:numCache>
                <c:formatCode>General</c:formatCode>
                <c:ptCount val="3"/>
                <c:pt idx="0">
                  <c:v>1461</c:v>
                </c:pt>
                <c:pt idx="1">
                  <c:v>1550</c:v>
                </c:pt>
                <c:pt idx="2">
                  <c:v>320</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spPr>
            <a:solidFill>
              <a:schemeClr val="accent1"/>
            </a:solidFill>
            <a:ln>
              <a:noFill/>
            </a:ln>
            <a:effectLst/>
          </c:spPr>
          <c:invertIfNegative val="0"/>
          <c:cat>
            <c:strRef>
              <c:f>Sheet1!$A$13:$A$15</c:f>
              <c:strCache>
                <c:ptCount val="3"/>
                <c:pt idx="0">
                  <c:v>December</c:v>
                </c:pt>
                <c:pt idx="1">
                  <c:v>January</c:v>
                </c:pt>
                <c:pt idx="2">
                  <c:v>February</c:v>
                </c:pt>
              </c:strCache>
            </c:strRef>
          </c:cat>
          <c:val>
            <c:numRef>
              <c:f>Sheet1!$B$13:$B$15</c:f>
              <c:numCache>
                <c:formatCode>General</c:formatCode>
                <c:ptCount val="3"/>
                <c:pt idx="0">
                  <c:v>85.57</c:v>
                </c:pt>
                <c:pt idx="1">
                  <c:v>85.07</c:v>
                </c:pt>
                <c:pt idx="2">
                  <c:v>85.32</c:v>
                </c:pt>
              </c:numCache>
            </c:numRef>
          </c:val>
          <c:extLst>
            <c:ext xmlns:c16="http://schemas.microsoft.com/office/drawing/2014/chart" uri="{C3380CC4-5D6E-409C-BE32-E72D297353CC}">
              <c16:uniqueId val="{00000000-2361-4C6F-9603-B4613A5FEF8D}"/>
            </c:ext>
          </c:extLst>
        </c:ser>
        <c:ser>
          <c:idx val="1"/>
          <c:order val="1"/>
          <c:spPr>
            <a:solidFill>
              <a:schemeClr val="accent2"/>
            </a:solidFill>
            <a:ln>
              <a:noFill/>
            </a:ln>
            <a:effectLst/>
          </c:spPr>
          <c:invertIfNegative val="0"/>
          <c:cat>
            <c:strRef>
              <c:f>Sheet1!$A$13:$A$15</c:f>
              <c:strCache>
                <c:ptCount val="3"/>
                <c:pt idx="0">
                  <c:v>December</c:v>
                </c:pt>
                <c:pt idx="1">
                  <c:v>January</c:v>
                </c:pt>
                <c:pt idx="2">
                  <c:v>February</c:v>
                </c:pt>
              </c:strCache>
            </c:strRef>
          </c:cat>
          <c:val>
            <c:numRef>
              <c:f>Sheet1!$C$13:$C$15</c:f>
              <c:numCache>
                <c:formatCode>General</c:formatCode>
                <c:ptCount val="3"/>
                <c:pt idx="0">
                  <c:v>14.43</c:v>
                </c:pt>
                <c:pt idx="1">
                  <c:v>14.93</c:v>
                </c:pt>
                <c:pt idx="2">
                  <c:v>14.82</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Sheet1!$A$13:$A$15</c:f>
              <c:strCache>
                <c:ptCount val="3"/>
                <c:pt idx="0">
                  <c:v>December</c:v>
                </c:pt>
                <c:pt idx="1">
                  <c:v>January</c:v>
                </c:pt>
                <c:pt idx="2">
                  <c:v>February</c:v>
                </c:pt>
              </c:strCache>
            </c:strRef>
          </c:cat>
          <c:val>
            <c:numRef>
              <c:f>Sheet1!$B$13:$B$15</c:f>
              <c:numCache>
                <c:formatCode>General</c:formatCode>
                <c:ptCount val="3"/>
                <c:pt idx="0">
                  <c:v>1</c:v>
                </c:pt>
                <c:pt idx="1">
                  <c:v>1</c:v>
                </c:pt>
                <c:pt idx="2">
                  <c:v>5</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pt idx="3">
                  <c:v>9067</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pt idx="3">
                  <c:v>7862</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pt idx="3">
                  <c:v>6837</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pt idx="3">
                  <c:v>5.7299999999999997E-2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Sheet1!$A$13:$A$15</c:f>
              <c:strCache>
                <c:ptCount val="3"/>
                <c:pt idx="0">
                  <c:v>December</c:v>
                </c:pt>
                <c:pt idx="1">
                  <c:v>January</c:v>
                </c:pt>
                <c:pt idx="2">
                  <c:v>February</c:v>
                </c:pt>
              </c:strCache>
            </c:strRef>
          </c:cat>
          <c:val>
            <c:numRef>
              <c:f>Sheet1!$B$13:$B$15</c:f>
              <c:numCache>
                <c:formatCode>General</c:formatCode>
                <c:ptCount val="3"/>
                <c:pt idx="0">
                  <c:v>2169</c:v>
                </c:pt>
                <c:pt idx="1">
                  <c:v>2621</c:v>
                </c:pt>
                <c:pt idx="2">
                  <c:v>2642</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Sheet1!$A$13:$A$15</c:f>
              <c:strCache>
                <c:ptCount val="3"/>
                <c:pt idx="0">
                  <c:v>December</c:v>
                </c:pt>
                <c:pt idx="1">
                  <c:v>January</c:v>
                </c:pt>
                <c:pt idx="2">
                  <c:v>February</c:v>
                </c:pt>
              </c:strCache>
            </c:strRef>
          </c:cat>
          <c:val>
            <c:numRef>
              <c:f>Sheet1!$B$13:$B$15</c:f>
              <c:numCache>
                <c:formatCode>0.00%</c:formatCode>
                <c:ptCount val="3"/>
                <c:pt idx="0">
                  <c:v>7.1499999999999994E-2</c:v>
                </c:pt>
                <c:pt idx="1">
                  <c:v>6.7100000000000007E-2</c:v>
                </c:pt>
                <c:pt idx="2">
                  <c:v>5.8700000000000002E-2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28</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14</a:t>
            </a:fld>
            <a:endParaRPr lang="en-US"/>
          </a:p>
        </p:txBody>
      </p:sp>
    </p:spTree>
    <p:extLst>
      <p:ext uri="{BB962C8B-B14F-4D97-AF65-F5344CB8AC3E}">
        <p14:creationId xmlns:p14="http://schemas.microsoft.com/office/powerpoint/2010/main" val="354213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13" Type="http://schemas.openxmlformats.org/officeDocument/2006/relationships/hyperlink" Target="https://jacksonlewis.service-now.com/problem.do?sys_id=eab5c03b1b05e510ec0896c62a4bcb0a&amp;sysparm_record_target=problem&amp;sysparm_record_row=11&amp;sysparm_record_rows=12&amp;sysparm_record_list=state%21%3D107%5EORstate%3DNULL%5Estate%21%3D106%5EORstate%3DNULL%5EORDERBYnumber"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12" Type="http://schemas.openxmlformats.org/officeDocument/2006/relationships/hyperlink" Target="https://jacksonlewis.service-now.com/problem.do?sys_id=f495a25f1b856510601ea9fbbc4bcb43&amp;sysparm_record_target=problem&amp;sysparm_record_row=10&amp;sysparm_record_rows=12&amp;sysparm_record_list=state%21%3D107%5EORstate%3DNULL%5Estate%21%3D106%5EORstate%3DNULL%5EORDERBYnumber" TargetMode="External"/><Relationship Id="rId2" Type="http://schemas.openxmlformats.org/officeDocument/2006/relationships/chart" Target="../charts/chart3.xml"/><Relationship Id="rId1" Type="http://schemas.openxmlformats.org/officeDocument/2006/relationships/slideLayout" Target="../slideLayouts/slideLayout11.xml"/><Relationship Id="rId6"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11" Type="http://schemas.openxmlformats.org/officeDocument/2006/relationships/hyperlink" Target="https://jacksonlewis.service-now.com/problem.do?sys_id=cda439c51bc56d90ec0896c62a4bcb1c&amp;sysparm_record_target=problem&amp;sysparm_record_row=9&amp;sysparm_record_rows=12&amp;sysparm_record_list=state%21%3D107%5EORstate%3DNULL%5Estate%21%3D106%5EORstate%3DNULL%5EORDERBYnumber" TargetMode="External"/><Relationship Id="rId5"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0" Type="http://schemas.openxmlformats.org/officeDocument/2006/relationships/hyperlink" Target="https://jacksonlewis.service-now.com/problem.do?sys_id=967dc1661b78a550ec0896c62a4bcb49&amp;sysparm_record_target=problem&amp;sysparm_record_row=8&amp;sysparm_record_rows=8&amp;sysparm_record_list=state%21%3D107%5Estate%21%3D106%5EORstate%3DNULL%5EORDERBYnumber" TargetMode="External"/><Relationship Id="rId4"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5f52aa171bb3d510601ea9fbbc4bcb13&amp;sysparm_record_target=problem&amp;sysparm_record_row=12&amp;sysparm_record_rows=12&amp;sysparm_record_list=state%21%3D107%5EORstate%3DNULL%5Estate%21%3D106%5EORstate%3DNULL%5EORDERBYnumber" TargetMode="External"/><Relationship Id="rId14" Type="http://schemas.openxmlformats.org/officeDocument/2006/relationships/hyperlink" Target="https://jacksonlewis.service-now.com/problem.do?sys_id=0cf594c01b99a910601ea9fbbc4bcb6b&amp;sysparm_record_target=problem&amp;sysparm_record_row=12&amp;sysparm_record_rows=12&amp;sysparm_record_list=state%21%3D107%5EORstate%3DNULL%5Estate%21%3D106%5EORstate%3DNULL%5EORDERBYnumb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chart" Target="../charts/char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jacksonlewis.service-now.com/kb_view.do?sysparm_article=KB0010873"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https://jacksonlewis.atlassian.net/l/cp/ey7z6S3s" TargetMode="External"/><Relationship Id="rId5" Type="http://schemas.openxmlformats.org/officeDocument/2006/relationships/hyperlink" Target="https://jacksonlewis.service-now.com/kb_view.do?sysparm_article=KB0010837" TargetMode="External"/><Relationship Id="rId4" Type="http://schemas.openxmlformats.org/officeDocument/2006/relationships/hyperlink" Target="https://jacksonlewis.service-now.com/kb_view.do?sysparm_article=KB001085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a:t>February 2023</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sp>
        <p:nvSpPr>
          <p:cNvPr id="11" name="TextBox 10">
            <a:extLst>
              <a:ext uri="{FF2B5EF4-FFF2-40B4-BE49-F238E27FC236}">
                <a16:creationId xmlns:a16="http://schemas.microsoft.com/office/drawing/2014/main" id="{F36C5276-4EFD-67A8-8313-9F988573F71F}"/>
              </a:ext>
            </a:extLst>
          </p:cNvPr>
          <p:cNvSpPr txBox="1"/>
          <p:nvPr/>
        </p:nvSpPr>
        <p:spPr>
          <a:xfrm>
            <a:off x="686561" y="5982682"/>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There are currently 271 open incidents across all teams. </a:t>
            </a:r>
          </a:p>
        </p:txBody>
      </p:sp>
      <p:pic>
        <p:nvPicPr>
          <p:cNvPr id="5" name="Picture 4" descr="Chart&#10;&#10;Description automatically generated with medium confidence">
            <a:extLst>
              <a:ext uri="{FF2B5EF4-FFF2-40B4-BE49-F238E27FC236}">
                <a16:creationId xmlns:a16="http://schemas.microsoft.com/office/drawing/2014/main" id="{CCC7D138-E427-21E0-E2FC-A1B767C18DD1}"/>
              </a:ext>
            </a:extLst>
          </p:cNvPr>
          <p:cNvPicPr>
            <a:picLocks noChangeAspect="1"/>
          </p:cNvPicPr>
          <p:nvPr/>
        </p:nvPicPr>
        <p:blipFill>
          <a:blip r:embed="rId2"/>
          <a:stretch>
            <a:fillRect/>
          </a:stretch>
        </p:blipFill>
        <p:spPr>
          <a:xfrm>
            <a:off x="449736" y="1803255"/>
            <a:ext cx="11292525" cy="4221681"/>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solidFill>
                  <a:srgbClr val="7030A0"/>
                </a:solidFill>
                <a:latin typeface="Arial"/>
                <a:cs typeface="Arial"/>
              </a:rPr>
              <a:t>The average resolution time trended downward across the last two months. </a:t>
            </a:r>
            <a:endParaRPr lang="en-US" sz="160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99800D76-FCB4-1FFD-2860-54AD54E569AE}"/>
              </a:ext>
            </a:extLst>
          </p:cNvPr>
          <p:cNvPicPr>
            <a:picLocks noChangeAspect="1"/>
          </p:cNvPicPr>
          <p:nvPr/>
        </p:nvPicPr>
        <p:blipFill>
          <a:blip r:embed="rId2"/>
          <a:stretch>
            <a:fillRect/>
          </a:stretch>
        </p:blipFill>
        <p:spPr>
          <a:xfrm>
            <a:off x="213492" y="2092334"/>
            <a:ext cx="11761968" cy="3252224"/>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12</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10;&#10;Description automatically generated">
            <a:extLst>
              <a:ext uri="{FF2B5EF4-FFF2-40B4-BE49-F238E27FC236}">
                <a16:creationId xmlns:a16="http://schemas.microsoft.com/office/drawing/2014/main" id="{9AFC77AC-1F40-15DA-42F3-588938E041E6}"/>
              </a:ext>
            </a:extLst>
          </p:cNvPr>
          <p:cNvPicPr>
            <a:picLocks noChangeAspect="1"/>
          </p:cNvPicPr>
          <p:nvPr/>
        </p:nvPicPr>
        <p:blipFill>
          <a:blip r:embed="rId2"/>
          <a:stretch>
            <a:fillRect/>
          </a:stretch>
        </p:blipFill>
        <p:spPr>
          <a:xfrm>
            <a:off x="283733" y="1950841"/>
            <a:ext cx="11624534" cy="4345801"/>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1F601576-E039-1FBA-4ADF-51118C6972AD}"/>
              </a:ext>
            </a:extLst>
          </p:cNvPr>
          <p:cNvSpPr txBox="1"/>
          <p:nvPr/>
        </p:nvSpPr>
        <p:spPr>
          <a:xfrm>
            <a:off x="1096710" y="1664408"/>
            <a:ext cx="4217127" cy="5616922"/>
          </a:xfrm>
          <a:prstGeom prst="rect">
            <a:avLst/>
          </a:prstGeom>
          <a:noFill/>
        </p:spPr>
        <p:txBody>
          <a:bodyPr wrap="square" rtlCol="0">
            <a:spAutoFit/>
          </a:bodyPr>
          <a:lstStyle/>
          <a:p>
            <a:r>
              <a:rPr lang="en-US">
                <a:solidFill>
                  <a:srgbClr val="7030A0"/>
                </a:solidFill>
              </a:rPr>
              <a:t>Top 5 Subcategories this month:</a:t>
            </a:r>
          </a:p>
          <a:p>
            <a:pPr marL="342900" indent="-342900">
              <a:buFont typeface="Arial" panose="020B0604020202020204" pitchFamily="34" charset="0"/>
              <a:buChar char="•"/>
            </a:pPr>
            <a:r>
              <a:rPr lang="en-US"/>
              <a:t>Microsoft Office (654)</a:t>
            </a:r>
          </a:p>
          <a:p>
            <a:pPr marL="342900" indent="-342900">
              <a:buFont typeface="Arial" panose="020B0604020202020204" pitchFamily="34" charset="0"/>
              <a:buChar char="•"/>
            </a:pPr>
            <a:r>
              <a:rPr lang="en-US"/>
              <a:t>NetDocuments (404)</a:t>
            </a:r>
          </a:p>
          <a:p>
            <a:pPr marL="342900" indent="-342900">
              <a:buFont typeface="Arial" panose="020B0604020202020204" pitchFamily="34" charset="0"/>
              <a:buChar char="•"/>
            </a:pPr>
            <a:r>
              <a:rPr lang="en-US"/>
              <a:t>Add-ins (182)</a:t>
            </a:r>
          </a:p>
          <a:p>
            <a:pPr marL="342900" indent="-342900">
              <a:buFont typeface="Arial" panose="020B0604020202020204" pitchFamily="34" charset="0"/>
              <a:buChar char="•"/>
            </a:pPr>
            <a:r>
              <a:rPr lang="en-US"/>
              <a:t>Active Directory (126)</a:t>
            </a:r>
          </a:p>
          <a:p>
            <a:pPr marL="342900" indent="-342900">
              <a:buFont typeface="Arial" panose="020B0604020202020204" pitchFamily="34" charset="0"/>
              <a:buChar char="•"/>
            </a:pPr>
            <a:r>
              <a:rPr lang="en-US"/>
              <a:t>Cisco Phone (101)</a:t>
            </a:r>
          </a:p>
          <a:p>
            <a:endParaRPr lang="en-US"/>
          </a:p>
          <a:p>
            <a:r>
              <a:rPr lang="en-US">
                <a:solidFill>
                  <a:srgbClr val="7030A0"/>
                </a:solidFill>
              </a:rPr>
              <a:t>Top 5 </a:t>
            </a:r>
            <a:r>
              <a:rPr lang="en-US" i="1">
                <a:solidFill>
                  <a:srgbClr val="7030A0"/>
                </a:solidFill>
              </a:rPr>
              <a:t>Resolved By</a:t>
            </a:r>
            <a:r>
              <a:rPr lang="en-US">
                <a:solidFill>
                  <a:srgbClr val="7030A0"/>
                </a:solidFill>
              </a:rPr>
              <a:t> this month:</a:t>
            </a:r>
          </a:p>
          <a:p>
            <a:r>
              <a:rPr lang="en-US" sz="1400">
                <a:solidFill>
                  <a:srgbClr val="7030A0"/>
                </a:solidFill>
              </a:rPr>
              <a:t>(highest volume of resolved Incidents)</a:t>
            </a:r>
          </a:p>
          <a:p>
            <a:pPr marL="342900" indent="-342900">
              <a:buFont typeface="Arial" panose="020B0604020202020204" pitchFamily="34" charset="0"/>
              <a:buChar char="•"/>
            </a:pPr>
            <a:r>
              <a:rPr lang="en-US"/>
              <a:t>Dan (442)</a:t>
            </a:r>
          </a:p>
          <a:p>
            <a:pPr marL="342900" indent="-342900">
              <a:buFont typeface="Arial" panose="020B0604020202020204" pitchFamily="34" charset="0"/>
              <a:buChar char="•"/>
            </a:pPr>
            <a:r>
              <a:rPr lang="en-US"/>
              <a:t>Chris (323)</a:t>
            </a:r>
          </a:p>
          <a:p>
            <a:pPr marL="342900" indent="-342900">
              <a:buFont typeface="Arial" panose="020B0604020202020204" pitchFamily="34" charset="0"/>
              <a:buChar char="•"/>
            </a:pPr>
            <a:r>
              <a:rPr lang="en-US"/>
              <a:t>Blaise (299)</a:t>
            </a:r>
          </a:p>
          <a:p>
            <a:pPr marL="342900" indent="-342900">
              <a:buFont typeface="Arial" panose="020B0604020202020204" pitchFamily="34" charset="0"/>
              <a:buChar char="•"/>
            </a:pPr>
            <a:r>
              <a:rPr lang="en-US"/>
              <a:t>Brandon (260)</a:t>
            </a:r>
          </a:p>
          <a:p>
            <a:pPr marL="342900" indent="-342900">
              <a:buFont typeface="Arial" panose="020B0604020202020204" pitchFamily="34" charset="0"/>
              <a:buChar char="•"/>
            </a:pPr>
            <a:r>
              <a:rPr lang="en-US"/>
              <a:t>Stephane (257)</a:t>
            </a:r>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endParaRPr lang="en-US" sz="1860">
              <a:solidFill>
                <a:srgbClr val="7030A0"/>
              </a:solidFill>
            </a:endParaRPr>
          </a:p>
          <a:p>
            <a:endParaRPr lang="en-US"/>
          </a:p>
        </p:txBody>
      </p:sp>
      <p:sp>
        <p:nvSpPr>
          <p:cNvPr id="5" name="TextBox 4">
            <a:extLst>
              <a:ext uri="{FF2B5EF4-FFF2-40B4-BE49-F238E27FC236}">
                <a16:creationId xmlns:a16="http://schemas.microsoft.com/office/drawing/2014/main" id="{48B72C53-3EA0-475D-5713-99BBAC96F8A2}"/>
              </a:ext>
            </a:extLst>
          </p:cNvPr>
          <p:cNvSpPr txBox="1"/>
          <p:nvPr/>
        </p:nvSpPr>
        <p:spPr>
          <a:xfrm>
            <a:off x="6096000" y="1662970"/>
            <a:ext cx="5210355" cy="4949047"/>
          </a:xfrm>
          <a:prstGeom prst="rect">
            <a:avLst/>
          </a:prstGeom>
          <a:noFill/>
        </p:spPr>
        <p:txBody>
          <a:bodyPr wrap="square" rtlCol="0">
            <a:spAutoFit/>
          </a:bodyPr>
          <a:lstStyle/>
          <a:p>
            <a:r>
              <a:rPr lang="en-US" sz="1860">
                <a:solidFill>
                  <a:srgbClr val="7030A0"/>
                </a:solidFill>
              </a:rPr>
              <a:t>Top 5 </a:t>
            </a:r>
            <a:r>
              <a:rPr lang="en-US" sz="1860" i="1">
                <a:solidFill>
                  <a:srgbClr val="7030A0"/>
                </a:solidFill>
              </a:rPr>
              <a:t>Assignment Groups (Tier 2) </a:t>
            </a:r>
            <a:r>
              <a:rPr lang="en-US" sz="1860">
                <a:solidFill>
                  <a:srgbClr val="7030A0"/>
                </a:solidFill>
              </a:rPr>
              <a:t>this month:</a:t>
            </a:r>
            <a:endParaRPr lang="en-US" sz="1200">
              <a:solidFill>
                <a:srgbClr val="7030A0"/>
              </a:solidFill>
            </a:endParaRPr>
          </a:p>
          <a:p>
            <a:pPr marL="342900" indent="-342900">
              <a:buFont typeface="Arial" panose="020B0604020202020204" pitchFamily="34" charset="0"/>
              <a:buChar char="•"/>
            </a:pPr>
            <a:r>
              <a:rPr lang="en-US" sz="1860"/>
              <a:t>Endpoint Operations (117)</a:t>
            </a:r>
          </a:p>
          <a:p>
            <a:pPr marL="342900" indent="-342900">
              <a:buFont typeface="Arial" panose="020B0604020202020204" pitchFamily="34" charset="0"/>
              <a:buChar char="•"/>
            </a:pPr>
            <a:r>
              <a:rPr lang="en-US" sz="1860"/>
              <a:t>Cloud Operations (85)</a:t>
            </a:r>
          </a:p>
          <a:p>
            <a:pPr marL="342900" indent="-342900">
              <a:buFont typeface="Arial" panose="020B0604020202020204" pitchFamily="34" charset="0"/>
              <a:buChar char="•"/>
            </a:pPr>
            <a:r>
              <a:rPr lang="en-US" sz="1860"/>
              <a:t>Access (61)</a:t>
            </a:r>
          </a:p>
          <a:p>
            <a:pPr marL="342900" indent="-342900">
              <a:buFont typeface="Arial" panose="020B0604020202020204" pitchFamily="34" charset="0"/>
              <a:buChar char="•"/>
            </a:pPr>
            <a:r>
              <a:rPr lang="en-US" sz="1860"/>
              <a:t>Telco Operations (30)</a:t>
            </a:r>
          </a:p>
          <a:p>
            <a:pPr marL="342900" indent="-342900">
              <a:buFont typeface="Arial" panose="020B0604020202020204" pitchFamily="34" charset="0"/>
              <a:buChar char="•"/>
            </a:pPr>
            <a:r>
              <a:rPr lang="en-US" sz="1860"/>
              <a:t>Infrastructure Operations (12)</a:t>
            </a:r>
          </a:p>
          <a:p>
            <a:endParaRPr lang="en-US" sz="1860"/>
          </a:p>
          <a:p>
            <a:r>
              <a:rPr lang="en-US" sz="1860">
                <a:solidFill>
                  <a:srgbClr val="7030A0"/>
                </a:solidFill>
              </a:rPr>
              <a:t>Top 5 </a:t>
            </a:r>
            <a:r>
              <a:rPr lang="en-US" sz="1860" i="1">
                <a:solidFill>
                  <a:srgbClr val="7030A0"/>
                </a:solidFill>
              </a:rPr>
              <a:t>Assignment Groups (Tier 3) </a:t>
            </a:r>
            <a:r>
              <a:rPr lang="en-US" sz="1860">
                <a:solidFill>
                  <a:srgbClr val="7030A0"/>
                </a:solidFill>
              </a:rPr>
              <a:t>this month:</a:t>
            </a:r>
            <a:endParaRPr lang="en-US" sz="1200">
              <a:solidFill>
                <a:srgbClr val="7030A0"/>
              </a:solidFill>
            </a:endParaRPr>
          </a:p>
          <a:p>
            <a:pPr marL="342900" indent="-342900">
              <a:buFont typeface="Arial" panose="020B0604020202020204" pitchFamily="34" charset="0"/>
              <a:buChar char="•"/>
            </a:pPr>
            <a:r>
              <a:rPr lang="en-US" sz="1860"/>
              <a:t>Cloud Engineering (56)</a:t>
            </a:r>
          </a:p>
          <a:p>
            <a:pPr marL="342900" indent="-342900">
              <a:buFont typeface="Arial" panose="020B0604020202020204" pitchFamily="34" charset="0"/>
              <a:buChar char="•"/>
            </a:pPr>
            <a:r>
              <a:rPr lang="en-US" sz="1860"/>
              <a:t>Security (16)</a:t>
            </a:r>
          </a:p>
          <a:p>
            <a:pPr marL="342900" indent="-342900">
              <a:buFont typeface="Arial" panose="020B0604020202020204" pitchFamily="34" charset="0"/>
              <a:buChar char="•"/>
            </a:pPr>
            <a:r>
              <a:rPr lang="en-US" sz="1860"/>
              <a:t>Aderant (9)</a:t>
            </a:r>
          </a:p>
          <a:p>
            <a:pPr marL="342900" indent="-342900">
              <a:buFont typeface="Arial" panose="020B0604020202020204" pitchFamily="34" charset="0"/>
              <a:buChar char="•"/>
            </a:pPr>
            <a:r>
              <a:rPr lang="en-US" sz="1860" err="1"/>
              <a:t>Intapp</a:t>
            </a:r>
            <a:r>
              <a:rPr lang="en-US" sz="1860"/>
              <a:t> (8)</a:t>
            </a:r>
          </a:p>
          <a:p>
            <a:pPr marL="342900" indent="-342900">
              <a:buFont typeface="Arial" panose="020B0604020202020204" pitchFamily="34" charset="0"/>
              <a:buChar char="•"/>
            </a:pPr>
            <a:r>
              <a:rPr lang="en-US" sz="1860" err="1"/>
              <a:t>Jlink</a:t>
            </a:r>
            <a:r>
              <a:rPr lang="en-US" sz="1860"/>
              <a:t> (7)</a:t>
            </a:r>
          </a:p>
          <a:p>
            <a:pPr marL="342900" indent="-342900">
              <a:buFont typeface="Arial" panose="020B0604020202020204" pitchFamily="34" charset="0"/>
              <a:buChar char="•"/>
            </a:pPr>
            <a:endParaRPr lang="en-US" sz="1860"/>
          </a:p>
          <a:p>
            <a:pPr marL="342900" indent="-342900">
              <a:buFont typeface="Arial" panose="020B0604020202020204" pitchFamily="34" charset="0"/>
              <a:buChar char="•"/>
            </a:pPr>
            <a:endParaRPr lang="en-US" sz="1860"/>
          </a:p>
          <a:p>
            <a:endParaRPr lang="en-US" sz="1860">
              <a:solidFill>
                <a:srgbClr val="7030A0"/>
              </a:solidFill>
            </a:endParaRPr>
          </a:p>
          <a:p>
            <a:endParaRPr lang="en-US"/>
          </a:p>
        </p:txBody>
      </p:sp>
    </p:spTree>
    <p:extLst>
      <p:ext uri="{BB962C8B-B14F-4D97-AF65-F5344CB8AC3E}">
        <p14:creationId xmlns:p14="http://schemas.microsoft.com/office/powerpoint/2010/main" val="427170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F4C9CD83-E098-CA1E-22C2-AF75AF22F019}"/>
              </a:ext>
            </a:extLst>
          </p:cNvPr>
          <p:cNvSpPr txBox="1"/>
          <p:nvPr/>
        </p:nvSpPr>
        <p:spPr>
          <a:xfrm>
            <a:off x="685800" y="1602164"/>
            <a:ext cx="4671659" cy="3425553"/>
          </a:xfrm>
          <a:prstGeom prst="rect">
            <a:avLst/>
          </a:prstGeom>
          <a:noFill/>
        </p:spPr>
        <p:txBody>
          <a:bodyPr wrap="square" rtlCol="0">
            <a:spAutoFit/>
          </a:bodyPr>
          <a:lstStyle/>
          <a:p>
            <a:r>
              <a:rPr lang="en-US" sz="1860">
                <a:solidFill>
                  <a:srgbClr val="7030A0"/>
                </a:solidFill>
              </a:rPr>
              <a:t>Top 10 Customers this month: </a:t>
            </a:r>
          </a:p>
          <a:p>
            <a:pPr marL="342900" indent="-342900">
              <a:buFont typeface="+mj-lt"/>
              <a:buAutoNum type="arabicPeriod"/>
            </a:pPr>
            <a:r>
              <a:rPr lang="en-US"/>
              <a:t>Nancy Batchelder (32) (NH, 1/4/23)</a:t>
            </a:r>
          </a:p>
          <a:p>
            <a:pPr marL="342900" indent="-342900">
              <a:buFont typeface="+mj-lt"/>
              <a:buAutoNum type="arabicPeriod"/>
            </a:pPr>
            <a:r>
              <a:rPr lang="en-US"/>
              <a:t>Beth Davis (24)</a:t>
            </a:r>
          </a:p>
          <a:p>
            <a:pPr marL="342900" indent="-342900">
              <a:buFont typeface="+mj-lt"/>
              <a:buAutoNum type="arabicPeriod"/>
            </a:pPr>
            <a:r>
              <a:rPr lang="en-US"/>
              <a:t>Carol Garrity (17) (NH, 1/3/23)</a:t>
            </a:r>
          </a:p>
          <a:p>
            <a:pPr marL="342900" indent="-342900">
              <a:buFont typeface="+mj-lt"/>
              <a:buAutoNum type="arabicPeriod"/>
            </a:pPr>
            <a:r>
              <a:rPr lang="en-US"/>
              <a:t>Elissa Ali (17)</a:t>
            </a:r>
          </a:p>
          <a:p>
            <a:pPr marL="342900" indent="-342900">
              <a:buFont typeface="+mj-lt"/>
              <a:buAutoNum type="arabicPeriod"/>
            </a:pPr>
            <a:r>
              <a:rPr lang="en-US"/>
              <a:t>Rose </a:t>
            </a:r>
            <a:r>
              <a:rPr lang="en-US" err="1"/>
              <a:t>Senenko</a:t>
            </a:r>
            <a:r>
              <a:rPr lang="en-US"/>
              <a:t> (16)</a:t>
            </a:r>
          </a:p>
          <a:p>
            <a:pPr marL="342900" indent="-342900">
              <a:buFont typeface="+mj-lt"/>
              <a:buAutoNum type="arabicPeriod"/>
            </a:pPr>
            <a:r>
              <a:rPr lang="en-US" err="1"/>
              <a:t>Suddie</a:t>
            </a:r>
            <a:r>
              <a:rPr lang="en-US"/>
              <a:t> Scott (16)</a:t>
            </a:r>
          </a:p>
          <a:p>
            <a:pPr marL="342900" indent="-342900">
              <a:buFont typeface="+mj-lt"/>
              <a:buAutoNum type="arabicPeriod"/>
            </a:pPr>
            <a:r>
              <a:rPr lang="en-US" err="1"/>
              <a:t>Youli</a:t>
            </a:r>
            <a:r>
              <a:rPr lang="en-US"/>
              <a:t> Comfort (16) (NH, 1/9/23)</a:t>
            </a:r>
          </a:p>
          <a:p>
            <a:pPr marL="342900" indent="-342900">
              <a:buFont typeface="+mj-lt"/>
              <a:buAutoNum type="arabicPeriod"/>
            </a:pPr>
            <a:r>
              <a:rPr lang="en-US"/>
              <a:t>Ann Rake (15)</a:t>
            </a:r>
          </a:p>
          <a:p>
            <a:pPr marL="342900" indent="-342900">
              <a:buFont typeface="+mj-lt"/>
              <a:buAutoNum type="arabicPeriod"/>
            </a:pPr>
            <a:r>
              <a:rPr lang="en-US"/>
              <a:t>Denise </a:t>
            </a:r>
            <a:r>
              <a:rPr lang="en-US" err="1"/>
              <a:t>Schowe</a:t>
            </a:r>
            <a:r>
              <a:rPr lang="en-US"/>
              <a:t> (15)</a:t>
            </a:r>
          </a:p>
          <a:p>
            <a:pPr marL="342900" indent="-342900">
              <a:buFont typeface="+mj-lt"/>
              <a:buAutoNum type="arabicPeriod"/>
            </a:pPr>
            <a:r>
              <a:rPr lang="en-US"/>
              <a:t>Jing Tong (15)</a:t>
            </a:r>
          </a:p>
          <a:p>
            <a:endParaRPr lang="en-US"/>
          </a:p>
        </p:txBody>
      </p:sp>
      <p:sp>
        <p:nvSpPr>
          <p:cNvPr id="2" name="Oval 1">
            <a:extLst>
              <a:ext uri="{FF2B5EF4-FFF2-40B4-BE49-F238E27FC236}">
                <a16:creationId xmlns:a16="http://schemas.microsoft.com/office/drawing/2014/main" id="{0A587A9F-AD5B-95E4-913A-38FF060F229B}"/>
              </a:ext>
            </a:extLst>
          </p:cNvPr>
          <p:cNvSpPr/>
          <p:nvPr/>
        </p:nvSpPr>
        <p:spPr>
          <a:xfrm>
            <a:off x="263951" y="659876"/>
            <a:ext cx="421849" cy="35821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66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745987617"/>
              </p:ext>
            </p:extLst>
          </p:nvPr>
        </p:nvGraphicFramePr>
        <p:xfrm>
          <a:off x="601383" y="1871076"/>
          <a:ext cx="10984662" cy="1682496"/>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91.9%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r>
                        <a:rPr lang="en-US" sz="1600" b="0">
                          <a:effectLst/>
                        </a:rPr>
                        <a:t>92.38%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rPr>
              <a:t>SLA score for last year was </a:t>
            </a:r>
            <a:r>
              <a:rPr lang="en-US">
                <a:solidFill>
                  <a:srgbClr val="00B050"/>
                </a:solidFill>
              </a:rPr>
              <a:t>90.85%.</a:t>
            </a:r>
          </a:p>
          <a:p>
            <a:pPr marL="285750" indent="-285750">
              <a:buFont typeface="Arial" panose="020B0604020202020204" pitchFamily="34" charset="0"/>
              <a:buChar char="•"/>
            </a:pPr>
            <a:r>
              <a:rPr lang="en-US">
                <a:solidFill>
                  <a:srgbClr val="7030A0"/>
                </a:solidFill>
              </a:rPr>
              <a:t>The Incident SLA goal was met in February.</a:t>
            </a:r>
          </a:p>
        </p:txBody>
      </p:sp>
    </p:spTree>
    <p:extLst>
      <p:ext uri="{BB962C8B-B14F-4D97-AF65-F5344CB8AC3E}">
        <p14:creationId xmlns:p14="http://schemas.microsoft.com/office/powerpoint/2010/main" val="222549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16</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327402269"/>
              </p:ext>
            </p:extLst>
          </p:nvPr>
        </p:nvGraphicFramePr>
        <p:xfrm>
          <a:off x="685799" y="1262608"/>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4152620568"/>
              </p:ext>
            </p:extLst>
          </p:nvPr>
        </p:nvGraphicFramePr>
        <p:xfrm>
          <a:off x="6248402" y="1724082"/>
          <a:ext cx="5544039" cy="5040234"/>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383219">
                <a:tc>
                  <a:txBody>
                    <a:bodyPr/>
                    <a:lstStyle/>
                    <a:p>
                      <a:r>
                        <a:rPr lang="en-US" sz="1400"/>
                        <a:t>Problem</a:t>
                      </a:r>
                    </a:p>
                  </a:txBody>
                  <a:tcPr/>
                </a:tc>
                <a:tc>
                  <a:txBody>
                    <a:bodyPr/>
                    <a:lstStyle/>
                    <a:p>
                      <a:r>
                        <a:rPr lang="en-US" sz="1400"/>
                        <a:t>Date of most recent update</a:t>
                      </a:r>
                    </a:p>
                  </a:txBody>
                  <a:tcPr/>
                </a:tc>
                <a:tc>
                  <a:txBody>
                    <a:bodyPr/>
                    <a:lstStyle/>
                    <a:p>
                      <a:r>
                        <a:rPr lang="en-US" sz="1400"/>
                        <a:t>Assignment Group</a:t>
                      </a:r>
                    </a:p>
                  </a:txBody>
                  <a:tcPr/>
                </a:tc>
                <a:extLst>
                  <a:ext uri="{0D108BD9-81ED-4DB2-BD59-A6C34878D82A}">
                    <a16:rowId xmlns:a16="http://schemas.microsoft.com/office/drawing/2014/main" val="3737737255"/>
                  </a:ext>
                </a:extLst>
              </a:tr>
              <a:tr h="311908">
                <a:tc>
                  <a:txBody>
                    <a:bodyPr/>
                    <a:lstStyle/>
                    <a:p>
                      <a:r>
                        <a:rPr lang="en-US" sz="1400" b="0" u="sng" kern="1200">
                          <a:solidFill>
                            <a:srgbClr val="7030A0"/>
                          </a:solidFill>
                          <a:effectLst/>
                          <a:latin typeface="+mn-lt"/>
                          <a:hlinkClick r:id="rId3">
                            <a:extLst>
                              <a:ext uri="{A12FA001-AC4F-418D-AE19-62706E023703}">
                                <ahyp:hlinkClr xmlns:ahyp="http://schemas.microsoft.com/office/drawing/2018/hyperlinkcolor" val="tx"/>
                              </a:ext>
                            </a:extLst>
                          </a:hlinkClick>
                        </a:rPr>
                        <a:t>PRB0010189</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2023-01-10</a:t>
                      </a:r>
                      <a:endParaRPr lang="en-US" sz="1400">
                        <a:solidFill>
                          <a:srgbClr val="7030A0"/>
                        </a:solidFill>
                        <a:latin typeface="+mn-lt"/>
                      </a:endParaRPr>
                    </a:p>
                  </a:txBody>
                  <a:tcPr/>
                </a:tc>
                <a:tc>
                  <a:txBody>
                    <a:bodyPr/>
                    <a:lstStyle/>
                    <a:p>
                      <a:r>
                        <a:rPr lang="en-US" sz="1400">
                          <a:solidFill>
                            <a:srgbClr val="7030A0"/>
                          </a:solidFill>
                          <a:latin typeface="+mn-lt"/>
                        </a:rPr>
                        <a:t>Cloud Engineering</a:t>
                      </a:r>
                    </a:p>
                  </a:txBody>
                  <a:tcPr/>
                </a:tc>
                <a:extLst>
                  <a:ext uri="{0D108BD9-81ED-4DB2-BD59-A6C34878D82A}">
                    <a16:rowId xmlns:a16="http://schemas.microsoft.com/office/drawing/2014/main" val="1398732344"/>
                  </a:ext>
                </a:extLst>
              </a:tr>
              <a:tr h="311908">
                <a:tc>
                  <a:txBody>
                    <a:bodyPr/>
                    <a:lstStyle/>
                    <a:p>
                      <a:r>
                        <a:rPr lang="en-US" sz="1400" b="0" u="sng" kern="1200">
                          <a:solidFill>
                            <a:srgbClr val="7030A0"/>
                          </a:solidFill>
                          <a:effectLst/>
                          <a:latin typeface="+mn-lt"/>
                          <a:hlinkClick r:id="rId4">
                            <a:extLst>
                              <a:ext uri="{A12FA001-AC4F-418D-AE19-62706E023703}">
                                <ahyp:hlinkClr xmlns:ahyp="http://schemas.microsoft.com/office/drawing/2018/hyperlinkcolor" val="tx"/>
                              </a:ext>
                            </a:extLst>
                          </a:hlinkClick>
                        </a:rPr>
                        <a:t>PRB0010587</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2023-01-12</a:t>
                      </a:r>
                      <a:endParaRPr lang="en-US" sz="14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724583275"/>
                  </a:ext>
                </a:extLst>
              </a:tr>
              <a:tr h="311908">
                <a:tc>
                  <a:txBody>
                    <a:bodyPr/>
                    <a:lstStyle/>
                    <a:p>
                      <a:r>
                        <a:rPr lang="en-US" sz="1400" b="0" u="sng" kern="1200">
                          <a:solidFill>
                            <a:srgbClr val="7030A0"/>
                          </a:solidFill>
                          <a:effectLst/>
                          <a:latin typeface="+mn-lt"/>
                          <a:hlinkClick r:id="rId5">
                            <a:extLst>
                              <a:ext uri="{A12FA001-AC4F-418D-AE19-62706E023703}">
                                <ahyp:hlinkClr xmlns:ahyp="http://schemas.microsoft.com/office/drawing/2018/hyperlinkcolor" val="tx"/>
                              </a:ext>
                            </a:extLst>
                          </a:hlinkClick>
                        </a:rPr>
                        <a:t>PRB0010598</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2023-03-02</a:t>
                      </a:r>
                      <a:endParaRPr lang="en-US" sz="14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Security</a:t>
                      </a:r>
                    </a:p>
                  </a:txBody>
                  <a:tcPr/>
                </a:tc>
                <a:extLst>
                  <a:ext uri="{0D108BD9-81ED-4DB2-BD59-A6C34878D82A}">
                    <a16:rowId xmlns:a16="http://schemas.microsoft.com/office/drawing/2014/main" val="2396701261"/>
                  </a:ext>
                </a:extLst>
              </a:tr>
              <a:tr h="311908">
                <a:tc>
                  <a:txBody>
                    <a:bodyPr/>
                    <a:lstStyle/>
                    <a:p>
                      <a:r>
                        <a:rPr lang="en-US" sz="1400" b="0" u="sng" kern="1200">
                          <a:solidFill>
                            <a:srgbClr val="7030A0"/>
                          </a:solidFill>
                          <a:effectLst/>
                          <a:latin typeface="+mn-lt"/>
                          <a:hlinkClick r:id="rId6">
                            <a:extLst>
                              <a:ext uri="{A12FA001-AC4F-418D-AE19-62706E023703}">
                                <ahyp:hlinkClr xmlns:ahyp="http://schemas.microsoft.com/office/drawing/2018/hyperlinkcolor" val="tx"/>
                              </a:ext>
                            </a:extLst>
                          </a:hlinkClick>
                        </a:rPr>
                        <a:t>PRB0010606</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2023-03-10</a:t>
                      </a:r>
                      <a:endParaRPr lang="en-US" sz="1400">
                        <a:solidFill>
                          <a:srgbClr val="7030A0"/>
                        </a:solidFill>
                        <a:latin typeface="+mn-lt"/>
                      </a:endParaRPr>
                    </a:p>
                  </a:txBody>
                  <a:tcPr/>
                </a:tc>
                <a:tc>
                  <a:txBody>
                    <a:bodyPr/>
                    <a:lstStyle/>
                    <a:p>
                      <a:r>
                        <a:rPr lang="en-US" sz="1400">
                          <a:solidFill>
                            <a:srgbClr val="7030A0"/>
                          </a:solidFill>
                          <a:latin typeface="+mn-lt"/>
                        </a:rPr>
                        <a:t>Endpoint Operations</a:t>
                      </a:r>
                    </a:p>
                  </a:txBody>
                  <a:tcPr/>
                </a:tc>
                <a:extLst>
                  <a:ext uri="{0D108BD9-81ED-4DB2-BD59-A6C34878D82A}">
                    <a16:rowId xmlns:a16="http://schemas.microsoft.com/office/drawing/2014/main" val="1897736450"/>
                  </a:ext>
                </a:extLst>
              </a:tr>
              <a:tr h="496106">
                <a:tc>
                  <a:txBody>
                    <a:bodyPr/>
                    <a:lstStyle/>
                    <a:p>
                      <a:r>
                        <a:rPr lang="en-US" sz="1400" b="0" u="sng" kern="1200">
                          <a:solidFill>
                            <a:srgbClr val="7030A0"/>
                          </a:solidFill>
                          <a:effectLst/>
                          <a:latin typeface="+mn-lt"/>
                          <a:hlinkClick r:id="rId7">
                            <a:extLst>
                              <a:ext uri="{A12FA001-AC4F-418D-AE19-62706E023703}">
                                <ahyp:hlinkClr xmlns:ahyp="http://schemas.microsoft.com/office/drawing/2018/hyperlinkcolor" val="tx"/>
                              </a:ext>
                            </a:extLst>
                          </a:hlinkClick>
                        </a:rPr>
                        <a:t>PRB0010617</a:t>
                      </a:r>
                      <a:endParaRPr lang="en-US" sz="1400">
                        <a:solidFill>
                          <a:srgbClr val="7030A0"/>
                        </a:solidFill>
                        <a:latin typeface="+mn-lt"/>
                      </a:endParaRPr>
                    </a:p>
                  </a:txBody>
                  <a:tcPr/>
                </a:tc>
                <a:tc>
                  <a:txBody>
                    <a:bodyPr/>
                    <a:lstStyle/>
                    <a:p>
                      <a:r>
                        <a:rPr lang="en-US" sz="1400" b="0" kern="1200">
                          <a:solidFill>
                            <a:srgbClr val="7030A0"/>
                          </a:solidFill>
                          <a:effectLst/>
                          <a:latin typeface="+mn-lt"/>
                        </a:rPr>
                        <a:t>2023-01-27</a:t>
                      </a:r>
                      <a:endParaRPr lang="en-US" sz="1400">
                        <a:solidFill>
                          <a:srgbClr val="7030A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Infrastructure Engineering</a:t>
                      </a:r>
                    </a:p>
                  </a:txBody>
                  <a:tcPr/>
                </a:tc>
                <a:extLst>
                  <a:ext uri="{0D108BD9-81ED-4DB2-BD59-A6C34878D82A}">
                    <a16:rowId xmlns:a16="http://schemas.microsoft.com/office/drawing/2014/main" val="794606215"/>
                  </a:ext>
                </a:extLst>
              </a:tr>
              <a:tr h="311908">
                <a:tc>
                  <a:txBody>
                    <a:bodyPr/>
                    <a:lstStyle/>
                    <a:p>
                      <a:r>
                        <a:rPr lang="en-US" sz="1400" b="0" i="0" u="sng" kern="1200">
                          <a:solidFill>
                            <a:srgbClr val="7030A0"/>
                          </a:solidFill>
                          <a:effectLst/>
                          <a:latin typeface="+mn-lt"/>
                          <a:ea typeface="+mn-ea"/>
                          <a:cs typeface="+mn-cs"/>
                          <a:hlinkClick r:id="rId8">
                            <a:extLst>
                              <a:ext uri="{A12FA001-AC4F-418D-AE19-62706E023703}">
                                <ahyp:hlinkClr xmlns:ahyp="http://schemas.microsoft.com/office/drawing/2018/hyperlinkcolor" val="tx"/>
                              </a:ext>
                            </a:extLst>
                          </a:hlinkClick>
                        </a:rPr>
                        <a:t>PRB0010634</a:t>
                      </a:r>
                      <a:endParaRPr lang="en-US" sz="1400">
                        <a:solidFill>
                          <a:srgbClr val="7030A0"/>
                        </a:solidFill>
                        <a:latin typeface="+mn-lt"/>
                      </a:endParaRPr>
                    </a:p>
                  </a:txBody>
                  <a:tcPr/>
                </a:tc>
                <a:tc>
                  <a:txBody>
                    <a:bodyPr/>
                    <a:lstStyle/>
                    <a:p>
                      <a:r>
                        <a:rPr lang="en-US" sz="1400">
                          <a:solidFill>
                            <a:srgbClr val="7030A0"/>
                          </a:solidFill>
                          <a:latin typeface="+mn-lt"/>
                        </a:rPr>
                        <a:t>2023-03-06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Endpoint Engineering</a:t>
                      </a:r>
                    </a:p>
                  </a:txBody>
                  <a:tcPr/>
                </a:tc>
                <a:extLst>
                  <a:ext uri="{0D108BD9-81ED-4DB2-BD59-A6C34878D82A}">
                    <a16:rowId xmlns:a16="http://schemas.microsoft.com/office/drawing/2014/main" val="2679180915"/>
                  </a:ext>
                </a:extLst>
              </a:tr>
              <a:tr h="383219">
                <a:tc>
                  <a:txBody>
                    <a:bodyPr/>
                    <a:lstStyle/>
                    <a:p>
                      <a:r>
                        <a:rPr lang="en-US" sz="1400" b="0" i="0" u="sng" kern="1200">
                          <a:solidFill>
                            <a:srgbClr val="7030A0"/>
                          </a:solidFill>
                          <a:effectLst/>
                          <a:latin typeface="+mn-lt"/>
                          <a:ea typeface="+mn-ea"/>
                          <a:cs typeface="+mn-cs"/>
                          <a:hlinkClick r:id="rId9">
                            <a:extLst>
                              <a:ext uri="{A12FA001-AC4F-418D-AE19-62706E023703}">
                                <ahyp:hlinkClr xmlns:ahyp="http://schemas.microsoft.com/office/drawing/2018/hyperlinkcolor" val="tx"/>
                              </a:ext>
                            </a:extLst>
                          </a:hlinkClick>
                        </a:rPr>
                        <a:t>PRB0010657</a:t>
                      </a:r>
                      <a:endParaRPr lang="en-US" sz="1400">
                        <a:solidFill>
                          <a:srgbClr val="7030A0"/>
                        </a:solidFill>
                        <a:latin typeface="+mn-lt"/>
                      </a:endParaRPr>
                    </a:p>
                  </a:txBody>
                  <a:tcPr/>
                </a:tc>
                <a:tc>
                  <a:txBody>
                    <a:bodyPr/>
                    <a:lstStyle/>
                    <a:p>
                      <a:r>
                        <a:rPr lang="en-US" sz="1400">
                          <a:solidFill>
                            <a:srgbClr val="7030A0"/>
                          </a:solidFill>
                          <a:latin typeface="+mn-lt"/>
                        </a:rPr>
                        <a:t>2023-03-08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786130695"/>
                  </a:ext>
                </a:extLst>
              </a:tr>
              <a:tr h="383219">
                <a:tc>
                  <a:txBody>
                    <a:bodyPr/>
                    <a:lstStyle/>
                    <a:p>
                      <a:r>
                        <a:rPr lang="en-US" sz="1400" b="0" i="0" u="sng" kern="1200">
                          <a:solidFill>
                            <a:schemeClr val="dk1"/>
                          </a:solidFill>
                          <a:effectLst/>
                          <a:latin typeface="+mn-lt"/>
                          <a:ea typeface="+mn-ea"/>
                          <a:cs typeface="+mn-cs"/>
                          <a:hlinkClick r:id="rId10"/>
                        </a:rPr>
                        <a:t>PRB0010673</a:t>
                      </a:r>
                      <a:endParaRPr lang="en-US" sz="1400">
                        <a:solidFill>
                          <a:srgbClr val="7030A0"/>
                        </a:solidFill>
                        <a:latin typeface="+mn-lt"/>
                      </a:endParaRPr>
                    </a:p>
                  </a:txBody>
                  <a:tcPr/>
                </a:tc>
                <a:tc>
                  <a:txBody>
                    <a:bodyPr/>
                    <a:lstStyle/>
                    <a:p>
                      <a:r>
                        <a:rPr lang="en-US" sz="1400">
                          <a:solidFill>
                            <a:srgbClr val="7030A0"/>
                          </a:solidFill>
                          <a:latin typeface="+mn-lt"/>
                        </a:rPr>
                        <a:t>2023-03-08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Endpoint Engineering</a:t>
                      </a:r>
                    </a:p>
                  </a:txBody>
                  <a:tcPr/>
                </a:tc>
                <a:extLst>
                  <a:ext uri="{0D108BD9-81ED-4DB2-BD59-A6C34878D82A}">
                    <a16:rowId xmlns:a16="http://schemas.microsoft.com/office/drawing/2014/main" val="467154335"/>
                  </a:ext>
                </a:extLst>
              </a:tr>
              <a:tr h="496106">
                <a:tc>
                  <a:txBody>
                    <a:bodyPr/>
                    <a:lstStyle/>
                    <a:p>
                      <a:r>
                        <a:rPr lang="en-US" sz="1400" b="0" i="0" u="sng" kern="1200">
                          <a:solidFill>
                            <a:schemeClr val="dk1"/>
                          </a:solidFill>
                          <a:effectLst/>
                          <a:latin typeface="+mn-lt"/>
                          <a:ea typeface="+mn-ea"/>
                          <a:cs typeface="+mn-cs"/>
                          <a:hlinkClick r:id="rId11"/>
                        </a:rPr>
                        <a:t>PRB0010677</a:t>
                      </a:r>
                      <a:endParaRPr lang="en-US" sz="1400">
                        <a:solidFill>
                          <a:srgbClr val="7030A0"/>
                        </a:solidFill>
                        <a:latin typeface="+mn-lt"/>
                      </a:endParaRPr>
                    </a:p>
                  </a:txBody>
                  <a:tcPr/>
                </a:tc>
                <a:tc>
                  <a:txBody>
                    <a:bodyPr/>
                    <a:lstStyle/>
                    <a:p>
                      <a:r>
                        <a:rPr lang="en-US" sz="1400">
                          <a:solidFill>
                            <a:srgbClr val="7030A0"/>
                          </a:solidFill>
                          <a:latin typeface="+mn-lt"/>
                        </a:rPr>
                        <a:t>2023-03-08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Endpoint Engineering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7030A0"/>
                        </a:solidFill>
                        <a:latin typeface="+mn-lt"/>
                      </a:endParaRPr>
                    </a:p>
                  </a:txBody>
                  <a:tcPr/>
                </a:tc>
                <a:extLst>
                  <a:ext uri="{0D108BD9-81ED-4DB2-BD59-A6C34878D82A}">
                    <a16:rowId xmlns:a16="http://schemas.microsoft.com/office/drawing/2014/main" val="692955363"/>
                  </a:ext>
                </a:extLst>
              </a:tr>
              <a:tr h="383219">
                <a:tc>
                  <a:txBody>
                    <a:bodyPr/>
                    <a:lstStyle/>
                    <a:p>
                      <a:r>
                        <a:rPr lang="en-US" sz="1400" b="0" i="0" u="sng" kern="1200">
                          <a:solidFill>
                            <a:schemeClr val="dk1"/>
                          </a:solidFill>
                          <a:effectLst/>
                          <a:latin typeface="+mn-lt"/>
                          <a:ea typeface="+mn-ea"/>
                          <a:cs typeface="+mn-cs"/>
                          <a:hlinkClick r:id="rId12"/>
                        </a:rPr>
                        <a:t>PRB0010678</a:t>
                      </a:r>
                      <a:endParaRPr lang="en-US" sz="1400">
                        <a:solidFill>
                          <a:srgbClr val="7030A0"/>
                        </a:solidFill>
                        <a:latin typeface="+mn-lt"/>
                      </a:endParaRPr>
                    </a:p>
                  </a:txBody>
                  <a:tcPr/>
                </a:tc>
                <a:tc>
                  <a:txBody>
                    <a:bodyPr/>
                    <a:lstStyle/>
                    <a:p>
                      <a:r>
                        <a:rPr lang="en-US" sz="1400">
                          <a:solidFill>
                            <a:srgbClr val="7030A0"/>
                          </a:solidFill>
                          <a:latin typeface="+mn-lt"/>
                        </a:rPr>
                        <a:t>2023-03-01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Client Technology</a:t>
                      </a:r>
                    </a:p>
                  </a:txBody>
                  <a:tcPr/>
                </a:tc>
                <a:extLst>
                  <a:ext uri="{0D108BD9-81ED-4DB2-BD59-A6C34878D82A}">
                    <a16:rowId xmlns:a16="http://schemas.microsoft.com/office/drawing/2014/main" val="2636657735"/>
                  </a:ext>
                </a:extLst>
              </a:tr>
              <a:tr h="455749">
                <a:tc>
                  <a:txBody>
                    <a:bodyPr/>
                    <a:lstStyle/>
                    <a:p>
                      <a:r>
                        <a:rPr lang="en-US" sz="1400" b="0" i="0" u="sng" kern="1200">
                          <a:solidFill>
                            <a:schemeClr val="dk1"/>
                          </a:solidFill>
                          <a:effectLst/>
                          <a:latin typeface="+mn-lt"/>
                          <a:ea typeface="+mn-ea"/>
                          <a:cs typeface="+mn-cs"/>
                          <a:hlinkClick r:id="rId13"/>
                        </a:rPr>
                        <a:t>PRB0010679</a:t>
                      </a:r>
                      <a:endParaRPr lang="en-US" sz="1400">
                        <a:solidFill>
                          <a:srgbClr val="7030A0"/>
                        </a:solidFill>
                        <a:latin typeface="+mn-lt"/>
                      </a:endParaRPr>
                    </a:p>
                  </a:txBody>
                  <a:tcPr/>
                </a:tc>
                <a:tc>
                  <a:txBody>
                    <a:bodyPr/>
                    <a:lstStyle/>
                    <a:p>
                      <a:r>
                        <a:rPr lang="en-US" sz="1400">
                          <a:solidFill>
                            <a:srgbClr val="7030A0"/>
                          </a:solidFill>
                          <a:latin typeface="+mn-lt"/>
                        </a:rPr>
                        <a:t>2023-03-10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3234661723"/>
                  </a:ext>
                </a:extLst>
              </a:tr>
              <a:tr h="455749">
                <a:tc>
                  <a:txBody>
                    <a:bodyPr/>
                    <a:lstStyle/>
                    <a:p>
                      <a:r>
                        <a:rPr lang="en-US" sz="1400" b="0" i="0" u="sng" kern="1200">
                          <a:solidFill>
                            <a:schemeClr val="dk1"/>
                          </a:solidFill>
                          <a:effectLst/>
                          <a:latin typeface="+mn-lt"/>
                          <a:ea typeface="+mn-ea"/>
                          <a:cs typeface="+mn-cs"/>
                          <a:hlinkClick r:id="rId14"/>
                        </a:rPr>
                        <a:t>PRB0010680</a:t>
                      </a:r>
                      <a:endParaRPr lang="en-US" sz="1400">
                        <a:solidFill>
                          <a:srgbClr val="7030A0"/>
                        </a:solidFill>
                        <a:latin typeface="+mn-lt"/>
                      </a:endParaRPr>
                    </a:p>
                  </a:txBody>
                  <a:tcPr/>
                </a:tc>
                <a:tc>
                  <a:txBody>
                    <a:bodyPr/>
                    <a:lstStyle/>
                    <a:p>
                      <a:r>
                        <a:rPr lang="en-US" sz="1400">
                          <a:solidFill>
                            <a:srgbClr val="7030A0"/>
                          </a:solidFill>
                          <a:latin typeface="+mn-lt"/>
                        </a:rPr>
                        <a:t>2023-03-02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latin typeface="+mn-lt"/>
                        </a:rPr>
                        <a:t>Cloud Engineering</a:t>
                      </a:r>
                    </a:p>
                  </a:txBody>
                  <a:tcPr/>
                </a:tc>
                <a:extLst>
                  <a:ext uri="{0D108BD9-81ED-4DB2-BD59-A6C34878D82A}">
                    <a16:rowId xmlns:a16="http://schemas.microsoft.com/office/drawing/2014/main" val="2967715055"/>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a:solidFill>
                  <a:srgbClr val="7030A0"/>
                </a:solidFill>
              </a:rPr>
              <a:t>Open Problems</a:t>
            </a:r>
          </a:p>
        </p:txBody>
      </p:sp>
      <p:sp>
        <p:nvSpPr>
          <p:cNvPr id="4" name="TextBox 3">
            <a:extLst>
              <a:ext uri="{FF2B5EF4-FFF2-40B4-BE49-F238E27FC236}">
                <a16:creationId xmlns:a16="http://schemas.microsoft.com/office/drawing/2014/main" id="{61A28AF6-7D9A-429D-9BCA-047B69492591}"/>
              </a:ext>
            </a:extLst>
          </p:cNvPr>
          <p:cNvSpPr txBox="1"/>
          <p:nvPr/>
        </p:nvSpPr>
        <p:spPr>
          <a:xfrm>
            <a:off x="3445164" y="5837382"/>
            <a:ext cx="2650836" cy="738664"/>
          </a:xfrm>
          <a:prstGeom prst="rect">
            <a:avLst/>
          </a:prstGeom>
          <a:noFill/>
        </p:spPr>
        <p:txBody>
          <a:bodyPr wrap="square" rtlCol="0">
            <a:spAutoFit/>
          </a:bodyPr>
          <a:lstStyle/>
          <a:p>
            <a:r>
              <a:rPr lang="en-US" sz="1400" b="1" i="1">
                <a:solidFill>
                  <a:srgbClr val="7030A0"/>
                </a:solidFill>
              </a:rPr>
              <a:t>Did you know? </a:t>
            </a:r>
          </a:p>
          <a:p>
            <a:r>
              <a:rPr lang="en-US" sz="1400">
                <a:solidFill>
                  <a:srgbClr val="7030A0"/>
                </a:solidFill>
              </a:rPr>
              <a:t>PRB marked in Red have not been updated within the last month. -&gt;</a:t>
            </a:r>
          </a:p>
        </p:txBody>
      </p:sp>
    </p:spTree>
    <p:extLst>
      <p:ext uri="{BB962C8B-B14F-4D97-AF65-F5344CB8AC3E}">
        <p14:creationId xmlns:p14="http://schemas.microsoft.com/office/powerpoint/2010/main" val="374078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17</a:t>
            </a:fld>
            <a:endParaRPr lang="en-US"/>
          </a:p>
        </p:txBody>
      </p:sp>
    </p:spTree>
    <p:extLst>
      <p:ext uri="{BB962C8B-B14F-4D97-AF65-F5344CB8AC3E}">
        <p14:creationId xmlns:p14="http://schemas.microsoft.com/office/powerpoint/2010/main" val="89751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18</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2738439681"/>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520469833"/>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323381817"/>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2193692733"/>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Q4 2022 over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Call volume remained steady from the previous month with 2642 calls in February.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2729617797"/>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goal was met with a strong start for the year as it ended with 5.87%.</a:t>
            </a:r>
          </a:p>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abandonment rate monthly goal in 2022 was 9%. We’ve ambitiously lowered the ceiling of the goal to 8% for 2023.   </a:t>
            </a:r>
          </a:p>
          <a:p>
            <a:pPr>
              <a:lnSpc>
                <a:spcPct val="90000"/>
              </a:lnSpc>
              <a:spcAft>
                <a:spcPts val="600"/>
              </a:spcAft>
            </a:pPr>
            <a:endParaRPr lang="en-US" sz="160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3637257863"/>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4031873"/>
          </a:xfrm>
          <a:prstGeom prst="rect">
            <a:avLst/>
          </a:prstGeom>
          <a:noFill/>
        </p:spPr>
        <p:txBody>
          <a:bodyPr wrap="square" rtlCol="0">
            <a:spAutoFit/>
          </a:bodyPr>
          <a:lstStyle/>
          <a:p>
            <a:r>
              <a:rPr lang="en-US" sz="1600" b="1" i="1" u="sng"/>
              <a:t>Executive Summary</a:t>
            </a:r>
          </a:p>
          <a:p>
            <a:endParaRPr lang="en-US" sz="1600" b="1" i="1" u="sng"/>
          </a:p>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4242498088"/>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150876" y="4141177"/>
            <a:ext cx="5943600" cy="545456"/>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average speed to answer set a new low record at 29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&amp; 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1073355964"/>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8">
            <a:extLst>
              <a:ext uri="{FF2B5EF4-FFF2-40B4-BE49-F238E27FC236}">
                <a16:creationId xmlns:a16="http://schemas.microsoft.com/office/drawing/2014/main" id="{EB389C0D-330A-588A-C615-016E0F2839D9}"/>
              </a:ext>
            </a:extLst>
          </p:cNvPr>
          <p:cNvGraphicFramePr>
            <a:graphicFrameLocks noGrp="1"/>
          </p:cNvGraphicFramePr>
          <p:nvPr>
            <p:ph sz="half" idx="2"/>
            <p:extLst>
              <p:ext uri="{D42A27DB-BD31-4B8C-83A1-F6EECF244321}">
                <p14:modId xmlns:p14="http://schemas.microsoft.com/office/powerpoint/2010/main" val="2731151215"/>
              </p:ext>
            </p:extLst>
          </p:nvPr>
        </p:nvGraphicFramePr>
        <p:xfrm>
          <a:off x="6248401" y="1541508"/>
          <a:ext cx="5257800" cy="44672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690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831788854"/>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a:solidFill>
                  <a:srgbClr val="7030A0"/>
                </a:solidFill>
                <a:cs typeface="Arial" panose="020B0604020202020204" pitchFamily="34" charset="0"/>
              </a:rPr>
              <a:t>Incidents closed by SD: </a:t>
            </a:r>
            <a:r>
              <a:rPr lang="en-US">
                <a:cs typeface="Arial" panose="020B0604020202020204" pitchFamily="34" charset="0"/>
              </a:rPr>
              <a:t>2,491</a:t>
            </a:r>
          </a:p>
          <a:p>
            <a:pPr marL="285750" indent="-285750">
              <a:buFont typeface="Arial" panose="020B0604020202020204" pitchFamily="34" charset="0"/>
              <a:buChar char="•"/>
            </a:pPr>
            <a:r>
              <a:rPr lang="en-US">
                <a:solidFill>
                  <a:srgbClr val="7030A0"/>
                </a:solidFill>
                <a:cs typeface="Arial" panose="020B0604020202020204" pitchFamily="34" charset="0"/>
              </a:rPr>
              <a:t>Total Closed Incidents: </a:t>
            </a:r>
            <a:r>
              <a:rPr lang="en-US">
                <a:cs typeface="Arial" panose="020B0604020202020204" pitchFamily="34" charset="0"/>
              </a:rPr>
              <a:t>2,979</a:t>
            </a:r>
          </a:p>
          <a:p>
            <a:pPr marL="285750" indent="-285750">
              <a:buFont typeface="Arial" panose="020B0604020202020204" pitchFamily="34" charset="0"/>
              <a:buChar char="•"/>
            </a:pPr>
            <a:r>
              <a:rPr lang="en-US">
                <a:solidFill>
                  <a:srgbClr val="7030A0"/>
                </a:solidFill>
                <a:cs typeface="Arial" panose="020B0604020202020204" pitchFamily="34" charset="0"/>
              </a:rPr>
              <a:t>Closed by SD Percentage: </a:t>
            </a:r>
            <a:r>
              <a:rPr lang="en-US">
                <a:cs typeface="Arial" panose="020B0604020202020204" pitchFamily="34" charset="0"/>
              </a:rPr>
              <a:t>83.6%</a:t>
            </a:r>
            <a:endParaRPr lang="en-US" b="1">
              <a:solidFill>
                <a:srgbClr val="7030A0"/>
              </a:solidFill>
              <a:cs typeface="Arial" panose="020B0604020202020204" pitchFamily="34" charset="0"/>
            </a:endParaRPr>
          </a:p>
          <a:p>
            <a:r>
              <a:rPr lang="en-US" sz="1860" b="1">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a:solidFill>
                  <a:srgbClr val="7030A0"/>
                </a:solidFill>
                <a:cs typeface="Arial" panose="020B0604020202020204" pitchFamily="34" charset="0"/>
              </a:rPr>
              <a:t>Phone: </a:t>
            </a:r>
            <a:r>
              <a:rPr lang="en-US">
                <a:cs typeface="Arial" panose="020B0604020202020204" pitchFamily="34" charset="0"/>
              </a:rPr>
              <a:t>2250</a:t>
            </a:r>
          </a:p>
          <a:p>
            <a:pPr marL="285750" indent="-285750">
              <a:buFont typeface="Arial" panose="020B0604020202020204" pitchFamily="34" charset="0"/>
              <a:buChar char="•"/>
            </a:pPr>
            <a:r>
              <a:rPr lang="en-US">
                <a:solidFill>
                  <a:srgbClr val="7030A0"/>
                </a:solidFill>
                <a:cs typeface="Arial" panose="020B0604020202020204" pitchFamily="34" charset="0"/>
              </a:rPr>
              <a:t>Email: </a:t>
            </a:r>
            <a:r>
              <a:rPr lang="en-US">
                <a:cs typeface="Arial" panose="020B0604020202020204" pitchFamily="34" charset="0"/>
              </a:rPr>
              <a:t>616</a:t>
            </a:r>
          </a:p>
          <a:p>
            <a:pPr marL="285750" indent="-285750">
              <a:buFont typeface="Arial" panose="020B0604020202020204" pitchFamily="34" charset="0"/>
              <a:buChar char="•"/>
            </a:pPr>
            <a:r>
              <a:rPr lang="en-US">
                <a:solidFill>
                  <a:srgbClr val="7030A0"/>
                </a:solidFill>
                <a:cs typeface="Arial" panose="020B0604020202020204" pitchFamily="34" charset="0"/>
              </a:rPr>
              <a:t>Self-Service: </a:t>
            </a:r>
            <a:r>
              <a:rPr lang="en-US">
                <a:cs typeface="Arial" panose="020B0604020202020204" pitchFamily="34" charset="0"/>
              </a:rPr>
              <a:t>66</a:t>
            </a:r>
          </a:p>
          <a:p>
            <a:pPr marL="285750" indent="-285750">
              <a:buFont typeface="Arial" panose="020B0604020202020204" pitchFamily="34" charset="0"/>
              <a:buChar char="•"/>
            </a:pPr>
            <a:r>
              <a:rPr lang="en-US">
                <a:solidFill>
                  <a:srgbClr val="7030A0"/>
                </a:solidFill>
                <a:cs typeface="Arial" panose="020B0604020202020204" pitchFamily="34" charset="0"/>
              </a:rPr>
              <a:t>Walk-in: </a:t>
            </a:r>
            <a:r>
              <a:rPr lang="en-US">
                <a:cs typeface="Arial" panose="020B0604020202020204" pitchFamily="34" charset="0"/>
              </a:rPr>
              <a:t>47</a:t>
            </a:r>
          </a:p>
          <a:p>
            <a:endParaRPr lang="en-US" sz="160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CC89A04-612E-4F47-90F9-306B995CE3D4}"/>
              </a:ext>
            </a:extLst>
          </p:cNvPr>
          <p:cNvPicPr>
            <a:picLocks noChangeAspect="1"/>
          </p:cNvPicPr>
          <p:nvPr/>
        </p:nvPicPr>
        <p:blipFill>
          <a:blip r:embed="rId3"/>
          <a:stretch>
            <a:fillRect/>
          </a:stretch>
        </p:blipFill>
        <p:spPr>
          <a:xfrm>
            <a:off x="9798613" y="-312576"/>
            <a:ext cx="2147511" cy="2147511"/>
          </a:xfrm>
          <a:prstGeom prst="rect">
            <a:avLst/>
          </a:prstGeom>
        </p:spPr>
      </p:pic>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3116545657"/>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78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2416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96.77%</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25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2469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98.98%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103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4885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97.92%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7015453" y="1352262"/>
            <a:ext cx="4487699" cy="5650778"/>
          </a:xfrm>
          <a:prstGeom prst="rect">
            <a:avLst/>
          </a:prstGeom>
          <a:noFill/>
        </p:spPr>
        <p:txBody>
          <a:bodyPr wrap="square" rtlCol="0">
            <a:spAutoFit/>
          </a:bodyPr>
          <a:lstStyle/>
          <a:p>
            <a:r>
              <a:rPr lang="en-US" sz="1860">
                <a:solidFill>
                  <a:srgbClr val="7030A0"/>
                </a:solidFill>
              </a:rPr>
              <a:t>Survey Response Comment Highlights:</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Noah - The technician was very knowledgeable, efficient, helpful and friendly.  I'm beyond pleased with the assistance I received. Thank you.</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Chris - Amazing service and response.  Thank you.</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Sandy - The IT team is fantastic.  They are very helpful every time I need them.  </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Taylor – Extremely helpful.</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Brandon is an asset on the help desk team.  He always knows how to fix the issue and is very pleasant.  </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Erica - she was thorough and helpful</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Thank you Keith and Wolfgang!</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Brandon did a great job resolving my issue as usual!  Thank you Brandon!</a:t>
            </a:r>
          </a:p>
          <a:p>
            <a:pPr marL="342900" marR="0" lvl="0" indent="-342900">
              <a:spcBef>
                <a:spcPts val="0"/>
              </a:spcBef>
              <a:spcAft>
                <a:spcPts val="0"/>
              </a:spcAft>
              <a:buFont typeface="Symbol" pitchFamily="2" charset="2"/>
              <a:buChar char=""/>
            </a:pPr>
            <a:r>
              <a:rPr lang="en-US" sz="18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Stephane - I appreciate the Jackson Lewis IT Help Desk.  Thank you!</a:t>
            </a:r>
          </a:p>
          <a:p>
            <a:pPr marL="342900" indent="-342900">
              <a:buFont typeface="Arial" panose="020B0604020202020204" pitchFamily="34" charset="0"/>
              <a:buChar char="•"/>
            </a:pPr>
            <a:endParaRPr lang="en-US" sz="186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4801314"/>
          </a:xfrm>
          <a:prstGeom prst="rect">
            <a:avLst/>
          </a:prstGeom>
          <a:noFill/>
        </p:spPr>
        <p:txBody>
          <a:bodyPr wrap="square" rtlCol="0">
            <a:spAutoFit/>
          </a:bodyPr>
          <a:lstStyle/>
          <a:p>
            <a:pPr marL="285750" indent="-285750" algn="l">
              <a:buFont typeface="Arial" panose="020B0604020202020204" pitchFamily="34" charset="0"/>
              <a:buChar char="•"/>
            </a:pPr>
            <a:endParaRPr lang="en-US" b="1" i="0">
              <a:solidFill>
                <a:srgbClr val="7030A0"/>
              </a:solidFill>
              <a:effectLst/>
            </a:endParaRPr>
          </a:p>
          <a:p>
            <a:pPr marL="285750" indent="-285750" algn="l">
              <a:buFont typeface="Arial" panose="020B0604020202020204" pitchFamily="34" charset="0"/>
              <a:buChar char="•"/>
            </a:pPr>
            <a:r>
              <a:rPr lang="en-US" b="1" i="0" u="none" strike="noStrike">
                <a:solidFill>
                  <a:srgbClr val="7030A0"/>
                </a:solidFill>
                <a:effectLst/>
              </a:rPr>
              <a:t>Egress:</a:t>
            </a:r>
            <a:r>
              <a:rPr lang="en-US" b="0" i="0" u="none" strike="noStrike">
                <a:solidFill>
                  <a:srgbClr val="7030A0"/>
                </a:solidFill>
                <a:effectLst/>
              </a:rPr>
              <a:t> Please remember to pull logs from Egress if you need to escalate an Egress related issue. Steps to do so are within </a:t>
            </a:r>
            <a:r>
              <a:rPr lang="en-US" b="0" i="0" u="sng" strike="noStrike">
                <a:solidFill>
                  <a:srgbClr val="7030A0"/>
                </a:solidFill>
                <a:effectLst/>
                <a:hlinkClick r:id="rId3" tooltip="https://jacksonlewis.service-now.com/kb_view.do?sysparm_article=KB0010873">
                  <a:extLst>
                    <a:ext uri="{A12FA001-AC4F-418D-AE19-62706E023703}">
                      <ahyp:hlinkClr xmlns:ahyp="http://schemas.microsoft.com/office/drawing/2018/hyperlinkcolor" val="tx"/>
                    </a:ext>
                  </a:extLst>
                </a:hlinkClick>
              </a:rPr>
              <a:t>this article.</a:t>
            </a:r>
            <a:endParaRPr lang="en-US" b="0" i="0" u="none" strike="noStrike">
              <a:solidFill>
                <a:srgbClr val="7030A0"/>
              </a:solidFill>
              <a:effectLst/>
            </a:endParaRPr>
          </a:p>
          <a:p>
            <a:pPr marL="285750" indent="-285750" algn="l">
              <a:buFont typeface="Arial" panose="020B0604020202020204" pitchFamily="34" charset="0"/>
              <a:buChar char="•"/>
            </a:pPr>
            <a:r>
              <a:rPr lang="en-US" b="1" i="0" u="none" strike="noStrike">
                <a:solidFill>
                  <a:srgbClr val="7030A0"/>
                </a:solidFill>
                <a:effectLst/>
              </a:rPr>
              <a:t>OA Change:</a:t>
            </a:r>
            <a:r>
              <a:rPr lang="en-US" b="0" i="0" u="none" strike="noStrike">
                <a:solidFill>
                  <a:srgbClr val="7030A0"/>
                </a:solidFill>
                <a:effectLst/>
              </a:rPr>
              <a:t> Leslie </a:t>
            </a:r>
            <a:r>
              <a:rPr lang="en-US" b="0" i="0" u="none" strike="noStrike" err="1">
                <a:solidFill>
                  <a:srgbClr val="7030A0"/>
                </a:solidFill>
                <a:effectLst/>
              </a:rPr>
              <a:t>Luque</a:t>
            </a:r>
            <a:r>
              <a:rPr lang="en-US" b="0" i="0" u="none" strike="noStrike">
                <a:solidFill>
                  <a:srgbClr val="7030A0"/>
                </a:solidFill>
                <a:effectLst/>
              </a:rPr>
              <a:t> is no longer the OA for the LA office. Martha Tanner is covering this site for now.</a:t>
            </a:r>
          </a:p>
          <a:p>
            <a:pPr marL="285750" indent="-285750">
              <a:buFont typeface="Arial" panose="020B0604020202020204" pitchFamily="34" charset="0"/>
              <a:buChar char="•"/>
            </a:pPr>
            <a:r>
              <a:rPr lang="en-US" b="1" i="0" u="none" strike="noStrike">
                <a:solidFill>
                  <a:srgbClr val="7030A0"/>
                </a:solidFill>
                <a:effectLst/>
              </a:rPr>
              <a:t>Training check box:</a:t>
            </a:r>
            <a:r>
              <a:rPr lang="en-US" b="0" i="0" u="none" strike="noStrike">
                <a:solidFill>
                  <a:srgbClr val="7030A0"/>
                </a:solidFill>
                <a:effectLst/>
              </a:rPr>
              <a:t> Please remember to use the training check box, within Incident.</a:t>
            </a:r>
          </a:p>
          <a:p>
            <a:pPr marL="285750" indent="-285750">
              <a:buFont typeface="Arial" panose="020B0604020202020204" pitchFamily="34" charset="0"/>
              <a:buChar char="•"/>
            </a:pPr>
            <a:r>
              <a:rPr lang="en-US" b="1" i="0" u="none" strike="noStrike" err="1">
                <a:solidFill>
                  <a:srgbClr val="7030A0"/>
                </a:solidFill>
                <a:effectLst/>
              </a:rPr>
              <a:t>Litera</a:t>
            </a:r>
            <a:r>
              <a:rPr lang="en-US" b="1" i="0" u="none" strike="noStrike">
                <a:solidFill>
                  <a:srgbClr val="7030A0"/>
                </a:solidFill>
                <a:effectLst/>
              </a:rPr>
              <a:t>:</a:t>
            </a:r>
            <a:r>
              <a:rPr lang="en-US" b="0" i="0" u="none" strike="noStrike">
                <a:solidFill>
                  <a:srgbClr val="7030A0"/>
                </a:solidFill>
                <a:effectLst/>
              </a:rPr>
              <a:t> </a:t>
            </a:r>
            <a:r>
              <a:rPr lang="en-US" b="0" i="0" u="none" strike="noStrike" err="1">
                <a:solidFill>
                  <a:srgbClr val="7030A0"/>
                </a:solidFill>
                <a:effectLst/>
              </a:rPr>
              <a:t>Litera’s</a:t>
            </a:r>
            <a:r>
              <a:rPr lang="en-US" b="0" i="0" u="none" strike="noStrike">
                <a:solidFill>
                  <a:srgbClr val="7030A0"/>
                </a:solidFill>
                <a:effectLst/>
              </a:rPr>
              <a:t> </a:t>
            </a:r>
            <a:r>
              <a:rPr lang="en-US" b="0" i="0" u="sng" strike="noStrike">
                <a:solidFill>
                  <a:srgbClr val="7030A0"/>
                </a:solidFill>
                <a:effectLst/>
                <a:hlinkClick r:id="rId4" tooltip="https://jacksonlewis.service-now.com/kb_view.do?sysparm_article=KB0010853">
                  <a:extLst>
                    <a:ext uri="{A12FA001-AC4F-418D-AE19-62706E023703}">
                      <ahyp:hlinkClr xmlns:ahyp="http://schemas.microsoft.com/office/drawing/2018/hyperlinkcolor" val="tx"/>
                    </a:ext>
                  </a:extLst>
                </a:hlinkClick>
              </a:rPr>
              <a:t>manual install instructions</a:t>
            </a:r>
            <a:r>
              <a:rPr lang="en-US" b="0" i="0" u="none" strike="noStrike">
                <a:solidFill>
                  <a:srgbClr val="7030A0"/>
                </a:solidFill>
                <a:effectLst/>
              </a:rPr>
              <a:t> have been updated.</a:t>
            </a:r>
          </a:p>
          <a:p>
            <a:pPr marL="285750" indent="-285750">
              <a:buFont typeface="Arial" panose="020B0604020202020204" pitchFamily="34" charset="0"/>
              <a:buChar char="•"/>
            </a:pPr>
            <a:r>
              <a:rPr lang="en-US" b="1" i="0" u="none" strike="noStrike">
                <a:solidFill>
                  <a:srgbClr val="7030A0"/>
                </a:solidFill>
                <a:effectLst/>
              </a:rPr>
              <a:t>Escalation Guide:</a:t>
            </a:r>
            <a:r>
              <a:rPr lang="en-US" b="0" i="0" u="none" strike="noStrike">
                <a:solidFill>
                  <a:srgbClr val="7030A0"/>
                </a:solidFill>
                <a:effectLst/>
              </a:rPr>
              <a:t> Please remember to follow the escalation guidelines here in knowledge.</a:t>
            </a:r>
          </a:p>
          <a:p>
            <a:pPr marL="285750" indent="-285750" algn="l">
              <a:buFont typeface="Arial" panose="020B0604020202020204" pitchFamily="34" charset="0"/>
              <a:buChar char="•"/>
            </a:pPr>
            <a:r>
              <a:rPr lang="en-US" b="1" i="0" u="none" strike="noStrike">
                <a:solidFill>
                  <a:srgbClr val="7030A0"/>
                </a:solidFill>
                <a:effectLst/>
              </a:rPr>
              <a:t>JL Collaborate:</a:t>
            </a:r>
            <a:r>
              <a:rPr lang="en-US" b="0" i="0" u="none" strike="noStrike">
                <a:solidFill>
                  <a:srgbClr val="7030A0"/>
                </a:solidFill>
                <a:effectLst/>
              </a:rPr>
              <a:t> I’ll update knowledge, but please change both the </a:t>
            </a:r>
            <a:r>
              <a:rPr lang="en-US" b="0" i="1" u="none" strike="noStrike">
                <a:solidFill>
                  <a:srgbClr val="7030A0"/>
                </a:solidFill>
                <a:effectLst/>
              </a:rPr>
              <a:t>Notified By</a:t>
            </a:r>
            <a:r>
              <a:rPr lang="en-US" b="0" i="0" u="none" strike="noStrike">
                <a:solidFill>
                  <a:srgbClr val="7030A0"/>
                </a:solidFill>
                <a:effectLst/>
              </a:rPr>
              <a:t> and </a:t>
            </a:r>
            <a:r>
              <a:rPr lang="en-US" b="0" i="1" u="none" strike="noStrike">
                <a:solidFill>
                  <a:srgbClr val="7030A0"/>
                </a:solidFill>
                <a:effectLst/>
              </a:rPr>
              <a:t>Customer</a:t>
            </a:r>
            <a:r>
              <a:rPr lang="en-US" b="0" i="0" u="none" strike="noStrike">
                <a:solidFill>
                  <a:srgbClr val="7030A0"/>
                </a:solidFill>
                <a:effectLst/>
              </a:rPr>
              <a:t> fields to Guest for incidents for external users. This way we’re not bombarding Mark or his team with updates on these incidents.</a:t>
            </a:r>
          </a:p>
          <a:p>
            <a:pPr marL="742950" lvl="1" indent="-285750" algn="l">
              <a:buFont typeface="Arial" panose="020B0604020202020204" pitchFamily="34" charset="0"/>
              <a:buChar char="•"/>
            </a:pPr>
            <a:r>
              <a:rPr lang="en-US" b="0" i="0" u="none" strike="noStrike">
                <a:solidFill>
                  <a:srgbClr val="7030A0"/>
                </a:solidFill>
                <a:effectLst/>
              </a:rPr>
              <a:t>Typically, this is correct: we want </a:t>
            </a:r>
            <a:r>
              <a:rPr lang="en-US" b="0" i="1" u="none" strike="noStrike">
                <a:solidFill>
                  <a:srgbClr val="7030A0"/>
                </a:solidFill>
                <a:effectLst/>
              </a:rPr>
              <a:t>notified by</a:t>
            </a:r>
            <a:r>
              <a:rPr lang="en-US" b="0" i="0" u="none" strike="noStrike">
                <a:solidFill>
                  <a:srgbClr val="7030A0"/>
                </a:solidFill>
                <a:effectLst/>
              </a:rPr>
              <a:t> and </a:t>
            </a:r>
            <a:r>
              <a:rPr lang="en-US" b="0" i="1" u="none" strike="noStrike">
                <a:solidFill>
                  <a:srgbClr val="7030A0"/>
                </a:solidFill>
                <a:effectLst/>
              </a:rPr>
              <a:t>customer</a:t>
            </a:r>
            <a:r>
              <a:rPr lang="en-US" b="0" i="0" u="none" strike="noStrike">
                <a:solidFill>
                  <a:srgbClr val="7030A0"/>
                </a:solidFill>
                <a:effectLst/>
              </a:rPr>
              <a:t> to be accurate. This is just an exception.</a:t>
            </a:r>
          </a:p>
          <a:p>
            <a:pPr marL="285750" indent="-285750" algn="l">
              <a:buFont typeface="Arial" panose="020B0604020202020204" pitchFamily="34" charset="0"/>
              <a:buChar char="•"/>
            </a:pPr>
            <a:r>
              <a:rPr lang="en-US" b="1" i="0" u="none" strike="noStrike">
                <a:solidFill>
                  <a:srgbClr val="7030A0"/>
                </a:solidFill>
                <a:effectLst/>
              </a:rPr>
              <a:t>Microsoft O365:</a:t>
            </a:r>
            <a:r>
              <a:rPr lang="en-US" b="0" i="0" u="none" strike="noStrike">
                <a:solidFill>
                  <a:srgbClr val="7030A0"/>
                </a:solidFill>
                <a:effectLst/>
              </a:rPr>
              <a:t> We’ve taken steps to simplify the process when installing or reinstalling O365. Please follow the </a:t>
            </a:r>
            <a:r>
              <a:rPr lang="en-US" b="0" i="0" u="none" strike="noStrike">
                <a:solidFill>
                  <a:srgbClr val="7030A0"/>
                </a:solidFill>
                <a:effectLst/>
                <a:hlinkClick r:id="rId5" tooltip="https://jacksonlewis.service-now.com/kb_view.do?sysparm_article=KB0010837">
                  <a:extLst>
                    <a:ext uri="{A12FA001-AC4F-418D-AE19-62706E023703}">
                      <ahyp:hlinkClr xmlns:ahyp="http://schemas.microsoft.com/office/drawing/2018/hyperlinkcolor" val="tx"/>
                    </a:ext>
                  </a:extLst>
                </a:hlinkClick>
              </a:rPr>
              <a:t>steps in this article</a:t>
            </a:r>
            <a:r>
              <a:rPr lang="en-US" b="0" i="0" u="none" strike="noStrike">
                <a:solidFill>
                  <a:srgbClr val="7030A0"/>
                </a:solidFill>
                <a:effectLst/>
              </a:rPr>
              <a:t> when it is necessary to reinstall O365.</a:t>
            </a:r>
          </a:p>
          <a:p>
            <a:pPr marL="285750" indent="-285750" algn="l">
              <a:buFont typeface="Arial" panose="020B0604020202020204" pitchFamily="34" charset="0"/>
              <a:buChar char="•"/>
            </a:pPr>
            <a:r>
              <a:rPr lang="en-US" b="1" i="0" u="none" strike="noStrike" err="1">
                <a:solidFill>
                  <a:srgbClr val="7030A0"/>
                </a:solidFill>
                <a:effectLst/>
              </a:rPr>
              <a:t>Litera</a:t>
            </a:r>
            <a:r>
              <a:rPr lang="en-US" b="1" i="0" u="none" strike="noStrike">
                <a:solidFill>
                  <a:srgbClr val="7030A0"/>
                </a:solidFill>
                <a:effectLst/>
              </a:rPr>
              <a:t>: </a:t>
            </a:r>
            <a:r>
              <a:rPr lang="en-US" b="0" i="0" u="none" strike="noStrike">
                <a:solidFill>
                  <a:srgbClr val="7030A0"/>
                </a:solidFill>
                <a:effectLst/>
              </a:rPr>
              <a:t>Please install </a:t>
            </a:r>
            <a:r>
              <a:rPr lang="en-US" b="0" i="0" u="none" strike="noStrike" err="1">
                <a:solidFill>
                  <a:srgbClr val="7030A0"/>
                </a:solidFill>
                <a:effectLst/>
              </a:rPr>
              <a:t>Litera</a:t>
            </a:r>
            <a:r>
              <a:rPr lang="en-US" b="0" i="0" u="none" strike="noStrike">
                <a:solidFill>
                  <a:srgbClr val="7030A0"/>
                </a:solidFill>
                <a:effectLst/>
              </a:rPr>
              <a:t> for users who reach out to us, regardless of if this has been deployed to their region.</a:t>
            </a:r>
            <a:endParaRPr lang="en-US">
              <a:solidFill>
                <a:srgbClr val="7030A0"/>
              </a:solidFill>
            </a:endParaRPr>
          </a:p>
          <a:p>
            <a:pPr marL="285750" indent="-285750">
              <a:buFont typeface="Arial" panose="020B0604020202020204" pitchFamily="34" charset="0"/>
              <a:buChar char="•"/>
            </a:pPr>
            <a:r>
              <a:rPr lang="en-US" b="1" i="0" u="none" strike="noStrike">
                <a:solidFill>
                  <a:srgbClr val="7030A0"/>
                </a:solidFill>
                <a:effectLst/>
              </a:rPr>
              <a:t>On Call:</a:t>
            </a:r>
            <a:r>
              <a:rPr lang="en-US" b="0" i="0" u="none" strike="noStrike">
                <a:solidFill>
                  <a:srgbClr val="7030A0"/>
                </a:solidFill>
                <a:effectLst/>
              </a:rPr>
              <a:t> Beginning next week we will begin to include the cell number of the analyst(s) covering an on-call shift in the weekly email. This is to make it easier for those in IT to quickly reach out for anything urgent.</a:t>
            </a:r>
            <a:endParaRPr lang="en-US">
              <a:solidFill>
                <a:srgbClr val="7030A0"/>
              </a:solidFill>
            </a:endParaRPr>
          </a:p>
          <a:p>
            <a:pPr marL="285750" indent="-285750" algn="l">
              <a:buFont typeface="Arial" panose="020B0604020202020204" pitchFamily="34" charset="0"/>
              <a:buChar char="•"/>
            </a:pPr>
            <a:r>
              <a:rPr lang="en-US">
                <a:solidFill>
                  <a:srgbClr val="7030A0"/>
                </a:solidFill>
              </a:rPr>
              <a:t>These updates and more are </a:t>
            </a:r>
            <a:r>
              <a:rPr lang="en-US">
                <a:solidFill>
                  <a:srgbClr val="7030A0"/>
                </a:solidFill>
                <a:hlinkClick r:id="rId6">
                  <a:extLst>
                    <a:ext uri="{A12FA001-AC4F-418D-AE19-62706E023703}">
                      <ahyp:hlinkClr xmlns:ahyp="http://schemas.microsoft.com/office/drawing/2018/hyperlinkcolor" val="tx"/>
                    </a:ext>
                  </a:extLst>
                </a:hlinkClick>
              </a:rPr>
              <a:t>available here</a:t>
            </a:r>
            <a:r>
              <a:rPr lang="en-US">
                <a:solidFill>
                  <a:srgbClr val="7030A0"/>
                </a:solidFill>
              </a:rPr>
              <a:t>. </a:t>
            </a:r>
            <a:endParaRPr lang="en-US" b="0" i="0">
              <a:solidFill>
                <a:srgbClr val="7030A0"/>
              </a:solidFill>
              <a:effectLst/>
            </a:endParaRPr>
          </a:p>
          <a:p>
            <a:pPr marL="285750" indent="-285750" algn="l">
              <a:buFont typeface="Arial" panose="020B0604020202020204" pitchFamily="34" charset="0"/>
              <a:buChar char="•"/>
            </a:pPr>
            <a:endParaRPr lang="en-US" b="0" i="0">
              <a:solidFill>
                <a:srgbClr val="7030A0"/>
              </a:solidFill>
              <a:effectLst/>
            </a:endParaRPr>
          </a:p>
        </p:txBody>
      </p:sp>
    </p:spTree>
    <p:extLst>
      <p:ext uri="{BB962C8B-B14F-4D97-AF65-F5344CB8AC3E}">
        <p14:creationId xmlns:p14="http://schemas.microsoft.com/office/powerpoint/2010/main" val="1916140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25</a:t>
            </a:fld>
            <a:endParaRPr lang="en-US"/>
          </a:p>
        </p:txBody>
      </p:sp>
    </p:spTree>
    <p:extLst>
      <p:ext uri="{BB962C8B-B14F-4D97-AF65-F5344CB8AC3E}">
        <p14:creationId xmlns:p14="http://schemas.microsoft.com/office/powerpoint/2010/main" val="267593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26</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158938153"/>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535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2561654539"/>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577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034677"/>
          </a:xfrm>
          <a:prstGeom prst="rect">
            <a:avLst/>
          </a:prstGeom>
          <a:noFill/>
        </p:spPr>
        <p:txBody>
          <a:bodyPr vert="horz" wrap="square" lIns="91440" tIns="45720" rIns="91440" bIns="45720" rtlCol="0" anchor="t">
            <a:spAutoFit/>
          </a:bodyPr>
          <a:lstStyle/>
          <a:p>
            <a:r>
              <a:rPr lang="en-US" sz="1400" b="1" u="sng"/>
              <a:t>Critical Alerts:</a:t>
            </a:r>
          </a:p>
          <a:p>
            <a:pPr marL="742950" lvl="1" indent="-285750">
              <a:buFont typeface="Arial" panose="020B0604020202020204" pitchFamily="34" charset="0"/>
              <a:buChar char="•"/>
            </a:pPr>
            <a:r>
              <a:rPr lang="en-US" sz="1400"/>
              <a:t>Azure VM’s recorded </a:t>
            </a:r>
            <a:r>
              <a:rPr lang="en-US" sz="1400" err="1"/>
              <a:t>AvailableMemoryBytes</a:t>
            </a:r>
            <a:r>
              <a:rPr lang="en-US" sz="1400"/>
              <a:t> recorded 80 critical alerts</a:t>
            </a:r>
          </a:p>
          <a:p>
            <a:pPr marL="742950" lvl="1" indent="-285750">
              <a:buFont typeface="Arial" panose="020B0604020202020204" pitchFamily="34" charset="0"/>
              <a:buChar char="•"/>
            </a:pPr>
            <a:r>
              <a:rPr lang="en-US" sz="1400"/>
              <a:t>Aderant Environment Reboots</a:t>
            </a:r>
            <a:endParaRPr lang="en-US" sz="1860"/>
          </a:p>
          <a:p>
            <a:r>
              <a:rPr lang="en-US" sz="1400" b="1" u="sng"/>
              <a:t>Error Alerts:</a:t>
            </a:r>
          </a:p>
          <a:p>
            <a:pPr marL="742950" lvl="1" indent="-285750">
              <a:buFont typeface="Arial" panose="020B0604020202020204" pitchFamily="34" charset="0"/>
              <a:buChar char="•"/>
            </a:pPr>
            <a:r>
              <a:rPr lang="en-US" sz="1400"/>
              <a:t>CPU Alerts have been SDT for common VM’s - Removed</a:t>
            </a:r>
          </a:p>
          <a:p>
            <a:pPr marL="742950" lvl="1" indent="-285750">
              <a:buFont typeface="Arial" panose="020B0604020202020204" pitchFamily="34" charset="0"/>
              <a:buChar char="•"/>
            </a:pPr>
            <a:r>
              <a:rPr lang="en-US" sz="1400" err="1">
                <a:cs typeface="Calibri"/>
              </a:rPr>
              <a:t>UptimeSeconds</a:t>
            </a:r>
            <a:r>
              <a:rPr lang="en-US" sz="1400">
                <a:cs typeface="Calibri"/>
              </a:rPr>
              <a:t> ( Reboot triggered) has been removed</a:t>
            </a:r>
          </a:p>
          <a:p>
            <a:pPr marL="742950" lvl="1" indent="-285750">
              <a:buFont typeface="Arial" panose="020B0604020202020204" pitchFamily="34" charset="0"/>
              <a:buChar char="•"/>
            </a:pPr>
            <a:r>
              <a:rPr lang="en-US" sz="1400">
                <a:cs typeface="Calibri"/>
              </a:rPr>
              <a:t>Most errors are from  Physical Network Equipment</a:t>
            </a:r>
          </a:p>
          <a:p>
            <a:pPr marL="742950" lvl="1" indent="-285750">
              <a:buFont typeface="Arial" panose="020B0604020202020204" pitchFamily="34" charset="0"/>
              <a:buChar char="•"/>
            </a:pPr>
            <a:r>
              <a:rPr lang="en-US" sz="1400" err="1">
                <a:cs typeface="Calibri"/>
              </a:rPr>
              <a:t>AvailableMemoryBytes</a:t>
            </a:r>
            <a:r>
              <a:rPr lang="en-US" sz="1400">
                <a:cs typeface="Calibri"/>
              </a:rPr>
              <a:t> Errors</a:t>
            </a:r>
          </a:p>
          <a:p>
            <a:pPr lvl="1"/>
            <a:endParaRPr lang="en-US" sz="1400">
              <a:cs typeface="Calibri"/>
            </a:endParaRP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34403548"/>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9293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875220977"/>
              </p:ext>
            </p:extLst>
          </p:nvPr>
        </p:nvGraphicFramePr>
        <p:xfrm>
          <a:off x="369455" y="1550719"/>
          <a:ext cx="6356661" cy="4496479"/>
        </p:xfrm>
        <a:graphic>
          <a:graphicData uri="http://schemas.openxmlformats.org/drawingml/2006/table">
            <a:tbl>
              <a:tblPr firstRow="1" bandRow="1">
                <a:tableStyleId>{5C22544A-7EE6-4342-B048-85BDC9FD1C3A}</a:tableStyleId>
              </a:tblPr>
              <a:tblGrid>
                <a:gridCol w="2307571">
                  <a:extLst>
                    <a:ext uri="{9D8B030D-6E8A-4147-A177-3AD203B41FA5}">
                      <a16:colId xmlns:a16="http://schemas.microsoft.com/office/drawing/2014/main" val="3664369614"/>
                    </a:ext>
                  </a:extLst>
                </a:gridCol>
                <a:gridCol w="1349552">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November</a:t>
                      </a:r>
                    </a:p>
                  </a:txBody>
                  <a:tcPr/>
                </a:tc>
                <a:tc>
                  <a:txBody>
                    <a:bodyPr/>
                    <a:lstStyle/>
                    <a:p>
                      <a:pPr lvl="0">
                        <a:buNone/>
                      </a:pPr>
                      <a:r>
                        <a:rPr lang="en-US"/>
                        <a:t>December</a:t>
                      </a:r>
                    </a:p>
                  </a:txBody>
                  <a:tcPr/>
                </a:tc>
                <a:tc>
                  <a:txBody>
                    <a:bodyPr/>
                    <a:lstStyle/>
                    <a:p>
                      <a:pPr lvl="0">
                        <a:buNone/>
                      </a:pPr>
                      <a:r>
                        <a:rPr lang="en-US"/>
                        <a:t>January</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99.992%</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99.996%</a:t>
                      </a:r>
                    </a:p>
                  </a:txBody>
                  <a:tcPr/>
                </a:tc>
                <a:tc>
                  <a:txBody>
                    <a:bodyPr/>
                    <a:lstStyle/>
                    <a:p>
                      <a:pPr lvl="0">
                        <a:buNone/>
                      </a:pPr>
                      <a:r>
                        <a:rPr lang="en-US"/>
                        <a:t>100%</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99.973%</a:t>
                      </a:r>
                    </a:p>
                  </a:txBody>
                  <a:tcPr/>
                </a:tc>
                <a:tc>
                  <a:txBody>
                    <a:bodyPr/>
                    <a:lstStyle/>
                    <a:p>
                      <a:pPr lvl="0">
                        <a:buNone/>
                      </a:pPr>
                      <a:r>
                        <a:rPr lang="en-US"/>
                        <a:t>97.579%</a:t>
                      </a:r>
                    </a:p>
                  </a:txBody>
                  <a:tcPr/>
                </a:tc>
                <a:tc>
                  <a:txBody>
                    <a:bodyPr/>
                    <a:lstStyle/>
                    <a:p>
                      <a:pPr lvl="0">
                        <a:buNone/>
                      </a:pPr>
                      <a:r>
                        <a:rPr lang="en-US"/>
                        <a:t>99.946%</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99.996%</a:t>
                      </a:r>
                    </a:p>
                  </a:txBody>
                  <a:tcPr/>
                </a:tc>
                <a:tc>
                  <a:txBody>
                    <a:bodyPr/>
                    <a:lstStyle/>
                    <a:p>
                      <a:pPr lvl="0">
                        <a:buNone/>
                      </a:pPr>
                      <a:r>
                        <a:rPr lang="en-US"/>
                        <a:t>100%</a:t>
                      </a:r>
                    </a:p>
                  </a:txBody>
                  <a:tcPr/>
                </a:tc>
                <a:tc>
                  <a:txBody>
                    <a:bodyPr/>
                    <a:lstStyle/>
                    <a:p>
                      <a:pPr lvl="0">
                        <a:buNone/>
                      </a:pPr>
                      <a:r>
                        <a:rPr lang="en-US"/>
                        <a:t>99.983%</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99.989%</a:t>
                      </a:r>
                    </a:p>
                  </a:txBody>
                  <a:tcPr/>
                </a:tc>
                <a:tc>
                  <a:txBody>
                    <a:bodyPr/>
                    <a:lstStyle/>
                    <a:p>
                      <a:pPr lvl="0">
                        <a:buNone/>
                      </a:pPr>
                      <a:r>
                        <a:rPr lang="en-US"/>
                        <a:t>97.577%</a:t>
                      </a:r>
                    </a:p>
                  </a:txBody>
                  <a:tcPr/>
                </a:tc>
                <a:tc>
                  <a:txBody>
                    <a:bodyPr/>
                    <a:lstStyle/>
                    <a:p>
                      <a:pPr lvl="0">
                        <a:buNone/>
                      </a:pPr>
                      <a:r>
                        <a:rPr lang="en-US"/>
                        <a:t>99.949%</a:t>
                      </a:r>
                    </a:p>
                  </a:txBody>
                  <a:tcPr/>
                </a:tc>
                <a:extLst>
                  <a:ext uri="{0D108BD9-81ED-4DB2-BD59-A6C34878D82A}">
                    <a16:rowId xmlns:a16="http://schemas.microsoft.com/office/drawing/2014/main" val="2136831971"/>
                  </a:ext>
                </a:extLst>
              </a:tr>
              <a:tr h="417246">
                <a:tc>
                  <a:txBody>
                    <a:bodyPr/>
                    <a:lstStyle/>
                    <a:p>
                      <a:r>
                        <a:rPr lang="en-US"/>
                        <a:t>Payments Credit Card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99.998%</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100%</a:t>
                      </a:r>
                    </a:p>
                  </a:txBody>
                  <a:tcPr/>
                </a:tc>
                <a:tc>
                  <a:txBody>
                    <a:bodyPr/>
                    <a:lstStyle/>
                    <a:p>
                      <a:pPr lvl="0">
                        <a:buNone/>
                      </a:pPr>
                      <a:r>
                        <a:rPr lang="en-US"/>
                        <a:t>99.997%</a:t>
                      </a:r>
                    </a:p>
                  </a:txBody>
                  <a:tcPr/>
                </a:tc>
                <a:tc>
                  <a:txBody>
                    <a:bodyPr/>
                    <a:lstStyle/>
                    <a:p>
                      <a:pPr lvl="0">
                        <a:buNone/>
                      </a:pPr>
                      <a:r>
                        <a:rPr lang="en-US"/>
                        <a:t>99.995%</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100%</a:t>
                      </a:r>
                    </a:p>
                  </a:txBody>
                  <a:tcPr/>
                </a:tc>
                <a:tc>
                  <a:txBody>
                    <a:bodyPr/>
                    <a:lstStyle/>
                    <a:p>
                      <a:pPr lvl="0">
                        <a:buNone/>
                      </a:pPr>
                      <a:r>
                        <a:rPr lang="en-US"/>
                        <a:t>99.958%</a:t>
                      </a:r>
                    </a:p>
                  </a:txBody>
                  <a:tcPr/>
                </a:tc>
                <a:tc>
                  <a:txBody>
                    <a:bodyPr/>
                    <a:lstStyle/>
                    <a:p>
                      <a:pPr lvl="0">
                        <a:buNone/>
                      </a:pPr>
                      <a:r>
                        <a:rPr lang="en-US"/>
                        <a:t>100%</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100%</a:t>
                      </a:r>
                    </a:p>
                  </a:txBody>
                  <a:tcPr/>
                </a:tc>
                <a:tc>
                  <a:txBody>
                    <a:bodyPr/>
                    <a:lstStyle/>
                    <a:p>
                      <a:pPr lvl="0">
                        <a:buNone/>
                      </a:pPr>
                      <a:r>
                        <a:rPr lang="en-US"/>
                        <a:t>99.964%</a:t>
                      </a:r>
                    </a:p>
                  </a:txBody>
                  <a:tcPr/>
                </a:tc>
                <a:tc>
                  <a:txBody>
                    <a:bodyPr/>
                    <a:lstStyle/>
                    <a:p>
                      <a:pPr lvl="0">
                        <a:buNone/>
                      </a:pPr>
                      <a:r>
                        <a:rPr lang="en-US"/>
                        <a:t>100%</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100%</a:t>
                      </a:r>
                    </a:p>
                  </a:txBody>
                  <a:tcPr/>
                </a:tc>
                <a:tc>
                  <a:txBody>
                    <a:bodyPr/>
                    <a:lstStyle/>
                    <a:p>
                      <a:pPr lvl="0">
                        <a:buNone/>
                      </a:pPr>
                      <a:r>
                        <a:rPr lang="en-US"/>
                        <a:t>99.96%</a:t>
                      </a:r>
                    </a:p>
                  </a:txBody>
                  <a:tcPr/>
                </a:tc>
                <a:tc>
                  <a:txBody>
                    <a:bodyPr/>
                    <a:lstStyle/>
                    <a:p>
                      <a:pPr lvl="0">
                        <a:buNone/>
                      </a:pPr>
                      <a:r>
                        <a:rPr lang="en-US"/>
                        <a:t>100%</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99.985%</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85198"/>
            <a:ext cx="4581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Improvements hitting 100% with some websites </a:t>
            </a:r>
          </a:p>
          <a:p>
            <a:pPr marL="285750" indent="-285750">
              <a:buFont typeface="Arial" panose="020B0604020202020204" pitchFamily="34" charset="0"/>
              <a:buChar char="•"/>
            </a:pPr>
            <a:r>
              <a:rPr lang="en-US">
                <a:cs typeface="Calibri"/>
              </a:rPr>
              <a:t>NBI blimps of errors status code </a:t>
            </a:r>
          </a:p>
          <a:p>
            <a:pPr marL="285750" indent="-285750">
              <a:buFont typeface="Arial" panose="020B0604020202020204" pitchFamily="34" charset="0"/>
              <a:buChar char="•"/>
            </a:pPr>
            <a:r>
              <a:rPr lang="en-US">
                <a:cs typeface="Calibri"/>
              </a:rPr>
              <a:t>JL – Home – Authorize timeout during 12/11 5pm EST to 12/12 7am EST </a:t>
            </a:r>
          </a:p>
        </p:txBody>
      </p:sp>
    </p:spTree>
    <p:extLst>
      <p:ext uri="{BB962C8B-B14F-4D97-AF65-F5344CB8AC3E}">
        <p14:creationId xmlns:p14="http://schemas.microsoft.com/office/powerpoint/2010/main" val="348964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407467" y="1431636"/>
            <a:ext cx="11374018" cy="5286406"/>
          </a:xfrm>
        </p:spPr>
        <p:txBody>
          <a:bodyPr vert="horz" lIns="0" tIns="0" rIns="0" bIns="0" rtlCol="0" anchor="t">
            <a:noAutofit/>
          </a:bodyPr>
          <a:lstStyle/>
          <a:p>
            <a:pPr marL="0" indent="0">
              <a:buNone/>
            </a:pPr>
            <a:endParaRPr lang="en-US" sz="1800">
              <a:solidFill>
                <a:srgbClr val="7030A0"/>
              </a:solidFill>
              <a:latin typeface="Arial"/>
              <a:cs typeface="Arial"/>
            </a:endParaRPr>
          </a:p>
          <a:p>
            <a:pPr marL="0" indent="0">
              <a:buNone/>
            </a:pPr>
            <a:r>
              <a:rPr lang="en-US" sz="1800" dirty="0">
                <a:solidFill>
                  <a:srgbClr val="7030A0"/>
                </a:solidFill>
                <a:latin typeface="Arial"/>
                <a:cs typeface="Arial"/>
              </a:rPr>
              <a:t>Incident Management </a:t>
            </a:r>
            <a:r>
              <a:rPr lang="en-US" sz="1800" dirty="0">
                <a:latin typeface="Arial"/>
                <a:cs typeface="Arial"/>
              </a:rPr>
              <a:t>saw incident volume lower in December (2,605). The first call resolution, or FCR, was 85.6%. The overall SLA goal across all teams was not met at 89.2%. </a:t>
            </a:r>
            <a:endParaRPr lang="en-US" sz="1800" dirty="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dropped to 2169 calls in December. Calls answered within 30-, 60-, and 90- seconds goals were surpassed. Average speed to answer was 35 seconds. The abandonment rate goal for the month was also surpassed at 7.15%. SLA goals were met by the Service Desk with an overall SLA score of 96.9%. </a:t>
            </a: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386 incidents across the month with 46 being escalated to Engineering. Critical Alerts increased from 100 to 209 in January. This was due to Azure VM’s with remaining memory ( being investigated) and Aderant environment reboots.  We adjusted some threshold for CPU from known problematic servers and remove </a:t>
            </a:r>
            <a:r>
              <a:rPr lang="en-US" sz="1800" dirty="0" err="1">
                <a:latin typeface="Arial"/>
                <a:cs typeface="Arial"/>
              </a:rPr>
              <a:t>UptimeSeconds</a:t>
            </a:r>
            <a:r>
              <a:rPr lang="en-US" sz="1800" dirty="0">
                <a:latin typeface="Arial"/>
                <a:cs typeface="Arial"/>
              </a:rPr>
              <a:t> ( reboot condition). This cause a drop from a 1500 error alerts to 300. Website uptime remains the same, we’re adding more URL to probe and monitor. </a:t>
            </a:r>
          </a:p>
          <a:p>
            <a:pPr marL="0" indent="0">
              <a:buNone/>
            </a:pPr>
            <a:r>
              <a:rPr lang="en-US" sz="1800" dirty="0">
                <a:solidFill>
                  <a:srgbClr val="7030A0"/>
                </a:solidFill>
                <a:latin typeface="Arial"/>
                <a:cs typeface="Arial"/>
              </a:rPr>
              <a:t>Endpoint Engineering </a:t>
            </a:r>
            <a:r>
              <a:rPr lang="en-US" sz="1800" dirty="0">
                <a:latin typeface="Arial"/>
                <a:cs typeface="Arial"/>
              </a:rPr>
              <a:t>Successfully deployed Egress Protect and associated CSPs firmwide. Fine-tuning Egress to better fit our environment for functionality and performance. </a:t>
            </a:r>
            <a:r>
              <a:rPr lang="en-US" sz="1800" dirty="0" err="1">
                <a:latin typeface="Arial"/>
                <a:cs typeface="Arial"/>
              </a:rPr>
              <a:t>NetDocs</a:t>
            </a:r>
            <a:r>
              <a:rPr lang="en-US" sz="1800" dirty="0">
                <a:latin typeface="Arial"/>
                <a:cs typeface="Arial"/>
              </a:rPr>
              <a:t>' </a:t>
            </a:r>
            <a:r>
              <a:rPr lang="en-US" sz="1800" dirty="0" err="1">
                <a:latin typeface="Arial"/>
                <a:cs typeface="Arial"/>
              </a:rPr>
              <a:t>ndOffice</a:t>
            </a:r>
            <a:r>
              <a:rPr lang="en-US" sz="1800" dirty="0">
                <a:latin typeface="Arial"/>
                <a:cs typeface="Arial"/>
              </a:rPr>
              <a:t> 3.1.0 Suite currently on three fourths of our fleet(1580), up 900+ devices from January. All Users deployment of </a:t>
            </a:r>
            <a:r>
              <a:rPr lang="en-US" sz="1800" dirty="0" err="1">
                <a:latin typeface="Arial"/>
                <a:cs typeface="Arial"/>
              </a:rPr>
              <a:t>Litera</a:t>
            </a:r>
            <a:r>
              <a:rPr lang="en-US" sz="1800" dirty="0">
                <a:latin typeface="Arial"/>
                <a:cs typeface="Arial"/>
              </a:rPr>
              <a:t> planned out in February for March 17th release to all users. Continuing to move GPO elements into Intune for less reliance on GPOs. 8x8 Network Utility current in prelim stage. Successfully onboarded remaining MacOS users with Intune-</a:t>
            </a:r>
            <a:r>
              <a:rPr lang="en-US" sz="1800" dirty="0" err="1">
                <a:latin typeface="Arial"/>
                <a:cs typeface="Arial"/>
              </a:rPr>
              <a:t>Jamf</a:t>
            </a:r>
            <a:r>
              <a:rPr lang="en-US" sz="1800" dirty="0">
                <a:latin typeface="Arial"/>
                <a:cs typeface="Arial"/>
              </a:rPr>
              <a:t> co-management for conditional access support. Update to our new Citrix workspace app currently being tested for a mid-March release.</a:t>
            </a:r>
          </a:p>
        </p:txBody>
      </p:sp>
      <p:sp>
        <p:nvSpPr>
          <p:cNvPr id="2" name="Oval 1">
            <a:extLst>
              <a:ext uri="{FF2B5EF4-FFF2-40B4-BE49-F238E27FC236}">
                <a16:creationId xmlns:a16="http://schemas.microsoft.com/office/drawing/2014/main" id="{AB761189-7393-DACA-B69F-846EFD19B90E}"/>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130006" y="2043288"/>
            <a:ext cx="4652210" cy="34701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7030A0"/>
                </a:solidFill>
                <a:ea typeface="+mn-lt"/>
                <a:cs typeface="+mn-lt"/>
              </a:rPr>
              <a:t>Overall score rose to 83(+3) from January primarily due to increased numbers of Feature Update 22H2 out to our fleet.</a:t>
            </a:r>
            <a:br>
              <a:rPr lang="en-US" dirty="0">
                <a:ea typeface="+mn-lt"/>
                <a:cs typeface="+mn-lt"/>
              </a:rPr>
            </a:br>
            <a:br>
              <a:rPr lang="en-US" dirty="0">
                <a:ea typeface="+mn-lt"/>
                <a:cs typeface="+mn-lt"/>
              </a:rPr>
            </a:br>
            <a:endParaRPr lang="en-US">
              <a:solidFill>
                <a:srgbClr val="7030A0"/>
              </a:solidFill>
              <a:ea typeface="+mn-lt"/>
              <a:cs typeface="+mn-lt"/>
            </a:endParaRPr>
          </a:p>
          <a:p>
            <a:pPr marL="342900" indent="-342900">
              <a:buFont typeface="Arial" panose="020B0604020202020204" pitchFamily="34" charset="0"/>
              <a:buChar char="•"/>
            </a:pPr>
            <a:r>
              <a:rPr lang="en-US" sz="1850" dirty="0">
                <a:solidFill>
                  <a:srgbClr val="7030A0"/>
                </a:solidFill>
              </a:rPr>
              <a:t>App Reliability score rose 77(+4) primarily due to completion of multiple firmwide app deployments: (Egress, </a:t>
            </a:r>
            <a:r>
              <a:rPr lang="en-US" sz="1850" dirty="0" err="1">
                <a:solidFill>
                  <a:srgbClr val="7030A0"/>
                </a:solidFill>
              </a:rPr>
              <a:t>ndOffice</a:t>
            </a:r>
            <a:r>
              <a:rPr lang="en-US" sz="1850" dirty="0">
                <a:solidFill>
                  <a:srgbClr val="7030A0"/>
                </a:solidFill>
              </a:rPr>
              <a:t> 310 at 75% compliance) in February, </a:t>
            </a:r>
            <a:r>
              <a:rPr lang="en-US" sz="1850" dirty="0" err="1">
                <a:solidFill>
                  <a:srgbClr val="7030A0"/>
                </a:solidFill>
              </a:rPr>
              <a:t>utlizing</a:t>
            </a:r>
            <a:r>
              <a:rPr lang="en-US" sz="1850" dirty="0">
                <a:solidFill>
                  <a:srgbClr val="7030A0"/>
                </a:solidFill>
              </a:rPr>
              <a:t> updated versions of primary apps, increasing device performance.</a:t>
            </a:r>
            <a:endParaRPr lang="en-US" sz="1850" dirty="0">
              <a:solidFill>
                <a:srgbClr val="7030A0"/>
              </a:solidFill>
              <a:cs typeface="Calibri"/>
            </a:endParaRPr>
          </a:p>
          <a:p>
            <a:pPr marL="342900" indent="-342900">
              <a:buFont typeface="Arial" panose="020B0604020202020204" pitchFamily="34" charset="0"/>
              <a:buChar char="•"/>
            </a:pPr>
            <a:endParaRPr lang="en-US" sz="1850">
              <a:solidFill>
                <a:srgbClr val="7030A0"/>
              </a:solidFill>
              <a:cs typeface="Calibri"/>
            </a:endParaRPr>
          </a:p>
        </p:txBody>
      </p:sp>
      <p:sp>
        <p:nvSpPr>
          <p:cNvPr id="6" name="Oval 5">
            <a:extLst>
              <a:ext uri="{FF2B5EF4-FFF2-40B4-BE49-F238E27FC236}">
                <a16:creationId xmlns:a16="http://schemas.microsoft.com/office/drawing/2014/main" id="{CBB7A08D-589E-DED2-BAED-DC6652F72808}"/>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descr="Chart, bar chart&#10;&#10;Description automatically generated">
            <a:extLst>
              <a:ext uri="{FF2B5EF4-FFF2-40B4-BE49-F238E27FC236}">
                <a16:creationId xmlns:a16="http://schemas.microsoft.com/office/drawing/2014/main" id="{F692B60C-F4B9-14AD-CF11-733FB544294B}"/>
              </a:ext>
            </a:extLst>
          </p:cNvPr>
          <p:cNvPicPr>
            <a:picLocks noChangeAspect="1"/>
          </p:cNvPicPr>
          <p:nvPr/>
        </p:nvPicPr>
        <p:blipFill>
          <a:blip r:embed="rId2"/>
          <a:stretch>
            <a:fillRect/>
          </a:stretch>
        </p:blipFill>
        <p:spPr>
          <a:xfrm>
            <a:off x="760187" y="1951512"/>
            <a:ext cx="6063342" cy="3526476"/>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579481"/>
            <a:ext cx="4736662" cy="236218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00B050"/>
                </a:solidFill>
              </a:rPr>
              <a:t>1126 (+50)total Surface Laptop 4s – Best overall performer.</a:t>
            </a:r>
            <a:endParaRPr lang="en-US" sz="1850" dirty="0">
              <a:solidFill>
                <a:srgbClr val="00B050"/>
              </a:solidFill>
              <a:cs typeface="Calibri"/>
            </a:endParaRPr>
          </a:p>
          <a:p>
            <a:pPr marL="342900" indent="-342900">
              <a:buFont typeface="Arial" panose="020B0604020202020204" pitchFamily="34" charset="0"/>
              <a:buChar char="•"/>
            </a:pPr>
            <a:endParaRPr lang="en-US" sz="1850" dirty="0">
              <a:solidFill>
                <a:srgbClr val="FF0000"/>
              </a:solidFill>
              <a:cs typeface="Calibri"/>
            </a:endParaRPr>
          </a:p>
          <a:p>
            <a:pPr marL="342900" indent="-342900">
              <a:buFont typeface="Arial" panose="020B0604020202020204" pitchFamily="34" charset="0"/>
              <a:buChar char="•"/>
            </a:pPr>
            <a:r>
              <a:rPr lang="en-US" sz="1850" dirty="0">
                <a:solidFill>
                  <a:srgbClr val="FF0000"/>
                </a:solidFill>
              </a:rPr>
              <a:t>Surface Pro 6 (14 remaining) - Worst performer.</a:t>
            </a:r>
            <a:endParaRPr lang="en-US" sz="1850" dirty="0"/>
          </a:p>
          <a:p>
            <a:pPr marL="342900" indent="-342900">
              <a:buFont typeface="Arial" panose="020B0604020202020204" pitchFamily="34" charset="0"/>
              <a:buChar char="•"/>
            </a:pPr>
            <a:endParaRPr lang="en-US" sz="1850" dirty="0">
              <a:solidFill>
                <a:srgbClr val="FF0000"/>
              </a:solidFill>
            </a:endParaRPr>
          </a:p>
          <a:p>
            <a:pPr marL="342900" indent="-342900">
              <a:buFont typeface="Arial" panose="020B0604020202020204" pitchFamily="34" charset="0"/>
              <a:buChar char="•"/>
            </a:pPr>
            <a:r>
              <a:rPr lang="en-US" sz="1850" dirty="0"/>
              <a:t>Surface Pro 5's have removed completely.</a:t>
            </a:r>
            <a:endParaRPr lang="en-US" sz="1850">
              <a:cs typeface="Calibri"/>
            </a:endParaRPr>
          </a:p>
          <a:p>
            <a:endParaRPr lang="en-US">
              <a:cs typeface="Calibri"/>
            </a:endParaRPr>
          </a:p>
        </p:txBody>
      </p:sp>
      <p:sp>
        <p:nvSpPr>
          <p:cNvPr id="5" name="Oval 4">
            <a:extLst>
              <a:ext uri="{FF2B5EF4-FFF2-40B4-BE49-F238E27FC236}">
                <a16:creationId xmlns:a16="http://schemas.microsoft.com/office/drawing/2014/main" id="{34A092F0-96B5-54B1-2A5A-C5C78798CEE8}"/>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Chart&#10;&#10;Description automatically generated">
            <a:extLst>
              <a:ext uri="{FF2B5EF4-FFF2-40B4-BE49-F238E27FC236}">
                <a16:creationId xmlns:a16="http://schemas.microsoft.com/office/drawing/2014/main" id="{A97533D7-0A46-98B5-D9C7-F40F7A217990}"/>
              </a:ext>
            </a:extLst>
          </p:cNvPr>
          <p:cNvPicPr>
            <a:picLocks noChangeAspect="1"/>
          </p:cNvPicPr>
          <p:nvPr/>
        </p:nvPicPr>
        <p:blipFill>
          <a:blip r:embed="rId2"/>
          <a:stretch>
            <a:fillRect/>
          </a:stretch>
        </p:blipFill>
        <p:spPr>
          <a:xfrm>
            <a:off x="107043" y="1870123"/>
            <a:ext cx="7088412" cy="4442183"/>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504963" y="1969054"/>
            <a:ext cx="4115552" cy="407957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dirty="0">
                <a:solidFill>
                  <a:srgbClr val="7030A0"/>
                </a:solidFill>
              </a:rPr>
              <a:t>Continuing the trend of replacing older hardware with newer models, scores in Startup, Boot, logon and restarts steadily improve. </a:t>
            </a:r>
          </a:p>
          <a:p>
            <a:pPr marL="342900" indent="-342900">
              <a:buFont typeface="Arial" panose="020B0604020202020204" pitchFamily="34" charset="0"/>
              <a:buChar char="•"/>
            </a:pPr>
            <a:endParaRPr lang="en-US" sz="1850">
              <a:cs typeface="Calibri"/>
            </a:endParaRPr>
          </a:p>
          <a:p>
            <a:pPr marL="342900" indent="-342900">
              <a:buFont typeface="Arial" panose="020B0604020202020204" pitchFamily="34" charset="0"/>
              <a:buChar char="•"/>
            </a:pPr>
            <a:r>
              <a:rPr lang="en-US" sz="1850" dirty="0">
                <a:solidFill>
                  <a:srgbClr val="7030A0"/>
                </a:solidFill>
                <a:cs typeface="Calibri"/>
              </a:rPr>
              <a:t>Our worst performers, HP </a:t>
            </a:r>
            <a:r>
              <a:rPr lang="en-US" sz="1850" dirty="0" err="1">
                <a:solidFill>
                  <a:srgbClr val="7030A0"/>
                </a:solidFill>
                <a:cs typeface="Calibri"/>
              </a:rPr>
              <a:t>Elitebook</a:t>
            </a:r>
            <a:r>
              <a:rPr lang="en-US" sz="1850" dirty="0">
                <a:solidFill>
                  <a:srgbClr val="7030A0"/>
                </a:solidFill>
                <a:cs typeface="Calibri"/>
              </a:rPr>
              <a:t> G5s with only 42 units remaining(-38 from January) currently being replaced with SLT4/5's by NextGen.</a:t>
            </a:r>
            <a:br>
              <a:rPr lang="en-US" sz="1850" dirty="0">
                <a:cs typeface="Calibri"/>
              </a:rPr>
            </a:br>
            <a:br>
              <a:rPr lang="en-US" sz="1850" dirty="0">
                <a:cs typeface="Calibri"/>
              </a:rPr>
            </a:br>
            <a:endParaRPr lang="en-US" sz="185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p:txBody>
      </p:sp>
      <p:sp>
        <p:nvSpPr>
          <p:cNvPr id="6" name="Oval 5">
            <a:extLst>
              <a:ext uri="{FF2B5EF4-FFF2-40B4-BE49-F238E27FC236}">
                <a16:creationId xmlns:a16="http://schemas.microsoft.com/office/drawing/2014/main" id="{616ADB2D-1131-A8CC-952B-DCC904CF07DE}"/>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Chart, bar chart&#10;&#10;Description automatically generated">
            <a:extLst>
              <a:ext uri="{FF2B5EF4-FFF2-40B4-BE49-F238E27FC236}">
                <a16:creationId xmlns:a16="http://schemas.microsoft.com/office/drawing/2014/main" id="{677C5A90-0AAB-192A-5624-C594A0093384}"/>
              </a:ext>
            </a:extLst>
          </p:cNvPr>
          <p:cNvPicPr>
            <a:picLocks noChangeAspect="1"/>
          </p:cNvPicPr>
          <p:nvPr/>
        </p:nvPicPr>
        <p:blipFill>
          <a:blip r:embed="rId2"/>
          <a:stretch>
            <a:fillRect/>
          </a:stretch>
        </p:blipFill>
        <p:spPr>
          <a:xfrm>
            <a:off x="569687" y="1971343"/>
            <a:ext cx="6680199" cy="3731741"/>
          </a:xfrm>
          <a:prstGeom prst="rect">
            <a:avLst/>
          </a:prstGeom>
        </p:spPr>
      </p:pic>
    </p:spTree>
    <p:extLst>
      <p:ext uri="{BB962C8B-B14F-4D97-AF65-F5344CB8AC3E}">
        <p14:creationId xmlns:p14="http://schemas.microsoft.com/office/powerpoint/2010/main" val="2576177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730029424"/>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 </a:t>
            </a:r>
            <a:r>
              <a:rPr lang="en-US" sz="1600">
                <a:solidFill>
                  <a:srgbClr val="7030A0"/>
                </a:solidFill>
                <a:latin typeface="Arial" panose="020B0604020202020204" pitchFamily="34" charset="0"/>
                <a:cs typeface="Arial" panose="020B0604020202020204" pitchFamily="34" charset="0"/>
              </a:rPr>
              <a:t> </a:t>
            </a:r>
          </a:p>
          <a:p>
            <a:r>
              <a:rPr lang="en-US" sz="1600">
                <a:solidFill>
                  <a:srgbClr val="7030A0"/>
                </a:solidFill>
                <a:latin typeface="Arial" panose="020B0604020202020204" pitchFamily="34" charset="0"/>
                <a:cs typeface="Arial" panose="020B0604020202020204" pitchFamily="34" charset="0"/>
              </a:rPr>
              <a:t>3,107 incidents were opened during the month, across all groups within SNOW. 19.9% of incident volume was email.</a:t>
            </a: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Phone: 2372</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Email: 620</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Self-Service: 70</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Walk-in: 45</a:t>
            </a: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Chat: 2</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First contact resolution decreased slightly in January to 85.3% (as opposed to 85% in January). </a:t>
            </a: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1319518038"/>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293209"/>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Incidents opened by week trended upward over the last two months. </a:t>
            </a: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endParaRPr lang="en-US" sz="160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The percentage of incidents resolved the same day that they were opened continues to trend upward. </a:t>
            </a:r>
          </a:p>
        </p:txBody>
      </p:sp>
      <p:pic>
        <p:nvPicPr>
          <p:cNvPr id="12" name="Picture 11" descr="Chart, line chart&#10;&#10;Description automatically generated">
            <a:extLst>
              <a:ext uri="{FF2B5EF4-FFF2-40B4-BE49-F238E27FC236}">
                <a16:creationId xmlns:a16="http://schemas.microsoft.com/office/drawing/2014/main" id="{9283ED74-6EE7-32F3-12A4-5FA01286322E}"/>
              </a:ext>
            </a:extLst>
          </p:cNvPr>
          <p:cNvPicPr>
            <a:picLocks noChangeAspect="1"/>
          </p:cNvPicPr>
          <p:nvPr/>
        </p:nvPicPr>
        <p:blipFill>
          <a:blip r:embed="rId3"/>
          <a:stretch>
            <a:fillRect/>
          </a:stretch>
        </p:blipFill>
        <p:spPr>
          <a:xfrm>
            <a:off x="-1" y="1673587"/>
            <a:ext cx="7255521" cy="2425243"/>
          </a:xfrm>
          <a:prstGeom prst="rect">
            <a:avLst/>
          </a:prstGeom>
        </p:spPr>
      </p:pic>
      <p:pic>
        <p:nvPicPr>
          <p:cNvPr id="15" name="Picture 14" descr="Chart, line chart&#10;&#10;Description automatically generated">
            <a:extLst>
              <a:ext uri="{FF2B5EF4-FFF2-40B4-BE49-F238E27FC236}">
                <a16:creationId xmlns:a16="http://schemas.microsoft.com/office/drawing/2014/main" id="{0DDF0D3E-303E-0738-68AF-D5F323E322C3}"/>
              </a:ext>
            </a:extLst>
          </p:cNvPr>
          <p:cNvPicPr>
            <a:picLocks noChangeAspect="1"/>
          </p:cNvPicPr>
          <p:nvPr/>
        </p:nvPicPr>
        <p:blipFill>
          <a:blip r:embed="rId4"/>
          <a:stretch>
            <a:fillRect/>
          </a:stretch>
        </p:blipFill>
        <p:spPr>
          <a:xfrm>
            <a:off x="0" y="4372365"/>
            <a:ext cx="7255521" cy="2425243"/>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4276" y="5631829"/>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Backlog growth rose across February.</a:t>
            </a:r>
          </a:p>
        </p:txBody>
      </p:sp>
      <p:pic>
        <p:nvPicPr>
          <p:cNvPr id="5" name="Picture 4" descr="Chart, waterfall chart&#10;&#10;Description automatically generated">
            <a:extLst>
              <a:ext uri="{FF2B5EF4-FFF2-40B4-BE49-F238E27FC236}">
                <a16:creationId xmlns:a16="http://schemas.microsoft.com/office/drawing/2014/main" id="{03FE534C-ACC7-FB16-97A2-6EA109E4D53C}"/>
              </a:ext>
            </a:extLst>
          </p:cNvPr>
          <p:cNvPicPr>
            <a:picLocks noChangeAspect="1"/>
          </p:cNvPicPr>
          <p:nvPr/>
        </p:nvPicPr>
        <p:blipFill>
          <a:blip r:embed="rId3"/>
          <a:stretch>
            <a:fillRect/>
          </a:stretch>
        </p:blipFill>
        <p:spPr>
          <a:xfrm>
            <a:off x="551211" y="1971014"/>
            <a:ext cx="10951941" cy="3660815"/>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510463"/>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7030A0"/>
                </a:solidFill>
                <a:latin typeface="Arial" panose="020B0604020202020204" pitchFamily="34" charset="0"/>
                <a:cs typeface="Arial" panose="020B0604020202020204" pitchFamily="34" charset="0"/>
              </a:rPr>
              <a:t>In February, the average age of open incidents continued to decline. </a:t>
            </a:r>
          </a:p>
        </p:txBody>
      </p:sp>
      <p:pic>
        <p:nvPicPr>
          <p:cNvPr id="6" name="Picture 5" descr="Chart, line chart&#10;&#10;Description automatically generated">
            <a:extLst>
              <a:ext uri="{FF2B5EF4-FFF2-40B4-BE49-F238E27FC236}">
                <a16:creationId xmlns:a16="http://schemas.microsoft.com/office/drawing/2014/main" id="{1F8D4EC6-CA6A-BBAD-84BE-AEBE49867D93}"/>
              </a:ext>
            </a:extLst>
          </p:cNvPr>
          <p:cNvPicPr>
            <a:picLocks noChangeAspect="1"/>
          </p:cNvPicPr>
          <p:nvPr/>
        </p:nvPicPr>
        <p:blipFill>
          <a:blip r:embed="rId3"/>
          <a:stretch>
            <a:fillRect/>
          </a:stretch>
        </p:blipFill>
        <p:spPr>
          <a:xfrm>
            <a:off x="498459" y="1746857"/>
            <a:ext cx="11190509" cy="3740559"/>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8" name="Picture 7" descr="A screenshot of a computer&#10;&#10;Description automatically generated with medium confidence">
            <a:extLst>
              <a:ext uri="{FF2B5EF4-FFF2-40B4-BE49-F238E27FC236}">
                <a16:creationId xmlns:a16="http://schemas.microsoft.com/office/drawing/2014/main" id="{83F8CB9D-B06A-F701-1563-54DD13DB1B89}"/>
              </a:ext>
            </a:extLst>
          </p:cNvPr>
          <p:cNvPicPr>
            <a:picLocks noChangeAspect="1"/>
          </p:cNvPicPr>
          <p:nvPr/>
        </p:nvPicPr>
        <p:blipFill>
          <a:blip r:embed="rId2"/>
          <a:stretch>
            <a:fillRect/>
          </a:stretch>
        </p:blipFill>
        <p:spPr>
          <a:xfrm>
            <a:off x="4696" y="1973894"/>
            <a:ext cx="11498456" cy="4298667"/>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Application>Microsoft Office PowerPoint</Application>
  <PresentationFormat>Widescreen</PresentationFormat>
  <Slides>34</Slides>
  <Notes>16</Notes>
  <HiddenSlides>1</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Endpoints Operations</vt:lpstr>
      <vt:lpstr>PowerPoint Presentation</vt:lpstr>
      <vt:lpstr>Executive Summary</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&amp; Knowledge Statistics </vt:lpstr>
      <vt:lpstr>Incident Statistics </vt:lpstr>
      <vt:lpstr>2021 Service Desk SLA Statistics</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revision>133</cp:revision>
  <dcterms:created xsi:type="dcterms:W3CDTF">2021-04-29T18:29:43Z</dcterms:created>
  <dcterms:modified xsi:type="dcterms:W3CDTF">2023-03-13T15:32:17Z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