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notesSlides/notesSlide11.xml" ContentType="application/vnd.openxmlformats-officedocument.presentationml.notesSlid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notesSlides/notesSlide12.xml" ContentType="application/vnd.openxmlformats-officedocument.presentationml.notesSlid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notesSlides/notesSlide13.xml" ContentType="application/vnd.openxmlformats-officedocument.presentationml.notesSlid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notesSlides/notesSlide14.xml" ContentType="application/vnd.openxmlformats-officedocument.presentationml.notesSlid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rts/chart14.xml" ContentType="application/vnd.openxmlformats-officedocument.drawingml.chart+xml"/>
  <Override PartName="/ppt/charts/style14.xml" ContentType="application/vnd.ms-office.chartstyle+xml"/>
  <Override PartName="/ppt/charts/colors14.xml" ContentType="application/vnd.ms-office.chartcolorstyle+xml"/>
  <Override PartName="/ppt/charts/chart15.xml" ContentType="application/vnd.openxmlformats-officedocument.drawingml.chart+xml"/>
  <Override PartName="/ppt/charts/style15.xml" ContentType="application/vnd.ms-office.chartstyle+xml"/>
  <Override PartName="/ppt/charts/colors15.xml" ContentType="application/vnd.ms-office.chartcolorstyle+xml"/>
  <Override PartName="/ppt/notesSlides/notesSlide18.xml" ContentType="application/vnd.openxmlformats-officedocument.presentationml.notesSlide+xml"/>
  <Override PartName="/ppt/charts/chart16.xml" ContentType="application/vnd.openxmlformats-officedocument.drawingml.chart+xml"/>
  <Override PartName="/ppt/charts/style16.xml" ContentType="application/vnd.ms-office.chartstyle+xml"/>
  <Override PartName="/ppt/charts/colors16.xml" ContentType="application/vnd.ms-office.chartcolorstyle+xml"/>
  <Override PartName="/ppt/notesSlides/notesSlide19.xml" ContentType="application/vnd.openxmlformats-officedocument.presentationml.notesSlide+xml"/>
  <Override PartName="/ppt/charts/chart17.xml" ContentType="application/vnd.openxmlformats-officedocument.drawingml.chart+xml"/>
  <Override PartName="/ppt/charts/style17.xml" ContentType="application/vnd.ms-office.chartstyle+xml"/>
  <Override PartName="/ppt/charts/colors17.xml" ContentType="application/vnd.ms-office.chartcolorstyl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rts/chart18.xml" ContentType="application/vnd.openxmlformats-officedocument.drawingml.chart+xml"/>
  <Override PartName="/ppt/charts/style18.xml" ContentType="application/vnd.ms-office.chartstyle+xml"/>
  <Override PartName="/ppt/charts/colors18.xml" ContentType="application/vnd.ms-office.chartcolorstyl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rts/chart19.xml" ContentType="application/vnd.openxmlformats-officedocument.drawingml.chart+xml"/>
  <Override PartName="/ppt/charts/style19.xml" ContentType="application/vnd.ms-office.chartstyle+xml"/>
  <Override PartName="/ppt/charts/colors19.xml" ContentType="application/vnd.ms-office.chartcolorstyl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38"/>
  </p:notesMasterIdLst>
  <p:sldIdLst>
    <p:sldId id="438" r:id="rId2"/>
    <p:sldId id="1464" r:id="rId3"/>
    <p:sldId id="1528" r:id="rId4"/>
    <p:sldId id="1537" r:id="rId5"/>
    <p:sldId id="1497" r:id="rId6"/>
    <p:sldId id="1514" r:id="rId7"/>
    <p:sldId id="1519" r:id="rId8"/>
    <p:sldId id="1526" r:id="rId9"/>
    <p:sldId id="1520" r:id="rId10"/>
    <p:sldId id="1521" r:id="rId11"/>
    <p:sldId id="1522" r:id="rId12"/>
    <p:sldId id="1523" r:id="rId13"/>
    <p:sldId id="1551" r:id="rId14"/>
    <p:sldId id="1550" r:id="rId15"/>
    <p:sldId id="1525" r:id="rId16"/>
    <p:sldId id="1532" r:id="rId17"/>
    <p:sldId id="1552" r:id="rId18"/>
    <p:sldId id="1502" r:id="rId19"/>
    <p:sldId id="1518" r:id="rId20"/>
    <p:sldId id="1466" r:id="rId21"/>
    <p:sldId id="1495" r:id="rId22"/>
    <p:sldId id="1496" r:id="rId23"/>
    <p:sldId id="1534" r:id="rId24"/>
    <p:sldId id="1535" r:id="rId25"/>
    <p:sldId id="1536" r:id="rId26"/>
    <p:sldId id="1553" r:id="rId27"/>
    <p:sldId id="1500" r:id="rId28"/>
    <p:sldId id="1530" r:id="rId29"/>
    <p:sldId id="1503" r:id="rId30"/>
    <p:sldId id="1540" r:id="rId31"/>
    <p:sldId id="1549" r:id="rId32"/>
    <p:sldId id="1501" r:id="rId33"/>
    <p:sldId id="1542" r:id="rId34"/>
    <p:sldId id="1548" r:id="rId35"/>
    <p:sldId id="1547" r:id="rId36"/>
    <p:sldId id="266"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oble, Keith (IT)" initials="NK(" lastIdx="2" clrIdx="0">
    <p:extLst>
      <p:ext uri="{19B8F6BF-5375-455C-9EA6-DF929625EA0E}">
        <p15:presenceInfo xmlns:p15="http://schemas.microsoft.com/office/powerpoint/2012/main" userId="S::NobleK@jacksonlewis.com::693b87e5-2de0-43c1-b3ce-396dda00bef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801C18C-6E95-477B-902D-EAD8A758FEE2}" v="990" dt="2023-05-09T16:49:43.34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ommentAuthors" Target="commentAuthor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_5D9_554F7D7E.xlsx"/><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package" Target="../embeddings/Microsoft_Excel_Worksheet_5D7_B0E8025A.xlsx"/><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package" Target="../embeddings/Microsoft_Excel_Worksheet_5D8_8DACAE02.xlsx"/><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package" Target="../embeddings/Microsoft_Excel_Worksheet_5D8_8DACAE026.xlsx"/><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package" Target="../embeddings/Microsoft_Excel_Worksheet_5FE_F62341C4.xlsx"/><Relationship Id="rId2" Type="http://schemas.microsoft.com/office/2011/relationships/chartColorStyle" Target="colors13.xml"/><Relationship Id="rId1" Type="http://schemas.microsoft.com/office/2011/relationships/chartStyle" Target="style13.xml"/></Relationships>
</file>

<file path=ppt/charts/_rels/chart14.xml.rels><?xml version="1.0" encoding="UTF-8" standalone="yes"?>
<Relationships xmlns="http://schemas.openxmlformats.org/package/2006/relationships"><Relationship Id="rId3" Type="http://schemas.openxmlformats.org/officeDocument/2006/relationships/package" Target="../embeddings/Microsoft_Excel_Worksheet_5FA_D5B425B5.xlsx"/><Relationship Id="rId2" Type="http://schemas.microsoft.com/office/2011/relationships/chartColorStyle" Target="colors14.xml"/><Relationship Id="rId1" Type="http://schemas.microsoft.com/office/2011/relationships/chartStyle" Target="style14.xml"/></Relationships>
</file>

<file path=ppt/charts/_rels/chart15.xml.rels><?xml version="1.0" encoding="UTF-8" standalone="yes"?>
<Relationships xmlns="http://schemas.openxmlformats.org/package/2006/relationships"><Relationship Id="rId3" Type="http://schemas.openxmlformats.org/officeDocument/2006/relationships/package" Target="../embeddings/Microsoft_Excel_Worksheet_5DF_C155109C.xlsx"/><Relationship Id="rId2" Type="http://schemas.microsoft.com/office/2011/relationships/chartColorStyle" Target="colors15.xml"/><Relationship Id="rId1" Type="http://schemas.microsoft.com/office/2011/relationships/chartStyle" Target="style15.xml"/></Relationships>
</file>

<file path=ppt/charts/_rels/chart16.xml.rels><?xml version="1.0" encoding="UTF-8" standalone="yes"?>
<Relationships xmlns="http://schemas.openxmlformats.org/package/2006/relationships"><Relationship Id="rId3" Type="http://schemas.openxmlformats.org/officeDocument/2006/relationships/package" Target="../embeddings/Microsoft_Excel_Worksheet_604_F28C7BDC.xlsx"/><Relationship Id="rId2" Type="http://schemas.microsoft.com/office/2011/relationships/chartColorStyle" Target="colors16.xml"/><Relationship Id="rId1" Type="http://schemas.microsoft.com/office/2011/relationships/chartStyle" Target="style16.xml"/></Relationships>
</file>

<file path=ppt/charts/_rels/chart17.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7.xml"/><Relationship Id="rId1" Type="http://schemas.microsoft.com/office/2011/relationships/chartStyle" Target="style17.xml"/></Relationships>
</file>

<file path=ppt/charts/_rels/chart18.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8.xml"/><Relationship Id="rId1" Type="http://schemas.microsoft.com/office/2011/relationships/chartStyle" Target="style18.xml"/></Relationships>
</file>

<file path=ppt/charts/_rels/chart19.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19.xml"/><Relationship Id="rId1" Type="http://schemas.microsoft.com/office/2011/relationships/chartStyle" Target="style19.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_5D9_554F7D7E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_5FC_DEF7D599.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_5EE_6C26D2DC.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_5EE_6C26D2DC2.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_5EE_6C26D2DC3.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_5EE_6C26D2DC4.xlsx"/><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_5BA_37F9505C.xlsx"/><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package" Target="../embeddings/Microsoft_Excel_Worksheet_5BA_37F9505C5.xlsx"/><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solidFill>
                  <a:srgbClr val="7030A0"/>
                </a:solidFill>
              </a:rPr>
              <a:t>Incidents opened per month, </a:t>
            </a:r>
            <a:r>
              <a:rPr lang="en-US" baseline="0">
                <a:solidFill>
                  <a:srgbClr val="7030A0"/>
                </a:solidFill>
              </a:rPr>
              <a:t>by Source</a:t>
            </a:r>
          </a:p>
        </c:rich>
      </c:tx>
      <c:layout>
        <c:manualLayout>
          <c:xMode val="edge"/>
          <c:yMode val="edge"/>
          <c:x val="0.18824674456487905"/>
          <c:y val="3.5697687830557545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stacked"/>
        <c:varyColors val="0"/>
        <c:ser>
          <c:idx val="0"/>
          <c:order val="0"/>
          <c:tx>
            <c:strRef>
              <c:f>Sheet1!$B$1</c:f>
              <c:strCache>
                <c:ptCount val="1"/>
                <c:pt idx="0">
                  <c:v>Phone</c:v>
                </c:pt>
              </c:strCache>
            </c:strRef>
          </c:tx>
          <c:spPr>
            <a:solidFill>
              <a:schemeClr val="accent1"/>
            </a:solidFill>
            <a:ln>
              <a:noFill/>
            </a:ln>
            <a:effectLst/>
          </c:spPr>
          <c:invertIfNegative val="0"/>
          <c:cat>
            <c:strRef>
              <c:f>Sheet1!$A$14:$A$16</c:f>
              <c:strCache>
                <c:ptCount val="3"/>
                <c:pt idx="0">
                  <c:v>January</c:v>
                </c:pt>
                <c:pt idx="1">
                  <c:v>February</c:v>
                </c:pt>
                <c:pt idx="2">
                  <c:v>March</c:v>
                </c:pt>
              </c:strCache>
            </c:strRef>
          </c:cat>
          <c:val>
            <c:numRef>
              <c:f>Sheet1!$B$14:$B$16</c:f>
              <c:numCache>
                <c:formatCode>General</c:formatCode>
                <c:ptCount val="3"/>
                <c:pt idx="0">
                  <c:v>2334</c:v>
                </c:pt>
                <c:pt idx="1">
                  <c:v>2372</c:v>
                </c:pt>
                <c:pt idx="2">
                  <c:v>2602</c:v>
                </c:pt>
              </c:numCache>
            </c:numRef>
          </c:val>
          <c:extLst>
            <c:ext xmlns:c16="http://schemas.microsoft.com/office/drawing/2014/chart" uri="{C3380CC4-5D6E-409C-BE32-E72D297353CC}">
              <c16:uniqueId val="{00000000-2613-447E-A06A-8A1F041D8066}"/>
            </c:ext>
          </c:extLst>
        </c:ser>
        <c:ser>
          <c:idx val="1"/>
          <c:order val="1"/>
          <c:tx>
            <c:strRef>
              <c:f>Sheet1!$C$1</c:f>
              <c:strCache>
                <c:ptCount val="1"/>
                <c:pt idx="0">
                  <c:v>Email</c:v>
                </c:pt>
              </c:strCache>
            </c:strRef>
          </c:tx>
          <c:spPr>
            <a:solidFill>
              <a:schemeClr val="accent2"/>
            </a:solidFill>
            <a:ln>
              <a:noFill/>
            </a:ln>
            <a:effectLst/>
          </c:spPr>
          <c:invertIfNegative val="0"/>
          <c:cat>
            <c:strRef>
              <c:f>Sheet1!$A$14:$A$16</c:f>
              <c:strCache>
                <c:ptCount val="3"/>
                <c:pt idx="0">
                  <c:v>January</c:v>
                </c:pt>
                <c:pt idx="1">
                  <c:v>February</c:v>
                </c:pt>
                <c:pt idx="2">
                  <c:v>March</c:v>
                </c:pt>
              </c:strCache>
            </c:strRef>
          </c:cat>
          <c:val>
            <c:numRef>
              <c:f>Sheet1!$C$14:$C$16</c:f>
              <c:numCache>
                <c:formatCode>General</c:formatCode>
                <c:ptCount val="3"/>
                <c:pt idx="0">
                  <c:v>660</c:v>
                </c:pt>
                <c:pt idx="1">
                  <c:v>620</c:v>
                </c:pt>
                <c:pt idx="2">
                  <c:v>863</c:v>
                </c:pt>
              </c:numCache>
            </c:numRef>
          </c:val>
          <c:extLst>
            <c:ext xmlns:c16="http://schemas.microsoft.com/office/drawing/2014/chart" uri="{C3380CC4-5D6E-409C-BE32-E72D297353CC}">
              <c16:uniqueId val="{00000001-2613-447E-A06A-8A1F041D8066}"/>
            </c:ext>
          </c:extLst>
        </c:ser>
        <c:ser>
          <c:idx val="2"/>
          <c:order val="2"/>
          <c:tx>
            <c:strRef>
              <c:f>Sheet1!$D$1</c:f>
              <c:strCache>
                <c:ptCount val="1"/>
                <c:pt idx="0">
                  <c:v>Self-Service</c:v>
                </c:pt>
              </c:strCache>
            </c:strRef>
          </c:tx>
          <c:spPr>
            <a:solidFill>
              <a:schemeClr val="accent3"/>
            </a:solidFill>
            <a:ln>
              <a:noFill/>
            </a:ln>
            <a:effectLst/>
          </c:spPr>
          <c:invertIfNegative val="0"/>
          <c:cat>
            <c:strRef>
              <c:f>Sheet1!$A$14:$A$16</c:f>
              <c:strCache>
                <c:ptCount val="3"/>
                <c:pt idx="0">
                  <c:v>January</c:v>
                </c:pt>
                <c:pt idx="1">
                  <c:v>February</c:v>
                </c:pt>
                <c:pt idx="2">
                  <c:v>March</c:v>
                </c:pt>
              </c:strCache>
            </c:strRef>
          </c:cat>
          <c:val>
            <c:numRef>
              <c:f>Sheet1!$D$14:$D$16</c:f>
              <c:numCache>
                <c:formatCode>General</c:formatCode>
                <c:ptCount val="3"/>
                <c:pt idx="0">
                  <c:v>78</c:v>
                </c:pt>
                <c:pt idx="1">
                  <c:v>70</c:v>
                </c:pt>
                <c:pt idx="2">
                  <c:v>82</c:v>
                </c:pt>
              </c:numCache>
            </c:numRef>
          </c:val>
          <c:extLst>
            <c:ext xmlns:c16="http://schemas.microsoft.com/office/drawing/2014/chart" uri="{C3380CC4-5D6E-409C-BE32-E72D297353CC}">
              <c16:uniqueId val="{00000002-2613-447E-A06A-8A1F041D8066}"/>
            </c:ext>
          </c:extLst>
        </c:ser>
        <c:ser>
          <c:idx val="3"/>
          <c:order val="3"/>
          <c:tx>
            <c:strRef>
              <c:f>Sheet1!$E$1</c:f>
              <c:strCache>
                <c:ptCount val="1"/>
                <c:pt idx="0">
                  <c:v>Walk-in</c:v>
                </c:pt>
              </c:strCache>
            </c:strRef>
          </c:tx>
          <c:spPr>
            <a:solidFill>
              <a:schemeClr val="accent4"/>
            </a:solidFill>
            <a:ln>
              <a:noFill/>
            </a:ln>
            <a:effectLst/>
          </c:spPr>
          <c:invertIfNegative val="0"/>
          <c:cat>
            <c:strRef>
              <c:f>Sheet1!$A$14:$A$16</c:f>
              <c:strCache>
                <c:ptCount val="3"/>
                <c:pt idx="0">
                  <c:v>January</c:v>
                </c:pt>
                <c:pt idx="1">
                  <c:v>February</c:v>
                </c:pt>
                <c:pt idx="2">
                  <c:v>March</c:v>
                </c:pt>
              </c:strCache>
            </c:strRef>
          </c:cat>
          <c:val>
            <c:numRef>
              <c:f>Sheet1!$E$14:$E$16</c:f>
              <c:numCache>
                <c:formatCode>General</c:formatCode>
                <c:ptCount val="3"/>
                <c:pt idx="0">
                  <c:v>60</c:v>
                </c:pt>
                <c:pt idx="1">
                  <c:v>45</c:v>
                </c:pt>
                <c:pt idx="2">
                  <c:v>45</c:v>
                </c:pt>
              </c:numCache>
            </c:numRef>
          </c:val>
          <c:extLst>
            <c:ext xmlns:c16="http://schemas.microsoft.com/office/drawing/2014/chart" uri="{C3380CC4-5D6E-409C-BE32-E72D297353CC}">
              <c16:uniqueId val="{00000004-2613-447E-A06A-8A1F041D8066}"/>
            </c:ext>
          </c:extLst>
        </c:ser>
        <c:ser>
          <c:idx val="4"/>
          <c:order val="4"/>
          <c:tx>
            <c:strRef>
              <c:f>Sheet1!$F$1</c:f>
              <c:strCache>
                <c:ptCount val="1"/>
                <c:pt idx="0">
                  <c:v>Chat</c:v>
                </c:pt>
              </c:strCache>
            </c:strRef>
          </c:tx>
          <c:spPr>
            <a:solidFill>
              <a:schemeClr val="accent5"/>
            </a:solidFill>
            <a:ln>
              <a:noFill/>
            </a:ln>
            <a:effectLst/>
          </c:spPr>
          <c:invertIfNegative val="0"/>
          <c:cat>
            <c:strRef>
              <c:f>Sheet1!$A$14:$A$16</c:f>
              <c:strCache>
                <c:ptCount val="3"/>
                <c:pt idx="0">
                  <c:v>January</c:v>
                </c:pt>
                <c:pt idx="1">
                  <c:v>February</c:v>
                </c:pt>
                <c:pt idx="2">
                  <c:v>March</c:v>
                </c:pt>
              </c:strCache>
            </c:strRef>
          </c:cat>
          <c:val>
            <c:numRef>
              <c:f>Sheet1!$F$14:$F$16</c:f>
              <c:numCache>
                <c:formatCode>General</c:formatCode>
                <c:ptCount val="3"/>
                <c:pt idx="0">
                  <c:v>2</c:v>
                </c:pt>
                <c:pt idx="1">
                  <c:v>0</c:v>
                </c:pt>
                <c:pt idx="2">
                  <c:v>1</c:v>
                </c:pt>
              </c:numCache>
            </c:numRef>
          </c:val>
          <c:extLst>
            <c:ext xmlns:c16="http://schemas.microsoft.com/office/drawing/2014/chart" uri="{C3380CC4-5D6E-409C-BE32-E72D297353CC}">
              <c16:uniqueId val="{00000005-2613-447E-A06A-8A1F041D8066}"/>
            </c:ext>
          </c:extLst>
        </c:ser>
        <c:dLbls>
          <c:showLegendKey val="0"/>
          <c:showVal val="0"/>
          <c:showCatName val="0"/>
          <c:showSerName val="0"/>
          <c:showPercent val="0"/>
          <c:showBubbleSize val="0"/>
        </c:dLbls>
        <c:gapWidth val="150"/>
        <c:overlap val="100"/>
        <c:axId val="1934353728"/>
        <c:axId val="1928843536"/>
      </c:barChart>
      <c:catAx>
        <c:axId val="19343537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928843536"/>
        <c:crosses val="autoZero"/>
        <c:auto val="1"/>
        <c:lblAlgn val="ctr"/>
        <c:lblOffset val="100"/>
        <c:noMultiLvlLbl val="0"/>
      </c:catAx>
      <c:valAx>
        <c:axId val="192884353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93435372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solidFill>
                  <a:srgbClr val="7030A0"/>
                </a:solidFill>
              </a:rPr>
              <a:t>Calls</a:t>
            </a:r>
            <a:r>
              <a:rPr lang="en-US" baseline="0">
                <a:solidFill>
                  <a:srgbClr val="7030A0"/>
                </a:solidFill>
              </a:rPr>
              <a:t> Handled within 30, 60, and 90 seconds</a:t>
            </a:r>
            <a:endParaRPr lang="en-US">
              <a:solidFill>
                <a:srgbClr val="7030A0"/>
              </a:solidFill>
            </a:endParaRP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Sheet1!$B$1</c:f>
              <c:strCache>
                <c:ptCount val="1"/>
                <c:pt idx="0">
                  <c:v>&lt;30 seconds</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strRef>
              <c:f>Sheet1!$A$14:$A$16</c:f>
              <c:strCache>
                <c:ptCount val="3"/>
                <c:pt idx="0">
                  <c:v>January</c:v>
                </c:pt>
                <c:pt idx="1">
                  <c:v>February</c:v>
                </c:pt>
                <c:pt idx="2">
                  <c:v>March</c:v>
                </c:pt>
              </c:strCache>
            </c:strRef>
          </c:cat>
          <c:val>
            <c:numRef>
              <c:f>Sheet1!$B$14:$B$16</c:f>
              <c:numCache>
                <c:formatCode>0.00%</c:formatCode>
                <c:ptCount val="3"/>
                <c:pt idx="0">
                  <c:v>0.8871</c:v>
                </c:pt>
                <c:pt idx="1">
                  <c:v>0.87880000000000003</c:v>
                </c:pt>
                <c:pt idx="2">
                  <c:v>0.90590000000000004</c:v>
                </c:pt>
              </c:numCache>
            </c:numRef>
          </c:val>
          <c:smooth val="0"/>
          <c:extLst>
            <c:ext xmlns:c16="http://schemas.microsoft.com/office/drawing/2014/chart" uri="{C3380CC4-5D6E-409C-BE32-E72D297353CC}">
              <c16:uniqueId val="{00000000-5276-4CE0-BE63-7A054A490962}"/>
            </c:ext>
          </c:extLst>
        </c:ser>
        <c:ser>
          <c:idx val="1"/>
          <c:order val="1"/>
          <c:tx>
            <c:strRef>
              <c:f>Sheet1!$C$1</c:f>
              <c:strCache>
                <c:ptCount val="1"/>
                <c:pt idx="0">
                  <c:v>&lt;60 seconds</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strRef>
              <c:f>Sheet1!$A$14:$A$16</c:f>
              <c:strCache>
                <c:ptCount val="3"/>
                <c:pt idx="0">
                  <c:v>January</c:v>
                </c:pt>
                <c:pt idx="1">
                  <c:v>February</c:v>
                </c:pt>
                <c:pt idx="2">
                  <c:v>March</c:v>
                </c:pt>
              </c:strCache>
            </c:strRef>
          </c:cat>
          <c:val>
            <c:numRef>
              <c:f>Sheet1!$C$14:$C$16</c:f>
              <c:numCache>
                <c:formatCode>0.00%</c:formatCode>
                <c:ptCount val="3"/>
                <c:pt idx="0">
                  <c:v>0.93100000000000005</c:v>
                </c:pt>
                <c:pt idx="1">
                  <c:v>0.9224</c:v>
                </c:pt>
                <c:pt idx="2">
                  <c:v>0.94079999999999997</c:v>
                </c:pt>
              </c:numCache>
            </c:numRef>
          </c:val>
          <c:smooth val="0"/>
          <c:extLst>
            <c:ext xmlns:c16="http://schemas.microsoft.com/office/drawing/2014/chart" uri="{C3380CC4-5D6E-409C-BE32-E72D297353CC}">
              <c16:uniqueId val="{00000001-5276-4CE0-BE63-7A054A490962}"/>
            </c:ext>
          </c:extLst>
        </c:ser>
        <c:ser>
          <c:idx val="2"/>
          <c:order val="2"/>
          <c:tx>
            <c:strRef>
              <c:f>Sheet1!$D$1</c:f>
              <c:strCache>
                <c:ptCount val="1"/>
                <c:pt idx="0">
                  <c:v>&lt;90 seconds</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cat>
            <c:strRef>
              <c:f>Sheet1!$A$14:$A$16</c:f>
              <c:strCache>
                <c:ptCount val="3"/>
                <c:pt idx="0">
                  <c:v>January</c:v>
                </c:pt>
                <c:pt idx="1">
                  <c:v>February</c:v>
                </c:pt>
                <c:pt idx="2">
                  <c:v>March</c:v>
                </c:pt>
              </c:strCache>
            </c:strRef>
          </c:cat>
          <c:val>
            <c:numRef>
              <c:f>Sheet1!$D$14:$D$16</c:f>
              <c:numCache>
                <c:formatCode>0.00%</c:formatCode>
                <c:ptCount val="3"/>
                <c:pt idx="0">
                  <c:v>0.9425</c:v>
                </c:pt>
                <c:pt idx="1">
                  <c:v>0.93620000000000003</c:v>
                </c:pt>
                <c:pt idx="2">
                  <c:v>0.95</c:v>
                </c:pt>
              </c:numCache>
            </c:numRef>
          </c:val>
          <c:smooth val="0"/>
          <c:extLst>
            <c:ext xmlns:c16="http://schemas.microsoft.com/office/drawing/2014/chart" uri="{C3380CC4-5D6E-409C-BE32-E72D297353CC}">
              <c16:uniqueId val="{00000002-5276-4CE0-BE63-7A054A490962}"/>
            </c:ext>
          </c:extLst>
        </c:ser>
        <c:dLbls>
          <c:showLegendKey val="0"/>
          <c:showVal val="0"/>
          <c:showCatName val="0"/>
          <c:showSerName val="0"/>
          <c:showPercent val="0"/>
          <c:showBubbleSize val="0"/>
        </c:dLbls>
        <c:marker val="1"/>
        <c:smooth val="0"/>
        <c:axId val="228951632"/>
        <c:axId val="1131539840"/>
      </c:lineChart>
      <c:catAx>
        <c:axId val="2289516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131539840"/>
        <c:crosses val="autoZero"/>
        <c:auto val="1"/>
        <c:lblAlgn val="ctr"/>
        <c:lblOffset val="100"/>
        <c:noMultiLvlLbl val="0"/>
      </c:catAx>
      <c:valAx>
        <c:axId val="1131539840"/>
        <c:scaling>
          <c:orientation val="minMax"/>
          <c:min val="0.60000000000000009"/>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2895163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zero"/>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solidFill>
                  <a:srgbClr val="7030A0"/>
                </a:solidFill>
              </a:rPr>
              <a:t>Average Speed to Answer (in seconds)</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Sheet1!$B$1</c:f>
              <c:strCache>
                <c:ptCount val="1"/>
                <c:pt idx="0">
                  <c:v>Average Speed to Answer</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strRef>
              <c:f>Sheet1!$A$14:$A$16</c:f>
              <c:strCache>
                <c:ptCount val="3"/>
                <c:pt idx="0">
                  <c:v>January</c:v>
                </c:pt>
                <c:pt idx="1">
                  <c:v>February</c:v>
                </c:pt>
                <c:pt idx="2">
                  <c:v>March</c:v>
                </c:pt>
              </c:strCache>
            </c:strRef>
          </c:cat>
          <c:val>
            <c:numRef>
              <c:f>Sheet1!$B$14:$B$16</c:f>
              <c:numCache>
                <c:formatCode>General</c:formatCode>
                <c:ptCount val="3"/>
                <c:pt idx="0">
                  <c:v>31</c:v>
                </c:pt>
                <c:pt idx="1">
                  <c:v>29</c:v>
                </c:pt>
                <c:pt idx="2">
                  <c:v>25</c:v>
                </c:pt>
              </c:numCache>
            </c:numRef>
          </c:val>
          <c:smooth val="0"/>
          <c:extLst>
            <c:ext xmlns:c16="http://schemas.microsoft.com/office/drawing/2014/chart" uri="{C3380CC4-5D6E-409C-BE32-E72D297353CC}">
              <c16:uniqueId val="{00000000-A6BD-4F16-89BE-FFCC2D298D5A}"/>
            </c:ext>
          </c:extLst>
        </c:ser>
        <c:dLbls>
          <c:showLegendKey val="0"/>
          <c:showVal val="0"/>
          <c:showCatName val="0"/>
          <c:showSerName val="0"/>
          <c:showPercent val="0"/>
          <c:showBubbleSize val="0"/>
        </c:dLbls>
        <c:marker val="1"/>
        <c:smooth val="0"/>
        <c:axId val="1019531760"/>
        <c:axId val="144300896"/>
      </c:lineChart>
      <c:catAx>
        <c:axId val="101953176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44300896"/>
        <c:crosses val="autoZero"/>
        <c:auto val="1"/>
        <c:lblAlgn val="ctr"/>
        <c:lblOffset val="100"/>
        <c:noMultiLvlLbl val="0"/>
      </c:catAx>
      <c:valAx>
        <c:axId val="144300896"/>
        <c:scaling>
          <c:orientation val="minMax"/>
          <c:max val="150"/>
          <c:min val="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01953176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solidFill>
                  <a:srgbClr val="7030A0"/>
                </a:solidFill>
              </a:rPr>
              <a:t>Knowledge Article Count by Month</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IT </c:v>
                </c:pt>
              </c:strCache>
            </c:strRef>
          </c:tx>
          <c:spPr>
            <a:solidFill>
              <a:schemeClr val="accent1"/>
            </a:solidFill>
            <a:ln>
              <a:noFill/>
            </a:ln>
            <a:effectLst/>
          </c:spPr>
          <c:invertIfNegative val="0"/>
          <c:cat>
            <c:strRef>
              <c:f>Sheet1!$A$14:$A$16</c:f>
              <c:strCache>
                <c:ptCount val="3"/>
                <c:pt idx="0">
                  <c:v>January </c:v>
                </c:pt>
                <c:pt idx="1">
                  <c:v>February</c:v>
                </c:pt>
                <c:pt idx="2">
                  <c:v>March</c:v>
                </c:pt>
              </c:strCache>
            </c:strRef>
          </c:cat>
          <c:val>
            <c:numRef>
              <c:f>Sheet1!$B$14:$B$16</c:f>
              <c:numCache>
                <c:formatCode>General</c:formatCode>
                <c:ptCount val="3"/>
                <c:pt idx="0">
                  <c:v>231</c:v>
                </c:pt>
                <c:pt idx="1">
                  <c:v>235</c:v>
                </c:pt>
                <c:pt idx="2">
                  <c:v>240</c:v>
                </c:pt>
              </c:numCache>
            </c:numRef>
          </c:val>
          <c:extLst>
            <c:ext xmlns:c16="http://schemas.microsoft.com/office/drawing/2014/chart" uri="{C3380CC4-5D6E-409C-BE32-E72D297353CC}">
              <c16:uniqueId val="{00000000-B85F-9148-B61F-89821E0889F2}"/>
            </c:ext>
          </c:extLst>
        </c:ser>
        <c:ser>
          <c:idx val="1"/>
          <c:order val="1"/>
          <c:tx>
            <c:strRef>
              <c:f>Sheet1!$C$1</c:f>
              <c:strCache>
                <c:ptCount val="1"/>
                <c:pt idx="0">
                  <c:v>Self Service</c:v>
                </c:pt>
              </c:strCache>
            </c:strRef>
          </c:tx>
          <c:spPr>
            <a:solidFill>
              <a:schemeClr val="accent2"/>
            </a:solidFill>
            <a:ln>
              <a:noFill/>
            </a:ln>
            <a:effectLst/>
          </c:spPr>
          <c:invertIfNegative val="0"/>
          <c:cat>
            <c:strRef>
              <c:f>Sheet1!$A$14:$A$16</c:f>
              <c:strCache>
                <c:ptCount val="3"/>
                <c:pt idx="0">
                  <c:v>January </c:v>
                </c:pt>
                <c:pt idx="1">
                  <c:v>February</c:v>
                </c:pt>
                <c:pt idx="2">
                  <c:v>March</c:v>
                </c:pt>
              </c:strCache>
            </c:strRef>
          </c:cat>
          <c:val>
            <c:numRef>
              <c:f>Sheet1!$C$14:$C$16</c:f>
              <c:numCache>
                <c:formatCode>General</c:formatCode>
                <c:ptCount val="3"/>
                <c:pt idx="0">
                  <c:v>313</c:v>
                </c:pt>
                <c:pt idx="1">
                  <c:v>322</c:v>
                </c:pt>
                <c:pt idx="2">
                  <c:v>327</c:v>
                </c:pt>
              </c:numCache>
            </c:numRef>
          </c:val>
          <c:extLst>
            <c:ext xmlns:c16="http://schemas.microsoft.com/office/drawing/2014/chart" uri="{C3380CC4-5D6E-409C-BE32-E72D297353CC}">
              <c16:uniqueId val="{00000001-B85F-9148-B61F-89821E0889F2}"/>
            </c:ext>
          </c:extLst>
        </c:ser>
        <c:ser>
          <c:idx val="2"/>
          <c:order val="2"/>
          <c:tx>
            <c:strRef>
              <c:f>Sheet1!$D$1</c:f>
              <c:strCache>
                <c:ptCount val="1"/>
                <c:pt idx="0">
                  <c:v>In Draft</c:v>
                </c:pt>
              </c:strCache>
            </c:strRef>
          </c:tx>
          <c:spPr>
            <a:solidFill>
              <a:schemeClr val="accent3"/>
            </a:solidFill>
            <a:ln>
              <a:noFill/>
            </a:ln>
            <a:effectLst/>
          </c:spPr>
          <c:invertIfNegative val="0"/>
          <c:cat>
            <c:strRef>
              <c:f>Sheet1!$A$14:$A$16</c:f>
              <c:strCache>
                <c:ptCount val="3"/>
                <c:pt idx="0">
                  <c:v>January </c:v>
                </c:pt>
                <c:pt idx="1">
                  <c:v>February</c:v>
                </c:pt>
                <c:pt idx="2">
                  <c:v>March</c:v>
                </c:pt>
              </c:strCache>
            </c:strRef>
          </c:cat>
          <c:val>
            <c:numRef>
              <c:f>Sheet1!$D$14:$D$16</c:f>
              <c:numCache>
                <c:formatCode>General</c:formatCode>
                <c:ptCount val="3"/>
                <c:pt idx="0">
                  <c:v>149</c:v>
                </c:pt>
                <c:pt idx="1">
                  <c:v>160</c:v>
                </c:pt>
                <c:pt idx="2">
                  <c:v>178</c:v>
                </c:pt>
              </c:numCache>
            </c:numRef>
          </c:val>
          <c:extLst>
            <c:ext xmlns:c16="http://schemas.microsoft.com/office/drawing/2014/chart" uri="{C3380CC4-5D6E-409C-BE32-E72D297353CC}">
              <c16:uniqueId val="{00000002-B85F-9148-B61F-89821E0889F2}"/>
            </c:ext>
          </c:extLst>
        </c:ser>
        <c:dLbls>
          <c:showLegendKey val="0"/>
          <c:showVal val="0"/>
          <c:showCatName val="0"/>
          <c:showSerName val="0"/>
          <c:showPercent val="0"/>
          <c:showBubbleSize val="0"/>
        </c:dLbls>
        <c:gapWidth val="219"/>
        <c:overlap val="-27"/>
        <c:axId val="1635664944"/>
        <c:axId val="1802928976"/>
      </c:barChart>
      <c:catAx>
        <c:axId val="16356649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802928976"/>
        <c:crosses val="autoZero"/>
        <c:auto val="1"/>
        <c:lblAlgn val="ctr"/>
        <c:lblOffset val="100"/>
        <c:noMultiLvlLbl val="0"/>
      </c:catAx>
      <c:valAx>
        <c:axId val="180292897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63566494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solidFill>
                  <a:srgbClr val="7030A0"/>
                </a:solidFill>
              </a:rPr>
              <a:t>Incidents Closed, </a:t>
            </a:r>
            <a:r>
              <a:rPr lang="en-US" baseline="0">
                <a:solidFill>
                  <a:srgbClr val="7030A0"/>
                </a:solidFill>
              </a:rPr>
              <a:t>by Source</a:t>
            </a:r>
          </a:p>
        </c:rich>
      </c:tx>
      <c:layout>
        <c:manualLayout>
          <c:xMode val="edge"/>
          <c:yMode val="edge"/>
          <c:x val="0.32607771260886559"/>
          <c:y val="4.886491025941761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30"/>
      <c:rotY val="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Sheet1!$B$1</c:f>
              <c:strCache>
                <c:ptCount val="1"/>
                <c:pt idx="0">
                  <c:v>Month</c:v>
                </c:pt>
              </c:strCache>
            </c:strRef>
          </c:tx>
          <c:dPt>
            <c:idx val="0"/>
            <c:bubble3D val="0"/>
            <c:spPr>
              <a:solidFill>
                <a:schemeClr val="accent1"/>
              </a:solidFill>
              <a:ln>
                <a:noFill/>
              </a:ln>
              <a:effectLst/>
              <a:sp3d/>
            </c:spPr>
            <c:extLst>
              <c:ext xmlns:c16="http://schemas.microsoft.com/office/drawing/2014/chart" uri="{C3380CC4-5D6E-409C-BE32-E72D297353CC}">
                <c16:uniqueId val="{00000001-843D-4BCB-A8A7-BB4C0408791A}"/>
              </c:ext>
            </c:extLst>
          </c:dPt>
          <c:dPt>
            <c:idx val="1"/>
            <c:bubble3D val="0"/>
            <c:spPr>
              <a:solidFill>
                <a:schemeClr val="accent2"/>
              </a:solidFill>
              <a:ln>
                <a:noFill/>
              </a:ln>
              <a:effectLst/>
              <a:sp3d/>
            </c:spPr>
            <c:extLst>
              <c:ext xmlns:c16="http://schemas.microsoft.com/office/drawing/2014/chart" uri="{C3380CC4-5D6E-409C-BE32-E72D297353CC}">
                <c16:uniqueId val="{00000003-843D-4BCB-A8A7-BB4C0408791A}"/>
              </c:ext>
            </c:extLst>
          </c:dPt>
          <c:dPt>
            <c:idx val="2"/>
            <c:bubble3D val="0"/>
            <c:spPr>
              <a:solidFill>
                <a:schemeClr val="accent3"/>
              </a:solidFill>
              <a:ln>
                <a:noFill/>
              </a:ln>
              <a:effectLst/>
              <a:sp3d/>
            </c:spPr>
            <c:extLst>
              <c:ext xmlns:c16="http://schemas.microsoft.com/office/drawing/2014/chart" uri="{C3380CC4-5D6E-409C-BE32-E72D297353CC}">
                <c16:uniqueId val="{00000005-843D-4BCB-A8A7-BB4C0408791A}"/>
              </c:ext>
            </c:extLst>
          </c:dPt>
          <c:dPt>
            <c:idx val="3"/>
            <c:bubble3D val="0"/>
            <c:spPr>
              <a:solidFill>
                <a:schemeClr val="accent4"/>
              </a:solidFill>
              <a:ln>
                <a:noFill/>
              </a:ln>
              <a:effectLst/>
              <a:sp3d/>
            </c:spPr>
            <c:extLst>
              <c:ext xmlns:c16="http://schemas.microsoft.com/office/drawing/2014/chart" uri="{C3380CC4-5D6E-409C-BE32-E72D297353CC}">
                <c16:uniqueId val="{00000007-843D-4BCB-A8A7-BB4C0408791A}"/>
              </c:ext>
            </c:extLst>
          </c:dPt>
          <c:dPt>
            <c:idx val="4"/>
            <c:bubble3D val="0"/>
            <c:spPr>
              <a:solidFill>
                <a:schemeClr val="accent5"/>
              </a:solidFill>
              <a:ln>
                <a:noFill/>
              </a:ln>
              <a:effectLst/>
              <a:sp3d/>
            </c:spPr>
            <c:extLst>
              <c:ext xmlns:c16="http://schemas.microsoft.com/office/drawing/2014/chart" uri="{C3380CC4-5D6E-409C-BE32-E72D297353CC}">
                <c16:uniqueId val="{00000009-843D-4BCB-A8A7-BB4C0408791A}"/>
              </c:ext>
            </c:extLst>
          </c:dPt>
          <c:cat>
            <c:strRef>
              <c:f>Sheet1!$A$2:$A$6</c:f>
              <c:strCache>
                <c:ptCount val="5"/>
                <c:pt idx="0">
                  <c:v>Phone</c:v>
                </c:pt>
                <c:pt idx="1">
                  <c:v>Email</c:v>
                </c:pt>
                <c:pt idx="2">
                  <c:v>Self-Service</c:v>
                </c:pt>
                <c:pt idx="3">
                  <c:v>Walk-in</c:v>
                </c:pt>
                <c:pt idx="4">
                  <c:v>Chat</c:v>
                </c:pt>
              </c:strCache>
            </c:strRef>
          </c:cat>
          <c:val>
            <c:numRef>
              <c:f>Sheet1!$B$2:$B$6</c:f>
              <c:numCache>
                <c:formatCode>General</c:formatCode>
                <c:ptCount val="5"/>
                <c:pt idx="0">
                  <c:v>2367</c:v>
                </c:pt>
                <c:pt idx="1">
                  <c:v>679</c:v>
                </c:pt>
                <c:pt idx="2">
                  <c:v>49</c:v>
                </c:pt>
                <c:pt idx="3">
                  <c:v>28</c:v>
                </c:pt>
                <c:pt idx="4">
                  <c:v>0</c:v>
                </c:pt>
              </c:numCache>
            </c:numRef>
          </c:val>
          <c:extLst>
            <c:ext xmlns:c16="http://schemas.microsoft.com/office/drawing/2014/chart" uri="{C3380CC4-5D6E-409C-BE32-E72D297353CC}">
              <c16:uniqueId val="{00000000-2613-447E-A06A-8A1F041D8066}"/>
            </c:ext>
          </c:extLst>
        </c:ser>
        <c:dLbls>
          <c:showLegendKey val="0"/>
          <c:showVal val="0"/>
          <c:showCatName val="0"/>
          <c:showSerName val="0"/>
          <c:showPercent val="0"/>
          <c:showBubbleSize val="0"/>
          <c:showLeaderLines val="1"/>
        </c:dLbls>
      </c:pie3D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ctr">
              <a:defRPr sz="1862" b="0" i="0" u="none" strike="noStrike" kern="1200" spc="0" baseline="0">
                <a:solidFill>
                  <a:srgbClr val="7030A0"/>
                </a:solidFill>
                <a:latin typeface="+mn-lt"/>
                <a:ea typeface="+mn-ea"/>
                <a:cs typeface="+mn-cs"/>
              </a:defRPr>
            </a:pPr>
            <a:r>
              <a:rPr lang="en-US">
                <a:solidFill>
                  <a:srgbClr val="7030A0"/>
                </a:solidFill>
              </a:rPr>
              <a:t>Opened &amp;</a:t>
            </a:r>
            <a:r>
              <a:rPr lang="en-US" baseline="0">
                <a:solidFill>
                  <a:srgbClr val="7030A0"/>
                </a:solidFill>
              </a:rPr>
              <a:t> Escalated Incidents to Engineering and Tech Operations Groups</a:t>
            </a:r>
            <a:endParaRPr lang="en-US">
              <a:solidFill>
                <a:srgbClr val="7030A0"/>
              </a:solidFill>
            </a:endParaRPr>
          </a:p>
        </c:rich>
      </c:tx>
      <c:layout>
        <c:manualLayout>
          <c:xMode val="edge"/>
          <c:yMode val="edge"/>
          <c:x val="0.20809429463432741"/>
          <c:y val="2.1977335840002953E-2"/>
        </c:manualLayout>
      </c:layout>
      <c:overlay val="0"/>
      <c:spPr>
        <a:noFill/>
        <a:ln>
          <a:noFill/>
        </a:ln>
        <a:effectLst/>
      </c:spPr>
      <c:txPr>
        <a:bodyPr rot="0" spcFirstLastPara="1" vertOverflow="ellipsis" vert="horz" wrap="square" anchor="ctr" anchorCtr="1"/>
        <a:lstStyle/>
        <a:p>
          <a:pPr algn="ctr">
            <a:defRPr sz="1862" b="0" i="0" u="none" strike="noStrike" kern="1200" spc="0" baseline="0">
              <a:solidFill>
                <a:srgbClr val="7030A0"/>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Tech Ops</c:v>
                </c:pt>
              </c:strCache>
            </c:strRef>
          </c:tx>
          <c:spPr>
            <a:solidFill>
              <a:schemeClr val="accent1"/>
            </a:solidFill>
            <a:ln>
              <a:noFill/>
            </a:ln>
            <a:effectLst/>
          </c:spPr>
          <c:invertIfNegative val="0"/>
          <c:cat>
            <c:strRef>
              <c:f>Sheet1!$A$2:$A$4</c:f>
              <c:strCache>
                <c:ptCount val="3"/>
                <c:pt idx="0">
                  <c:v>January</c:v>
                </c:pt>
                <c:pt idx="1">
                  <c:v>February</c:v>
                </c:pt>
                <c:pt idx="2">
                  <c:v>March</c:v>
                </c:pt>
              </c:strCache>
            </c:strRef>
          </c:cat>
          <c:val>
            <c:numRef>
              <c:f>Sheet1!$B$2:$B$4</c:f>
              <c:numCache>
                <c:formatCode>General</c:formatCode>
                <c:ptCount val="3"/>
                <c:pt idx="0">
                  <c:v>386</c:v>
                </c:pt>
                <c:pt idx="1">
                  <c:v>350</c:v>
                </c:pt>
                <c:pt idx="2">
                  <c:v>438</c:v>
                </c:pt>
              </c:numCache>
            </c:numRef>
          </c:val>
          <c:extLst>
            <c:ext xmlns:c16="http://schemas.microsoft.com/office/drawing/2014/chart" uri="{C3380CC4-5D6E-409C-BE32-E72D297353CC}">
              <c16:uniqueId val="{00000000-D36C-4536-BBC7-F8339B6CF9F7}"/>
            </c:ext>
          </c:extLst>
        </c:ser>
        <c:ser>
          <c:idx val="1"/>
          <c:order val="1"/>
          <c:tx>
            <c:strRef>
              <c:f>Sheet1!$C$1</c:f>
              <c:strCache>
                <c:ptCount val="1"/>
                <c:pt idx="0">
                  <c:v>Engineering Groups</c:v>
                </c:pt>
              </c:strCache>
            </c:strRef>
          </c:tx>
          <c:spPr>
            <a:solidFill>
              <a:schemeClr val="accent2"/>
            </a:solidFill>
            <a:ln>
              <a:noFill/>
            </a:ln>
            <a:effectLst/>
          </c:spPr>
          <c:invertIfNegative val="0"/>
          <c:cat>
            <c:strRef>
              <c:f>Sheet1!$A$2:$A$4</c:f>
              <c:strCache>
                <c:ptCount val="3"/>
                <c:pt idx="0">
                  <c:v>January</c:v>
                </c:pt>
                <c:pt idx="1">
                  <c:v>February</c:v>
                </c:pt>
                <c:pt idx="2">
                  <c:v>March</c:v>
                </c:pt>
              </c:strCache>
            </c:strRef>
          </c:cat>
          <c:val>
            <c:numRef>
              <c:f>Sheet1!$C$2:$C$4</c:f>
              <c:numCache>
                <c:formatCode>General</c:formatCode>
                <c:ptCount val="3"/>
                <c:pt idx="0">
                  <c:v>46</c:v>
                </c:pt>
                <c:pt idx="1">
                  <c:v>74</c:v>
                </c:pt>
                <c:pt idx="2">
                  <c:v>77</c:v>
                </c:pt>
              </c:numCache>
            </c:numRef>
          </c:val>
          <c:extLst>
            <c:ext xmlns:c16="http://schemas.microsoft.com/office/drawing/2014/chart" uri="{C3380CC4-5D6E-409C-BE32-E72D297353CC}">
              <c16:uniqueId val="{00000001-D36C-4536-BBC7-F8339B6CF9F7}"/>
            </c:ext>
          </c:extLst>
        </c:ser>
        <c:dLbls>
          <c:showLegendKey val="0"/>
          <c:showVal val="0"/>
          <c:showCatName val="0"/>
          <c:showSerName val="0"/>
          <c:showPercent val="0"/>
          <c:showBubbleSize val="0"/>
        </c:dLbls>
        <c:gapWidth val="219"/>
        <c:overlap val="-27"/>
        <c:axId val="999717296"/>
        <c:axId val="1001939072"/>
      </c:barChart>
      <c:catAx>
        <c:axId val="99971729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001939072"/>
        <c:crosses val="autoZero"/>
        <c:auto val="1"/>
        <c:lblAlgn val="ctr"/>
        <c:lblOffset val="100"/>
        <c:noMultiLvlLbl val="0"/>
      </c:catAx>
      <c:valAx>
        <c:axId val="100193907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99971729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rgbClr val="7030A0"/>
                </a:solidFill>
                <a:latin typeface="+mn-lt"/>
                <a:ea typeface="+mn-ea"/>
                <a:cs typeface="+mn-cs"/>
              </a:defRPr>
            </a:pPr>
            <a:r>
              <a:rPr lang="en-US">
                <a:solidFill>
                  <a:srgbClr val="7030A0"/>
                </a:solidFill>
              </a:rPr>
              <a:t>Opened &amp;</a:t>
            </a:r>
            <a:r>
              <a:rPr lang="en-US" baseline="0">
                <a:solidFill>
                  <a:srgbClr val="7030A0"/>
                </a:solidFill>
              </a:rPr>
              <a:t> Escalated Incidents by Tech Ops Assignment Group</a:t>
            </a:r>
            <a:endParaRPr lang="en-US">
              <a:solidFill>
                <a:srgbClr val="7030A0"/>
              </a:solidFill>
            </a:endParaRPr>
          </a:p>
        </c:rich>
      </c:tx>
      <c:layout>
        <c:manualLayout>
          <c:xMode val="edge"/>
          <c:yMode val="edge"/>
          <c:x val="0.24506591111176243"/>
          <c:y val="3.8006112500315728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rgbClr val="7030A0"/>
              </a:solidFill>
              <a:latin typeface="+mn-lt"/>
              <a:ea typeface="+mn-ea"/>
              <a:cs typeface="+mn-cs"/>
            </a:defRPr>
          </a:pPr>
          <a:endParaRPr lang="en-US"/>
        </a:p>
      </c:txPr>
    </c:title>
    <c:autoTitleDeleted val="0"/>
    <c:plotArea>
      <c:layout>
        <c:manualLayout>
          <c:layoutTarget val="inner"/>
          <c:xMode val="edge"/>
          <c:yMode val="edge"/>
          <c:x val="7.4580216535433078E-2"/>
          <c:y val="0.17779863484091318"/>
          <c:w val="0.9025031167979003"/>
          <c:h val="0.5901574512557014"/>
        </c:manualLayout>
      </c:layout>
      <c:barChart>
        <c:barDir val="col"/>
        <c:grouping val="clustered"/>
        <c:varyColors val="0"/>
        <c:ser>
          <c:idx val="0"/>
          <c:order val="0"/>
          <c:tx>
            <c:strRef>
              <c:f>Sheet1!$B$1</c:f>
              <c:strCache>
                <c:ptCount val="1"/>
                <c:pt idx="0">
                  <c:v>Cloud Ops</c:v>
                </c:pt>
              </c:strCache>
            </c:strRef>
          </c:tx>
          <c:spPr>
            <a:solidFill>
              <a:schemeClr val="accent1"/>
            </a:solidFill>
            <a:ln>
              <a:noFill/>
            </a:ln>
            <a:effectLst/>
          </c:spPr>
          <c:invertIfNegative val="0"/>
          <c:cat>
            <c:strRef>
              <c:f>Sheet1!$A$2:$A$4</c:f>
              <c:strCache>
                <c:ptCount val="3"/>
                <c:pt idx="0">
                  <c:v>January</c:v>
                </c:pt>
                <c:pt idx="1">
                  <c:v>February</c:v>
                </c:pt>
                <c:pt idx="2">
                  <c:v>March</c:v>
                </c:pt>
              </c:strCache>
            </c:strRef>
          </c:cat>
          <c:val>
            <c:numRef>
              <c:f>Sheet1!$B$2:$B$4</c:f>
              <c:numCache>
                <c:formatCode>General</c:formatCode>
                <c:ptCount val="3"/>
                <c:pt idx="0">
                  <c:v>96</c:v>
                </c:pt>
                <c:pt idx="1">
                  <c:v>95</c:v>
                </c:pt>
                <c:pt idx="2">
                  <c:v>99</c:v>
                </c:pt>
              </c:numCache>
            </c:numRef>
          </c:val>
          <c:extLst>
            <c:ext xmlns:c16="http://schemas.microsoft.com/office/drawing/2014/chart" uri="{C3380CC4-5D6E-409C-BE32-E72D297353CC}">
              <c16:uniqueId val="{00000000-D7C4-458A-8369-460A811C1BE9}"/>
            </c:ext>
          </c:extLst>
        </c:ser>
        <c:ser>
          <c:idx val="1"/>
          <c:order val="1"/>
          <c:tx>
            <c:strRef>
              <c:f>Sheet1!$C$1</c:f>
              <c:strCache>
                <c:ptCount val="1"/>
                <c:pt idx="0">
                  <c:v>Telco Ops</c:v>
                </c:pt>
              </c:strCache>
            </c:strRef>
          </c:tx>
          <c:spPr>
            <a:solidFill>
              <a:schemeClr val="accent2"/>
            </a:solidFill>
            <a:ln>
              <a:noFill/>
            </a:ln>
            <a:effectLst/>
          </c:spPr>
          <c:invertIfNegative val="0"/>
          <c:cat>
            <c:strRef>
              <c:f>Sheet1!$A$2:$A$4</c:f>
              <c:strCache>
                <c:ptCount val="3"/>
                <c:pt idx="0">
                  <c:v>January</c:v>
                </c:pt>
                <c:pt idx="1">
                  <c:v>February</c:v>
                </c:pt>
                <c:pt idx="2">
                  <c:v>March</c:v>
                </c:pt>
              </c:strCache>
            </c:strRef>
          </c:cat>
          <c:val>
            <c:numRef>
              <c:f>Sheet1!$C$2:$C$4</c:f>
              <c:numCache>
                <c:formatCode>General</c:formatCode>
                <c:ptCount val="3"/>
                <c:pt idx="0">
                  <c:v>47</c:v>
                </c:pt>
                <c:pt idx="1">
                  <c:v>33</c:v>
                </c:pt>
                <c:pt idx="2">
                  <c:v>43</c:v>
                </c:pt>
              </c:numCache>
            </c:numRef>
          </c:val>
          <c:extLst>
            <c:ext xmlns:c16="http://schemas.microsoft.com/office/drawing/2014/chart" uri="{C3380CC4-5D6E-409C-BE32-E72D297353CC}">
              <c16:uniqueId val="{00000001-D7C4-458A-8369-460A811C1BE9}"/>
            </c:ext>
          </c:extLst>
        </c:ser>
        <c:ser>
          <c:idx val="2"/>
          <c:order val="2"/>
          <c:tx>
            <c:strRef>
              <c:f>Sheet1!$D$1</c:f>
              <c:strCache>
                <c:ptCount val="1"/>
                <c:pt idx="0">
                  <c:v>Network Ops</c:v>
                </c:pt>
              </c:strCache>
            </c:strRef>
          </c:tx>
          <c:spPr>
            <a:solidFill>
              <a:schemeClr val="accent3"/>
            </a:solidFill>
            <a:ln>
              <a:noFill/>
            </a:ln>
            <a:effectLst/>
          </c:spPr>
          <c:invertIfNegative val="0"/>
          <c:cat>
            <c:strRef>
              <c:f>Sheet1!$A$2:$A$4</c:f>
              <c:strCache>
                <c:ptCount val="3"/>
                <c:pt idx="0">
                  <c:v>January</c:v>
                </c:pt>
                <c:pt idx="1">
                  <c:v>February</c:v>
                </c:pt>
                <c:pt idx="2">
                  <c:v>March</c:v>
                </c:pt>
              </c:strCache>
            </c:strRef>
          </c:cat>
          <c:val>
            <c:numRef>
              <c:f>Sheet1!$D$2:$D$4</c:f>
              <c:numCache>
                <c:formatCode>General</c:formatCode>
                <c:ptCount val="3"/>
                <c:pt idx="0">
                  <c:v>9</c:v>
                </c:pt>
                <c:pt idx="1">
                  <c:v>12</c:v>
                </c:pt>
                <c:pt idx="2">
                  <c:v>18</c:v>
                </c:pt>
              </c:numCache>
            </c:numRef>
          </c:val>
          <c:extLst>
            <c:ext xmlns:c16="http://schemas.microsoft.com/office/drawing/2014/chart" uri="{C3380CC4-5D6E-409C-BE32-E72D297353CC}">
              <c16:uniqueId val="{00000002-D7C4-458A-8369-460A811C1BE9}"/>
            </c:ext>
          </c:extLst>
        </c:ser>
        <c:ser>
          <c:idx val="3"/>
          <c:order val="3"/>
          <c:tx>
            <c:strRef>
              <c:f>Sheet1!$E$1</c:f>
              <c:strCache>
                <c:ptCount val="1"/>
                <c:pt idx="0">
                  <c:v>Infrastructure Ops </c:v>
                </c:pt>
              </c:strCache>
            </c:strRef>
          </c:tx>
          <c:spPr>
            <a:solidFill>
              <a:schemeClr val="accent4"/>
            </a:solidFill>
            <a:ln>
              <a:noFill/>
            </a:ln>
            <a:effectLst/>
          </c:spPr>
          <c:invertIfNegative val="0"/>
          <c:cat>
            <c:strRef>
              <c:f>Sheet1!$A$2:$A$4</c:f>
              <c:strCache>
                <c:ptCount val="3"/>
                <c:pt idx="0">
                  <c:v>January</c:v>
                </c:pt>
                <c:pt idx="1">
                  <c:v>February</c:v>
                </c:pt>
                <c:pt idx="2">
                  <c:v>March</c:v>
                </c:pt>
              </c:strCache>
            </c:strRef>
          </c:cat>
          <c:val>
            <c:numRef>
              <c:f>Sheet1!$E$2:$E$4</c:f>
              <c:numCache>
                <c:formatCode>General</c:formatCode>
                <c:ptCount val="3"/>
                <c:pt idx="0">
                  <c:v>6</c:v>
                </c:pt>
                <c:pt idx="1">
                  <c:v>14</c:v>
                </c:pt>
                <c:pt idx="2">
                  <c:v>26</c:v>
                </c:pt>
              </c:numCache>
            </c:numRef>
          </c:val>
          <c:extLst>
            <c:ext xmlns:c16="http://schemas.microsoft.com/office/drawing/2014/chart" uri="{C3380CC4-5D6E-409C-BE32-E72D297353CC}">
              <c16:uniqueId val="{00000003-D7C4-458A-8369-460A811C1BE9}"/>
            </c:ext>
          </c:extLst>
        </c:ser>
        <c:ser>
          <c:idx val="4"/>
          <c:order val="4"/>
          <c:tx>
            <c:strRef>
              <c:f>Sheet1!$F$1</c:f>
              <c:strCache>
                <c:ptCount val="1"/>
                <c:pt idx="0">
                  <c:v>Endpoint Ops</c:v>
                </c:pt>
              </c:strCache>
            </c:strRef>
          </c:tx>
          <c:spPr>
            <a:solidFill>
              <a:schemeClr val="accent5"/>
            </a:solidFill>
            <a:ln>
              <a:noFill/>
            </a:ln>
            <a:effectLst/>
          </c:spPr>
          <c:invertIfNegative val="0"/>
          <c:cat>
            <c:strRef>
              <c:f>Sheet1!$A$2:$A$4</c:f>
              <c:strCache>
                <c:ptCount val="3"/>
                <c:pt idx="0">
                  <c:v>January</c:v>
                </c:pt>
                <c:pt idx="1">
                  <c:v>February</c:v>
                </c:pt>
                <c:pt idx="2">
                  <c:v>March</c:v>
                </c:pt>
              </c:strCache>
            </c:strRef>
          </c:cat>
          <c:val>
            <c:numRef>
              <c:f>Sheet1!$F$2:$F$4</c:f>
              <c:numCache>
                <c:formatCode>General</c:formatCode>
                <c:ptCount val="3"/>
                <c:pt idx="0">
                  <c:v>134</c:v>
                </c:pt>
                <c:pt idx="1">
                  <c:v>124</c:v>
                </c:pt>
                <c:pt idx="2">
                  <c:v>157</c:v>
                </c:pt>
              </c:numCache>
            </c:numRef>
          </c:val>
          <c:extLst>
            <c:ext xmlns:c16="http://schemas.microsoft.com/office/drawing/2014/chart" uri="{C3380CC4-5D6E-409C-BE32-E72D297353CC}">
              <c16:uniqueId val="{00000004-D7C4-458A-8369-460A811C1BE9}"/>
            </c:ext>
          </c:extLst>
        </c:ser>
        <c:ser>
          <c:idx val="5"/>
          <c:order val="5"/>
          <c:tx>
            <c:strRef>
              <c:f>Sheet1!$G$1</c:f>
              <c:strCache>
                <c:ptCount val="1"/>
                <c:pt idx="0">
                  <c:v>Access</c:v>
                </c:pt>
              </c:strCache>
            </c:strRef>
          </c:tx>
          <c:spPr>
            <a:solidFill>
              <a:schemeClr val="accent6"/>
            </a:solidFill>
            <a:ln>
              <a:noFill/>
            </a:ln>
            <a:effectLst/>
          </c:spPr>
          <c:invertIfNegative val="0"/>
          <c:cat>
            <c:strRef>
              <c:f>Sheet1!$A$2:$A$4</c:f>
              <c:strCache>
                <c:ptCount val="3"/>
                <c:pt idx="0">
                  <c:v>January</c:v>
                </c:pt>
                <c:pt idx="1">
                  <c:v>February</c:v>
                </c:pt>
                <c:pt idx="2">
                  <c:v>March</c:v>
                </c:pt>
              </c:strCache>
            </c:strRef>
          </c:cat>
          <c:val>
            <c:numRef>
              <c:f>Sheet1!$G$2:$G$4</c:f>
              <c:numCache>
                <c:formatCode>General</c:formatCode>
                <c:ptCount val="3"/>
                <c:pt idx="0">
                  <c:v>79</c:v>
                </c:pt>
                <c:pt idx="1">
                  <c:v>57</c:v>
                </c:pt>
                <c:pt idx="2">
                  <c:v>82</c:v>
                </c:pt>
              </c:numCache>
            </c:numRef>
          </c:val>
          <c:extLst>
            <c:ext xmlns:c16="http://schemas.microsoft.com/office/drawing/2014/chart" uri="{C3380CC4-5D6E-409C-BE32-E72D297353CC}">
              <c16:uniqueId val="{00000005-D7C4-458A-8369-460A811C1BE9}"/>
            </c:ext>
          </c:extLst>
        </c:ser>
        <c:ser>
          <c:idx val="6"/>
          <c:order val="6"/>
          <c:tx>
            <c:strRef>
              <c:f>Sheet1!$H$1</c:f>
              <c:strCache>
                <c:ptCount val="1"/>
                <c:pt idx="0">
                  <c:v>Litigation Support</c:v>
                </c:pt>
              </c:strCache>
            </c:strRef>
          </c:tx>
          <c:spPr>
            <a:solidFill>
              <a:schemeClr val="accent1">
                <a:lumMod val="60000"/>
              </a:schemeClr>
            </a:solidFill>
            <a:ln>
              <a:noFill/>
            </a:ln>
            <a:effectLst/>
          </c:spPr>
          <c:invertIfNegative val="0"/>
          <c:cat>
            <c:strRef>
              <c:f>Sheet1!$A$2:$A$4</c:f>
              <c:strCache>
                <c:ptCount val="3"/>
                <c:pt idx="0">
                  <c:v>January</c:v>
                </c:pt>
                <c:pt idx="1">
                  <c:v>February</c:v>
                </c:pt>
                <c:pt idx="2">
                  <c:v>March</c:v>
                </c:pt>
              </c:strCache>
            </c:strRef>
          </c:cat>
          <c:val>
            <c:numRef>
              <c:f>Sheet1!$H$2:$H$4</c:f>
              <c:numCache>
                <c:formatCode>General</c:formatCode>
                <c:ptCount val="3"/>
                <c:pt idx="0">
                  <c:v>15</c:v>
                </c:pt>
                <c:pt idx="1">
                  <c:v>16</c:v>
                </c:pt>
                <c:pt idx="2">
                  <c:v>13</c:v>
                </c:pt>
              </c:numCache>
            </c:numRef>
          </c:val>
          <c:extLst>
            <c:ext xmlns:c16="http://schemas.microsoft.com/office/drawing/2014/chart" uri="{C3380CC4-5D6E-409C-BE32-E72D297353CC}">
              <c16:uniqueId val="{00000006-D7C4-458A-8369-460A811C1BE9}"/>
            </c:ext>
          </c:extLst>
        </c:ser>
        <c:dLbls>
          <c:showLegendKey val="0"/>
          <c:showVal val="0"/>
          <c:showCatName val="0"/>
          <c:showSerName val="0"/>
          <c:showPercent val="0"/>
          <c:showBubbleSize val="0"/>
        </c:dLbls>
        <c:gapWidth val="219"/>
        <c:overlap val="-27"/>
        <c:axId val="999717296"/>
        <c:axId val="1001939072"/>
      </c:barChart>
      <c:catAx>
        <c:axId val="99971729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001939072"/>
        <c:crosses val="autoZero"/>
        <c:auto val="1"/>
        <c:lblAlgn val="ctr"/>
        <c:lblOffset val="100"/>
        <c:noMultiLvlLbl val="0"/>
      </c:catAx>
      <c:valAx>
        <c:axId val="1001939072"/>
        <c:scaling>
          <c:orientation val="minMax"/>
          <c:max val="30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99971729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Critical</c:v>
                </c:pt>
              </c:strCache>
            </c:strRef>
          </c:tx>
          <c:spPr>
            <a:solidFill>
              <a:schemeClr val="accent1"/>
            </a:solidFill>
            <a:ln>
              <a:noFill/>
            </a:ln>
            <a:effectLst/>
          </c:spPr>
          <c:invertIfNegative val="0"/>
          <c:cat>
            <c:strRef>
              <c:f>Sheet1!$A$2:$A$4</c:f>
              <c:strCache>
                <c:ptCount val="3"/>
                <c:pt idx="0">
                  <c:v>January</c:v>
                </c:pt>
                <c:pt idx="1">
                  <c:v>February</c:v>
                </c:pt>
                <c:pt idx="2">
                  <c:v>March</c:v>
                </c:pt>
              </c:strCache>
            </c:strRef>
          </c:cat>
          <c:val>
            <c:numRef>
              <c:f>Sheet1!$B$2:$B$4</c:f>
              <c:numCache>
                <c:formatCode>General</c:formatCode>
                <c:ptCount val="3"/>
                <c:pt idx="0">
                  <c:v>209</c:v>
                </c:pt>
                <c:pt idx="1">
                  <c:v>28</c:v>
                </c:pt>
                <c:pt idx="2">
                  <c:v>189</c:v>
                </c:pt>
              </c:numCache>
            </c:numRef>
          </c:val>
          <c:extLst>
            <c:ext xmlns:c16="http://schemas.microsoft.com/office/drawing/2014/chart" uri="{C3380CC4-5D6E-409C-BE32-E72D297353CC}">
              <c16:uniqueId val="{00000000-7D4E-460D-8589-FC31B8D7D6D1}"/>
            </c:ext>
          </c:extLst>
        </c:ser>
        <c:ser>
          <c:idx val="1"/>
          <c:order val="1"/>
          <c:tx>
            <c:strRef>
              <c:f>Sheet1!$C$1</c:f>
              <c:strCache>
                <c:ptCount val="1"/>
                <c:pt idx="0">
                  <c:v>Error</c:v>
                </c:pt>
              </c:strCache>
            </c:strRef>
          </c:tx>
          <c:spPr>
            <a:solidFill>
              <a:schemeClr val="accent2"/>
            </a:solidFill>
            <a:ln>
              <a:noFill/>
            </a:ln>
            <a:effectLst/>
          </c:spPr>
          <c:invertIfNegative val="0"/>
          <c:cat>
            <c:strRef>
              <c:f>Sheet1!$A$2:$A$4</c:f>
              <c:strCache>
                <c:ptCount val="3"/>
                <c:pt idx="0">
                  <c:v>January</c:v>
                </c:pt>
                <c:pt idx="1">
                  <c:v>February</c:v>
                </c:pt>
                <c:pt idx="2">
                  <c:v>March</c:v>
                </c:pt>
              </c:strCache>
            </c:strRef>
          </c:cat>
          <c:val>
            <c:numRef>
              <c:f>Sheet1!$C$2:$C$4</c:f>
              <c:numCache>
                <c:formatCode>General</c:formatCode>
                <c:ptCount val="3"/>
                <c:pt idx="0">
                  <c:v>320</c:v>
                </c:pt>
                <c:pt idx="1">
                  <c:v>502</c:v>
                </c:pt>
                <c:pt idx="2">
                  <c:v>667</c:v>
                </c:pt>
              </c:numCache>
            </c:numRef>
          </c:val>
          <c:extLst>
            <c:ext xmlns:c16="http://schemas.microsoft.com/office/drawing/2014/chart" uri="{C3380CC4-5D6E-409C-BE32-E72D297353CC}">
              <c16:uniqueId val="{00000001-7D4E-460D-8589-FC31B8D7D6D1}"/>
            </c:ext>
          </c:extLst>
        </c:ser>
        <c:dLbls>
          <c:showLegendKey val="0"/>
          <c:showVal val="0"/>
          <c:showCatName val="0"/>
          <c:showSerName val="0"/>
          <c:showPercent val="0"/>
          <c:showBubbleSize val="0"/>
        </c:dLbls>
        <c:gapWidth val="219"/>
        <c:overlap val="-27"/>
        <c:axId val="999717296"/>
        <c:axId val="1001939072"/>
      </c:barChart>
      <c:catAx>
        <c:axId val="99971729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001939072"/>
        <c:crosses val="autoZero"/>
        <c:auto val="1"/>
        <c:lblAlgn val="ctr"/>
        <c:lblOffset val="100"/>
        <c:noMultiLvlLbl val="0"/>
      </c:catAx>
      <c:valAx>
        <c:axId val="1001939072"/>
        <c:scaling>
          <c:orientation val="minMax"/>
          <c:max val="2500"/>
          <c:min val="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99971729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April 2023</a:t>
            </a:r>
            <a:r>
              <a:rPr lang="en-US" baseline="0"/>
              <a:t> Scores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Overall Score</c:v>
                </c:pt>
              </c:strCache>
            </c:strRef>
          </c:tx>
          <c:spPr>
            <a:solidFill>
              <a:schemeClr val="accent1"/>
            </a:solidFill>
            <a:ln>
              <a:noFill/>
            </a:ln>
            <a:effectLst/>
          </c:spPr>
          <c:invertIfNegative val="0"/>
          <c:dLbls>
            <c:dLbl>
              <c:idx val="8"/>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78C0-4374-B160-6B75F424895E}"/>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Sheet1!$B$1:$J$1</c:f>
              <c:strCache>
                <c:ptCount val="9"/>
                <c:pt idx="0">
                  <c:v>All Organizations</c:v>
                </c:pt>
                <c:pt idx="1">
                  <c:v>JL Sept</c:v>
                </c:pt>
                <c:pt idx="2">
                  <c:v>JL Oct</c:v>
                </c:pt>
                <c:pt idx="3">
                  <c:v>JL Nov</c:v>
                </c:pt>
                <c:pt idx="4">
                  <c:v>JL Dec</c:v>
                </c:pt>
                <c:pt idx="5">
                  <c:v>JL Jan</c:v>
                </c:pt>
                <c:pt idx="6">
                  <c:v>JL Feb</c:v>
                </c:pt>
                <c:pt idx="7">
                  <c:v>JL March</c:v>
                </c:pt>
                <c:pt idx="8">
                  <c:v>JL April</c:v>
                </c:pt>
              </c:strCache>
            </c:strRef>
          </c:cat>
          <c:val>
            <c:numRef>
              <c:f>Sheet1!$B$2:$J$2</c:f>
              <c:numCache>
                <c:formatCode>General</c:formatCode>
                <c:ptCount val="9"/>
                <c:pt idx="0">
                  <c:v>50</c:v>
                </c:pt>
                <c:pt idx="1">
                  <c:v>80</c:v>
                </c:pt>
                <c:pt idx="2">
                  <c:v>78</c:v>
                </c:pt>
                <c:pt idx="3">
                  <c:v>81</c:v>
                </c:pt>
                <c:pt idx="4">
                  <c:v>80</c:v>
                </c:pt>
                <c:pt idx="5">
                  <c:v>80</c:v>
                </c:pt>
                <c:pt idx="6">
                  <c:v>81</c:v>
                </c:pt>
                <c:pt idx="7">
                  <c:v>84</c:v>
                </c:pt>
                <c:pt idx="8">
                  <c:v>84</c:v>
                </c:pt>
              </c:numCache>
            </c:numRef>
          </c:val>
          <c:extLst>
            <c:ext xmlns:c16="http://schemas.microsoft.com/office/drawing/2014/chart" uri="{C3380CC4-5D6E-409C-BE32-E72D297353CC}">
              <c16:uniqueId val="{00000000-78C0-4374-B160-6B75F424895E}"/>
            </c:ext>
          </c:extLst>
        </c:ser>
        <c:ser>
          <c:idx val="1"/>
          <c:order val="1"/>
          <c:tx>
            <c:strRef>
              <c:f>Sheet1!$A$3</c:f>
              <c:strCache>
                <c:ptCount val="1"/>
                <c:pt idx="0">
                  <c:v>Startup Score</c:v>
                </c:pt>
              </c:strCache>
            </c:strRef>
          </c:tx>
          <c:spPr>
            <a:solidFill>
              <a:schemeClr val="accent2"/>
            </a:solidFill>
            <a:ln>
              <a:noFill/>
            </a:ln>
            <a:effectLst/>
          </c:spPr>
          <c:invertIfNegative val="0"/>
          <c:dLbls>
            <c:dLbl>
              <c:idx val="8"/>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78C0-4374-B160-6B75F424895E}"/>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Sheet1!$B$1:$J$1</c:f>
              <c:strCache>
                <c:ptCount val="9"/>
                <c:pt idx="0">
                  <c:v>All Organizations</c:v>
                </c:pt>
                <c:pt idx="1">
                  <c:v>JL Sept</c:v>
                </c:pt>
                <c:pt idx="2">
                  <c:v>JL Oct</c:v>
                </c:pt>
                <c:pt idx="3">
                  <c:v>JL Nov</c:v>
                </c:pt>
                <c:pt idx="4">
                  <c:v>JL Dec</c:v>
                </c:pt>
                <c:pt idx="5">
                  <c:v>JL Jan</c:v>
                </c:pt>
                <c:pt idx="6">
                  <c:v>JL Feb</c:v>
                </c:pt>
                <c:pt idx="7">
                  <c:v>JL March</c:v>
                </c:pt>
                <c:pt idx="8">
                  <c:v>JL April</c:v>
                </c:pt>
              </c:strCache>
            </c:strRef>
          </c:cat>
          <c:val>
            <c:numRef>
              <c:f>Sheet1!$B$3:$J$3</c:f>
              <c:numCache>
                <c:formatCode>General</c:formatCode>
                <c:ptCount val="9"/>
                <c:pt idx="0">
                  <c:v>50</c:v>
                </c:pt>
                <c:pt idx="1">
                  <c:v>74</c:v>
                </c:pt>
                <c:pt idx="2">
                  <c:v>68</c:v>
                </c:pt>
                <c:pt idx="3">
                  <c:v>69</c:v>
                </c:pt>
                <c:pt idx="4">
                  <c:v>68</c:v>
                </c:pt>
                <c:pt idx="5">
                  <c:v>71</c:v>
                </c:pt>
                <c:pt idx="6">
                  <c:v>70</c:v>
                </c:pt>
                <c:pt idx="7">
                  <c:v>70</c:v>
                </c:pt>
                <c:pt idx="8">
                  <c:v>69</c:v>
                </c:pt>
              </c:numCache>
            </c:numRef>
          </c:val>
          <c:extLst>
            <c:ext xmlns:c16="http://schemas.microsoft.com/office/drawing/2014/chart" uri="{C3380CC4-5D6E-409C-BE32-E72D297353CC}">
              <c16:uniqueId val="{00000001-78C0-4374-B160-6B75F424895E}"/>
            </c:ext>
          </c:extLst>
        </c:ser>
        <c:ser>
          <c:idx val="2"/>
          <c:order val="2"/>
          <c:tx>
            <c:strRef>
              <c:f>Sheet1!$A$4</c:f>
              <c:strCache>
                <c:ptCount val="1"/>
                <c:pt idx="0">
                  <c:v>Application Reliability</c:v>
                </c:pt>
              </c:strCache>
            </c:strRef>
          </c:tx>
          <c:spPr>
            <a:solidFill>
              <a:schemeClr val="accent3"/>
            </a:solidFill>
            <a:ln>
              <a:noFill/>
            </a:ln>
            <a:effectLst/>
          </c:spPr>
          <c:invertIfNegative val="0"/>
          <c:dLbls>
            <c:dLbl>
              <c:idx val="8"/>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78C0-4374-B160-6B75F424895E}"/>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Sheet1!$B$1:$J$1</c:f>
              <c:strCache>
                <c:ptCount val="9"/>
                <c:pt idx="0">
                  <c:v>All Organizations</c:v>
                </c:pt>
                <c:pt idx="1">
                  <c:v>JL Sept</c:v>
                </c:pt>
                <c:pt idx="2">
                  <c:v>JL Oct</c:v>
                </c:pt>
                <c:pt idx="3">
                  <c:v>JL Nov</c:v>
                </c:pt>
                <c:pt idx="4">
                  <c:v>JL Dec</c:v>
                </c:pt>
                <c:pt idx="5">
                  <c:v>JL Jan</c:v>
                </c:pt>
                <c:pt idx="6">
                  <c:v>JL Feb</c:v>
                </c:pt>
                <c:pt idx="7">
                  <c:v>JL March</c:v>
                </c:pt>
                <c:pt idx="8">
                  <c:v>JL April</c:v>
                </c:pt>
              </c:strCache>
            </c:strRef>
          </c:cat>
          <c:val>
            <c:numRef>
              <c:f>Sheet1!$B$4:$J$4</c:f>
              <c:numCache>
                <c:formatCode>General</c:formatCode>
                <c:ptCount val="9"/>
                <c:pt idx="0">
                  <c:v>50</c:v>
                </c:pt>
                <c:pt idx="1">
                  <c:v>76</c:v>
                </c:pt>
                <c:pt idx="2">
                  <c:v>76</c:v>
                </c:pt>
                <c:pt idx="3">
                  <c:v>79</c:v>
                </c:pt>
                <c:pt idx="4">
                  <c:v>76</c:v>
                </c:pt>
                <c:pt idx="5">
                  <c:v>73</c:v>
                </c:pt>
                <c:pt idx="6">
                  <c:v>77</c:v>
                </c:pt>
                <c:pt idx="7">
                  <c:v>82</c:v>
                </c:pt>
                <c:pt idx="8">
                  <c:v>79</c:v>
                </c:pt>
              </c:numCache>
            </c:numRef>
          </c:val>
          <c:extLst>
            <c:ext xmlns:c16="http://schemas.microsoft.com/office/drawing/2014/chart" uri="{C3380CC4-5D6E-409C-BE32-E72D297353CC}">
              <c16:uniqueId val="{00000002-78C0-4374-B160-6B75F424895E}"/>
            </c:ext>
          </c:extLst>
        </c:ser>
        <c:ser>
          <c:idx val="3"/>
          <c:order val="3"/>
          <c:tx>
            <c:strRef>
              <c:f>Sheet1!$A$5</c:f>
              <c:strCache>
                <c:ptCount val="1"/>
                <c:pt idx="0">
                  <c:v>Work from Anywhere</c:v>
                </c:pt>
              </c:strCache>
            </c:strRef>
          </c:tx>
          <c:spPr>
            <a:solidFill>
              <a:schemeClr val="accent4"/>
            </a:solidFill>
            <a:ln>
              <a:noFill/>
            </a:ln>
            <a:effectLst/>
          </c:spPr>
          <c:invertIfNegative val="0"/>
          <c:dLbls>
            <c:dLbl>
              <c:idx val="8"/>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78C0-4374-B160-6B75F424895E}"/>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Sheet1!$B$1:$J$1</c:f>
              <c:strCache>
                <c:ptCount val="9"/>
                <c:pt idx="0">
                  <c:v>All Organizations</c:v>
                </c:pt>
                <c:pt idx="1">
                  <c:v>JL Sept</c:v>
                </c:pt>
                <c:pt idx="2">
                  <c:v>JL Oct</c:v>
                </c:pt>
                <c:pt idx="3">
                  <c:v>JL Nov</c:v>
                </c:pt>
                <c:pt idx="4">
                  <c:v>JL Dec</c:v>
                </c:pt>
                <c:pt idx="5">
                  <c:v>JL Jan</c:v>
                </c:pt>
                <c:pt idx="6">
                  <c:v>JL Feb</c:v>
                </c:pt>
                <c:pt idx="7">
                  <c:v>JL March</c:v>
                </c:pt>
                <c:pt idx="8">
                  <c:v>JL April</c:v>
                </c:pt>
              </c:strCache>
            </c:strRef>
          </c:cat>
          <c:val>
            <c:numRef>
              <c:f>Sheet1!$B$5:$J$5</c:f>
              <c:numCache>
                <c:formatCode>General</c:formatCode>
                <c:ptCount val="9"/>
                <c:pt idx="0">
                  <c:v>51</c:v>
                </c:pt>
                <c:pt idx="1">
                  <c:v>89</c:v>
                </c:pt>
                <c:pt idx="2">
                  <c:v>88</c:v>
                </c:pt>
                <c:pt idx="3">
                  <c:v>94</c:v>
                </c:pt>
                <c:pt idx="4">
                  <c:v>95</c:v>
                </c:pt>
                <c:pt idx="5">
                  <c:v>95</c:v>
                </c:pt>
                <c:pt idx="6">
                  <c:v>95</c:v>
                </c:pt>
                <c:pt idx="7">
                  <c:v>95</c:v>
                </c:pt>
                <c:pt idx="8">
                  <c:v>95</c:v>
                </c:pt>
              </c:numCache>
            </c:numRef>
          </c:val>
          <c:extLst>
            <c:ext xmlns:c16="http://schemas.microsoft.com/office/drawing/2014/chart" uri="{C3380CC4-5D6E-409C-BE32-E72D297353CC}">
              <c16:uniqueId val="{00000003-78C0-4374-B160-6B75F424895E}"/>
            </c:ext>
          </c:extLst>
        </c:ser>
        <c:dLbls>
          <c:showLegendKey val="0"/>
          <c:showVal val="0"/>
          <c:showCatName val="0"/>
          <c:showSerName val="0"/>
          <c:showPercent val="0"/>
          <c:showBubbleSize val="0"/>
        </c:dLbls>
        <c:gapWidth val="219"/>
        <c:overlap val="-27"/>
        <c:axId val="1979989360"/>
        <c:axId val="1979988944"/>
      </c:barChart>
      <c:catAx>
        <c:axId val="197998936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79988944"/>
        <c:crosses val="autoZero"/>
        <c:auto val="1"/>
        <c:lblAlgn val="ctr"/>
        <c:lblOffset val="100"/>
        <c:noMultiLvlLbl val="0"/>
      </c:catAx>
      <c:valAx>
        <c:axId val="197998894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7998936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April 2023</a:t>
            </a:r>
            <a:br>
              <a:rPr lang="en-US"/>
            </a:br>
            <a:r>
              <a:rPr lang="en-US"/>
              <a:t>Device Roster</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'April2023-DeviceCount'!$B$1</c:f>
              <c:strCache>
                <c:ptCount val="1"/>
                <c:pt idx="0">
                  <c:v>ModelDeviceCount</c:v>
                </c:pt>
              </c:strCache>
            </c:strRef>
          </c:tx>
          <c:spPr>
            <a:solidFill>
              <a:schemeClr val="accent1"/>
            </a:solidFill>
            <a:ln>
              <a:noFill/>
            </a:ln>
            <a:effectLst/>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'April2023-DeviceCount'!$A$2:$A$17</c:f>
              <c:strCache>
                <c:ptCount val="16"/>
                <c:pt idx="0">
                  <c:v>Surface Laptop 4</c:v>
                </c:pt>
                <c:pt idx="1">
                  <c:v>HP EliteBook 840 G6</c:v>
                </c:pt>
                <c:pt idx="2">
                  <c:v>HP EliteDesk 800 G4 DM 35W</c:v>
                </c:pt>
                <c:pt idx="3">
                  <c:v>Surface Laptop 3</c:v>
                </c:pt>
                <c:pt idx="4">
                  <c:v>HP EliteBook 840 G7</c:v>
                </c:pt>
                <c:pt idx="5">
                  <c:v>Surface Pro 7+</c:v>
                </c:pt>
                <c:pt idx="6">
                  <c:v>HP EliteBook 830 G6</c:v>
                </c:pt>
                <c:pt idx="7">
                  <c:v>HP ZBook Power G9 Workstation PC</c:v>
                </c:pt>
                <c:pt idx="8">
                  <c:v>Surface Pro 8</c:v>
                </c:pt>
                <c:pt idx="9">
                  <c:v>Surface Pro 7</c:v>
                </c:pt>
                <c:pt idx="10">
                  <c:v>HP EliteBook 840 G5</c:v>
                </c:pt>
                <c:pt idx="11">
                  <c:v>Surface Laptop 5</c:v>
                </c:pt>
                <c:pt idx="12">
                  <c:v>HP EliteBook 830 G7</c:v>
                </c:pt>
                <c:pt idx="13">
                  <c:v>HP EliteDesk 800 G5</c:v>
                </c:pt>
                <c:pt idx="14">
                  <c:v>HP EliteBook 830 G5</c:v>
                </c:pt>
                <c:pt idx="15">
                  <c:v>Surface Pro 6</c:v>
                </c:pt>
              </c:strCache>
            </c:strRef>
          </c:cat>
          <c:val>
            <c:numRef>
              <c:f>'April2023-DeviceCount'!$B$2:$B$17</c:f>
              <c:numCache>
                <c:formatCode>General</c:formatCode>
                <c:ptCount val="16"/>
                <c:pt idx="0">
                  <c:v>1156</c:v>
                </c:pt>
                <c:pt idx="1">
                  <c:v>314</c:v>
                </c:pt>
                <c:pt idx="2">
                  <c:v>123</c:v>
                </c:pt>
                <c:pt idx="3">
                  <c:v>86</c:v>
                </c:pt>
                <c:pt idx="4">
                  <c:v>86</c:v>
                </c:pt>
                <c:pt idx="5">
                  <c:v>82</c:v>
                </c:pt>
                <c:pt idx="6">
                  <c:v>81</c:v>
                </c:pt>
                <c:pt idx="7">
                  <c:v>47</c:v>
                </c:pt>
                <c:pt idx="8">
                  <c:v>41</c:v>
                </c:pt>
                <c:pt idx="9">
                  <c:v>37</c:v>
                </c:pt>
                <c:pt idx="10">
                  <c:v>35</c:v>
                </c:pt>
                <c:pt idx="11">
                  <c:v>31</c:v>
                </c:pt>
                <c:pt idx="12">
                  <c:v>25</c:v>
                </c:pt>
                <c:pt idx="13">
                  <c:v>24</c:v>
                </c:pt>
                <c:pt idx="14">
                  <c:v>10</c:v>
                </c:pt>
                <c:pt idx="15">
                  <c:v>8</c:v>
                </c:pt>
              </c:numCache>
            </c:numRef>
          </c:val>
          <c:extLst>
            <c:ext xmlns:c16="http://schemas.microsoft.com/office/drawing/2014/chart" uri="{C3380CC4-5D6E-409C-BE32-E72D297353CC}">
              <c16:uniqueId val="{00000000-7116-4754-B62B-6BAEB878CB79}"/>
            </c:ext>
          </c:extLst>
        </c:ser>
        <c:dLbls>
          <c:showLegendKey val="0"/>
          <c:showVal val="0"/>
          <c:showCatName val="0"/>
          <c:showSerName val="0"/>
          <c:showPercent val="0"/>
          <c:showBubbleSize val="0"/>
        </c:dLbls>
        <c:gapWidth val="150"/>
        <c:shape val="box"/>
        <c:axId val="1088844784"/>
        <c:axId val="1088847280"/>
        <c:axId val="0"/>
      </c:bar3DChart>
      <c:catAx>
        <c:axId val="1088844784"/>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88847280"/>
        <c:crosses val="autoZero"/>
        <c:auto val="1"/>
        <c:lblAlgn val="ctr"/>
        <c:lblOffset val="100"/>
        <c:noMultiLvlLbl val="0"/>
      </c:catAx>
      <c:valAx>
        <c:axId val="108884728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8884478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April 2023</a:t>
            </a:r>
            <a:br>
              <a:rPr lang="en-US"/>
            </a:br>
            <a:r>
              <a:rPr lang="en-US"/>
              <a:t>Startup/Performance Scores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EAStartupPerfModelPerformanceV2!$B$1</c:f>
              <c:strCache>
                <c:ptCount val="1"/>
                <c:pt idx="0">
                  <c:v>Startup Performance</c:v>
                </c:pt>
              </c:strCache>
            </c:strRef>
          </c:tx>
          <c:spPr>
            <a:solidFill>
              <a:schemeClr val="accent1"/>
            </a:solidFill>
            <a:ln>
              <a:noFill/>
            </a:ln>
            <a:effectLst/>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EAStartupPerfModelPerformanceV2!$A$2:$A$15</c:f>
              <c:strCache>
                <c:ptCount val="14"/>
                <c:pt idx="0">
                  <c:v>HP ZBook Power 15.6 inch G9 Mobile Workstation PC</c:v>
                </c:pt>
                <c:pt idx="1">
                  <c:v>Surface Pro 8</c:v>
                </c:pt>
                <c:pt idx="2">
                  <c:v>Surface Laptop 5</c:v>
                </c:pt>
                <c:pt idx="3">
                  <c:v>HP EliteDesk 800 G4 DM 35W (TAA)</c:v>
                </c:pt>
                <c:pt idx="4">
                  <c:v>Surface Pro 7+</c:v>
                </c:pt>
                <c:pt idx="5">
                  <c:v>Surface Laptop 4</c:v>
                </c:pt>
                <c:pt idx="6">
                  <c:v>HP EliteDesk 800 G5 Desktop Mini</c:v>
                </c:pt>
                <c:pt idx="7">
                  <c:v>Surface Pro 7</c:v>
                </c:pt>
                <c:pt idx="8">
                  <c:v>Surface Laptop 3</c:v>
                </c:pt>
                <c:pt idx="9">
                  <c:v>HP EliteBook 840 G6</c:v>
                </c:pt>
                <c:pt idx="10">
                  <c:v>HP EliteBook 840 G5</c:v>
                </c:pt>
                <c:pt idx="11">
                  <c:v>HP EliteBook 830 G7 Notebook PC</c:v>
                </c:pt>
                <c:pt idx="12">
                  <c:v>HP EliteBook 840 G7 Notebook PC</c:v>
                </c:pt>
                <c:pt idx="13">
                  <c:v>HP EliteBook 830 G6</c:v>
                </c:pt>
              </c:strCache>
            </c:strRef>
          </c:cat>
          <c:val>
            <c:numRef>
              <c:f>EAStartupPerfModelPerformanceV2!$B$2:$B$15</c:f>
              <c:numCache>
                <c:formatCode>0</c:formatCode>
                <c:ptCount val="14"/>
                <c:pt idx="0">
                  <c:v>90.367002453712999</c:v>
                </c:pt>
                <c:pt idx="1">
                  <c:v>79.766530113229706</c:v>
                </c:pt>
                <c:pt idx="2">
                  <c:v>78.330601738802599</c:v>
                </c:pt>
                <c:pt idx="3">
                  <c:v>73.554505740160494</c:v>
                </c:pt>
                <c:pt idx="4">
                  <c:v>71.262491981848001</c:v>
                </c:pt>
                <c:pt idx="5">
                  <c:v>69.956557327850803</c:v>
                </c:pt>
                <c:pt idx="6">
                  <c:v>69.177025885299599</c:v>
                </c:pt>
                <c:pt idx="7">
                  <c:v>66.066193842142297</c:v>
                </c:pt>
                <c:pt idx="8">
                  <c:v>65.189992211890001</c:v>
                </c:pt>
                <c:pt idx="9">
                  <c:v>62.961586950897697</c:v>
                </c:pt>
                <c:pt idx="10">
                  <c:v>61.191225773078301</c:v>
                </c:pt>
                <c:pt idx="11">
                  <c:v>57.416945112705399</c:v>
                </c:pt>
                <c:pt idx="12">
                  <c:v>54.401423118181199</c:v>
                </c:pt>
                <c:pt idx="13">
                  <c:v>53.370770033221298</c:v>
                </c:pt>
              </c:numCache>
            </c:numRef>
          </c:val>
          <c:extLst>
            <c:ext xmlns:c16="http://schemas.microsoft.com/office/drawing/2014/chart" uri="{C3380CC4-5D6E-409C-BE32-E72D297353CC}">
              <c16:uniqueId val="{00000000-0512-47EA-8FB0-EC69C37E224B}"/>
            </c:ext>
          </c:extLst>
        </c:ser>
        <c:ser>
          <c:idx val="1"/>
          <c:order val="1"/>
          <c:tx>
            <c:strRef>
              <c:f>EAStartupPerfModelPerformanceV2!$C$1</c:f>
              <c:strCache>
                <c:ptCount val="1"/>
                <c:pt idx="0">
                  <c:v>Core Boot Time</c:v>
                </c:pt>
              </c:strCache>
            </c:strRef>
          </c:tx>
          <c:spPr>
            <a:solidFill>
              <a:schemeClr val="accent2"/>
            </a:solidFill>
            <a:ln>
              <a:noFill/>
            </a:ln>
            <a:effectLst/>
            <a:sp3d/>
          </c:spPr>
          <c:invertIfNegative val="0"/>
          <c:dLbls>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0512-47EA-8FB0-EC69C37E224B}"/>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EAStartupPerfModelPerformanceV2!$A$2:$A$15</c:f>
              <c:strCache>
                <c:ptCount val="14"/>
                <c:pt idx="0">
                  <c:v>HP ZBook Power 15.6 inch G9 Mobile Workstation PC</c:v>
                </c:pt>
                <c:pt idx="1">
                  <c:v>Surface Pro 8</c:v>
                </c:pt>
                <c:pt idx="2">
                  <c:v>Surface Laptop 5</c:v>
                </c:pt>
                <c:pt idx="3">
                  <c:v>HP EliteDesk 800 G4 DM 35W (TAA)</c:v>
                </c:pt>
                <c:pt idx="4">
                  <c:v>Surface Pro 7+</c:v>
                </c:pt>
                <c:pt idx="5">
                  <c:v>Surface Laptop 4</c:v>
                </c:pt>
                <c:pt idx="6">
                  <c:v>HP EliteDesk 800 G5 Desktop Mini</c:v>
                </c:pt>
                <c:pt idx="7">
                  <c:v>Surface Pro 7</c:v>
                </c:pt>
                <c:pt idx="8">
                  <c:v>Surface Laptop 3</c:v>
                </c:pt>
                <c:pt idx="9">
                  <c:v>HP EliteBook 840 G6</c:v>
                </c:pt>
                <c:pt idx="10">
                  <c:v>HP EliteBook 840 G5</c:v>
                </c:pt>
                <c:pt idx="11">
                  <c:v>HP EliteBook 830 G7 Notebook PC</c:v>
                </c:pt>
                <c:pt idx="12">
                  <c:v>HP EliteBook 840 G7 Notebook PC</c:v>
                </c:pt>
                <c:pt idx="13">
                  <c:v>HP EliteBook 830 G6</c:v>
                </c:pt>
              </c:strCache>
            </c:strRef>
          </c:cat>
          <c:val>
            <c:numRef>
              <c:f>EAStartupPerfModelPerformanceV2!$C$2:$C$15</c:f>
              <c:numCache>
                <c:formatCode>0</c:formatCode>
                <c:ptCount val="14"/>
                <c:pt idx="0">
                  <c:v>13.375294117647</c:v>
                </c:pt>
                <c:pt idx="1">
                  <c:v>15.3501388888888</c:v>
                </c:pt>
                <c:pt idx="2">
                  <c:v>12.9684285714285</c:v>
                </c:pt>
                <c:pt idx="3">
                  <c:v>11.688525</c:v>
                </c:pt>
                <c:pt idx="4">
                  <c:v>15.1021304347826</c:v>
                </c:pt>
                <c:pt idx="5">
                  <c:v>16.243258064516102</c:v>
                </c:pt>
                <c:pt idx="6">
                  <c:v>12.779882352941099</c:v>
                </c:pt>
                <c:pt idx="7">
                  <c:v>18.3095</c:v>
                </c:pt>
                <c:pt idx="8">
                  <c:v>17.492113207547099</c:v>
                </c:pt>
                <c:pt idx="9">
                  <c:v>16.553070796460101</c:v>
                </c:pt>
                <c:pt idx="10">
                  <c:v>16.15964</c:v>
                </c:pt>
                <c:pt idx="11">
                  <c:v>18.9278333333333</c:v>
                </c:pt>
                <c:pt idx="12">
                  <c:v>21.126017241379301</c:v>
                </c:pt>
                <c:pt idx="13">
                  <c:v>18.940843749999999</c:v>
                </c:pt>
              </c:numCache>
            </c:numRef>
          </c:val>
          <c:extLst>
            <c:ext xmlns:c16="http://schemas.microsoft.com/office/drawing/2014/chart" uri="{C3380CC4-5D6E-409C-BE32-E72D297353CC}">
              <c16:uniqueId val="{00000002-0512-47EA-8FB0-EC69C37E224B}"/>
            </c:ext>
          </c:extLst>
        </c:ser>
        <c:ser>
          <c:idx val="2"/>
          <c:order val="2"/>
          <c:tx>
            <c:strRef>
              <c:f>EAStartupPerfModelPerformanceV2!$D$1</c:f>
              <c:strCache>
                <c:ptCount val="1"/>
                <c:pt idx="0">
                  <c:v>Core Logon Time</c:v>
                </c:pt>
              </c:strCache>
            </c:strRef>
          </c:tx>
          <c:spPr>
            <a:solidFill>
              <a:schemeClr val="accent3"/>
            </a:solidFill>
            <a:ln>
              <a:noFill/>
            </a:ln>
            <a:effectLst/>
            <a:sp3d/>
          </c:spPr>
          <c:invertIfNegative val="0"/>
          <c:cat>
            <c:strRef>
              <c:f>EAStartupPerfModelPerformanceV2!$A$2:$A$15</c:f>
              <c:strCache>
                <c:ptCount val="14"/>
                <c:pt idx="0">
                  <c:v>HP ZBook Power 15.6 inch G9 Mobile Workstation PC</c:v>
                </c:pt>
                <c:pt idx="1">
                  <c:v>Surface Pro 8</c:v>
                </c:pt>
                <c:pt idx="2">
                  <c:v>Surface Laptop 5</c:v>
                </c:pt>
                <c:pt idx="3">
                  <c:v>HP EliteDesk 800 G4 DM 35W (TAA)</c:v>
                </c:pt>
                <c:pt idx="4">
                  <c:v>Surface Pro 7+</c:v>
                </c:pt>
                <c:pt idx="5">
                  <c:v>Surface Laptop 4</c:v>
                </c:pt>
                <c:pt idx="6">
                  <c:v>HP EliteDesk 800 G5 Desktop Mini</c:v>
                </c:pt>
                <c:pt idx="7">
                  <c:v>Surface Pro 7</c:v>
                </c:pt>
                <c:pt idx="8">
                  <c:v>Surface Laptop 3</c:v>
                </c:pt>
                <c:pt idx="9">
                  <c:v>HP EliteBook 840 G6</c:v>
                </c:pt>
                <c:pt idx="10">
                  <c:v>HP EliteBook 840 G5</c:v>
                </c:pt>
                <c:pt idx="11">
                  <c:v>HP EliteBook 830 G7 Notebook PC</c:v>
                </c:pt>
                <c:pt idx="12">
                  <c:v>HP EliteBook 840 G7 Notebook PC</c:v>
                </c:pt>
                <c:pt idx="13">
                  <c:v>HP EliteBook 830 G6</c:v>
                </c:pt>
              </c:strCache>
            </c:strRef>
          </c:cat>
          <c:val>
            <c:numRef>
              <c:f>EAStartupPerfModelPerformanceV2!$D$2:$D$15</c:f>
              <c:numCache>
                <c:formatCode>0</c:formatCode>
                <c:ptCount val="14"/>
                <c:pt idx="0">
                  <c:v>13.24971875</c:v>
                </c:pt>
                <c:pt idx="1">
                  <c:v>24.301114285714199</c:v>
                </c:pt>
                <c:pt idx="2">
                  <c:v>19.3777857142857</c:v>
                </c:pt>
                <c:pt idx="3">
                  <c:v>27.463549999999898</c:v>
                </c:pt>
                <c:pt idx="4">
                  <c:v>33.119184615384597</c:v>
                </c:pt>
                <c:pt idx="5">
                  <c:v>32.058843023255797</c:v>
                </c:pt>
                <c:pt idx="6">
                  <c:v>30.5327647058823</c:v>
                </c:pt>
                <c:pt idx="7">
                  <c:v>33.190807692307601</c:v>
                </c:pt>
                <c:pt idx="8">
                  <c:v>33.5071923076923</c:v>
                </c:pt>
                <c:pt idx="9">
                  <c:v>45.5954272727272</c:v>
                </c:pt>
                <c:pt idx="10">
                  <c:v>61.310875000000003</c:v>
                </c:pt>
                <c:pt idx="11">
                  <c:v>54.961222222222197</c:v>
                </c:pt>
                <c:pt idx="12">
                  <c:v>47.576418181818099</c:v>
                </c:pt>
                <c:pt idx="13">
                  <c:v>53.196542372881297</c:v>
                </c:pt>
              </c:numCache>
            </c:numRef>
          </c:val>
          <c:extLst>
            <c:ext xmlns:c16="http://schemas.microsoft.com/office/drawing/2014/chart" uri="{C3380CC4-5D6E-409C-BE32-E72D297353CC}">
              <c16:uniqueId val="{00000003-0512-47EA-8FB0-EC69C37E224B}"/>
            </c:ext>
          </c:extLst>
        </c:ser>
        <c:ser>
          <c:idx val="3"/>
          <c:order val="3"/>
          <c:tx>
            <c:strRef>
              <c:f>EAStartupPerfModelPerformanceV2!$E$1</c:f>
              <c:strCache>
                <c:ptCount val="1"/>
                <c:pt idx="0">
                  <c:v>Average Restarts</c:v>
                </c:pt>
              </c:strCache>
            </c:strRef>
          </c:tx>
          <c:spPr>
            <a:solidFill>
              <a:schemeClr val="accent4"/>
            </a:solidFill>
            <a:ln>
              <a:noFill/>
            </a:ln>
            <a:effectLst/>
            <a:sp3d/>
          </c:spPr>
          <c:invertIfNegative val="0"/>
          <c:cat>
            <c:strRef>
              <c:f>EAStartupPerfModelPerformanceV2!$A$2:$A$15</c:f>
              <c:strCache>
                <c:ptCount val="14"/>
                <c:pt idx="0">
                  <c:v>HP ZBook Power 15.6 inch G9 Mobile Workstation PC</c:v>
                </c:pt>
                <c:pt idx="1">
                  <c:v>Surface Pro 8</c:v>
                </c:pt>
                <c:pt idx="2">
                  <c:v>Surface Laptop 5</c:v>
                </c:pt>
                <c:pt idx="3">
                  <c:v>HP EliteDesk 800 G4 DM 35W (TAA)</c:v>
                </c:pt>
                <c:pt idx="4">
                  <c:v>Surface Pro 7+</c:v>
                </c:pt>
                <c:pt idx="5">
                  <c:v>Surface Laptop 4</c:v>
                </c:pt>
                <c:pt idx="6">
                  <c:v>HP EliteDesk 800 G5 Desktop Mini</c:v>
                </c:pt>
                <c:pt idx="7">
                  <c:v>Surface Pro 7</c:v>
                </c:pt>
                <c:pt idx="8">
                  <c:v>Surface Laptop 3</c:v>
                </c:pt>
                <c:pt idx="9">
                  <c:v>HP EliteBook 840 G6</c:v>
                </c:pt>
                <c:pt idx="10">
                  <c:v>HP EliteBook 840 G5</c:v>
                </c:pt>
                <c:pt idx="11">
                  <c:v>HP EliteBook 830 G7 Notebook PC</c:v>
                </c:pt>
                <c:pt idx="12">
                  <c:v>HP EliteBook 840 G7 Notebook PC</c:v>
                </c:pt>
                <c:pt idx="13">
                  <c:v>HP EliteBook 830 G6</c:v>
                </c:pt>
              </c:strCache>
            </c:strRef>
          </c:cat>
          <c:val>
            <c:numRef>
              <c:f>EAStartupPerfModelPerformanceV2!$E$2:$E$15</c:f>
              <c:numCache>
                <c:formatCode>0</c:formatCode>
                <c:ptCount val="14"/>
                <c:pt idx="0">
                  <c:v>2.3823529411764701</c:v>
                </c:pt>
                <c:pt idx="1">
                  <c:v>4.9722222222222197</c:v>
                </c:pt>
                <c:pt idx="2">
                  <c:v>2.8571428571428501</c:v>
                </c:pt>
                <c:pt idx="3">
                  <c:v>3.2625000000000002</c:v>
                </c:pt>
                <c:pt idx="4">
                  <c:v>4.63768115942029</c:v>
                </c:pt>
                <c:pt idx="5">
                  <c:v>5.21134593993325</c:v>
                </c:pt>
                <c:pt idx="6">
                  <c:v>2.8823529411764701</c:v>
                </c:pt>
                <c:pt idx="7">
                  <c:v>1.8928571428571399</c:v>
                </c:pt>
                <c:pt idx="8">
                  <c:v>2.52830188679245</c:v>
                </c:pt>
                <c:pt idx="9">
                  <c:v>2.9867256637168098</c:v>
                </c:pt>
                <c:pt idx="10">
                  <c:v>2.52</c:v>
                </c:pt>
                <c:pt idx="11">
                  <c:v>3.2777777777777701</c:v>
                </c:pt>
                <c:pt idx="12">
                  <c:v>2.8965517241379302</c:v>
                </c:pt>
                <c:pt idx="13">
                  <c:v>2.8125</c:v>
                </c:pt>
              </c:numCache>
            </c:numRef>
          </c:val>
          <c:extLst>
            <c:ext xmlns:c16="http://schemas.microsoft.com/office/drawing/2014/chart" uri="{C3380CC4-5D6E-409C-BE32-E72D297353CC}">
              <c16:uniqueId val="{00000004-0512-47EA-8FB0-EC69C37E224B}"/>
            </c:ext>
          </c:extLst>
        </c:ser>
        <c:dLbls>
          <c:showLegendKey val="0"/>
          <c:showVal val="0"/>
          <c:showCatName val="0"/>
          <c:showSerName val="0"/>
          <c:showPercent val="0"/>
          <c:showBubbleSize val="0"/>
        </c:dLbls>
        <c:gapWidth val="150"/>
        <c:shape val="box"/>
        <c:axId val="855422336"/>
        <c:axId val="855427328"/>
        <c:axId val="0"/>
      </c:bar3DChart>
      <c:catAx>
        <c:axId val="855422336"/>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55427328"/>
        <c:crosses val="autoZero"/>
        <c:auto val="1"/>
        <c:lblAlgn val="ctr"/>
        <c:lblOffset val="100"/>
        <c:noMultiLvlLbl val="0"/>
      </c:catAx>
      <c:valAx>
        <c:axId val="855427328"/>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5542233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solidFill>
                  <a:srgbClr val="7030A0"/>
                </a:solidFill>
              </a:rPr>
              <a:t>Incident</a:t>
            </a:r>
            <a:r>
              <a:rPr lang="en-US" baseline="0">
                <a:solidFill>
                  <a:srgbClr val="7030A0"/>
                </a:solidFill>
              </a:rPr>
              <a:t> - </a:t>
            </a:r>
            <a:r>
              <a:rPr lang="en-US">
                <a:solidFill>
                  <a:srgbClr val="7030A0"/>
                </a:solidFill>
              </a:rPr>
              <a:t>First Contact Resolution</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percentStacked"/>
        <c:varyColors val="0"/>
        <c:ser>
          <c:idx val="0"/>
          <c:order val="0"/>
          <c:tx>
            <c:strRef>
              <c:f>Sheet1!$B$1</c:f>
              <c:strCache>
                <c:ptCount val="1"/>
                <c:pt idx="0">
                  <c:v>FCR</c:v>
                </c:pt>
              </c:strCache>
            </c:strRef>
          </c:tx>
          <c:spPr>
            <a:solidFill>
              <a:schemeClr val="accent1"/>
            </a:solidFill>
            <a:ln>
              <a:noFill/>
            </a:ln>
            <a:effectLst/>
          </c:spPr>
          <c:invertIfNegative val="0"/>
          <c:cat>
            <c:strRef>
              <c:f>Sheet1!$A$14:$A$16</c:f>
              <c:strCache>
                <c:ptCount val="3"/>
                <c:pt idx="0">
                  <c:v>January</c:v>
                </c:pt>
                <c:pt idx="1">
                  <c:v>February</c:v>
                </c:pt>
                <c:pt idx="2">
                  <c:v>March</c:v>
                </c:pt>
              </c:strCache>
            </c:strRef>
          </c:cat>
          <c:val>
            <c:numRef>
              <c:f>Sheet1!$B$14:$B$16</c:f>
              <c:numCache>
                <c:formatCode>General</c:formatCode>
                <c:ptCount val="3"/>
                <c:pt idx="0">
                  <c:v>85.07</c:v>
                </c:pt>
                <c:pt idx="1">
                  <c:v>85.32</c:v>
                </c:pt>
                <c:pt idx="2">
                  <c:v>89.59</c:v>
                </c:pt>
              </c:numCache>
            </c:numRef>
          </c:val>
          <c:extLst>
            <c:ext xmlns:c16="http://schemas.microsoft.com/office/drawing/2014/chart" uri="{C3380CC4-5D6E-409C-BE32-E72D297353CC}">
              <c16:uniqueId val="{00000000-2361-4C6F-9603-B4613A5FEF8D}"/>
            </c:ext>
          </c:extLst>
        </c:ser>
        <c:ser>
          <c:idx val="1"/>
          <c:order val="1"/>
          <c:tx>
            <c:strRef>
              <c:f>Sheet1!$C$1</c:f>
              <c:strCache>
                <c:ptCount val="1"/>
                <c:pt idx="0">
                  <c:v>Total</c:v>
                </c:pt>
              </c:strCache>
            </c:strRef>
          </c:tx>
          <c:spPr>
            <a:solidFill>
              <a:schemeClr val="accent2"/>
            </a:solidFill>
            <a:ln>
              <a:noFill/>
            </a:ln>
            <a:effectLst/>
          </c:spPr>
          <c:invertIfNegative val="0"/>
          <c:cat>
            <c:strRef>
              <c:f>Sheet1!$A$14:$A$16</c:f>
              <c:strCache>
                <c:ptCount val="3"/>
                <c:pt idx="0">
                  <c:v>January</c:v>
                </c:pt>
                <c:pt idx="1">
                  <c:v>February</c:v>
                </c:pt>
                <c:pt idx="2">
                  <c:v>March</c:v>
                </c:pt>
              </c:strCache>
            </c:strRef>
          </c:cat>
          <c:val>
            <c:numRef>
              <c:f>Sheet1!$C$14:$C$16</c:f>
              <c:numCache>
                <c:formatCode>General</c:formatCode>
                <c:ptCount val="3"/>
                <c:pt idx="0">
                  <c:v>14.93</c:v>
                </c:pt>
                <c:pt idx="1">
                  <c:v>14.82</c:v>
                </c:pt>
                <c:pt idx="2">
                  <c:v>14.11</c:v>
                </c:pt>
              </c:numCache>
            </c:numRef>
          </c:val>
          <c:extLst>
            <c:ext xmlns:c16="http://schemas.microsoft.com/office/drawing/2014/chart" uri="{C3380CC4-5D6E-409C-BE32-E72D297353CC}">
              <c16:uniqueId val="{00000001-2361-4C6F-9603-B4613A5FEF8D}"/>
            </c:ext>
          </c:extLst>
        </c:ser>
        <c:dLbls>
          <c:showLegendKey val="0"/>
          <c:showVal val="0"/>
          <c:showCatName val="0"/>
          <c:showSerName val="0"/>
          <c:showPercent val="0"/>
          <c:showBubbleSize val="0"/>
        </c:dLbls>
        <c:gapWidth val="150"/>
        <c:overlap val="100"/>
        <c:axId val="998039184"/>
        <c:axId val="821506272"/>
      </c:barChart>
      <c:catAx>
        <c:axId val="99803918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821506272"/>
        <c:crosses val="autoZero"/>
        <c:auto val="1"/>
        <c:lblAlgn val="ctr"/>
        <c:lblOffset val="100"/>
        <c:noMultiLvlLbl val="0"/>
      </c:catAx>
      <c:valAx>
        <c:axId val="821506272"/>
        <c:scaling>
          <c:orientation val="minMax"/>
          <c:max val="1"/>
          <c:min val="0.75000000000000011"/>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99803918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rgbClr val="7030A0"/>
                </a:solidFill>
                <a:latin typeface="+mn-lt"/>
                <a:ea typeface="+mn-ea"/>
                <a:cs typeface="+mn-cs"/>
              </a:defRPr>
            </a:pPr>
            <a:r>
              <a:rPr lang="en-US"/>
              <a:t>Problem, opened per month</a:t>
            </a:r>
          </a:p>
        </c:rich>
      </c:tx>
      <c:overlay val="0"/>
      <c:spPr>
        <a:noFill/>
        <a:ln>
          <a:noFill/>
        </a:ln>
        <a:effectLst/>
      </c:spPr>
      <c:txPr>
        <a:bodyPr rot="0" spcFirstLastPara="1" vertOverflow="ellipsis" vert="horz" wrap="square" anchor="ctr" anchorCtr="1"/>
        <a:lstStyle/>
        <a:p>
          <a:pPr>
            <a:defRPr sz="1862" b="0" i="0" u="none" strike="noStrike" kern="1200" spc="0" baseline="0">
              <a:solidFill>
                <a:srgbClr val="7030A0"/>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Problems</c:v>
                </c:pt>
              </c:strCache>
            </c:strRef>
          </c:tx>
          <c:spPr>
            <a:solidFill>
              <a:schemeClr val="accent1"/>
            </a:solidFill>
            <a:ln>
              <a:noFill/>
            </a:ln>
            <a:effectLst/>
          </c:spPr>
          <c:invertIfNegative val="0"/>
          <c:cat>
            <c:strRef>
              <c:f>Sheet1!$A$14:$A$16</c:f>
              <c:strCache>
                <c:ptCount val="3"/>
                <c:pt idx="0">
                  <c:v>January</c:v>
                </c:pt>
                <c:pt idx="1">
                  <c:v>February</c:v>
                </c:pt>
                <c:pt idx="2">
                  <c:v>March</c:v>
                </c:pt>
              </c:strCache>
            </c:strRef>
          </c:cat>
          <c:val>
            <c:numRef>
              <c:f>Sheet1!$B$14:$B$16</c:f>
              <c:numCache>
                <c:formatCode>General</c:formatCode>
                <c:ptCount val="3"/>
                <c:pt idx="0">
                  <c:v>1</c:v>
                </c:pt>
                <c:pt idx="1">
                  <c:v>5</c:v>
                </c:pt>
                <c:pt idx="2">
                  <c:v>17</c:v>
                </c:pt>
              </c:numCache>
            </c:numRef>
          </c:val>
          <c:extLst>
            <c:ext xmlns:c16="http://schemas.microsoft.com/office/drawing/2014/chart" uri="{C3380CC4-5D6E-409C-BE32-E72D297353CC}">
              <c16:uniqueId val="{00000000-63C5-4636-A890-00AA0622ECCD}"/>
            </c:ext>
          </c:extLst>
        </c:ser>
        <c:dLbls>
          <c:showLegendKey val="0"/>
          <c:showVal val="0"/>
          <c:showCatName val="0"/>
          <c:showSerName val="0"/>
          <c:showPercent val="0"/>
          <c:showBubbleSize val="0"/>
        </c:dLbls>
        <c:gapWidth val="219"/>
        <c:overlap val="-27"/>
        <c:axId val="65666271"/>
        <c:axId val="65662943"/>
      </c:barChart>
      <c:catAx>
        <c:axId val="6566627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5662943"/>
        <c:crosses val="autoZero"/>
        <c:auto val="1"/>
        <c:lblAlgn val="ctr"/>
        <c:lblOffset val="100"/>
        <c:noMultiLvlLbl val="0"/>
      </c:catAx>
      <c:valAx>
        <c:axId val="65662943"/>
        <c:scaling>
          <c:orientation val="minMax"/>
          <c:max val="2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5666271"/>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solidFill>
                  <a:srgbClr val="7030A0"/>
                </a:solidFill>
              </a:rPr>
              <a:t>Total</a:t>
            </a:r>
            <a:r>
              <a:rPr lang="en-US" baseline="0">
                <a:solidFill>
                  <a:srgbClr val="7030A0"/>
                </a:solidFill>
              </a:rPr>
              <a:t> Incident Volume</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4099832222343964"/>
          <c:y val="0.20279811317196852"/>
          <c:w val="0.82664141469711883"/>
          <c:h val="0.55693592066271058"/>
        </c:manualLayout>
      </c:layout>
      <c:barChart>
        <c:barDir val="col"/>
        <c:grouping val="clustered"/>
        <c:varyColors val="0"/>
        <c:ser>
          <c:idx val="0"/>
          <c:order val="0"/>
          <c:tx>
            <c:strRef>
              <c:f>Sheet1!$B$1</c:f>
              <c:strCache>
                <c:ptCount val="1"/>
                <c:pt idx="0">
                  <c:v>2020</c:v>
                </c:pt>
              </c:strCache>
            </c:strRef>
          </c:tx>
          <c:spPr>
            <a:solidFill>
              <a:schemeClr val="accent1"/>
            </a:solidFill>
            <a:ln>
              <a:noFill/>
            </a:ln>
            <a:effectLst/>
          </c:spPr>
          <c:invertIfNegative val="0"/>
          <c:cat>
            <c:strRef>
              <c:f>Sheet1!$A$2:$A$5</c:f>
              <c:strCache>
                <c:ptCount val="4"/>
                <c:pt idx="0">
                  <c:v>Q1</c:v>
                </c:pt>
                <c:pt idx="1">
                  <c:v>Q2</c:v>
                </c:pt>
                <c:pt idx="2">
                  <c:v>Q3</c:v>
                </c:pt>
                <c:pt idx="3">
                  <c:v>Q4</c:v>
                </c:pt>
              </c:strCache>
            </c:strRef>
          </c:cat>
          <c:val>
            <c:numRef>
              <c:f>Sheet1!$B$2:$B$5</c:f>
              <c:numCache>
                <c:formatCode>General</c:formatCode>
                <c:ptCount val="4"/>
                <c:pt idx="0">
                  <c:v>10524</c:v>
                </c:pt>
                <c:pt idx="1">
                  <c:v>10707</c:v>
                </c:pt>
                <c:pt idx="2">
                  <c:v>9644</c:v>
                </c:pt>
                <c:pt idx="3">
                  <c:v>8952</c:v>
                </c:pt>
              </c:numCache>
            </c:numRef>
          </c:val>
          <c:extLst>
            <c:ext xmlns:c16="http://schemas.microsoft.com/office/drawing/2014/chart" uri="{C3380CC4-5D6E-409C-BE32-E72D297353CC}">
              <c16:uniqueId val="{00000000-5869-41FB-9BF6-551C43F227C6}"/>
            </c:ext>
          </c:extLst>
        </c:ser>
        <c:ser>
          <c:idx val="1"/>
          <c:order val="1"/>
          <c:tx>
            <c:strRef>
              <c:f>Sheet1!$C$1</c:f>
              <c:strCache>
                <c:ptCount val="1"/>
                <c:pt idx="0">
                  <c:v>2021</c:v>
                </c:pt>
              </c:strCache>
            </c:strRef>
          </c:tx>
          <c:spPr>
            <a:solidFill>
              <a:schemeClr val="accent2"/>
            </a:solidFill>
            <a:ln>
              <a:noFill/>
            </a:ln>
            <a:effectLst/>
          </c:spPr>
          <c:invertIfNegative val="0"/>
          <c:cat>
            <c:strRef>
              <c:f>Sheet1!$A$2:$A$5</c:f>
              <c:strCache>
                <c:ptCount val="4"/>
                <c:pt idx="0">
                  <c:v>Q1</c:v>
                </c:pt>
                <c:pt idx="1">
                  <c:v>Q2</c:v>
                </c:pt>
                <c:pt idx="2">
                  <c:v>Q3</c:v>
                </c:pt>
                <c:pt idx="3">
                  <c:v>Q4</c:v>
                </c:pt>
              </c:strCache>
            </c:strRef>
          </c:cat>
          <c:val>
            <c:numRef>
              <c:f>Sheet1!$C$2:$C$5</c:f>
              <c:numCache>
                <c:formatCode>General</c:formatCode>
                <c:ptCount val="4"/>
                <c:pt idx="0">
                  <c:v>10369</c:v>
                </c:pt>
                <c:pt idx="1">
                  <c:v>11754</c:v>
                </c:pt>
                <c:pt idx="2">
                  <c:v>10786</c:v>
                </c:pt>
                <c:pt idx="3">
                  <c:v>10411</c:v>
                </c:pt>
              </c:numCache>
            </c:numRef>
          </c:val>
          <c:extLst>
            <c:ext xmlns:c16="http://schemas.microsoft.com/office/drawing/2014/chart" uri="{C3380CC4-5D6E-409C-BE32-E72D297353CC}">
              <c16:uniqueId val="{00000001-5869-41FB-9BF6-551C43F227C6}"/>
            </c:ext>
          </c:extLst>
        </c:ser>
        <c:ser>
          <c:idx val="2"/>
          <c:order val="2"/>
          <c:tx>
            <c:strRef>
              <c:f>Sheet1!$D$1</c:f>
              <c:strCache>
                <c:ptCount val="1"/>
                <c:pt idx="0">
                  <c:v>2022</c:v>
                </c:pt>
              </c:strCache>
            </c:strRef>
          </c:tx>
          <c:spPr>
            <a:solidFill>
              <a:schemeClr val="accent3"/>
            </a:solidFill>
            <a:ln>
              <a:noFill/>
            </a:ln>
            <a:effectLst/>
          </c:spPr>
          <c:invertIfNegative val="0"/>
          <c:cat>
            <c:strRef>
              <c:f>Sheet1!$A$2:$A$5</c:f>
              <c:strCache>
                <c:ptCount val="4"/>
                <c:pt idx="0">
                  <c:v>Q1</c:v>
                </c:pt>
                <c:pt idx="1">
                  <c:v>Q2</c:v>
                </c:pt>
                <c:pt idx="2">
                  <c:v>Q3</c:v>
                </c:pt>
                <c:pt idx="3">
                  <c:v>Q4</c:v>
                </c:pt>
              </c:strCache>
            </c:strRef>
          </c:cat>
          <c:val>
            <c:numRef>
              <c:f>Sheet1!$D$2:$D$5</c:f>
              <c:numCache>
                <c:formatCode>General</c:formatCode>
                <c:ptCount val="4"/>
                <c:pt idx="0">
                  <c:v>9759</c:v>
                </c:pt>
                <c:pt idx="1">
                  <c:v>8726</c:v>
                </c:pt>
                <c:pt idx="2">
                  <c:v>9278</c:v>
                </c:pt>
                <c:pt idx="3">
                  <c:v>9067</c:v>
                </c:pt>
              </c:numCache>
            </c:numRef>
          </c:val>
          <c:extLst>
            <c:ext xmlns:c16="http://schemas.microsoft.com/office/drawing/2014/chart" uri="{C3380CC4-5D6E-409C-BE32-E72D297353CC}">
              <c16:uniqueId val="{00000001-B7FB-5844-8E3F-4C64D315F14F}"/>
            </c:ext>
          </c:extLst>
        </c:ser>
        <c:ser>
          <c:idx val="3"/>
          <c:order val="3"/>
          <c:tx>
            <c:strRef>
              <c:f>Sheet1!$E$1</c:f>
              <c:strCache>
                <c:ptCount val="1"/>
                <c:pt idx="0">
                  <c:v>2023</c:v>
                </c:pt>
              </c:strCache>
            </c:strRef>
          </c:tx>
          <c:spPr>
            <a:solidFill>
              <a:schemeClr val="accent4"/>
            </a:solidFill>
            <a:ln>
              <a:noFill/>
            </a:ln>
            <a:effectLst/>
          </c:spPr>
          <c:invertIfNegative val="0"/>
          <c:cat>
            <c:strRef>
              <c:f>Sheet1!$A$2:$A$5</c:f>
              <c:strCache>
                <c:ptCount val="4"/>
                <c:pt idx="0">
                  <c:v>Q1</c:v>
                </c:pt>
                <c:pt idx="1">
                  <c:v>Q2</c:v>
                </c:pt>
                <c:pt idx="2">
                  <c:v>Q3</c:v>
                </c:pt>
                <c:pt idx="3">
                  <c:v>Q4</c:v>
                </c:pt>
              </c:strCache>
            </c:strRef>
          </c:cat>
          <c:val>
            <c:numRef>
              <c:f>Sheet1!$E$2:$E$5</c:f>
              <c:numCache>
                <c:formatCode>General</c:formatCode>
                <c:ptCount val="4"/>
                <c:pt idx="0">
                  <c:v>9834</c:v>
                </c:pt>
              </c:numCache>
            </c:numRef>
          </c:val>
          <c:extLst>
            <c:ext xmlns:c16="http://schemas.microsoft.com/office/drawing/2014/chart" uri="{C3380CC4-5D6E-409C-BE32-E72D297353CC}">
              <c16:uniqueId val="{00000000-018B-9348-B3CC-DFA47F4BE1D0}"/>
            </c:ext>
          </c:extLst>
        </c:ser>
        <c:dLbls>
          <c:showLegendKey val="0"/>
          <c:showVal val="0"/>
          <c:showCatName val="0"/>
          <c:showSerName val="0"/>
          <c:showPercent val="0"/>
          <c:showBubbleSize val="0"/>
        </c:dLbls>
        <c:gapWidth val="219"/>
        <c:overlap val="-27"/>
        <c:axId val="1019533760"/>
        <c:axId val="1016273904"/>
      </c:barChart>
      <c:catAx>
        <c:axId val="101953376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016273904"/>
        <c:crosses val="autoZero"/>
        <c:auto val="1"/>
        <c:lblAlgn val="ctr"/>
        <c:lblOffset val="100"/>
        <c:noMultiLvlLbl val="0"/>
      </c:catAx>
      <c:valAx>
        <c:axId val="1016273904"/>
        <c:scaling>
          <c:orientation val="minMax"/>
          <c:max val="12000"/>
          <c:min val="600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01953376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solidFill>
                  <a:srgbClr val="7030A0"/>
                </a:solidFill>
              </a:rPr>
              <a:t>Total</a:t>
            </a:r>
            <a:r>
              <a:rPr lang="en-US" baseline="0">
                <a:solidFill>
                  <a:srgbClr val="7030A0"/>
                </a:solidFill>
              </a:rPr>
              <a:t> Call Volume</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4099832222343964"/>
          <c:y val="0.20279811317196852"/>
          <c:w val="0.82664141469711883"/>
          <c:h val="0.55693592066271058"/>
        </c:manualLayout>
      </c:layout>
      <c:barChart>
        <c:barDir val="col"/>
        <c:grouping val="clustered"/>
        <c:varyColors val="0"/>
        <c:ser>
          <c:idx val="0"/>
          <c:order val="0"/>
          <c:tx>
            <c:strRef>
              <c:f>Sheet1!$B$1</c:f>
              <c:strCache>
                <c:ptCount val="1"/>
                <c:pt idx="0">
                  <c:v>2020</c:v>
                </c:pt>
              </c:strCache>
            </c:strRef>
          </c:tx>
          <c:spPr>
            <a:solidFill>
              <a:schemeClr val="accent1"/>
            </a:solidFill>
            <a:ln>
              <a:noFill/>
            </a:ln>
            <a:effectLst/>
          </c:spPr>
          <c:invertIfNegative val="0"/>
          <c:cat>
            <c:strRef>
              <c:f>Sheet1!$A$2:$A$5</c:f>
              <c:strCache>
                <c:ptCount val="4"/>
                <c:pt idx="0">
                  <c:v>Q1</c:v>
                </c:pt>
                <c:pt idx="1">
                  <c:v>Q2</c:v>
                </c:pt>
                <c:pt idx="2">
                  <c:v>Q3</c:v>
                </c:pt>
                <c:pt idx="3">
                  <c:v>Q4</c:v>
                </c:pt>
              </c:strCache>
            </c:strRef>
          </c:cat>
          <c:val>
            <c:numRef>
              <c:f>Sheet1!$B$2:$B$5</c:f>
              <c:numCache>
                <c:formatCode>General</c:formatCode>
                <c:ptCount val="4"/>
                <c:pt idx="0">
                  <c:v>9462</c:v>
                </c:pt>
                <c:pt idx="1">
                  <c:v>10042</c:v>
                </c:pt>
                <c:pt idx="2">
                  <c:v>9470</c:v>
                </c:pt>
                <c:pt idx="3">
                  <c:v>8221</c:v>
                </c:pt>
              </c:numCache>
            </c:numRef>
          </c:val>
          <c:extLst>
            <c:ext xmlns:c16="http://schemas.microsoft.com/office/drawing/2014/chart" uri="{C3380CC4-5D6E-409C-BE32-E72D297353CC}">
              <c16:uniqueId val="{00000000-AF42-4D5A-8B45-2EEA9E46EF0C}"/>
            </c:ext>
          </c:extLst>
        </c:ser>
        <c:ser>
          <c:idx val="1"/>
          <c:order val="1"/>
          <c:tx>
            <c:strRef>
              <c:f>Sheet1!$C$1</c:f>
              <c:strCache>
                <c:ptCount val="1"/>
                <c:pt idx="0">
                  <c:v>2021</c:v>
                </c:pt>
              </c:strCache>
            </c:strRef>
          </c:tx>
          <c:spPr>
            <a:solidFill>
              <a:schemeClr val="accent2"/>
            </a:solidFill>
            <a:ln>
              <a:noFill/>
            </a:ln>
            <a:effectLst/>
          </c:spPr>
          <c:invertIfNegative val="0"/>
          <c:cat>
            <c:strRef>
              <c:f>Sheet1!$A$2:$A$5</c:f>
              <c:strCache>
                <c:ptCount val="4"/>
                <c:pt idx="0">
                  <c:v>Q1</c:v>
                </c:pt>
                <c:pt idx="1">
                  <c:v>Q2</c:v>
                </c:pt>
                <c:pt idx="2">
                  <c:v>Q3</c:v>
                </c:pt>
                <c:pt idx="3">
                  <c:v>Q4</c:v>
                </c:pt>
              </c:strCache>
            </c:strRef>
          </c:cat>
          <c:val>
            <c:numRef>
              <c:f>Sheet1!$C$2:$C$5</c:f>
              <c:numCache>
                <c:formatCode>General</c:formatCode>
                <c:ptCount val="4"/>
                <c:pt idx="0">
                  <c:v>9932</c:v>
                </c:pt>
                <c:pt idx="1">
                  <c:v>10780</c:v>
                </c:pt>
                <c:pt idx="2">
                  <c:v>9428</c:v>
                </c:pt>
                <c:pt idx="3">
                  <c:v>9285</c:v>
                </c:pt>
              </c:numCache>
            </c:numRef>
          </c:val>
          <c:extLst>
            <c:ext xmlns:c16="http://schemas.microsoft.com/office/drawing/2014/chart" uri="{C3380CC4-5D6E-409C-BE32-E72D297353CC}">
              <c16:uniqueId val="{00000001-AF42-4D5A-8B45-2EEA9E46EF0C}"/>
            </c:ext>
          </c:extLst>
        </c:ser>
        <c:ser>
          <c:idx val="2"/>
          <c:order val="2"/>
          <c:tx>
            <c:strRef>
              <c:f>Sheet1!$D$1</c:f>
              <c:strCache>
                <c:ptCount val="1"/>
                <c:pt idx="0">
                  <c:v>2022</c:v>
                </c:pt>
              </c:strCache>
            </c:strRef>
          </c:tx>
          <c:spPr>
            <a:solidFill>
              <a:schemeClr val="accent3"/>
            </a:solidFill>
            <a:ln>
              <a:noFill/>
            </a:ln>
            <a:effectLst/>
          </c:spPr>
          <c:invertIfNegative val="0"/>
          <c:cat>
            <c:strRef>
              <c:f>Sheet1!$A$2:$A$5</c:f>
              <c:strCache>
                <c:ptCount val="4"/>
                <c:pt idx="0">
                  <c:v>Q1</c:v>
                </c:pt>
                <c:pt idx="1">
                  <c:v>Q2</c:v>
                </c:pt>
                <c:pt idx="2">
                  <c:v>Q3</c:v>
                </c:pt>
                <c:pt idx="3">
                  <c:v>Q4</c:v>
                </c:pt>
              </c:strCache>
            </c:strRef>
          </c:cat>
          <c:val>
            <c:numRef>
              <c:f>Sheet1!$D$2:$D$5</c:f>
              <c:numCache>
                <c:formatCode>General</c:formatCode>
                <c:ptCount val="4"/>
                <c:pt idx="0">
                  <c:v>8933</c:v>
                </c:pt>
                <c:pt idx="1">
                  <c:v>7499</c:v>
                </c:pt>
                <c:pt idx="2">
                  <c:v>8019</c:v>
                </c:pt>
                <c:pt idx="3">
                  <c:v>7862</c:v>
                </c:pt>
              </c:numCache>
            </c:numRef>
          </c:val>
          <c:extLst>
            <c:ext xmlns:c16="http://schemas.microsoft.com/office/drawing/2014/chart" uri="{C3380CC4-5D6E-409C-BE32-E72D297353CC}">
              <c16:uniqueId val="{00000001-4F60-B847-9DB3-78B0A49B13E2}"/>
            </c:ext>
          </c:extLst>
        </c:ser>
        <c:ser>
          <c:idx val="3"/>
          <c:order val="3"/>
          <c:tx>
            <c:strRef>
              <c:f>Sheet1!$E$1</c:f>
              <c:strCache>
                <c:ptCount val="1"/>
                <c:pt idx="0">
                  <c:v>2023</c:v>
                </c:pt>
              </c:strCache>
            </c:strRef>
          </c:tx>
          <c:spPr>
            <a:solidFill>
              <a:schemeClr val="accent4"/>
            </a:solidFill>
            <a:ln>
              <a:noFill/>
            </a:ln>
            <a:effectLst/>
          </c:spPr>
          <c:invertIfNegative val="0"/>
          <c:cat>
            <c:strRef>
              <c:f>Sheet1!$A$2:$A$5</c:f>
              <c:strCache>
                <c:ptCount val="4"/>
                <c:pt idx="0">
                  <c:v>Q1</c:v>
                </c:pt>
                <c:pt idx="1">
                  <c:v>Q2</c:v>
                </c:pt>
                <c:pt idx="2">
                  <c:v>Q3</c:v>
                </c:pt>
                <c:pt idx="3">
                  <c:v>Q4</c:v>
                </c:pt>
              </c:strCache>
            </c:strRef>
          </c:cat>
          <c:val>
            <c:numRef>
              <c:f>Sheet1!$E$2:$E$5</c:f>
              <c:numCache>
                <c:formatCode>General</c:formatCode>
                <c:ptCount val="4"/>
                <c:pt idx="0">
                  <c:v>8175</c:v>
                </c:pt>
              </c:numCache>
            </c:numRef>
          </c:val>
          <c:extLst>
            <c:ext xmlns:c16="http://schemas.microsoft.com/office/drawing/2014/chart" uri="{C3380CC4-5D6E-409C-BE32-E72D297353CC}">
              <c16:uniqueId val="{00000000-03D1-7D49-91B3-A9C89A0632AE}"/>
            </c:ext>
          </c:extLst>
        </c:ser>
        <c:dLbls>
          <c:showLegendKey val="0"/>
          <c:showVal val="0"/>
          <c:showCatName val="0"/>
          <c:showSerName val="0"/>
          <c:showPercent val="0"/>
          <c:showBubbleSize val="0"/>
        </c:dLbls>
        <c:gapWidth val="219"/>
        <c:overlap val="-27"/>
        <c:axId val="1019533760"/>
        <c:axId val="1016273904"/>
      </c:barChart>
      <c:catAx>
        <c:axId val="101953376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016273904"/>
        <c:crosses val="autoZero"/>
        <c:auto val="1"/>
        <c:lblAlgn val="ctr"/>
        <c:lblOffset val="100"/>
        <c:noMultiLvlLbl val="0"/>
      </c:catAx>
      <c:valAx>
        <c:axId val="1016273904"/>
        <c:scaling>
          <c:orientation val="minMax"/>
          <c:max val="12000"/>
          <c:min val="600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01953376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solidFill>
                  <a:srgbClr val="7030A0"/>
                </a:solidFill>
              </a:rPr>
              <a:t>Total</a:t>
            </a:r>
            <a:r>
              <a:rPr lang="en-US" baseline="0">
                <a:solidFill>
                  <a:srgbClr val="7030A0"/>
                </a:solidFill>
              </a:rPr>
              <a:t> Calls Answered in under 60 Seconds</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4099832222343964"/>
          <c:y val="0.20279811317196852"/>
          <c:w val="0.82664141469711883"/>
          <c:h val="0.55693592066271058"/>
        </c:manualLayout>
      </c:layout>
      <c:barChart>
        <c:barDir val="col"/>
        <c:grouping val="clustered"/>
        <c:varyColors val="0"/>
        <c:ser>
          <c:idx val="0"/>
          <c:order val="0"/>
          <c:tx>
            <c:strRef>
              <c:f>Sheet1!$B$1</c:f>
              <c:strCache>
                <c:ptCount val="1"/>
                <c:pt idx="0">
                  <c:v>2020</c:v>
                </c:pt>
              </c:strCache>
            </c:strRef>
          </c:tx>
          <c:spPr>
            <a:solidFill>
              <a:schemeClr val="accent1"/>
            </a:solidFill>
            <a:ln>
              <a:noFill/>
            </a:ln>
            <a:effectLst/>
          </c:spPr>
          <c:invertIfNegative val="0"/>
          <c:cat>
            <c:strRef>
              <c:f>Sheet1!$A$2:$A$5</c:f>
              <c:strCache>
                <c:ptCount val="4"/>
                <c:pt idx="0">
                  <c:v>Q1</c:v>
                </c:pt>
                <c:pt idx="1">
                  <c:v>Q2</c:v>
                </c:pt>
                <c:pt idx="2">
                  <c:v>Q3</c:v>
                </c:pt>
                <c:pt idx="3">
                  <c:v>Q4</c:v>
                </c:pt>
              </c:strCache>
            </c:strRef>
          </c:cat>
          <c:val>
            <c:numRef>
              <c:f>Sheet1!$B$2:$B$5</c:f>
              <c:numCache>
                <c:formatCode>General</c:formatCode>
                <c:ptCount val="4"/>
                <c:pt idx="0">
                  <c:v>6305</c:v>
                </c:pt>
                <c:pt idx="1">
                  <c:v>6095</c:v>
                </c:pt>
                <c:pt idx="2">
                  <c:v>6052</c:v>
                </c:pt>
                <c:pt idx="3">
                  <c:v>6232</c:v>
                </c:pt>
              </c:numCache>
            </c:numRef>
          </c:val>
          <c:extLst>
            <c:ext xmlns:c16="http://schemas.microsoft.com/office/drawing/2014/chart" uri="{C3380CC4-5D6E-409C-BE32-E72D297353CC}">
              <c16:uniqueId val="{00000000-A163-4933-B669-2A1EE2036FF3}"/>
            </c:ext>
          </c:extLst>
        </c:ser>
        <c:ser>
          <c:idx val="1"/>
          <c:order val="1"/>
          <c:tx>
            <c:strRef>
              <c:f>Sheet1!$C$1</c:f>
              <c:strCache>
                <c:ptCount val="1"/>
                <c:pt idx="0">
                  <c:v>2021</c:v>
                </c:pt>
              </c:strCache>
            </c:strRef>
          </c:tx>
          <c:spPr>
            <a:solidFill>
              <a:schemeClr val="accent2"/>
            </a:solidFill>
            <a:ln>
              <a:noFill/>
            </a:ln>
            <a:effectLst/>
          </c:spPr>
          <c:invertIfNegative val="0"/>
          <c:cat>
            <c:strRef>
              <c:f>Sheet1!$A$2:$A$5</c:f>
              <c:strCache>
                <c:ptCount val="4"/>
                <c:pt idx="0">
                  <c:v>Q1</c:v>
                </c:pt>
                <c:pt idx="1">
                  <c:v>Q2</c:v>
                </c:pt>
                <c:pt idx="2">
                  <c:v>Q3</c:v>
                </c:pt>
                <c:pt idx="3">
                  <c:v>Q4</c:v>
                </c:pt>
              </c:strCache>
            </c:strRef>
          </c:cat>
          <c:val>
            <c:numRef>
              <c:f>Sheet1!$C$2:$C$5</c:f>
              <c:numCache>
                <c:formatCode>General</c:formatCode>
                <c:ptCount val="4"/>
                <c:pt idx="0">
                  <c:v>6780</c:v>
                </c:pt>
                <c:pt idx="1">
                  <c:v>7087</c:v>
                </c:pt>
                <c:pt idx="2">
                  <c:v>6914</c:v>
                </c:pt>
                <c:pt idx="3">
                  <c:v>6980</c:v>
                </c:pt>
              </c:numCache>
            </c:numRef>
          </c:val>
          <c:extLst>
            <c:ext xmlns:c16="http://schemas.microsoft.com/office/drawing/2014/chart" uri="{C3380CC4-5D6E-409C-BE32-E72D297353CC}">
              <c16:uniqueId val="{00000001-A163-4933-B669-2A1EE2036FF3}"/>
            </c:ext>
          </c:extLst>
        </c:ser>
        <c:ser>
          <c:idx val="2"/>
          <c:order val="2"/>
          <c:tx>
            <c:strRef>
              <c:f>Sheet1!$D$1</c:f>
              <c:strCache>
                <c:ptCount val="1"/>
                <c:pt idx="0">
                  <c:v>2022</c:v>
                </c:pt>
              </c:strCache>
            </c:strRef>
          </c:tx>
          <c:spPr>
            <a:solidFill>
              <a:schemeClr val="accent3"/>
            </a:solidFill>
            <a:ln>
              <a:noFill/>
            </a:ln>
            <a:effectLst/>
          </c:spPr>
          <c:invertIfNegative val="0"/>
          <c:cat>
            <c:strRef>
              <c:f>Sheet1!$A$2:$A$5</c:f>
              <c:strCache>
                <c:ptCount val="4"/>
                <c:pt idx="0">
                  <c:v>Q1</c:v>
                </c:pt>
                <c:pt idx="1">
                  <c:v>Q2</c:v>
                </c:pt>
                <c:pt idx="2">
                  <c:v>Q3</c:v>
                </c:pt>
                <c:pt idx="3">
                  <c:v>Q4</c:v>
                </c:pt>
              </c:strCache>
            </c:strRef>
          </c:cat>
          <c:val>
            <c:numRef>
              <c:f>Sheet1!$D$2:$D$5</c:f>
              <c:numCache>
                <c:formatCode>General</c:formatCode>
                <c:ptCount val="4"/>
                <c:pt idx="0">
                  <c:v>6179</c:v>
                </c:pt>
                <c:pt idx="1">
                  <c:v>6412</c:v>
                </c:pt>
                <c:pt idx="2">
                  <c:v>6600</c:v>
                </c:pt>
                <c:pt idx="3">
                  <c:v>6837</c:v>
                </c:pt>
              </c:numCache>
            </c:numRef>
          </c:val>
          <c:extLst>
            <c:ext xmlns:c16="http://schemas.microsoft.com/office/drawing/2014/chart" uri="{C3380CC4-5D6E-409C-BE32-E72D297353CC}">
              <c16:uniqueId val="{00000001-ADAB-9C4A-AE77-0CED2BF297DE}"/>
            </c:ext>
          </c:extLst>
        </c:ser>
        <c:ser>
          <c:idx val="3"/>
          <c:order val="3"/>
          <c:tx>
            <c:strRef>
              <c:f>Sheet1!$E$1</c:f>
              <c:strCache>
                <c:ptCount val="1"/>
                <c:pt idx="0">
                  <c:v>2023</c:v>
                </c:pt>
              </c:strCache>
            </c:strRef>
          </c:tx>
          <c:spPr>
            <a:solidFill>
              <a:schemeClr val="accent4"/>
            </a:solidFill>
            <a:ln>
              <a:noFill/>
            </a:ln>
            <a:effectLst/>
          </c:spPr>
          <c:invertIfNegative val="0"/>
          <c:cat>
            <c:strRef>
              <c:f>Sheet1!$A$2:$A$5</c:f>
              <c:strCache>
                <c:ptCount val="4"/>
                <c:pt idx="0">
                  <c:v>Q1</c:v>
                </c:pt>
                <c:pt idx="1">
                  <c:v>Q2</c:v>
                </c:pt>
                <c:pt idx="2">
                  <c:v>Q3</c:v>
                </c:pt>
                <c:pt idx="3">
                  <c:v>Q4</c:v>
                </c:pt>
              </c:strCache>
            </c:strRef>
          </c:cat>
          <c:val>
            <c:numRef>
              <c:f>Sheet1!$E$2:$E$5</c:f>
              <c:numCache>
                <c:formatCode>General</c:formatCode>
                <c:ptCount val="4"/>
                <c:pt idx="0">
                  <c:v>7140</c:v>
                </c:pt>
              </c:numCache>
            </c:numRef>
          </c:val>
          <c:extLst>
            <c:ext xmlns:c16="http://schemas.microsoft.com/office/drawing/2014/chart" uri="{C3380CC4-5D6E-409C-BE32-E72D297353CC}">
              <c16:uniqueId val="{00000000-1CF9-B144-A8B7-24B8BBB6B34F}"/>
            </c:ext>
          </c:extLst>
        </c:ser>
        <c:dLbls>
          <c:showLegendKey val="0"/>
          <c:showVal val="0"/>
          <c:showCatName val="0"/>
          <c:showSerName val="0"/>
          <c:showPercent val="0"/>
          <c:showBubbleSize val="0"/>
        </c:dLbls>
        <c:gapWidth val="219"/>
        <c:overlap val="-27"/>
        <c:axId val="1019533760"/>
        <c:axId val="1016273904"/>
      </c:barChart>
      <c:catAx>
        <c:axId val="101953376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016273904"/>
        <c:crosses val="autoZero"/>
        <c:auto val="1"/>
        <c:lblAlgn val="ctr"/>
        <c:lblOffset val="100"/>
        <c:noMultiLvlLbl val="0"/>
      </c:catAx>
      <c:valAx>
        <c:axId val="101627390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01953376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solidFill>
                  <a:srgbClr val="7030A0"/>
                </a:solidFill>
              </a:rPr>
              <a:t> Abandonment</a:t>
            </a:r>
            <a:r>
              <a:rPr lang="en-US" baseline="0">
                <a:solidFill>
                  <a:srgbClr val="7030A0"/>
                </a:solidFill>
              </a:rPr>
              <a:t> Rate</a:t>
            </a:r>
            <a:endParaRPr lang="en-US">
              <a:solidFill>
                <a:srgbClr val="7030A0"/>
              </a:solidFill>
            </a:endParaRP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145754681242418"/>
          <c:y val="0.19720110527916235"/>
          <c:w val="0.8854245318757582"/>
          <c:h val="0.590517427537669"/>
        </c:manualLayout>
      </c:layout>
      <c:barChart>
        <c:barDir val="col"/>
        <c:grouping val="clustered"/>
        <c:varyColors val="0"/>
        <c:ser>
          <c:idx val="0"/>
          <c:order val="0"/>
          <c:tx>
            <c:strRef>
              <c:f>Sheet1!$B$1</c:f>
              <c:strCache>
                <c:ptCount val="1"/>
                <c:pt idx="0">
                  <c:v>2020</c:v>
                </c:pt>
              </c:strCache>
            </c:strRef>
          </c:tx>
          <c:spPr>
            <a:solidFill>
              <a:schemeClr val="accent1"/>
            </a:solidFill>
            <a:ln>
              <a:noFill/>
            </a:ln>
            <a:effectLst/>
          </c:spPr>
          <c:invertIfNegative val="0"/>
          <c:cat>
            <c:strRef>
              <c:f>Sheet1!$A$2:$A$5</c:f>
              <c:strCache>
                <c:ptCount val="4"/>
                <c:pt idx="0">
                  <c:v>Q1</c:v>
                </c:pt>
                <c:pt idx="1">
                  <c:v>Q2</c:v>
                </c:pt>
                <c:pt idx="2">
                  <c:v>Q3</c:v>
                </c:pt>
                <c:pt idx="3">
                  <c:v>Q4</c:v>
                </c:pt>
              </c:strCache>
            </c:strRef>
          </c:cat>
          <c:val>
            <c:numRef>
              <c:f>Sheet1!$B$2:$B$5</c:f>
              <c:numCache>
                <c:formatCode>0.00%</c:formatCode>
                <c:ptCount val="4"/>
                <c:pt idx="0">
                  <c:v>9.5200000000000007E-2</c:v>
                </c:pt>
                <c:pt idx="1">
                  <c:v>0.1318</c:v>
                </c:pt>
                <c:pt idx="2">
                  <c:v>9.4200000000000006E-2</c:v>
                </c:pt>
                <c:pt idx="3">
                  <c:v>9.9099999999999994E-2</c:v>
                </c:pt>
              </c:numCache>
            </c:numRef>
          </c:val>
          <c:extLst>
            <c:ext xmlns:c16="http://schemas.microsoft.com/office/drawing/2014/chart" uri="{C3380CC4-5D6E-409C-BE32-E72D297353CC}">
              <c16:uniqueId val="{00000000-7A89-42C5-8D91-E5C7E052ADCE}"/>
            </c:ext>
          </c:extLst>
        </c:ser>
        <c:ser>
          <c:idx val="1"/>
          <c:order val="1"/>
          <c:tx>
            <c:strRef>
              <c:f>Sheet1!$C$1</c:f>
              <c:strCache>
                <c:ptCount val="1"/>
                <c:pt idx="0">
                  <c:v>2021</c:v>
                </c:pt>
              </c:strCache>
            </c:strRef>
          </c:tx>
          <c:spPr>
            <a:solidFill>
              <a:schemeClr val="accent2"/>
            </a:solidFill>
            <a:ln>
              <a:noFill/>
            </a:ln>
            <a:effectLst/>
          </c:spPr>
          <c:invertIfNegative val="0"/>
          <c:cat>
            <c:strRef>
              <c:f>Sheet1!$A$2:$A$5</c:f>
              <c:strCache>
                <c:ptCount val="4"/>
                <c:pt idx="0">
                  <c:v>Q1</c:v>
                </c:pt>
                <c:pt idx="1">
                  <c:v>Q2</c:v>
                </c:pt>
                <c:pt idx="2">
                  <c:v>Q3</c:v>
                </c:pt>
                <c:pt idx="3">
                  <c:v>Q4</c:v>
                </c:pt>
              </c:strCache>
            </c:strRef>
          </c:cat>
          <c:val>
            <c:numRef>
              <c:f>Sheet1!$C$2:$C$5</c:f>
              <c:numCache>
                <c:formatCode>0.00%</c:formatCode>
                <c:ptCount val="4"/>
                <c:pt idx="0">
                  <c:v>9.5200000000000007E-2</c:v>
                </c:pt>
                <c:pt idx="1">
                  <c:v>0.1318</c:v>
                </c:pt>
                <c:pt idx="2">
                  <c:v>9.4200000000000006E-2</c:v>
                </c:pt>
                <c:pt idx="3">
                  <c:v>9.9099999999999994E-2</c:v>
                </c:pt>
              </c:numCache>
            </c:numRef>
          </c:val>
          <c:extLst>
            <c:ext xmlns:c16="http://schemas.microsoft.com/office/drawing/2014/chart" uri="{C3380CC4-5D6E-409C-BE32-E72D297353CC}">
              <c16:uniqueId val="{00000001-7A89-42C5-8D91-E5C7E052ADCE}"/>
            </c:ext>
          </c:extLst>
        </c:ser>
        <c:ser>
          <c:idx val="2"/>
          <c:order val="2"/>
          <c:tx>
            <c:strRef>
              <c:f>Sheet1!$D$1</c:f>
              <c:strCache>
                <c:ptCount val="1"/>
                <c:pt idx="0">
                  <c:v>2022</c:v>
                </c:pt>
              </c:strCache>
            </c:strRef>
          </c:tx>
          <c:spPr>
            <a:solidFill>
              <a:schemeClr val="accent3"/>
            </a:solidFill>
            <a:ln>
              <a:noFill/>
            </a:ln>
            <a:effectLst/>
          </c:spPr>
          <c:invertIfNegative val="0"/>
          <c:cat>
            <c:strRef>
              <c:f>Sheet1!$A$2:$A$5</c:f>
              <c:strCache>
                <c:ptCount val="4"/>
                <c:pt idx="0">
                  <c:v>Q1</c:v>
                </c:pt>
                <c:pt idx="1">
                  <c:v>Q2</c:v>
                </c:pt>
                <c:pt idx="2">
                  <c:v>Q3</c:v>
                </c:pt>
                <c:pt idx="3">
                  <c:v>Q4</c:v>
                </c:pt>
              </c:strCache>
            </c:strRef>
          </c:cat>
          <c:val>
            <c:numRef>
              <c:f>Sheet1!$D$2:$D$5</c:f>
              <c:numCache>
                <c:formatCode>0.00%</c:formatCode>
                <c:ptCount val="4"/>
                <c:pt idx="0">
                  <c:v>0.12280000000000001</c:v>
                </c:pt>
                <c:pt idx="1">
                  <c:v>5.21E-2</c:v>
                </c:pt>
                <c:pt idx="2">
                  <c:v>6.2399999999999997E-2</c:v>
                </c:pt>
                <c:pt idx="3">
                  <c:v>5.7299999999999997E-2</c:v>
                </c:pt>
              </c:numCache>
            </c:numRef>
          </c:val>
          <c:extLst>
            <c:ext xmlns:c16="http://schemas.microsoft.com/office/drawing/2014/chart" uri="{C3380CC4-5D6E-409C-BE32-E72D297353CC}">
              <c16:uniqueId val="{00000001-F613-9944-94B0-1CAE704E7EAD}"/>
            </c:ext>
          </c:extLst>
        </c:ser>
        <c:ser>
          <c:idx val="3"/>
          <c:order val="3"/>
          <c:tx>
            <c:strRef>
              <c:f>Sheet1!$E$1</c:f>
              <c:strCache>
                <c:ptCount val="1"/>
                <c:pt idx="0">
                  <c:v>2023</c:v>
                </c:pt>
              </c:strCache>
            </c:strRef>
          </c:tx>
          <c:spPr>
            <a:solidFill>
              <a:schemeClr val="accent4"/>
            </a:solidFill>
            <a:ln>
              <a:noFill/>
            </a:ln>
            <a:effectLst/>
          </c:spPr>
          <c:invertIfNegative val="0"/>
          <c:cat>
            <c:strRef>
              <c:f>Sheet1!$A$2:$A$5</c:f>
              <c:strCache>
                <c:ptCount val="4"/>
                <c:pt idx="0">
                  <c:v>Q1</c:v>
                </c:pt>
                <c:pt idx="1">
                  <c:v>Q2</c:v>
                </c:pt>
                <c:pt idx="2">
                  <c:v>Q3</c:v>
                </c:pt>
                <c:pt idx="3">
                  <c:v>Q4</c:v>
                </c:pt>
              </c:strCache>
            </c:strRef>
          </c:cat>
          <c:val>
            <c:numRef>
              <c:f>Sheet1!$E$2:$E$5</c:f>
              <c:numCache>
                <c:formatCode>General</c:formatCode>
                <c:ptCount val="4"/>
                <c:pt idx="0" formatCode="0.00%">
                  <c:v>6.2600000000000003E-2</c:v>
                </c:pt>
              </c:numCache>
            </c:numRef>
          </c:val>
          <c:extLst>
            <c:ext xmlns:c16="http://schemas.microsoft.com/office/drawing/2014/chart" uri="{C3380CC4-5D6E-409C-BE32-E72D297353CC}">
              <c16:uniqueId val="{00000000-78AC-C546-9708-46DDE0421B6F}"/>
            </c:ext>
          </c:extLst>
        </c:ser>
        <c:dLbls>
          <c:showLegendKey val="0"/>
          <c:showVal val="0"/>
          <c:showCatName val="0"/>
          <c:showSerName val="0"/>
          <c:showPercent val="0"/>
          <c:showBubbleSize val="0"/>
        </c:dLbls>
        <c:gapWidth val="150"/>
        <c:axId val="1019533760"/>
        <c:axId val="1016273904"/>
      </c:barChart>
      <c:catAx>
        <c:axId val="101953376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016273904"/>
        <c:crosses val="autoZero"/>
        <c:auto val="1"/>
        <c:lblAlgn val="ctr"/>
        <c:lblOffset val="100"/>
        <c:noMultiLvlLbl val="0"/>
      </c:catAx>
      <c:valAx>
        <c:axId val="1016273904"/>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019533760"/>
        <c:crosses val="autoZero"/>
        <c:crossBetween val="between"/>
      </c:valAx>
      <c:spPr>
        <a:noFill/>
        <a:ln>
          <a:noFill/>
        </a:ln>
        <a:effectLst/>
      </c:spPr>
    </c:plotArea>
    <c:legend>
      <c:legendPos val="b"/>
      <c:layout>
        <c:manualLayout>
          <c:xMode val="edge"/>
          <c:yMode val="edge"/>
          <c:x val="0.30872490552213316"/>
          <c:y val="0.88546522645442483"/>
          <c:w val="0.39533367673685055"/>
          <c:h val="0.11450656865467077"/>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0"/>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solidFill>
                  <a:srgbClr val="7030A0"/>
                </a:solidFill>
              </a:rPr>
              <a:t>Call Volume</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Sheet1!$B$1</c:f>
              <c:strCache>
                <c:ptCount val="1"/>
                <c:pt idx="0">
                  <c:v>Total Calls</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strRef>
              <c:f>Sheet1!$A$14:$A$16</c:f>
              <c:strCache>
                <c:ptCount val="3"/>
                <c:pt idx="0">
                  <c:v>January</c:v>
                </c:pt>
                <c:pt idx="1">
                  <c:v>February</c:v>
                </c:pt>
                <c:pt idx="2">
                  <c:v>March</c:v>
                </c:pt>
              </c:strCache>
            </c:strRef>
          </c:cat>
          <c:val>
            <c:numRef>
              <c:f>Sheet1!$B$14:$B$16</c:f>
              <c:numCache>
                <c:formatCode>General</c:formatCode>
                <c:ptCount val="3"/>
                <c:pt idx="0">
                  <c:v>2621</c:v>
                </c:pt>
                <c:pt idx="1">
                  <c:v>2642</c:v>
                </c:pt>
                <c:pt idx="2">
                  <c:v>2912</c:v>
                </c:pt>
              </c:numCache>
            </c:numRef>
          </c:val>
          <c:smooth val="0"/>
          <c:extLst>
            <c:ext xmlns:c16="http://schemas.microsoft.com/office/drawing/2014/chart" uri="{C3380CC4-5D6E-409C-BE32-E72D297353CC}">
              <c16:uniqueId val="{00000000-AFB6-439E-9E85-48DCF8E36388}"/>
            </c:ext>
          </c:extLst>
        </c:ser>
        <c:dLbls>
          <c:showLegendKey val="0"/>
          <c:showVal val="0"/>
          <c:showCatName val="0"/>
          <c:showSerName val="0"/>
          <c:showPercent val="0"/>
          <c:showBubbleSize val="0"/>
        </c:dLbls>
        <c:marker val="1"/>
        <c:smooth val="0"/>
        <c:axId val="1130547248"/>
        <c:axId val="1211046208"/>
      </c:lineChart>
      <c:catAx>
        <c:axId val="113054724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211046208"/>
        <c:crosses val="autoZero"/>
        <c:auto val="1"/>
        <c:lblAlgn val="ctr"/>
        <c:lblOffset val="100"/>
        <c:noMultiLvlLbl val="0"/>
      </c:catAx>
      <c:valAx>
        <c:axId val="1211046208"/>
        <c:scaling>
          <c:orientation val="minMax"/>
          <c:min val="200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130547248"/>
        <c:crosses val="autoZero"/>
        <c:crossBetween val="between"/>
        <c:minorUnit val="400"/>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solidFill>
                  <a:srgbClr val="7030A0"/>
                </a:solidFill>
              </a:rPr>
              <a:t>Abandonment Rate</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Sheet1!$B$1</c:f>
              <c:strCache>
                <c:ptCount val="1"/>
                <c:pt idx="0">
                  <c:v>Abandonment Rate</c:v>
                </c:pt>
              </c:strCache>
            </c:strRef>
          </c:tx>
          <c:spPr>
            <a:ln w="28575" cap="rnd">
              <a:solidFill>
                <a:schemeClr val="accent1"/>
              </a:solidFill>
              <a:round/>
            </a:ln>
            <a:effectLst/>
          </c:spPr>
          <c:marker>
            <c:symbol val="circle"/>
            <c:size val="5"/>
            <c:spPr>
              <a:solidFill>
                <a:schemeClr val="accent1"/>
              </a:solidFill>
              <a:ln w="9525">
                <a:solidFill>
                  <a:schemeClr val="accent1">
                    <a:alpha val="92000"/>
                  </a:schemeClr>
                </a:solidFill>
              </a:ln>
              <a:effectLst/>
            </c:spPr>
          </c:marker>
          <c:cat>
            <c:strRef>
              <c:f>Sheet1!$A$14:$A$16</c:f>
              <c:strCache>
                <c:ptCount val="3"/>
                <c:pt idx="0">
                  <c:v>January</c:v>
                </c:pt>
                <c:pt idx="1">
                  <c:v>February</c:v>
                </c:pt>
                <c:pt idx="2">
                  <c:v>March</c:v>
                </c:pt>
              </c:strCache>
            </c:strRef>
          </c:cat>
          <c:val>
            <c:numRef>
              <c:f>Sheet1!$B$14:$B$16</c:f>
              <c:numCache>
                <c:formatCode>0.00%</c:formatCode>
                <c:ptCount val="3"/>
                <c:pt idx="0">
                  <c:v>6.7100000000000007E-2</c:v>
                </c:pt>
                <c:pt idx="1">
                  <c:v>5.8700000000000002E-2</c:v>
                </c:pt>
                <c:pt idx="2">
                  <c:v>5.0500000000000003E-2</c:v>
                </c:pt>
              </c:numCache>
            </c:numRef>
          </c:val>
          <c:smooth val="0"/>
          <c:extLst>
            <c:ext xmlns:c16="http://schemas.microsoft.com/office/drawing/2014/chart" uri="{C3380CC4-5D6E-409C-BE32-E72D297353CC}">
              <c16:uniqueId val="{00000000-2629-48DD-AE8F-0383DBEDBD80}"/>
            </c:ext>
          </c:extLst>
        </c:ser>
        <c:dLbls>
          <c:showLegendKey val="0"/>
          <c:showVal val="0"/>
          <c:showCatName val="0"/>
          <c:showSerName val="0"/>
          <c:showPercent val="0"/>
          <c:showBubbleSize val="0"/>
        </c:dLbls>
        <c:marker val="1"/>
        <c:smooth val="0"/>
        <c:axId val="686313760"/>
        <c:axId val="686332480"/>
      </c:lineChart>
      <c:catAx>
        <c:axId val="68631376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86332480"/>
        <c:crosses val="autoZero"/>
        <c:auto val="1"/>
        <c:lblAlgn val="ctr"/>
        <c:lblOffset val="100"/>
        <c:noMultiLvlLbl val="0"/>
      </c:catAx>
      <c:valAx>
        <c:axId val="686332480"/>
        <c:scaling>
          <c:orientation val="minMax"/>
          <c:max val="0.1"/>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8631376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8.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9.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2D45381-864D-4F07-89A4-4166712D215A}"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1230198F-0A98-40DE-8BCE-7E77DB7929A9}">
      <dgm:prSet/>
      <dgm:spPr>
        <a:effectLst>
          <a:outerShdw blurRad="50800" dist="38100" dir="2700000" algn="tl" rotWithShape="0">
            <a:prstClr val="black">
              <a:alpha val="40000"/>
            </a:prstClr>
          </a:outerShdw>
        </a:effectLst>
      </dgm:spPr>
      <dgm:t>
        <a:bodyPr/>
        <a:lstStyle/>
        <a:p>
          <a:r>
            <a:rPr lang="en-US" dirty="0"/>
            <a:t>Overall score holds steady at 84. App Reliability score fell to 79(-3) primarily due to multiple deployments being tested(8x8, Citrix, Jabra Direct, </a:t>
          </a:r>
          <a:r>
            <a:rPr lang="en-US" dirty="0" err="1"/>
            <a:t>ndOffice</a:t>
          </a:r>
          <a:r>
            <a:rPr lang="en-US" dirty="0"/>
            <a:t> 320). Office version update expedite in April as well contributes to this slight drop in score.</a:t>
          </a:r>
        </a:p>
      </dgm:t>
    </dgm:pt>
    <dgm:pt modelId="{FDB905B8-06B9-4825-9628-85C34C06EB0D}" type="parTrans" cxnId="{33EEC0ED-2816-40C4-8787-39D996317B32}">
      <dgm:prSet/>
      <dgm:spPr/>
      <dgm:t>
        <a:bodyPr/>
        <a:lstStyle/>
        <a:p>
          <a:endParaRPr lang="en-US"/>
        </a:p>
      </dgm:t>
    </dgm:pt>
    <dgm:pt modelId="{87B1A6EA-C95F-4F66-BCD8-DED15BA39305}" type="sibTrans" cxnId="{33EEC0ED-2816-40C4-8787-39D996317B32}">
      <dgm:prSet/>
      <dgm:spPr/>
      <dgm:t>
        <a:bodyPr/>
        <a:lstStyle/>
        <a:p>
          <a:endParaRPr lang="en-US"/>
        </a:p>
      </dgm:t>
    </dgm:pt>
    <dgm:pt modelId="{E2323EE7-3EE8-4814-B086-26A6AD6E8D74}" type="pres">
      <dgm:prSet presAssocID="{42D45381-864D-4F07-89A4-4166712D215A}" presName="linear" presStyleCnt="0">
        <dgm:presLayoutVars>
          <dgm:animLvl val="lvl"/>
          <dgm:resizeHandles val="exact"/>
        </dgm:presLayoutVars>
      </dgm:prSet>
      <dgm:spPr/>
    </dgm:pt>
    <dgm:pt modelId="{CF097955-6AF9-4DA7-A927-BFAC81C792A2}" type="pres">
      <dgm:prSet presAssocID="{1230198F-0A98-40DE-8BCE-7E77DB7929A9}" presName="parentText" presStyleLbl="node1" presStyleIdx="0" presStyleCnt="1" custScaleY="100372" custLinFactNeighborX="0" custLinFactNeighborY="-9962">
        <dgm:presLayoutVars>
          <dgm:chMax val="0"/>
          <dgm:bulletEnabled val="1"/>
        </dgm:presLayoutVars>
      </dgm:prSet>
      <dgm:spPr/>
    </dgm:pt>
  </dgm:ptLst>
  <dgm:cxnLst>
    <dgm:cxn modelId="{82B22C16-CA08-4C38-9B15-C132608BE7A4}" type="presOf" srcId="{1230198F-0A98-40DE-8BCE-7E77DB7929A9}" destId="{CF097955-6AF9-4DA7-A927-BFAC81C792A2}" srcOrd="0" destOrd="0" presId="urn:microsoft.com/office/officeart/2005/8/layout/vList2"/>
    <dgm:cxn modelId="{FA563F8C-64AE-4273-A145-933897DA9FC0}" type="presOf" srcId="{42D45381-864D-4F07-89A4-4166712D215A}" destId="{E2323EE7-3EE8-4814-B086-26A6AD6E8D74}" srcOrd="0" destOrd="0" presId="urn:microsoft.com/office/officeart/2005/8/layout/vList2"/>
    <dgm:cxn modelId="{33EEC0ED-2816-40C4-8787-39D996317B32}" srcId="{42D45381-864D-4F07-89A4-4166712D215A}" destId="{1230198F-0A98-40DE-8BCE-7E77DB7929A9}" srcOrd="0" destOrd="0" parTransId="{FDB905B8-06B9-4825-9628-85C34C06EB0D}" sibTransId="{87B1A6EA-C95F-4F66-BCD8-DED15BA39305}"/>
    <dgm:cxn modelId="{0A4E32CA-0C68-41C6-90E8-254A21092B98}" type="presParOf" srcId="{E2323EE7-3EE8-4814-B086-26A6AD6E8D74}" destId="{CF097955-6AF9-4DA7-A927-BFAC81C792A2}"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1E71065-1E26-4383-AEFE-C89E9956945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21889EF5-9377-4978-82BF-68E5C77B0C2C}">
      <dgm:prSet/>
      <dgm:spPr>
        <a:effectLst>
          <a:outerShdw blurRad="50800" dist="38100" dir="2700000" algn="tl" rotWithShape="0">
            <a:prstClr val="black">
              <a:alpha val="40000"/>
            </a:prstClr>
          </a:outerShdw>
        </a:effectLst>
      </dgm:spPr>
      <dgm:t>
        <a:bodyPr/>
        <a:lstStyle/>
        <a:p>
          <a:r>
            <a:rPr lang="en-US" dirty="0"/>
            <a:t>1156 (+10 units since April) total Surface Laptop 4s – Best overall performer.</a:t>
          </a:r>
        </a:p>
      </dgm:t>
    </dgm:pt>
    <dgm:pt modelId="{8081B029-9043-4952-9F1A-0C2E3DE2CBBB}" type="parTrans" cxnId="{FAB332FC-E4AC-4FF4-8B2E-313910DAC2CB}">
      <dgm:prSet/>
      <dgm:spPr/>
      <dgm:t>
        <a:bodyPr/>
        <a:lstStyle/>
        <a:p>
          <a:endParaRPr lang="en-US"/>
        </a:p>
      </dgm:t>
    </dgm:pt>
    <dgm:pt modelId="{CFAAA011-0F72-4BAE-BF73-A8DB0EE6259E}" type="sibTrans" cxnId="{FAB332FC-E4AC-4FF4-8B2E-313910DAC2CB}">
      <dgm:prSet/>
      <dgm:spPr/>
      <dgm:t>
        <a:bodyPr/>
        <a:lstStyle/>
        <a:p>
          <a:endParaRPr lang="en-US"/>
        </a:p>
      </dgm:t>
    </dgm:pt>
    <dgm:pt modelId="{51A5C614-C056-4D4A-848F-DD9EB1E186FB}">
      <dgm:prSet/>
      <dgm:spPr>
        <a:effectLst>
          <a:outerShdw blurRad="50800" dist="38100" dir="2700000" algn="tl" rotWithShape="0">
            <a:prstClr val="black">
              <a:alpha val="40000"/>
            </a:prstClr>
          </a:outerShdw>
        </a:effectLst>
      </dgm:spPr>
      <dgm:t>
        <a:bodyPr/>
        <a:lstStyle/>
        <a:p>
          <a:r>
            <a:rPr lang="en-US" dirty="0"/>
            <a:t>8 Surface Pro 6s (-1 unit since April) - Worst performer overall.</a:t>
          </a:r>
        </a:p>
      </dgm:t>
    </dgm:pt>
    <dgm:pt modelId="{B0E51FB3-3A14-4EFC-A10D-81B7E57685ED}" type="parTrans" cxnId="{7A2B0E41-023B-417A-A66A-C317FA6DAC02}">
      <dgm:prSet/>
      <dgm:spPr/>
      <dgm:t>
        <a:bodyPr/>
        <a:lstStyle/>
        <a:p>
          <a:endParaRPr lang="en-US"/>
        </a:p>
      </dgm:t>
    </dgm:pt>
    <dgm:pt modelId="{B481ADED-685B-4624-B6F0-6EDA87A385F3}" type="sibTrans" cxnId="{7A2B0E41-023B-417A-A66A-C317FA6DAC02}">
      <dgm:prSet/>
      <dgm:spPr/>
      <dgm:t>
        <a:bodyPr/>
        <a:lstStyle/>
        <a:p>
          <a:endParaRPr lang="en-US"/>
        </a:p>
      </dgm:t>
    </dgm:pt>
    <dgm:pt modelId="{7BC75806-AFDE-444C-8945-48FB5987F977}">
      <dgm:prSet/>
      <dgm:spPr>
        <a:effectLst>
          <a:outerShdw blurRad="50800" dist="38100" dir="2700000" algn="tl" rotWithShape="0">
            <a:prstClr val="black">
              <a:alpha val="40000"/>
            </a:prstClr>
          </a:outerShdw>
        </a:effectLst>
      </dgm:spPr>
      <dgm:t>
        <a:bodyPr/>
        <a:lstStyle/>
        <a:p>
          <a:r>
            <a:rPr lang="en-US" dirty="0"/>
            <a:t>Surface Laptop 5s(+19 since April) continue to replace aging hardware and boost our Core Sign scores as this is the best model in this category.</a:t>
          </a:r>
        </a:p>
      </dgm:t>
    </dgm:pt>
    <dgm:pt modelId="{884ECF05-9014-4FF1-8827-9B6C4B0EBDBD}" type="parTrans" cxnId="{8EB18BE3-152E-465E-85AD-634587578894}">
      <dgm:prSet/>
      <dgm:spPr/>
      <dgm:t>
        <a:bodyPr/>
        <a:lstStyle/>
        <a:p>
          <a:endParaRPr lang="en-US"/>
        </a:p>
      </dgm:t>
    </dgm:pt>
    <dgm:pt modelId="{6701F39E-3755-4B32-B257-ADC5899C84B5}" type="sibTrans" cxnId="{8EB18BE3-152E-465E-85AD-634587578894}">
      <dgm:prSet/>
      <dgm:spPr/>
      <dgm:t>
        <a:bodyPr/>
        <a:lstStyle/>
        <a:p>
          <a:endParaRPr lang="en-US"/>
        </a:p>
      </dgm:t>
    </dgm:pt>
    <dgm:pt modelId="{420EA0DB-0323-4C62-A170-3A1678DCC9DA}" type="pres">
      <dgm:prSet presAssocID="{01E71065-1E26-4383-AEFE-C89E99569451}" presName="linear" presStyleCnt="0">
        <dgm:presLayoutVars>
          <dgm:animLvl val="lvl"/>
          <dgm:resizeHandles val="exact"/>
        </dgm:presLayoutVars>
      </dgm:prSet>
      <dgm:spPr/>
    </dgm:pt>
    <dgm:pt modelId="{6B73F919-E32E-4FA7-8F25-6F672063983E}" type="pres">
      <dgm:prSet presAssocID="{21889EF5-9377-4978-82BF-68E5C77B0C2C}" presName="parentText" presStyleLbl="node1" presStyleIdx="0" presStyleCnt="3" custLinFactY="-15032" custLinFactNeighborX="195" custLinFactNeighborY="-100000">
        <dgm:presLayoutVars>
          <dgm:chMax val="0"/>
          <dgm:bulletEnabled val="1"/>
        </dgm:presLayoutVars>
      </dgm:prSet>
      <dgm:spPr/>
    </dgm:pt>
    <dgm:pt modelId="{98B89D57-715B-49F7-99B1-58007F24F022}" type="pres">
      <dgm:prSet presAssocID="{CFAAA011-0F72-4BAE-BF73-A8DB0EE6259E}" presName="spacer" presStyleCnt="0"/>
      <dgm:spPr/>
    </dgm:pt>
    <dgm:pt modelId="{17DDE74A-4EF2-454E-B7E5-483D74A2E11D}" type="pres">
      <dgm:prSet presAssocID="{51A5C614-C056-4D4A-848F-DD9EB1E186FB}" presName="parentText" presStyleLbl="node1" presStyleIdx="1" presStyleCnt="3">
        <dgm:presLayoutVars>
          <dgm:chMax val="0"/>
          <dgm:bulletEnabled val="1"/>
        </dgm:presLayoutVars>
      </dgm:prSet>
      <dgm:spPr/>
    </dgm:pt>
    <dgm:pt modelId="{3D0DDD84-D333-43DB-9595-DE856732E873}" type="pres">
      <dgm:prSet presAssocID="{B481ADED-685B-4624-B6F0-6EDA87A385F3}" presName="spacer" presStyleCnt="0"/>
      <dgm:spPr/>
    </dgm:pt>
    <dgm:pt modelId="{81D057B0-4DC5-4599-B4A6-A03806FF316F}" type="pres">
      <dgm:prSet presAssocID="{7BC75806-AFDE-444C-8945-48FB5987F977}" presName="parentText" presStyleLbl="node1" presStyleIdx="2" presStyleCnt="3" custLinFactY="13197" custLinFactNeighborX="195" custLinFactNeighborY="100000">
        <dgm:presLayoutVars>
          <dgm:chMax val="0"/>
          <dgm:bulletEnabled val="1"/>
        </dgm:presLayoutVars>
      </dgm:prSet>
      <dgm:spPr/>
    </dgm:pt>
  </dgm:ptLst>
  <dgm:cxnLst>
    <dgm:cxn modelId="{7A2B0E41-023B-417A-A66A-C317FA6DAC02}" srcId="{01E71065-1E26-4383-AEFE-C89E99569451}" destId="{51A5C614-C056-4D4A-848F-DD9EB1E186FB}" srcOrd="1" destOrd="0" parTransId="{B0E51FB3-3A14-4EFC-A10D-81B7E57685ED}" sibTransId="{B481ADED-685B-4624-B6F0-6EDA87A385F3}"/>
    <dgm:cxn modelId="{4A769983-C227-4C82-B281-6C83C586EA23}" type="presOf" srcId="{7BC75806-AFDE-444C-8945-48FB5987F977}" destId="{81D057B0-4DC5-4599-B4A6-A03806FF316F}" srcOrd="0" destOrd="0" presId="urn:microsoft.com/office/officeart/2005/8/layout/vList2"/>
    <dgm:cxn modelId="{39590392-6537-41E2-A685-EB76BA5D45A5}" type="presOf" srcId="{21889EF5-9377-4978-82BF-68E5C77B0C2C}" destId="{6B73F919-E32E-4FA7-8F25-6F672063983E}" srcOrd="0" destOrd="0" presId="urn:microsoft.com/office/officeart/2005/8/layout/vList2"/>
    <dgm:cxn modelId="{2DE5B2A0-8480-4979-9266-8D12CAF7054E}" type="presOf" srcId="{01E71065-1E26-4383-AEFE-C89E99569451}" destId="{420EA0DB-0323-4C62-A170-3A1678DCC9DA}" srcOrd="0" destOrd="0" presId="urn:microsoft.com/office/officeart/2005/8/layout/vList2"/>
    <dgm:cxn modelId="{4EE9CBCD-D4A0-44D0-A3C5-DA14DADCE570}" type="presOf" srcId="{51A5C614-C056-4D4A-848F-DD9EB1E186FB}" destId="{17DDE74A-4EF2-454E-B7E5-483D74A2E11D}" srcOrd="0" destOrd="0" presId="urn:microsoft.com/office/officeart/2005/8/layout/vList2"/>
    <dgm:cxn modelId="{8EB18BE3-152E-465E-85AD-634587578894}" srcId="{01E71065-1E26-4383-AEFE-C89E99569451}" destId="{7BC75806-AFDE-444C-8945-48FB5987F977}" srcOrd="2" destOrd="0" parTransId="{884ECF05-9014-4FF1-8827-9B6C4B0EBDBD}" sibTransId="{6701F39E-3755-4B32-B257-ADC5899C84B5}"/>
    <dgm:cxn modelId="{FAB332FC-E4AC-4FF4-8B2E-313910DAC2CB}" srcId="{01E71065-1E26-4383-AEFE-C89E99569451}" destId="{21889EF5-9377-4978-82BF-68E5C77B0C2C}" srcOrd="0" destOrd="0" parTransId="{8081B029-9043-4952-9F1A-0C2E3DE2CBBB}" sibTransId="{CFAAA011-0F72-4BAE-BF73-A8DB0EE6259E}"/>
    <dgm:cxn modelId="{C2C1AD07-2859-4D05-BC4F-043D9D5B7DBA}" type="presParOf" srcId="{420EA0DB-0323-4C62-A170-3A1678DCC9DA}" destId="{6B73F919-E32E-4FA7-8F25-6F672063983E}" srcOrd="0" destOrd="0" presId="urn:microsoft.com/office/officeart/2005/8/layout/vList2"/>
    <dgm:cxn modelId="{17BEB43C-2227-4900-B993-39358BBF7852}" type="presParOf" srcId="{420EA0DB-0323-4C62-A170-3A1678DCC9DA}" destId="{98B89D57-715B-49F7-99B1-58007F24F022}" srcOrd="1" destOrd="0" presId="urn:microsoft.com/office/officeart/2005/8/layout/vList2"/>
    <dgm:cxn modelId="{F726B615-DD68-453A-BA8B-8D02F46AB319}" type="presParOf" srcId="{420EA0DB-0323-4C62-A170-3A1678DCC9DA}" destId="{17DDE74A-4EF2-454E-B7E5-483D74A2E11D}" srcOrd="2" destOrd="0" presId="urn:microsoft.com/office/officeart/2005/8/layout/vList2"/>
    <dgm:cxn modelId="{C0908080-9777-44C9-B297-9677D40880DF}" type="presParOf" srcId="{420EA0DB-0323-4C62-A170-3A1678DCC9DA}" destId="{3D0DDD84-D333-43DB-9595-DE856732E873}" srcOrd="3" destOrd="0" presId="urn:microsoft.com/office/officeart/2005/8/layout/vList2"/>
    <dgm:cxn modelId="{D9FBD95E-3207-4F71-BC35-A890C6CBEC57}" type="presParOf" srcId="{420EA0DB-0323-4C62-A170-3A1678DCC9DA}" destId="{81D057B0-4DC5-4599-B4A6-A03806FF316F}"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F6EBD30-CEF2-4C51-B04C-CF7B37D12330}"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E3DF7851-A640-428C-BBC7-AF97E18E1689}">
      <dgm:prSet/>
      <dgm:spPr>
        <a:effectLst>
          <a:outerShdw blurRad="50800" dist="50800" dir="4800000" sx="96000" sy="96000" algn="ctr" rotWithShape="0">
            <a:srgbClr val="000000">
              <a:alpha val="54000"/>
            </a:srgbClr>
          </a:outerShdw>
        </a:effectLst>
      </dgm:spPr>
      <dgm:t>
        <a:bodyPr/>
        <a:lstStyle/>
        <a:p>
          <a:r>
            <a:rPr lang="en-US" dirty="0"/>
            <a:t>Scores improving as older hardware is replaced. Reboots slightly increasing due to new hardware/device updates are available as well as our Zero Day remediation in April.</a:t>
          </a:r>
        </a:p>
      </dgm:t>
    </dgm:pt>
    <dgm:pt modelId="{B5A43CC8-71CB-46FA-A809-E39451D7902F}" type="parTrans" cxnId="{7CDC4BE3-677A-4C25-B708-A3851EBDFC50}">
      <dgm:prSet/>
      <dgm:spPr/>
      <dgm:t>
        <a:bodyPr/>
        <a:lstStyle/>
        <a:p>
          <a:endParaRPr lang="en-US"/>
        </a:p>
      </dgm:t>
    </dgm:pt>
    <dgm:pt modelId="{478D23D0-0AAB-4CCC-A796-BF1540191655}" type="sibTrans" cxnId="{7CDC4BE3-677A-4C25-B708-A3851EBDFC50}">
      <dgm:prSet/>
      <dgm:spPr/>
      <dgm:t>
        <a:bodyPr/>
        <a:lstStyle/>
        <a:p>
          <a:endParaRPr lang="en-US"/>
        </a:p>
      </dgm:t>
    </dgm:pt>
    <dgm:pt modelId="{DE61BFA9-C874-4342-A3A3-7153063EDD85}" type="pres">
      <dgm:prSet presAssocID="{8F6EBD30-CEF2-4C51-B04C-CF7B37D12330}" presName="linear" presStyleCnt="0">
        <dgm:presLayoutVars>
          <dgm:animLvl val="lvl"/>
          <dgm:resizeHandles val="exact"/>
        </dgm:presLayoutVars>
      </dgm:prSet>
      <dgm:spPr/>
    </dgm:pt>
    <dgm:pt modelId="{33774C03-F27F-48B3-9793-D4C2416C0D6A}" type="pres">
      <dgm:prSet presAssocID="{E3DF7851-A640-428C-BBC7-AF97E18E1689}" presName="parentText" presStyleLbl="node1" presStyleIdx="0" presStyleCnt="1">
        <dgm:presLayoutVars>
          <dgm:chMax val="0"/>
          <dgm:bulletEnabled val="1"/>
        </dgm:presLayoutVars>
      </dgm:prSet>
      <dgm:spPr/>
    </dgm:pt>
  </dgm:ptLst>
  <dgm:cxnLst>
    <dgm:cxn modelId="{6A7D1439-76D3-4B86-B45F-08CDC16E7083}" type="presOf" srcId="{E3DF7851-A640-428C-BBC7-AF97E18E1689}" destId="{33774C03-F27F-48B3-9793-D4C2416C0D6A}" srcOrd="0" destOrd="0" presId="urn:microsoft.com/office/officeart/2005/8/layout/vList2"/>
    <dgm:cxn modelId="{D828C6B0-DA66-45C9-BF84-8769209F4179}" type="presOf" srcId="{8F6EBD30-CEF2-4C51-B04C-CF7B37D12330}" destId="{DE61BFA9-C874-4342-A3A3-7153063EDD85}" srcOrd="0" destOrd="0" presId="urn:microsoft.com/office/officeart/2005/8/layout/vList2"/>
    <dgm:cxn modelId="{7CDC4BE3-677A-4C25-B708-A3851EBDFC50}" srcId="{8F6EBD30-CEF2-4C51-B04C-CF7B37D12330}" destId="{E3DF7851-A640-428C-BBC7-AF97E18E1689}" srcOrd="0" destOrd="0" parTransId="{B5A43CC8-71CB-46FA-A809-E39451D7902F}" sibTransId="{478D23D0-0AAB-4CCC-A796-BF1540191655}"/>
    <dgm:cxn modelId="{6771E732-1F78-48DF-BB44-E3CB84C97B20}" type="presParOf" srcId="{DE61BFA9-C874-4342-A3A3-7153063EDD85}" destId="{33774C03-F27F-48B3-9793-D4C2416C0D6A}"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EC54B8E-5EB4-443F-B874-39401E6A5E7A}"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FCE2F481-D592-4319-B9DD-7270C0D1D65B}">
      <dgm:prSet/>
      <dgm:spPr>
        <a:effectLst>
          <a:outerShdw blurRad="50800" dist="38100" dir="2700000" algn="tl" rotWithShape="0">
            <a:prstClr val="black">
              <a:alpha val="40000"/>
            </a:prstClr>
          </a:outerShdw>
        </a:effectLst>
      </dgm:spPr>
      <dgm:t>
        <a:bodyPr/>
        <a:lstStyle/>
        <a:p>
          <a:r>
            <a:rPr lang="en-US" dirty="0"/>
            <a:t>Our latest Surface Laptop 5 models boasts a core boot time at 13secs, performing a close 2</a:t>
          </a:r>
          <a:r>
            <a:rPr lang="en-US" baseline="30000" dirty="0"/>
            <a:t>nd</a:t>
          </a:r>
          <a:r>
            <a:rPr lang="en-US" dirty="0"/>
            <a:t> place to our </a:t>
          </a:r>
          <a:r>
            <a:rPr lang="en-US" dirty="0" err="1"/>
            <a:t>zBooks</a:t>
          </a:r>
          <a:r>
            <a:rPr lang="en-US" dirty="0"/>
            <a:t> in these performance scores.</a:t>
          </a:r>
        </a:p>
      </dgm:t>
    </dgm:pt>
    <dgm:pt modelId="{AC77A1ED-86C0-4801-80FD-107D10057DDD}" type="parTrans" cxnId="{2EAB6CA4-942B-4051-A0C4-DD2196DBED6D}">
      <dgm:prSet/>
      <dgm:spPr/>
      <dgm:t>
        <a:bodyPr/>
        <a:lstStyle/>
        <a:p>
          <a:endParaRPr lang="en-US"/>
        </a:p>
      </dgm:t>
    </dgm:pt>
    <dgm:pt modelId="{DDA7A90E-D07D-4FF7-80C1-F1530775215B}" type="sibTrans" cxnId="{2EAB6CA4-942B-4051-A0C4-DD2196DBED6D}">
      <dgm:prSet/>
      <dgm:spPr/>
      <dgm:t>
        <a:bodyPr/>
        <a:lstStyle/>
        <a:p>
          <a:endParaRPr lang="en-US"/>
        </a:p>
      </dgm:t>
    </dgm:pt>
    <dgm:pt modelId="{BE6D997B-E662-416A-B89C-860D50CA998D}" type="pres">
      <dgm:prSet presAssocID="{8EC54B8E-5EB4-443F-B874-39401E6A5E7A}" presName="linear" presStyleCnt="0">
        <dgm:presLayoutVars>
          <dgm:animLvl val="lvl"/>
          <dgm:resizeHandles val="exact"/>
        </dgm:presLayoutVars>
      </dgm:prSet>
      <dgm:spPr/>
    </dgm:pt>
    <dgm:pt modelId="{A255BF52-B45B-4172-B0E9-DF4E2A9B9738}" type="pres">
      <dgm:prSet presAssocID="{FCE2F481-D592-4319-B9DD-7270C0D1D65B}" presName="parentText" presStyleLbl="node1" presStyleIdx="0" presStyleCnt="1">
        <dgm:presLayoutVars>
          <dgm:chMax val="0"/>
          <dgm:bulletEnabled val="1"/>
        </dgm:presLayoutVars>
      </dgm:prSet>
      <dgm:spPr/>
    </dgm:pt>
  </dgm:ptLst>
  <dgm:cxnLst>
    <dgm:cxn modelId="{5AA88E1B-DD50-4B2B-962D-246E1295A589}" type="presOf" srcId="{8EC54B8E-5EB4-443F-B874-39401E6A5E7A}" destId="{BE6D997B-E662-416A-B89C-860D50CA998D}" srcOrd="0" destOrd="0" presId="urn:microsoft.com/office/officeart/2005/8/layout/vList2"/>
    <dgm:cxn modelId="{3B5D9A9F-96FB-44F5-89FA-7085D081D525}" type="presOf" srcId="{FCE2F481-D592-4319-B9DD-7270C0D1D65B}" destId="{A255BF52-B45B-4172-B0E9-DF4E2A9B9738}" srcOrd="0" destOrd="0" presId="urn:microsoft.com/office/officeart/2005/8/layout/vList2"/>
    <dgm:cxn modelId="{2EAB6CA4-942B-4051-A0C4-DD2196DBED6D}" srcId="{8EC54B8E-5EB4-443F-B874-39401E6A5E7A}" destId="{FCE2F481-D592-4319-B9DD-7270C0D1D65B}" srcOrd="0" destOrd="0" parTransId="{AC77A1ED-86C0-4801-80FD-107D10057DDD}" sibTransId="{DDA7A90E-D07D-4FF7-80C1-F1530775215B}"/>
    <dgm:cxn modelId="{27EE4233-B12C-4B45-BAFA-F7693B89BB86}" type="presParOf" srcId="{BE6D997B-E662-416A-B89C-860D50CA998D}" destId="{A255BF52-B45B-4172-B0E9-DF4E2A9B9738}" srcOrd="0" destOrd="0" presId="urn:microsoft.com/office/officeart/2005/8/layout/vList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097955-6AF9-4DA7-A927-BFAC81C792A2}">
      <dsp:nvSpPr>
        <dsp:cNvPr id="0" name=""/>
        <dsp:cNvSpPr/>
      </dsp:nvSpPr>
      <dsp:spPr>
        <a:xfrm>
          <a:off x="0" y="0"/>
          <a:ext cx="4652209" cy="375792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dirty="0"/>
            <a:t>Overall score holds steady at 84. App Reliability score fell to 79(-3) primarily due to multiple deployments being tested(8x8, Citrix, Jabra Direct, </a:t>
          </a:r>
          <a:r>
            <a:rPr lang="en-US" sz="2500" kern="1200" dirty="0" err="1"/>
            <a:t>ndOffice</a:t>
          </a:r>
          <a:r>
            <a:rPr lang="en-US" sz="2500" kern="1200" dirty="0"/>
            <a:t> 320). Office version update expedite in April as well contributes to this slight drop in score.</a:t>
          </a:r>
        </a:p>
      </dsp:txBody>
      <dsp:txXfrm>
        <a:off x="183447" y="183447"/>
        <a:ext cx="4285315" cy="339103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73F919-E32E-4FA7-8F25-6F672063983E}">
      <dsp:nvSpPr>
        <dsp:cNvPr id="0" name=""/>
        <dsp:cNvSpPr/>
      </dsp:nvSpPr>
      <dsp:spPr>
        <a:xfrm>
          <a:off x="0" y="0"/>
          <a:ext cx="4736662" cy="100693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1156 (+10 units since April) total Surface Laptop 4s – Best overall performer.</a:t>
          </a:r>
        </a:p>
      </dsp:txBody>
      <dsp:txXfrm>
        <a:off x="49154" y="49154"/>
        <a:ext cx="4638354" cy="908623"/>
      </dsp:txXfrm>
    </dsp:sp>
    <dsp:sp modelId="{17DDE74A-4EF2-454E-B7E5-483D74A2E11D}">
      <dsp:nvSpPr>
        <dsp:cNvPr id="0" name=""/>
        <dsp:cNvSpPr/>
      </dsp:nvSpPr>
      <dsp:spPr>
        <a:xfrm>
          <a:off x="0" y="1104666"/>
          <a:ext cx="4736662" cy="100693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8 Surface Pro 6s (-1 unit since April) - Worst performer overall.</a:t>
          </a:r>
        </a:p>
      </dsp:txBody>
      <dsp:txXfrm>
        <a:off x="49154" y="1153820"/>
        <a:ext cx="4638354" cy="908623"/>
      </dsp:txXfrm>
    </dsp:sp>
    <dsp:sp modelId="{81D057B0-4DC5-4599-B4A6-A03806FF316F}">
      <dsp:nvSpPr>
        <dsp:cNvPr id="0" name=""/>
        <dsp:cNvSpPr/>
      </dsp:nvSpPr>
      <dsp:spPr>
        <a:xfrm>
          <a:off x="0" y="2209333"/>
          <a:ext cx="4736662" cy="100693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Surface Laptop 5s(+19 since April) continue to replace aging hardware and boost our Core Sign scores as this is the best model in this category.</a:t>
          </a:r>
        </a:p>
      </dsp:txBody>
      <dsp:txXfrm>
        <a:off x="49154" y="2258487"/>
        <a:ext cx="4638354" cy="90862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774C03-F27F-48B3-9793-D4C2416C0D6A}">
      <dsp:nvSpPr>
        <dsp:cNvPr id="0" name=""/>
        <dsp:cNvSpPr/>
      </dsp:nvSpPr>
      <dsp:spPr>
        <a:xfrm>
          <a:off x="0" y="25716"/>
          <a:ext cx="4115552" cy="155843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a:outerShdw blurRad="50800" dist="50800" dir="4800000" sx="96000" sy="96000" algn="ctr" rotWithShape="0">
            <a:srgbClr val="000000">
              <a:alpha val="54000"/>
            </a:srgb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Scores improving as older hardware is replaced. Reboots slightly increasing due to new hardware/device updates are available as well as our Zero Day remediation in April.</a:t>
          </a:r>
        </a:p>
      </dsp:txBody>
      <dsp:txXfrm>
        <a:off x="76077" y="101793"/>
        <a:ext cx="3963398" cy="140628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55BF52-B45B-4172-B0E9-DF4E2A9B9738}">
      <dsp:nvSpPr>
        <dsp:cNvPr id="0" name=""/>
        <dsp:cNvSpPr/>
      </dsp:nvSpPr>
      <dsp:spPr>
        <a:xfrm>
          <a:off x="0" y="18959"/>
          <a:ext cx="4115552" cy="14274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Our latest Surface Laptop 5 models boasts a core boot time at 13secs, performing a close 2</a:t>
          </a:r>
          <a:r>
            <a:rPr lang="en-US" sz="2000" kern="1200" baseline="30000" dirty="0"/>
            <a:t>nd</a:t>
          </a:r>
          <a:r>
            <a:rPr lang="en-US" sz="2000" kern="1200" dirty="0"/>
            <a:t> place to our </a:t>
          </a:r>
          <a:r>
            <a:rPr lang="en-US" sz="2000" kern="1200" dirty="0" err="1"/>
            <a:t>zBooks</a:t>
          </a:r>
          <a:r>
            <a:rPr lang="en-US" sz="2000" kern="1200" dirty="0"/>
            <a:t> in these performance scores.</a:t>
          </a:r>
        </a:p>
      </dsp:txBody>
      <dsp:txXfrm>
        <a:off x="69680" y="88639"/>
        <a:ext cx="3976192" cy="128804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4EBE399-8C46-FA4D-99D8-A612947CBB12}" type="datetimeFigureOut">
              <a:rPr lang="en-US" smtClean="0"/>
              <a:t>5/9/2023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451208E-DFFB-4D4B-ACF1-BAD28AF62538}" type="slidenum">
              <a:rPr lang="en-US" smtClean="0"/>
              <a:t>‹#›</a:t>
            </a:fld>
            <a:endParaRPr lang="en-US"/>
          </a:p>
        </p:txBody>
      </p:sp>
    </p:spTree>
    <p:extLst>
      <p:ext uri="{BB962C8B-B14F-4D97-AF65-F5344CB8AC3E}">
        <p14:creationId xmlns:p14="http://schemas.microsoft.com/office/powerpoint/2010/main" val="7203386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451208E-DFFB-4D4B-ACF1-BAD28AF62538}" type="slidenum">
              <a:rPr lang="en-US" smtClean="0"/>
              <a:t>1</a:t>
            </a:fld>
            <a:endParaRPr lang="en-US"/>
          </a:p>
        </p:txBody>
      </p:sp>
    </p:spTree>
    <p:extLst>
      <p:ext uri="{BB962C8B-B14F-4D97-AF65-F5344CB8AC3E}">
        <p14:creationId xmlns:p14="http://schemas.microsoft.com/office/powerpoint/2010/main" val="12603696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451208E-DFFB-4D4B-ACF1-BAD28AF62538}" type="slidenum">
              <a:rPr lang="en-US" smtClean="0"/>
              <a:t>19</a:t>
            </a:fld>
            <a:endParaRPr lang="en-US"/>
          </a:p>
        </p:txBody>
      </p:sp>
    </p:spTree>
    <p:extLst>
      <p:ext uri="{BB962C8B-B14F-4D97-AF65-F5344CB8AC3E}">
        <p14:creationId xmlns:p14="http://schemas.microsoft.com/office/powerpoint/2010/main" val="2693717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a:p>
            <a:endParaRPr lang="en-US"/>
          </a:p>
          <a:p>
            <a:r>
              <a:rPr lang="en-US"/>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t>There are several stats tracked for individual analysts as well as for the team and the org. Across the next few slides I’ll highlight some key statistics for the Service Desk team. </a:t>
            </a:r>
          </a:p>
          <a:p>
            <a:endParaRPr lang="en-US"/>
          </a:p>
        </p:txBody>
      </p:sp>
      <p:sp>
        <p:nvSpPr>
          <p:cNvPr id="4" name="Slide Number Placeholder 3"/>
          <p:cNvSpPr>
            <a:spLocks noGrp="1"/>
          </p:cNvSpPr>
          <p:nvPr>
            <p:ph type="sldNum" sz="quarter" idx="5"/>
          </p:nvPr>
        </p:nvSpPr>
        <p:spPr/>
        <p:txBody>
          <a:bodyPr/>
          <a:lstStyle/>
          <a:p>
            <a:fld id="{4451208E-DFFB-4D4B-ACF1-BAD28AF62538}" type="slidenum">
              <a:rPr lang="en-US" smtClean="0"/>
              <a:t>20</a:t>
            </a:fld>
            <a:endParaRPr lang="en-US"/>
          </a:p>
        </p:txBody>
      </p:sp>
    </p:spTree>
    <p:extLst>
      <p:ext uri="{BB962C8B-B14F-4D97-AF65-F5344CB8AC3E}">
        <p14:creationId xmlns:p14="http://schemas.microsoft.com/office/powerpoint/2010/main" val="19735923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Over 75% of calls were handled within 30 seconds. </a:t>
            </a:r>
          </a:p>
          <a:p>
            <a:r>
              <a:rPr lang="en-US"/>
              <a:t>Over 80% were handled within 60 seconds. </a:t>
            </a:r>
          </a:p>
          <a:p>
            <a:r>
              <a:rPr lang="en-US"/>
              <a:t>Over 83% were handled within 90 seconds. </a:t>
            </a:r>
          </a:p>
          <a:p>
            <a:endParaRPr lang="en-US"/>
          </a:p>
          <a:p>
            <a:r>
              <a:rPr lang="en-US"/>
              <a:t>~</a:t>
            </a:r>
          </a:p>
          <a:p>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a:t>We track multiple metrics for calls handled- or how quickly a call is answered- within specific time periods. I’ve highlighted three here, calls handled within 30, 60, and 90 seconds.  </a:t>
            </a:r>
          </a:p>
          <a:p>
            <a:r>
              <a:rPr lang="en-US"/>
              <a:t>The takeaway from these numbers should be that we are answering calls quickly which prevents calls from abandoning. Typically, we see the abandoned calls rise when these goals are not met- specifically the 60 seconds metric. </a:t>
            </a:r>
          </a:p>
          <a:p>
            <a:endParaRPr lang="en-US"/>
          </a:p>
          <a:p>
            <a:endParaRPr lang="en-US"/>
          </a:p>
        </p:txBody>
      </p:sp>
      <p:sp>
        <p:nvSpPr>
          <p:cNvPr id="4" name="Slide Number Placeholder 3"/>
          <p:cNvSpPr>
            <a:spLocks noGrp="1"/>
          </p:cNvSpPr>
          <p:nvPr>
            <p:ph type="sldNum" sz="quarter" idx="5"/>
          </p:nvPr>
        </p:nvSpPr>
        <p:spPr/>
        <p:txBody>
          <a:bodyPr/>
          <a:lstStyle/>
          <a:p>
            <a:fld id="{4451208E-DFFB-4D4B-ACF1-BAD28AF62538}" type="slidenum">
              <a:rPr lang="en-US" smtClean="0"/>
              <a:t>21</a:t>
            </a:fld>
            <a:endParaRPr lang="en-US"/>
          </a:p>
        </p:txBody>
      </p:sp>
    </p:spTree>
    <p:extLst>
      <p:ext uri="{BB962C8B-B14F-4D97-AF65-F5344CB8AC3E}">
        <p14:creationId xmlns:p14="http://schemas.microsoft.com/office/powerpoint/2010/main" val="3194708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t>Average speed to answer is the average of how quickly all calls were answered by the Service Desk for the month. </a:t>
            </a:r>
          </a:p>
          <a:p>
            <a:endParaRPr lang="en-US"/>
          </a:p>
          <a:p>
            <a:endParaRPr lang="en-US"/>
          </a:p>
        </p:txBody>
      </p:sp>
      <p:sp>
        <p:nvSpPr>
          <p:cNvPr id="4" name="Slide Number Placeholder 3"/>
          <p:cNvSpPr>
            <a:spLocks noGrp="1"/>
          </p:cNvSpPr>
          <p:nvPr>
            <p:ph type="sldNum" sz="quarter" idx="5"/>
          </p:nvPr>
        </p:nvSpPr>
        <p:spPr/>
        <p:txBody>
          <a:bodyPr/>
          <a:lstStyle/>
          <a:p>
            <a:fld id="{4451208E-DFFB-4D4B-ACF1-BAD28AF62538}" type="slidenum">
              <a:rPr lang="en-US" smtClean="0"/>
              <a:t>22</a:t>
            </a:fld>
            <a:endParaRPr lang="en-US"/>
          </a:p>
        </p:txBody>
      </p:sp>
    </p:spTree>
    <p:extLst>
      <p:ext uri="{BB962C8B-B14F-4D97-AF65-F5344CB8AC3E}">
        <p14:creationId xmlns:p14="http://schemas.microsoft.com/office/powerpoint/2010/main" val="27325112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a:p>
            <a:endParaRPr lang="en-US"/>
          </a:p>
          <a:p>
            <a:r>
              <a:rPr lang="en-US"/>
              <a:t>~</a:t>
            </a:r>
          </a:p>
          <a:p>
            <a:r>
              <a:rPr lang="en-US"/>
              <a:t>The typical methods for contacting the Service Desk are phone and email, which explains the results in the incident source chart.</a:t>
            </a:r>
          </a:p>
          <a:p>
            <a:r>
              <a:rPr lang="en-US"/>
              <a:t> </a:t>
            </a:r>
          </a:p>
          <a:p>
            <a:r>
              <a:rPr lang="en-US"/>
              <a:t>Self-Service we hope to expand over the next year and drive users towards generating their own incidents and using the JL Service Center more actively. </a:t>
            </a:r>
          </a:p>
          <a:p>
            <a:endParaRPr lang="en-US"/>
          </a:p>
          <a:p>
            <a:r>
              <a:rPr lang="en-US"/>
              <a:t>Walk-ins are low month-to-month with the split schedule for Return to Better. But from analyst feedback incidents for walk-ins are not being opened consistently. I aim to correct this over the rest of this year. I’ve also added it as a 2022 goal for each analyst within their reviews.  </a:t>
            </a:r>
          </a:p>
          <a:p>
            <a:endParaRPr lang="en-US"/>
          </a:p>
          <a:p>
            <a:endParaRPr lang="en-US"/>
          </a:p>
        </p:txBody>
      </p:sp>
      <p:sp>
        <p:nvSpPr>
          <p:cNvPr id="4" name="Slide Number Placeholder 3"/>
          <p:cNvSpPr>
            <a:spLocks noGrp="1"/>
          </p:cNvSpPr>
          <p:nvPr>
            <p:ph type="sldNum" sz="quarter" idx="5"/>
          </p:nvPr>
        </p:nvSpPr>
        <p:spPr/>
        <p:txBody>
          <a:bodyPr/>
          <a:lstStyle/>
          <a:p>
            <a:fld id="{4451208E-DFFB-4D4B-ACF1-BAD28AF62538}" type="slidenum">
              <a:rPr lang="en-US" smtClean="0"/>
              <a:t>23</a:t>
            </a:fld>
            <a:endParaRPr lang="en-US"/>
          </a:p>
        </p:txBody>
      </p:sp>
    </p:spTree>
    <p:extLst>
      <p:ext uri="{BB962C8B-B14F-4D97-AF65-F5344CB8AC3E}">
        <p14:creationId xmlns:p14="http://schemas.microsoft.com/office/powerpoint/2010/main" val="40844406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a:t>Service level agreements/SLA</a:t>
            </a:r>
          </a:p>
          <a:p>
            <a:pPr marL="0" indent="0">
              <a:buFont typeface="Arial" panose="020B0604020202020204" pitchFamily="34" charset="0"/>
              <a:buNone/>
            </a:pPr>
            <a:r>
              <a:rPr lang="en-US">
                <a:solidFill>
                  <a:srgbClr val="7030A0"/>
                </a:solidFill>
                <a:cs typeface="Arial" panose="020B0604020202020204" pitchFamily="34" charset="0"/>
              </a:rPr>
              <a:t>Response &amp; Resolution SLA timers are determined by the Priority of the Incident. </a:t>
            </a:r>
          </a:p>
          <a:p>
            <a:pPr marL="0" indent="0">
              <a:buFont typeface="Arial" panose="020B0604020202020204" pitchFamily="34" charset="0"/>
              <a:buNone/>
            </a:pPr>
            <a:r>
              <a:rPr lang="en-US">
                <a:solidFill>
                  <a:srgbClr val="7030A0"/>
                </a:solidFill>
                <a:cs typeface="Arial" panose="020B0604020202020204" pitchFamily="34" charset="0"/>
              </a:rPr>
              <a:t>Both Response and Resolution SLA reviewed on this slide are across all Priorities.   </a:t>
            </a:r>
          </a:p>
          <a:p>
            <a:endParaRPr lang="en-US"/>
          </a:p>
          <a:p>
            <a:endParaRPr lang="en-US"/>
          </a:p>
          <a:p>
            <a:r>
              <a:rPr lang="en-US"/>
              <a:t>~</a:t>
            </a:r>
            <a:br>
              <a:rPr lang="en-US"/>
            </a:br>
            <a:r>
              <a:rPr lang="en-US"/>
              <a:t>The Service Desk team is uniquely prepared to meet SLA goals. We generate incidents during calls, while emails generate their own incidents. </a:t>
            </a:r>
            <a:br>
              <a:rPr lang="en-US"/>
            </a:br>
            <a:endParaRPr lang="en-US"/>
          </a:p>
          <a:p>
            <a:endParaRPr lang="en-US"/>
          </a:p>
        </p:txBody>
      </p:sp>
      <p:sp>
        <p:nvSpPr>
          <p:cNvPr id="4" name="Slide Number Placeholder 3"/>
          <p:cNvSpPr>
            <a:spLocks noGrp="1"/>
          </p:cNvSpPr>
          <p:nvPr>
            <p:ph type="sldNum" sz="quarter" idx="5"/>
          </p:nvPr>
        </p:nvSpPr>
        <p:spPr/>
        <p:txBody>
          <a:bodyPr/>
          <a:lstStyle/>
          <a:p>
            <a:fld id="{4451208E-DFFB-4D4B-ACF1-BAD28AF62538}" type="slidenum">
              <a:rPr lang="en-US" smtClean="0"/>
              <a:t>24</a:t>
            </a:fld>
            <a:endParaRPr lang="en-US"/>
          </a:p>
        </p:txBody>
      </p:sp>
    </p:spTree>
    <p:extLst>
      <p:ext uri="{BB962C8B-B14F-4D97-AF65-F5344CB8AC3E}">
        <p14:creationId xmlns:p14="http://schemas.microsoft.com/office/powerpoint/2010/main" val="27572737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solidFill>
                  <a:srgbClr val="7030A0"/>
                </a:solidFill>
                <a:cs typeface="Arial" panose="020B0604020202020204" pitchFamily="34" charset="0"/>
              </a:rPr>
              <a:t>Some highlights from the month’s U&amp;R emails are listed here.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solidFill>
                <a:srgbClr val="7030A0"/>
              </a:solidFill>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solidFill>
                <a:srgbClr val="7030A0"/>
              </a:solidFill>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solidFill>
                  <a:srgbClr val="7030A0"/>
                </a:solidFill>
                <a:cs typeface="Arial" panose="020B0604020202020204" pitchFamily="34" charset="0"/>
              </a:rPr>
              <a:t>One to two emails are sent a week to the Service Desk reminding them, or updating them on, changes to existing workflows or policies. </a:t>
            </a:r>
            <a:br>
              <a:rPr lang="en-US">
                <a:solidFill>
                  <a:srgbClr val="7030A0"/>
                </a:solidFill>
                <a:cs typeface="Arial" panose="020B0604020202020204" pitchFamily="34" charset="0"/>
              </a:rPr>
            </a:br>
            <a:r>
              <a:rPr lang="en-US">
                <a:solidFill>
                  <a:srgbClr val="7030A0"/>
                </a:solidFill>
                <a:cs typeface="Arial" panose="020B0604020202020204" pitchFamily="34" charset="0"/>
              </a:rPr>
              <a:t>Quick notes sent via Teams are also rolled up into these emails to be sure that these points are not missed. </a:t>
            </a:r>
            <a:br>
              <a:rPr lang="en-US">
                <a:solidFill>
                  <a:srgbClr val="7030A0"/>
                </a:solidFill>
                <a:cs typeface="Arial" panose="020B0604020202020204" pitchFamily="34" charset="0"/>
              </a:rPr>
            </a:br>
            <a:r>
              <a:rPr lang="en-US">
                <a:solidFill>
                  <a:srgbClr val="7030A0"/>
                </a:solidFill>
                <a:cs typeface="Arial" panose="020B0604020202020204" pitchFamily="34" charset="0"/>
              </a:rPr>
              <a:t>All U&amp;R emails are listed in Confluence for reference by other teams. </a:t>
            </a:r>
            <a:endParaRPr lang="en-US">
              <a:cs typeface="Arial" panose="020B0604020202020204" pitchFamily="34" charset="0"/>
            </a:endParaRPr>
          </a:p>
          <a:p>
            <a:br>
              <a:rPr lang="en-US"/>
            </a:br>
            <a:endParaRPr lang="en-US"/>
          </a:p>
        </p:txBody>
      </p:sp>
      <p:sp>
        <p:nvSpPr>
          <p:cNvPr id="4" name="Slide Number Placeholder 3"/>
          <p:cNvSpPr>
            <a:spLocks noGrp="1"/>
          </p:cNvSpPr>
          <p:nvPr>
            <p:ph type="sldNum" sz="quarter" idx="5"/>
          </p:nvPr>
        </p:nvSpPr>
        <p:spPr/>
        <p:txBody>
          <a:bodyPr/>
          <a:lstStyle/>
          <a:p>
            <a:fld id="{4451208E-DFFB-4D4B-ACF1-BAD28AF62538}" type="slidenum">
              <a:rPr lang="en-US" smtClean="0"/>
              <a:t>25</a:t>
            </a:fld>
            <a:endParaRPr lang="en-US"/>
          </a:p>
        </p:txBody>
      </p:sp>
    </p:spTree>
    <p:extLst>
      <p:ext uri="{BB962C8B-B14F-4D97-AF65-F5344CB8AC3E}">
        <p14:creationId xmlns:p14="http://schemas.microsoft.com/office/powerpoint/2010/main" val="13515097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solidFill>
                  <a:srgbClr val="7030A0"/>
                </a:solidFill>
                <a:cs typeface="Arial" panose="020B0604020202020204" pitchFamily="34" charset="0"/>
              </a:rPr>
              <a:t>Some highlights from the month’s U&amp;R emails are listed here.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solidFill>
                <a:srgbClr val="7030A0"/>
              </a:solidFill>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solidFill>
                <a:srgbClr val="7030A0"/>
              </a:solidFill>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solidFill>
                  <a:srgbClr val="7030A0"/>
                </a:solidFill>
                <a:cs typeface="Arial" panose="020B0604020202020204" pitchFamily="34" charset="0"/>
              </a:rPr>
              <a:t>One to two emails are sent a week to the Service Desk reminding them, or updating them on, changes to existing workflows or policies. </a:t>
            </a:r>
            <a:br>
              <a:rPr lang="en-US">
                <a:solidFill>
                  <a:srgbClr val="7030A0"/>
                </a:solidFill>
                <a:cs typeface="Arial" panose="020B0604020202020204" pitchFamily="34" charset="0"/>
              </a:rPr>
            </a:br>
            <a:r>
              <a:rPr lang="en-US">
                <a:solidFill>
                  <a:srgbClr val="7030A0"/>
                </a:solidFill>
                <a:cs typeface="Arial" panose="020B0604020202020204" pitchFamily="34" charset="0"/>
              </a:rPr>
              <a:t>Quick notes sent via Teams are also rolled up into these emails to be sure that these points are not missed. </a:t>
            </a:r>
            <a:br>
              <a:rPr lang="en-US">
                <a:solidFill>
                  <a:srgbClr val="7030A0"/>
                </a:solidFill>
                <a:cs typeface="Arial" panose="020B0604020202020204" pitchFamily="34" charset="0"/>
              </a:rPr>
            </a:br>
            <a:r>
              <a:rPr lang="en-US">
                <a:solidFill>
                  <a:srgbClr val="7030A0"/>
                </a:solidFill>
                <a:cs typeface="Arial" panose="020B0604020202020204" pitchFamily="34" charset="0"/>
              </a:rPr>
              <a:t>All U&amp;R emails are listed in Confluence for reference by other teams. </a:t>
            </a:r>
            <a:endParaRPr lang="en-US">
              <a:cs typeface="Arial" panose="020B0604020202020204" pitchFamily="34" charset="0"/>
            </a:endParaRPr>
          </a:p>
          <a:p>
            <a:br>
              <a:rPr lang="en-US"/>
            </a:br>
            <a:endParaRPr lang="en-US"/>
          </a:p>
        </p:txBody>
      </p:sp>
      <p:sp>
        <p:nvSpPr>
          <p:cNvPr id="4" name="Slide Number Placeholder 3"/>
          <p:cNvSpPr>
            <a:spLocks noGrp="1"/>
          </p:cNvSpPr>
          <p:nvPr>
            <p:ph type="sldNum" sz="quarter" idx="5"/>
          </p:nvPr>
        </p:nvSpPr>
        <p:spPr/>
        <p:txBody>
          <a:bodyPr/>
          <a:lstStyle/>
          <a:p>
            <a:fld id="{4451208E-DFFB-4D4B-ACF1-BAD28AF62538}" type="slidenum">
              <a:rPr lang="en-US" smtClean="0"/>
              <a:t>26</a:t>
            </a:fld>
            <a:endParaRPr lang="en-US"/>
          </a:p>
        </p:txBody>
      </p:sp>
    </p:spTree>
    <p:extLst>
      <p:ext uri="{BB962C8B-B14F-4D97-AF65-F5344CB8AC3E}">
        <p14:creationId xmlns:p14="http://schemas.microsoft.com/office/powerpoint/2010/main" val="10429037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451208E-DFFB-4D4B-ACF1-BAD28AF62538}" type="slidenum">
              <a:rPr lang="en-US" smtClean="0"/>
              <a:t>30</a:t>
            </a:fld>
            <a:endParaRPr lang="en-US"/>
          </a:p>
        </p:txBody>
      </p:sp>
    </p:spTree>
    <p:extLst>
      <p:ext uri="{BB962C8B-B14F-4D97-AF65-F5344CB8AC3E}">
        <p14:creationId xmlns:p14="http://schemas.microsoft.com/office/powerpoint/2010/main" val="29140422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451208E-DFFB-4D4B-ACF1-BAD28AF62538}" type="slidenum">
              <a:rPr lang="en-US" smtClean="0"/>
              <a:t>31</a:t>
            </a:fld>
            <a:endParaRPr lang="en-US"/>
          </a:p>
        </p:txBody>
      </p:sp>
    </p:spTree>
    <p:extLst>
      <p:ext uri="{BB962C8B-B14F-4D97-AF65-F5344CB8AC3E}">
        <p14:creationId xmlns:p14="http://schemas.microsoft.com/office/powerpoint/2010/main" val="23210533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451208E-DFFB-4D4B-ACF1-BAD28AF62538}" type="slidenum">
              <a:rPr lang="en-US" smtClean="0"/>
              <a:t>3</a:t>
            </a:fld>
            <a:endParaRPr lang="en-US"/>
          </a:p>
        </p:txBody>
      </p:sp>
    </p:spTree>
    <p:extLst>
      <p:ext uri="{BB962C8B-B14F-4D97-AF65-F5344CB8AC3E}">
        <p14:creationId xmlns:p14="http://schemas.microsoft.com/office/powerpoint/2010/main" val="37737501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451208E-DFFB-4D4B-ACF1-BAD28AF62538}" type="slidenum">
              <a:rPr lang="en-US" smtClean="0"/>
              <a:t>5</a:t>
            </a:fld>
            <a:endParaRPr lang="en-US"/>
          </a:p>
        </p:txBody>
      </p:sp>
    </p:spTree>
    <p:extLst>
      <p:ext uri="{BB962C8B-B14F-4D97-AF65-F5344CB8AC3E}">
        <p14:creationId xmlns:p14="http://schemas.microsoft.com/office/powerpoint/2010/main" val="14684832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451208E-DFFB-4D4B-ACF1-BAD28AF62538}" type="slidenum">
              <a:rPr lang="en-US" smtClean="0"/>
              <a:t>6</a:t>
            </a:fld>
            <a:endParaRPr lang="en-US"/>
          </a:p>
        </p:txBody>
      </p:sp>
    </p:spTree>
    <p:extLst>
      <p:ext uri="{BB962C8B-B14F-4D97-AF65-F5344CB8AC3E}">
        <p14:creationId xmlns:p14="http://schemas.microsoft.com/office/powerpoint/2010/main" val="14165406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Backlog growth is a way of answering, “did we end the week with more or less incidents?”.</a:t>
            </a:r>
          </a:p>
        </p:txBody>
      </p:sp>
      <p:sp>
        <p:nvSpPr>
          <p:cNvPr id="4" name="Slide Number Placeholder 3"/>
          <p:cNvSpPr>
            <a:spLocks noGrp="1"/>
          </p:cNvSpPr>
          <p:nvPr>
            <p:ph type="sldNum" sz="quarter" idx="5"/>
          </p:nvPr>
        </p:nvSpPr>
        <p:spPr/>
        <p:txBody>
          <a:bodyPr/>
          <a:lstStyle/>
          <a:p>
            <a:fld id="{4451208E-DFFB-4D4B-ACF1-BAD28AF62538}" type="slidenum">
              <a:rPr lang="en-US" smtClean="0"/>
              <a:t>7</a:t>
            </a:fld>
            <a:endParaRPr lang="en-US"/>
          </a:p>
        </p:txBody>
      </p:sp>
    </p:spTree>
    <p:extLst>
      <p:ext uri="{BB962C8B-B14F-4D97-AF65-F5344CB8AC3E}">
        <p14:creationId xmlns:p14="http://schemas.microsoft.com/office/powerpoint/2010/main" val="2291120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Please remind your teams to continue to work on their open incidents- this affects many of the previous slides as well as this one. </a:t>
            </a:r>
          </a:p>
        </p:txBody>
      </p:sp>
      <p:sp>
        <p:nvSpPr>
          <p:cNvPr id="4" name="Slide Number Placeholder 3"/>
          <p:cNvSpPr>
            <a:spLocks noGrp="1"/>
          </p:cNvSpPr>
          <p:nvPr>
            <p:ph type="sldNum" sz="quarter" idx="5"/>
          </p:nvPr>
        </p:nvSpPr>
        <p:spPr/>
        <p:txBody>
          <a:bodyPr/>
          <a:lstStyle/>
          <a:p>
            <a:fld id="{4451208E-DFFB-4D4B-ACF1-BAD28AF62538}" type="slidenum">
              <a:rPr lang="en-US" smtClean="0"/>
              <a:t>8</a:t>
            </a:fld>
            <a:endParaRPr lang="en-US"/>
          </a:p>
        </p:txBody>
      </p:sp>
    </p:spTree>
    <p:extLst>
      <p:ext uri="{BB962C8B-B14F-4D97-AF65-F5344CB8AC3E}">
        <p14:creationId xmlns:p14="http://schemas.microsoft.com/office/powerpoint/2010/main" val="2440930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a:p>
            <a:r>
              <a:rPr lang="en-US"/>
              <a:t>Across the month _had the highest number of related incidents. </a:t>
            </a:r>
            <a:br>
              <a:rPr lang="en-US"/>
            </a:br>
            <a:endParaRPr lang="en-US"/>
          </a:p>
          <a:p>
            <a:r>
              <a:rPr lang="en-US"/>
              <a:t>Top 5 customers in the month are listed here.</a:t>
            </a:r>
          </a:p>
          <a:p>
            <a:endParaRPr lang="en-US"/>
          </a:p>
          <a:p>
            <a:r>
              <a:rPr lang="en-US"/>
              <a:t>Looking at the chart, we’re tracking incident volume per new-hire per month and comparing this to last year. </a:t>
            </a:r>
          </a:p>
          <a:p>
            <a:endParaRPr lang="en-US"/>
          </a:p>
        </p:txBody>
      </p:sp>
      <p:sp>
        <p:nvSpPr>
          <p:cNvPr id="4" name="Slide Number Placeholder 3"/>
          <p:cNvSpPr>
            <a:spLocks noGrp="1"/>
          </p:cNvSpPr>
          <p:nvPr>
            <p:ph type="sldNum" sz="quarter" idx="5"/>
          </p:nvPr>
        </p:nvSpPr>
        <p:spPr/>
        <p:txBody>
          <a:bodyPr/>
          <a:lstStyle/>
          <a:p>
            <a:fld id="{4451208E-DFFB-4D4B-ACF1-BAD28AF62538}" type="slidenum">
              <a:rPr lang="en-US" smtClean="0"/>
              <a:t>14</a:t>
            </a:fld>
            <a:endParaRPr lang="en-US"/>
          </a:p>
        </p:txBody>
      </p:sp>
    </p:spTree>
    <p:extLst>
      <p:ext uri="{BB962C8B-B14F-4D97-AF65-F5344CB8AC3E}">
        <p14:creationId xmlns:p14="http://schemas.microsoft.com/office/powerpoint/2010/main" val="35421372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451208E-DFFB-4D4B-ACF1-BAD28AF62538}" type="slidenum">
              <a:rPr lang="en-US" smtClean="0"/>
              <a:t>16</a:t>
            </a:fld>
            <a:endParaRPr lang="en-US"/>
          </a:p>
        </p:txBody>
      </p:sp>
    </p:spTree>
    <p:extLst>
      <p:ext uri="{BB962C8B-B14F-4D97-AF65-F5344CB8AC3E}">
        <p14:creationId xmlns:p14="http://schemas.microsoft.com/office/powerpoint/2010/main" val="25808562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451208E-DFFB-4D4B-ACF1-BAD28AF62538}" type="slidenum">
              <a:rPr lang="en-US" smtClean="0"/>
              <a:t>17</a:t>
            </a:fld>
            <a:endParaRPr lang="en-US"/>
          </a:p>
        </p:txBody>
      </p:sp>
    </p:spTree>
    <p:extLst>
      <p:ext uri="{BB962C8B-B14F-4D97-AF65-F5344CB8AC3E}">
        <p14:creationId xmlns:p14="http://schemas.microsoft.com/office/powerpoint/2010/main" val="146468411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_Amethys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93ACBEF-EDE2-49F3-A80C-D3C8A5594F65}"/>
              </a:ext>
            </a:extLst>
          </p:cNvPr>
          <p:cNvSpPr/>
          <p:nvPr userDrawn="1"/>
        </p:nvSpPr>
        <p:spPr>
          <a:xfrm>
            <a:off x="0" y="0"/>
            <a:ext cx="12192000"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CDA30F6-69D6-D540-94FB-80E4D4880D83}"/>
              </a:ext>
            </a:extLst>
          </p:cNvPr>
          <p:cNvSpPr>
            <a:spLocks noGrp="1"/>
          </p:cNvSpPr>
          <p:nvPr>
            <p:ph type="ctrTitle" hasCustomPrompt="1"/>
          </p:nvPr>
        </p:nvSpPr>
        <p:spPr>
          <a:xfrm>
            <a:off x="699805" y="1983604"/>
            <a:ext cx="10829544" cy="1559719"/>
          </a:xfrm>
          <a:prstGeom prst="rect">
            <a:avLst/>
          </a:prstGeom>
        </p:spPr>
        <p:txBody>
          <a:bodyPr anchor="b"/>
          <a:lstStyle>
            <a:lvl1pPr algn="l">
              <a:defRPr sz="4800"/>
            </a:lvl1pPr>
          </a:lstStyle>
          <a:p>
            <a:r>
              <a:rPr lang="en-US"/>
              <a:t>Title Goes Here</a:t>
            </a:r>
          </a:p>
        </p:txBody>
      </p:sp>
      <p:sp>
        <p:nvSpPr>
          <p:cNvPr id="3" name="Subtitle 2">
            <a:extLst>
              <a:ext uri="{FF2B5EF4-FFF2-40B4-BE49-F238E27FC236}">
                <a16:creationId xmlns:a16="http://schemas.microsoft.com/office/drawing/2014/main" id="{C2BA5ED3-CA83-A04A-8DB8-B16120AF2B73}"/>
              </a:ext>
            </a:extLst>
          </p:cNvPr>
          <p:cNvSpPr>
            <a:spLocks noGrp="1"/>
          </p:cNvSpPr>
          <p:nvPr>
            <p:ph type="subTitle" idx="1" hasCustomPrompt="1"/>
          </p:nvPr>
        </p:nvSpPr>
        <p:spPr>
          <a:xfrm>
            <a:off x="699805" y="3598739"/>
            <a:ext cx="10825975" cy="1535649"/>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32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Subtitle Goes Here</a:t>
            </a:r>
          </a:p>
          <a:p>
            <a:endParaRPr lang="en-US"/>
          </a:p>
        </p:txBody>
      </p:sp>
      <p:pic>
        <p:nvPicPr>
          <p:cNvPr id="9" name="Picture 8">
            <a:extLst>
              <a:ext uri="{FF2B5EF4-FFF2-40B4-BE49-F238E27FC236}">
                <a16:creationId xmlns:a16="http://schemas.microsoft.com/office/drawing/2014/main" id="{83AEE761-B543-46C6-933E-75A99117BA52}"/>
              </a:ext>
            </a:extLst>
          </p:cNvPr>
          <p:cNvPicPr>
            <a:picLocks noChangeAspect="1"/>
          </p:cNvPicPr>
          <p:nvPr userDrawn="1"/>
        </p:nvPicPr>
        <p:blipFill>
          <a:blip r:embed="rId2"/>
          <a:stretch>
            <a:fillRect/>
          </a:stretch>
        </p:blipFill>
        <p:spPr>
          <a:xfrm>
            <a:off x="680225" y="661719"/>
            <a:ext cx="2667000" cy="317885"/>
          </a:xfrm>
          <a:prstGeom prst="rect">
            <a:avLst/>
          </a:prstGeom>
        </p:spPr>
      </p:pic>
      <p:sp>
        <p:nvSpPr>
          <p:cNvPr id="6" name="Text Placeholder 5">
            <a:extLst>
              <a:ext uri="{FF2B5EF4-FFF2-40B4-BE49-F238E27FC236}">
                <a16:creationId xmlns:a16="http://schemas.microsoft.com/office/drawing/2014/main" id="{6CF61252-D212-46B4-9E84-AEB18ABA9126}"/>
              </a:ext>
            </a:extLst>
          </p:cNvPr>
          <p:cNvSpPr>
            <a:spLocks noGrp="1"/>
          </p:cNvSpPr>
          <p:nvPr>
            <p:ph type="body" sz="quarter" idx="10" hasCustomPrompt="1"/>
          </p:nvPr>
        </p:nvSpPr>
        <p:spPr>
          <a:xfrm>
            <a:off x="699805" y="5169909"/>
            <a:ext cx="6259853" cy="269192"/>
          </a:xfrm>
        </p:spPr>
        <p:txBody>
          <a:bodyPr/>
          <a:lstStyle>
            <a:lvl1pPr marL="0" indent="0">
              <a:buNone/>
              <a:defRPr sz="1600" b="1">
                <a:solidFill>
                  <a:schemeClr val="accent2"/>
                </a:solidFill>
              </a:defRPr>
            </a:lvl1pPr>
          </a:lstStyle>
          <a:p>
            <a:pPr lvl="0"/>
            <a:r>
              <a:rPr lang="en-US"/>
              <a:t>Presenter Name</a:t>
            </a:r>
          </a:p>
        </p:txBody>
      </p:sp>
      <p:sp>
        <p:nvSpPr>
          <p:cNvPr id="10" name="Text Placeholder 9">
            <a:extLst>
              <a:ext uri="{FF2B5EF4-FFF2-40B4-BE49-F238E27FC236}">
                <a16:creationId xmlns:a16="http://schemas.microsoft.com/office/drawing/2014/main" id="{6DFCE14A-AE27-4D48-B0F8-F2713092F76D}"/>
              </a:ext>
            </a:extLst>
          </p:cNvPr>
          <p:cNvSpPr>
            <a:spLocks noGrp="1"/>
          </p:cNvSpPr>
          <p:nvPr>
            <p:ph type="body" sz="quarter" idx="11" hasCustomPrompt="1"/>
          </p:nvPr>
        </p:nvSpPr>
        <p:spPr>
          <a:xfrm>
            <a:off x="699805" y="5474621"/>
            <a:ext cx="3449205" cy="302236"/>
          </a:xfrm>
        </p:spPr>
        <p:txBody>
          <a:bodyPr/>
          <a:lstStyle>
            <a:lvl1pPr marL="0" indent="0">
              <a:buNone/>
              <a:defRPr sz="1200" b="1">
                <a:solidFill>
                  <a:schemeClr val="bg1"/>
                </a:solidFill>
              </a:defRPr>
            </a:lvl1pPr>
          </a:lstStyle>
          <a:p>
            <a:pPr lvl="0"/>
            <a:r>
              <a:rPr lang="en-US"/>
              <a:t>[00.00.2020]</a:t>
            </a:r>
          </a:p>
        </p:txBody>
      </p:sp>
      <p:sp>
        <p:nvSpPr>
          <p:cNvPr id="5" name="TextBox 4">
            <a:extLst>
              <a:ext uri="{FF2B5EF4-FFF2-40B4-BE49-F238E27FC236}">
                <a16:creationId xmlns:a16="http://schemas.microsoft.com/office/drawing/2014/main" id="{D12B0FEF-FC7E-4554-BA89-893283BCE8FB}"/>
              </a:ext>
            </a:extLst>
          </p:cNvPr>
          <p:cNvSpPr txBox="1"/>
          <p:nvPr userDrawn="1"/>
        </p:nvSpPr>
        <p:spPr>
          <a:xfrm>
            <a:off x="685800" y="6431460"/>
            <a:ext cx="4505498" cy="215444"/>
          </a:xfrm>
          <a:prstGeom prst="rect">
            <a:avLst/>
          </a:prstGeom>
          <a:noFill/>
        </p:spPr>
        <p:txBody>
          <a:bodyPr wrap="square" lIns="0" rtlCol="0">
            <a:spAutoFit/>
          </a:bodyPr>
          <a:lstStyle/>
          <a:p>
            <a:r>
              <a:rPr lang="en-US" sz="800">
                <a:solidFill>
                  <a:schemeClr val="bg1"/>
                </a:solidFill>
                <a:latin typeface="Arial" panose="020B0604020202020204" pitchFamily="34" charset="0"/>
                <a:cs typeface="Arial" panose="020B0604020202020204" pitchFamily="34" charset="0"/>
              </a:rPr>
              <a:t>© 2020 Jackson Lewis P.C.</a:t>
            </a:r>
          </a:p>
        </p:txBody>
      </p:sp>
      <p:sp>
        <p:nvSpPr>
          <p:cNvPr id="13" name="Text Placeholder 9">
            <a:extLst>
              <a:ext uri="{FF2B5EF4-FFF2-40B4-BE49-F238E27FC236}">
                <a16:creationId xmlns:a16="http://schemas.microsoft.com/office/drawing/2014/main" id="{BE807693-1192-C34F-9A0E-E42928AB429B}"/>
              </a:ext>
            </a:extLst>
          </p:cNvPr>
          <p:cNvSpPr>
            <a:spLocks noGrp="1"/>
          </p:cNvSpPr>
          <p:nvPr>
            <p:ph type="body" sz="quarter" idx="13" hasCustomPrompt="1"/>
          </p:nvPr>
        </p:nvSpPr>
        <p:spPr>
          <a:xfrm>
            <a:off x="699805" y="5812378"/>
            <a:ext cx="7442574" cy="193893"/>
          </a:xfrm>
        </p:spPr>
        <p:txBody>
          <a:bodyPr/>
          <a:lstStyle>
            <a:lvl1pPr marL="0" marR="0" indent="0" algn="l" defTabSz="914400" rtl="0" eaLnBrk="1" fontAlgn="auto" latinLnBrk="0" hangingPunct="1">
              <a:lnSpc>
                <a:spcPct val="100000"/>
              </a:lnSpc>
              <a:spcBef>
                <a:spcPts val="1200"/>
              </a:spcBef>
              <a:spcAft>
                <a:spcPts val="0"/>
              </a:spcAft>
              <a:buClrTx/>
              <a:buSzTx/>
              <a:buFont typeface="Arial" panose="020B0604020202020204" pitchFamily="34" charset="0"/>
              <a:buNone/>
              <a:tabLst/>
              <a:defRPr sz="1200" b="0">
                <a:solidFill>
                  <a:schemeClr val="bg1"/>
                </a:solidFill>
              </a:defRPr>
            </a:lvl1pPr>
          </a:lstStyle>
          <a:p>
            <a:pPr marL="0" marR="0" lvl="0" indent="0" algn="l" defTabSz="914400" rtl="0" eaLnBrk="1" fontAlgn="auto" latinLnBrk="0" hangingPunct="1">
              <a:lnSpc>
                <a:spcPct val="100000"/>
              </a:lnSpc>
              <a:spcBef>
                <a:spcPts val="1200"/>
              </a:spcBef>
              <a:spcAft>
                <a:spcPts val="0"/>
              </a:spcAft>
              <a:buClrTx/>
              <a:buSzTx/>
              <a:buFont typeface="Arial" panose="020B0604020202020204" pitchFamily="34" charset="0"/>
              <a:buNone/>
              <a:tabLst/>
              <a:defRPr/>
            </a:pPr>
            <a:r>
              <a:rPr lang="en-US"/>
              <a:t>Jackson Lewis P.C. ● [Office]</a:t>
            </a:r>
          </a:p>
        </p:txBody>
      </p:sp>
      <p:sp>
        <p:nvSpPr>
          <p:cNvPr id="15" name="Text Placeholder 9">
            <a:extLst>
              <a:ext uri="{FF2B5EF4-FFF2-40B4-BE49-F238E27FC236}">
                <a16:creationId xmlns:a16="http://schemas.microsoft.com/office/drawing/2014/main" id="{F71F420C-6F30-EC42-AFBD-E65EFC5942B8}"/>
              </a:ext>
            </a:extLst>
          </p:cNvPr>
          <p:cNvSpPr>
            <a:spLocks noGrp="1"/>
          </p:cNvSpPr>
          <p:nvPr>
            <p:ph type="body" sz="quarter" idx="14" hasCustomPrompt="1"/>
          </p:nvPr>
        </p:nvSpPr>
        <p:spPr>
          <a:xfrm>
            <a:off x="699805" y="6070617"/>
            <a:ext cx="7442574" cy="308931"/>
          </a:xfrm>
        </p:spPr>
        <p:txBody>
          <a:bodyPr/>
          <a:lstStyle>
            <a:lvl1pPr marL="0" marR="0" indent="0" algn="l" defTabSz="914400" rtl="0" eaLnBrk="1" fontAlgn="auto" latinLnBrk="0" hangingPunct="1">
              <a:lnSpc>
                <a:spcPct val="100000"/>
              </a:lnSpc>
              <a:spcBef>
                <a:spcPts val="1200"/>
              </a:spcBef>
              <a:spcAft>
                <a:spcPts val="0"/>
              </a:spcAft>
              <a:buClrTx/>
              <a:buSzTx/>
              <a:buFont typeface="Arial" panose="020B0604020202020204" pitchFamily="34" charset="0"/>
              <a:buNone/>
              <a:tabLst/>
              <a:defRPr sz="1200" b="0">
                <a:solidFill>
                  <a:schemeClr val="bg1"/>
                </a:solidFill>
              </a:defRPr>
            </a:lvl1pPr>
          </a:lstStyle>
          <a:p>
            <a:pPr marL="0" marR="0" lvl="0" indent="0" algn="l" defTabSz="914400" rtl="0" eaLnBrk="1" fontAlgn="auto" latinLnBrk="0" hangingPunct="1">
              <a:lnSpc>
                <a:spcPct val="100000"/>
              </a:lnSpc>
              <a:spcBef>
                <a:spcPts val="1200"/>
              </a:spcBef>
              <a:spcAft>
                <a:spcPts val="0"/>
              </a:spcAft>
              <a:buClrTx/>
              <a:buSzTx/>
              <a:buFont typeface="Arial" panose="020B0604020202020204" pitchFamily="34" charset="0"/>
              <a:buNone/>
              <a:tabLst/>
              <a:defRPr/>
            </a:pPr>
            <a:r>
              <a:rPr lang="en-US"/>
              <a:t>[Email] ● [Phone]</a:t>
            </a:r>
          </a:p>
        </p:txBody>
      </p:sp>
    </p:spTree>
    <p:extLst>
      <p:ext uri="{BB962C8B-B14F-4D97-AF65-F5344CB8AC3E}">
        <p14:creationId xmlns:p14="http://schemas.microsoft.com/office/powerpoint/2010/main" val="520477425"/>
      </p:ext>
    </p:extLst>
  </p:cSld>
  <p:clrMapOvr>
    <a:masterClrMapping/>
  </p:clrMapOvr>
  <p:extLst>
    <p:ext uri="{DCECCB84-F9BA-43D5-87BE-67443E8EF086}">
      <p15:sldGuideLst xmlns:p15="http://schemas.microsoft.com/office/powerpoint/2012/main">
        <p15:guide id="1" orient="horz" pos="2136">
          <p15:clr>
            <a:srgbClr val="FBAE40"/>
          </p15:clr>
        </p15:guide>
        <p15:guide id="2" orient="horz" pos="252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2 column subheads">
    <p:spTree>
      <p:nvGrpSpPr>
        <p:cNvPr id="1" name=""/>
        <p:cNvGrpSpPr/>
        <p:nvPr/>
      </p:nvGrpSpPr>
      <p:grpSpPr>
        <a:xfrm>
          <a:off x="0" y="0"/>
          <a:ext cx="0" cy="0"/>
          <a:chOff x="0" y="0"/>
          <a:chExt cx="0" cy="0"/>
        </a:xfrm>
      </p:grpSpPr>
      <p:sp>
        <p:nvSpPr>
          <p:cNvPr id="7" name="Footer Placeholder 4">
            <a:extLst>
              <a:ext uri="{FF2B5EF4-FFF2-40B4-BE49-F238E27FC236}">
                <a16:creationId xmlns:a16="http://schemas.microsoft.com/office/drawing/2014/main" id="{4764EA6E-80E6-B34F-887A-59949864C795}"/>
              </a:ext>
            </a:extLst>
          </p:cNvPr>
          <p:cNvSpPr>
            <a:spLocks noGrp="1"/>
          </p:cNvSpPr>
          <p:nvPr>
            <p:ph type="ftr" sz="quarter" idx="3"/>
          </p:nvPr>
        </p:nvSpPr>
        <p:spPr>
          <a:xfrm>
            <a:off x="685800" y="6356350"/>
            <a:ext cx="4114800" cy="365125"/>
          </a:xfrm>
          <a:prstGeom prst="rect">
            <a:avLst/>
          </a:prstGeom>
        </p:spPr>
        <p:txBody>
          <a:bodyPr vert="horz" lIns="0" tIns="0" rIns="0" bIns="0" rtlCol="0" anchor="t" anchorCtr="0"/>
          <a:lstStyle>
            <a:lvl1pPr algn="l">
              <a:defRPr sz="1000">
                <a:solidFill>
                  <a:schemeClr val="accent1"/>
                </a:solidFill>
                <a:latin typeface="Arial" panose="020B0604020202020204" pitchFamily="34" charset="0"/>
                <a:cs typeface="Arial" panose="020B0604020202020204" pitchFamily="34" charset="0"/>
              </a:defRPr>
            </a:lvl1pPr>
          </a:lstStyle>
          <a:p>
            <a:r>
              <a:rPr lang="en-US" b="1"/>
              <a:t>Jackson Lewis P.C.  </a:t>
            </a:r>
            <a:endParaRPr lang="en-US"/>
          </a:p>
        </p:txBody>
      </p:sp>
      <p:sp>
        <p:nvSpPr>
          <p:cNvPr id="8" name="Slide Number Placeholder 5">
            <a:extLst>
              <a:ext uri="{FF2B5EF4-FFF2-40B4-BE49-F238E27FC236}">
                <a16:creationId xmlns:a16="http://schemas.microsoft.com/office/drawing/2014/main" id="{1812BB44-8134-BC46-833F-5E4D72C7A928}"/>
              </a:ext>
            </a:extLst>
          </p:cNvPr>
          <p:cNvSpPr>
            <a:spLocks noGrp="1"/>
          </p:cNvSpPr>
          <p:nvPr>
            <p:ph type="sldNum" sz="quarter" idx="4"/>
          </p:nvPr>
        </p:nvSpPr>
        <p:spPr>
          <a:xfrm>
            <a:off x="8759952" y="6355080"/>
            <a:ext cx="2743200" cy="365125"/>
          </a:xfrm>
          <a:prstGeom prst="rect">
            <a:avLst/>
          </a:prstGeom>
        </p:spPr>
        <p:txBody>
          <a:bodyPr vert="horz" lIns="0" tIns="0" rIns="0" bIns="0" rtlCol="0" anchor="t" anchorCtr="0"/>
          <a:lstStyle>
            <a:lvl1pPr algn="r">
              <a:defRPr sz="1000" b="1">
                <a:solidFill>
                  <a:schemeClr val="accent1"/>
                </a:solidFill>
                <a:latin typeface="Arial" panose="020B0604020202020204" pitchFamily="34" charset="0"/>
                <a:cs typeface="Arial" panose="020B0604020202020204" pitchFamily="34" charset="0"/>
              </a:defRPr>
            </a:lvl1pPr>
          </a:lstStyle>
          <a:p>
            <a:fld id="{407F7647-6CBB-4945-B48A-22BF8575EA14}" type="slidenum">
              <a:rPr lang="en-US" smtClean="0"/>
              <a:pPr/>
              <a:t>‹#›</a:t>
            </a:fld>
            <a:endParaRPr lang="en-US"/>
          </a:p>
        </p:txBody>
      </p:sp>
      <p:sp>
        <p:nvSpPr>
          <p:cNvPr id="9" name="Content Placeholder 3">
            <a:extLst>
              <a:ext uri="{FF2B5EF4-FFF2-40B4-BE49-F238E27FC236}">
                <a16:creationId xmlns:a16="http://schemas.microsoft.com/office/drawing/2014/main" id="{F9028A84-F258-7B4F-8184-F864F5845DE9}"/>
              </a:ext>
            </a:extLst>
          </p:cNvPr>
          <p:cNvSpPr>
            <a:spLocks noGrp="1"/>
          </p:cNvSpPr>
          <p:nvPr>
            <p:ph sz="half" idx="2"/>
          </p:nvPr>
        </p:nvSpPr>
        <p:spPr>
          <a:xfrm>
            <a:off x="685800" y="2211160"/>
            <a:ext cx="5257800" cy="3961040"/>
          </a:xfrm>
        </p:spPr>
        <p:txBody>
          <a:bodyPr lIns="0"/>
          <a:lstStyle>
            <a:lvl1pPr marL="0" indent="0">
              <a:buNone/>
              <a:defRPr sz="1800">
                <a:solidFill>
                  <a:schemeClr val="tx1"/>
                </a:solidFill>
              </a:defRPr>
            </a:lvl1pPr>
            <a:lvl2pPr marL="457200" indent="0">
              <a:buNone/>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lumMod val="65000"/>
                    <a:lumOff val="3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Content Placeholder 3">
            <a:extLst>
              <a:ext uri="{FF2B5EF4-FFF2-40B4-BE49-F238E27FC236}">
                <a16:creationId xmlns:a16="http://schemas.microsoft.com/office/drawing/2014/main" id="{7277077D-157A-FD42-B080-97316937EFEB}"/>
              </a:ext>
            </a:extLst>
          </p:cNvPr>
          <p:cNvSpPr>
            <a:spLocks noGrp="1"/>
          </p:cNvSpPr>
          <p:nvPr>
            <p:ph sz="half" idx="13"/>
          </p:nvPr>
        </p:nvSpPr>
        <p:spPr>
          <a:xfrm>
            <a:off x="6248400" y="2211160"/>
            <a:ext cx="5257800" cy="3961040"/>
          </a:xfrm>
        </p:spPr>
        <p:txBody>
          <a:bodyPr lIns="0"/>
          <a:lstStyle>
            <a:lvl1pPr marL="0" indent="0">
              <a:buNone/>
              <a:defRPr sz="1800">
                <a:solidFill>
                  <a:schemeClr val="tx1"/>
                </a:solidFill>
              </a:defRPr>
            </a:lvl1pPr>
            <a:lvl2pPr marL="457200" indent="0">
              <a:buNone/>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lumMod val="65000"/>
                    <a:lumOff val="3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Rectangle 12">
            <a:extLst>
              <a:ext uri="{FF2B5EF4-FFF2-40B4-BE49-F238E27FC236}">
                <a16:creationId xmlns:a16="http://schemas.microsoft.com/office/drawing/2014/main" id="{2E75C5DC-0B18-0642-9ACA-52298D2A5E56}"/>
              </a:ext>
            </a:extLst>
          </p:cNvPr>
          <p:cNvSpPr/>
          <p:nvPr userDrawn="1"/>
        </p:nvSpPr>
        <p:spPr>
          <a:xfrm>
            <a:off x="0" y="0"/>
            <a:ext cx="12192000" cy="1248229"/>
          </a:xfrm>
          <a:prstGeom prst="rect">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4" name="Title Placeholder 1">
            <a:extLst>
              <a:ext uri="{FF2B5EF4-FFF2-40B4-BE49-F238E27FC236}">
                <a16:creationId xmlns:a16="http://schemas.microsoft.com/office/drawing/2014/main" id="{D2010694-D2A1-3C4E-BDE3-FFFEC9BF8F99}"/>
              </a:ext>
            </a:extLst>
          </p:cNvPr>
          <p:cNvSpPr>
            <a:spLocks noGrp="1"/>
          </p:cNvSpPr>
          <p:nvPr>
            <p:ph type="title"/>
          </p:nvPr>
        </p:nvSpPr>
        <p:spPr>
          <a:xfrm>
            <a:off x="685800" y="457200"/>
            <a:ext cx="10817352" cy="737961"/>
          </a:xfrm>
          <a:prstGeom prst="rect">
            <a:avLst/>
          </a:prstGeom>
        </p:spPr>
        <p:txBody>
          <a:bodyPr vert="horz" lIns="0" tIns="0" rIns="0" bIns="0" rtlCol="0" anchor="t">
            <a:noAutofit/>
          </a:bodyPr>
          <a:lstStyle>
            <a:lvl1pPr>
              <a:defRPr>
                <a:solidFill>
                  <a:schemeClr val="bg1"/>
                </a:solidFill>
              </a:defRPr>
            </a:lvl1pPr>
          </a:lstStyle>
          <a:p>
            <a:r>
              <a:rPr lang="en-US"/>
              <a:t>Click to edit Master title style</a:t>
            </a:r>
          </a:p>
        </p:txBody>
      </p:sp>
      <p:sp>
        <p:nvSpPr>
          <p:cNvPr id="15" name="Text Placeholder 2">
            <a:extLst>
              <a:ext uri="{FF2B5EF4-FFF2-40B4-BE49-F238E27FC236}">
                <a16:creationId xmlns:a16="http://schemas.microsoft.com/office/drawing/2014/main" id="{FA58DCE0-85D0-964E-8ECA-4980FA6001D7}"/>
              </a:ext>
            </a:extLst>
          </p:cNvPr>
          <p:cNvSpPr>
            <a:spLocks noGrp="1"/>
          </p:cNvSpPr>
          <p:nvPr>
            <p:ph type="body" idx="10"/>
          </p:nvPr>
        </p:nvSpPr>
        <p:spPr>
          <a:xfrm>
            <a:off x="685800" y="1685067"/>
            <a:ext cx="5257800" cy="526093"/>
          </a:xfrm>
        </p:spPr>
        <p:txBody>
          <a:bodyPr lIns="0" anchor="t" anchorCtr="0">
            <a:normAutofit/>
          </a:bodyPr>
          <a:lstStyle>
            <a:lvl1pPr marL="0" indent="0">
              <a:buNone/>
              <a:defRPr sz="2000" b="1">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2">
            <a:extLst>
              <a:ext uri="{FF2B5EF4-FFF2-40B4-BE49-F238E27FC236}">
                <a16:creationId xmlns:a16="http://schemas.microsoft.com/office/drawing/2014/main" id="{68D5EE91-3AD5-9A43-9657-8AC9045F296C}"/>
              </a:ext>
            </a:extLst>
          </p:cNvPr>
          <p:cNvSpPr>
            <a:spLocks noGrp="1"/>
          </p:cNvSpPr>
          <p:nvPr>
            <p:ph type="body" idx="14"/>
          </p:nvPr>
        </p:nvSpPr>
        <p:spPr>
          <a:xfrm>
            <a:off x="6248400" y="1685067"/>
            <a:ext cx="5257800" cy="526093"/>
          </a:xfrm>
        </p:spPr>
        <p:txBody>
          <a:bodyPr lIns="0" anchor="t" anchorCtr="0">
            <a:normAutofit/>
          </a:bodyPr>
          <a:lstStyle>
            <a:lvl1pPr marL="0" indent="0">
              <a:buNone/>
              <a:defRPr sz="2000" b="1">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Tree>
    <p:extLst>
      <p:ext uri="{BB962C8B-B14F-4D97-AF65-F5344CB8AC3E}">
        <p14:creationId xmlns:p14="http://schemas.microsoft.com/office/powerpoint/2010/main" val="4048606522"/>
      </p:ext>
    </p:extLst>
  </p:cSld>
  <p:clrMapOvr>
    <a:masterClrMapping/>
  </p:clrMapOvr>
  <p:extLst>
    <p:ext uri="{DCECCB84-F9BA-43D5-87BE-67443E8EF086}">
      <p15:sldGuideLst xmlns:p15="http://schemas.microsoft.com/office/powerpoint/2012/main">
        <p15:guide id="1" pos="3744">
          <p15:clr>
            <a:srgbClr val="FBAE40"/>
          </p15:clr>
        </p15:guide>
        <p15:guide id="2" pos="3936">
          <p15:clr>
            <a:srgbClr val="FBAE40"/>
          </p15:clr>
        </p15:guide>
        <p15:guide id="3" orient="horz" pos="1200" userDrawn="1">
          <p15:clr>
            <a:srgbClr val="FBAE40"/>
          </p15:clr>
        </p15:guide>
        <p15:guide id="4" orient="horz" pos="1512"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2 column">
    <p:spTree>
      <p:nvGrpSpPr>
        <p:cNvPr id="1" name=""/>
        <p:cNvGrpSpPr/>
        <p:nvPr/>
      </p:nvGrpSpPr>
      <p:grpSpPr>
        <a:xfrm>
          <a:off x="0" y="0"/>
          <a:ext cx="0" cy="0"/>
          <a:chOff x="0" y="0"/>
          <a:chExt cx="0" cy="0"/>
        </a:xfrm>
      </p:grpSpPr>
      <p:sp>
        <p:nvSpPr>
          <p:cNvPr id="7" name="Footer Placeholder 4">
            <a:extLst>
              <a:ext uri="{FF2B5EF4-FFF2-40B4-BE49-F238E27FC236}">
                <a16:creationId xmlns:a16="http://schemas.microsoft.com/office/drawing/2014/main" id="{4764EA6E-80E6-B34F-887A-59949864C795}"/>
              </a:ext>
            </a:extLst>
          </p:cNvPr>
          <p:cNvSpPr>
            <a:spLocks noGrp="1"/>
          </p:cNvSpPr>
          <p:nvPr>
            <p:ph type="ftr" sz="quarter" idx="3"/>
          </p:nvPr>
        </p:nvSpPr>
        <p:spPr>
          <a:xfrm>
            <a:off x="685800" y="6356350"/>
            <a:ext cx="4114800" cy="365125"/>
          </a:xfrm>
          <a:prstGeom prst="rect">
            <a:avLst/>
          </a:prstGeom>
        </p:spPr>
        <p:txBody>
          <a:bodyPr vert="horz" lIns="0" tIns="0" rIns="0" bIns="0" rtlCol="0" anchor="t" anchorCtr="0"/>
          <a:lstStyle>
            <a:lvl1pPr algn="l">
              <a:defRPr sz="1000">
                <a:solidFill>
                  <a:schemeClr val="accent1"/>
                </a:solidFill>
                <a:latin typeface="Arial" panose="020B0604020202020204" pitchFamily="34" charset="0"/>
                <a:cs typeface="Arial" panose="020B0604020202020204" pitchFamily="34" charset="0"/>
              </a:defRPr>
            </a:lvl1pPr>
          </a:lstStyle>
          <a:p>
            <a:r>
              <a:rPr lang="en-US" b="1"/>
              <a:t>Jackson Lewis P.C.  </a:t>
            </a:r>
            <a:endParaRPr lang="en-US"/>
          </a:p>
        </p:txBody>
      </p:sp>
      <p:sp>
        <p:nvSpPr>
          <p:cNvPr id="8" name="Slide Number Placeholder 5">
            <a:extLst>
              <a:ext uri="{FF2B5EF4-FFF2-40B4-BE49-F238E27FC236}">
                <a16:creationId xmlns:a16="http://schemas.microsoft.com/office/drawing/2014/main" id="{1812BB44-8134-BC46-833F-5E4D72C7A928}"/>
              </a:ext>
            </a:extLst>
          </p:cNvPr>
          <p:cNvSpPr>
            <a:spLocks noGrp="1"/>
          </p:cNvSpPr>
          <p:nvPr>
            <p:ph type="sldNum" sz="quarter" idx="4"/>
          </p:nvPr>
        </p:nvSpPr>
        <p:spPr>
          <a:xfrm>
            <a:off x="8759952" y="6355080"/>
            <a:ext cx="2743200" cy="365125"/>
          </a:xfrm>
          <a:prstGeom prst="rect">
            <a:avLst/>
          </a:prstGeom>
        </p:spPr>
        <p:txBody>
          <a:bodyPr vert="horz" lIns="0" tIns="0" rIns="0" bIns="0" rtlCol="0" anchor="t" anchorCtr="0"/>
          <a:lstStyle>
            <a:lvl1pPr algn="r">
              <a:defRPr sz="1000" b="1">
                <a:solidFill>
                  <a:schemeClr val="accent1"/>
                </a:solidFill>
                <a:latin typeface="Arial" panose="020B0604020202020204" pitchFamily="34" charset="0"/>
                <a:cs typeface="Arial" panose="020B0604020202020204" pitchFamily="34" charset="0"/>
              </a:defRPr>
            </a:lvl1pPr>
          </a:lstStyle>
          <a:p>
            <a:fld id="{407F7647-6CBB-4945-B48A-22BF8575EA14}" type="slidenum">
              <a:rPr lang="en-US" smtClean="0"/>
              <a:pPr/>
              <a:t>‹#›</a:t>
            </a:fld>
            <a:endParaRPr lang="en-US"/>
          </a:p>
        </p:txBody>
      </p:sp>
      <p:sp>
        <p:nvSpPr>
          <p:cNvPr id="9" name="Content Placeholder 3">
            <a:extLst>
              <a:ext uri="{FF2B5EF4-FFF2-40B4-BE49-F238E27FC236}">
                <a16:creationId xmlns:a16="http://schemas.microsoft.com/office/drawing/2014/main" id="{F9028A84-F258-7B4F-8184-F864F5845DE9}"/>
              </a:ext>
            </a:extLst>
          </p:cNvPr>
          <p:cNvSpPr>
            <a:spLocks noGrp="1"/>
          </p:cNvSpPr>
          <p:nvPr>
            <p:ph sz="half" idx="2"/>
          </p:nvPr>
        </p:nvSpPr>
        <p:spPr>
          <a:xfrm>
            <a:off x="685800" y="1705429"/>
            <a:ext cx="5257800" cy="4466771"/>
          </a:xfrm>
        </p:spPr>
        <p:txBody>
          <a:bodyPr lIns="0"/>
          <a:lstStyle>
            <a:lvl1pPr marL="0" indent="0">
              <a:buNone/>
              <a:defRPr sz="1800">
                <a:solidFill>
                  <a:schemeClr val="tx1"/>
                </a:solidFill>
              </a:defRPr>
            </a:lvl1pPr>
            <a:lvl2pPr marL="457200" indent="0">
              <a:buNone/>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lumMod val="65000"/>
                    <a:lumOff val="3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Content Placeholder 3">
            <a:extLst>
              <a:ext uri="{FF2B5EF4-FFF2-40B4-BE49-F238E27FC236}">
                <a16:creationId xmlns:a16="http://schemas.microsoft.com/office/drawing/2014/main" id="{7277077D-157A-FD42-B080-97316937EFEB}"/>
              </a:ext>
            </a:extLst>
          </p:cNvPr>
          <p:cNvSpPr>
            <a:spLocks noGrp="1"/>
          </p:cNvSpPr>
          <p:nvPr>
            <p:ph sz="half" idx="13"/>
          </p:nvPr>
        </p:nvSpPr>
        <p:spPr>
          <a:xfrm>
            <a:off x="6248400" y="1705429"/>
            <a:ext cx="5257800" cy="4466771"/>
          </a:xfrm>
        </p:spPr>
        <p:txBody>
          <a:bodyPr lIns="0"/>
          <a:lstStyle>
            <a:lvl1pPr marL="0" indent="0">
              <a:buNone/>
              <a:defRPr sz="1800">
                <a:solidFill>
                  <a:schemeClr val="tx1"/>
                </a:solidFill>
              </a:defRPr>
            </a:lvl1pPr>
            <a:lvl2pPr marL="457200" indent="0">
              <a:buNone/>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lumMod val="65000"/>
                    <a:lumOff val="3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Rectangle 12">
            <a:extLst>
              <a:ext uri="{FF2B5EF4-FFF2-40B4-BE49-F238E27FC236}">
                <a16:creationId xmlns:a16="http://schemas.microsoft.com/office/drawing/2014/main" id="{2E75C5DC-0B18-0642-9ACA-52298D2A5E56}"/>
              </a:ext>
            </a:extLst>
          </p:cNvPr>
          <p:cNvSpPr/>
          <p:nvPr userDrawn="1"/>
        </p:nvSpPr>
        <p:spPr>
          <a:xfrm>
            <a:off x="0" y="0"/>
            <a:ext cx="12192000" cy="1248229"/>
          </a:xfrm>
          <a:prstGeom prst="rect">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4" name="Title Placeholder 1">
            <a:extLst>
              <a:ext uri="{FF2B5EF4-FFF2-40B4-BE49-F238E27FC236}">
                <a16:creationId xmlns:a16="http://schemas.microsoft.com/office/drawing/2014/main" id="{D2010694-D2A1-3C4E-BDE3-FFFEC9BF8F99}"/>
              </a:ext>
            </a:extLst>
          </p:cNvPr>
          <p:cNvSpPr>
            <a:spLocks noGrp="1"/>
          </p:cNvSpPr>
          <p:nvPr>
            <p:ph type="title"/>
          </p:nvPr>
        </p:nvSpPr>
        <p:spPr>
          <a:xfrm>
            <a:off x="685800" y="457200"/>
            <a:ext cx="10817352" cy="737961"/>
          </a:xfrm>
          <a:prstGeom prst="rect">
            <a:avLst/>
          </a:prstGeom>
        </p:spPr>
        <p:txBody>
          <a:bodyPr vert="horz" lIns="0" tIns="0" rIns="0" bIns="0" rtlCol="0" anchor="t">
            <a:noAutofit/>
          </a:bodyPr>
          <a:lstStyle>
            <a:lvl1pPr>
              <a:defRPr>
                <a:solidFill>
                  <a:schemeClr val="bg1"/>
                </a:solidFill>
              </a:defRPr>
            </a:lvl1pPr>
          </a:lstStyle>
          <a:p>
            <a:r>
              <a:rPr lang="en-US"/>
              <a:t>Click to edit Master title style</a:t>
            </a:r>
          </a:p>
        </p:txBody>
      </p:sp>
    </p:spTree>
    <p:extLst>
      <p:ext uri="{BB962C8B-B14F-4D97-AF65-F5344CB8AC3E}">
        <p14:creationId xmlns:p14="http://schemas.microsoft.com/office/powerpoint/2010/main" val="4040545407"/>
      </p:ext>
    </p:extLst>
  </p:cSld>
  <p:clrMapOvr>
    <a:masterClrMapping/>
  </p:clrMapOvr>
  <p:extLst>
    <p:ext uri="{DCECCB84-F9BA-43D5-87BE-67443E8EF086}">
      <p15:sldGuideLst xmlns:p15="http://schemas.microsoft.com/office/powerpoint/2012/main">
        <p15:guide id="1" pos="3744">
          <p15:clr>
            <a:srgbClr val="FBAE40"/>
          </p15:clr>
        </p15:guide>
        <p15:guide id="2" pos="3936">
          <p15:clr>
            <a:srgbClr val="FBAE40"/>
          </p15:clr>
        </p15:guide>
        <p15:guide id="3" orient="horz" pos="1200">
          <p15:clr>
            <a:srgbClr val="FBAE40"/>
          </p15:clr>
        </p15:guide>
        <p15:guide id="4" orient="horz" pos="151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Footnote no content ">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FB52A4C5-2716-E347-BA83-8194E78AFAED}"/>
              </a:ext>
            </a:extLst>
          </p:cNvPr>
          <p:cNvSpPr>
            <a:spLocks noGrp="1"/>
          </p:cNvSpPr>
          <p:nvPr>
            <p:ph type="ftr" sz="quarter" idx="10"/>
          </p:nvPr>
        </p:nvSpPr>
        <p:spPr/>
        <p:txBody>
          <a:bodyPr/>
          <a:lstStyle/>
          <a:p>
            <a:r>
              <a:rPr lang="en-US" b="1"/>
              <a:t>Jackson Lewis P.C.</a:t>
            </a:r>
            <a:endParaRPr lang="en-US"/>
          </a:p>
        </p:txBody>
      </p:sp>
      <p:sp>
        <p:nvSpPr>
          <p:cNvPr id="4" name="Slide Number Placeholder 3">
            <a:extLst>
              <a:ext uri="{FF2B5EF4-FFF2-40B4-BE49-F238E27FC236}">
                <a16:creationId xmlns:a16="http://schemas.microsoft.com/office/drawing/2014/main" id="{7BA38785-7ADF-A34A-93D3-3070905B4905}"/>
              </a:ext>
            </a:extLst>
          </p:cNvPr>
          <p:cNvSpPr>
            <a:spLocks noGrp="1"/>
          </p:cNvSpPr>
          <p:nvPr>
            <p:ph type="sldNum" sz="quarter" idx="11"/>
          </p:nvPr>
        </p:nvSpPr>
        <p:spPr/>
        <p:txBody>
          <a:bodyPr/>
          <a:lstStyle/>
          <a:p>
            <a:fld id="{407F7647-6CBB-4945-B48A-22BF8575EA14}" type="slidenum">
              <a:rPr lang="en-US" smtClean="0"/>
              <a:pPr/>
              <a:t>‹#›</a:t>
            </a:fld>
            <a:endParaRPr lang="en-US"/>
          </a:p>
        </p:txBody>
      </p:sp>
    </p:spTree>
    <p:extLst>
      <p:ext uri="{BB962C8B-B14F-4D97-AF65-F5344CB8AC3E}">
        <p14:creationId xmlns:p14="http://schemas.microsoft.com/office/powerpoint/2010/main" val="14868612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3 columns">
    <p:spTree>
      <p:nvGrpSpPr>
        <p:cNvPr id="1" name=""/>
        <p:cNvGrpSpPr/>
        <p:nvPr/>
      </p:nvGrpSpPr>
      <p:grpSpPr>
        <a:xfrm>
          <a:off x="0" y="0"/>
          <a:ext cx="0" cy="0"/>
          <a:chOff x="0" y="0"/>
          <a:chExt cx="0" cy="0"/>
        </a:xfrm>
      </p:grpSpPr>
      <p:sp>
        <p:nvSpPr>
          <p:cNvPr id="7" name="Footer Placeholder 4">
            <a:extLst>
              <a:ext uri="{FF2B5EF4-FFF2-40B4-BE49-F238E27FC236}">
                <a16:creationId xmlns:a16="http://schemas.microsoft.com/office/drawing/2014/main" id="{F610FD58-353C-F240-AA43-30C04915F686}"/>
              </a:ext>
            </a:extLst>
          </p:cNvPr>
          <p:cNvSpPr>
            <a:spLocks noGrp="1"/>
          </p:cNvSpPr>
          <p:nvPr>
            <p:ph type="ftr" sz="quarter" idx="3"/>
          </p:nvPr>
        </p:nvSpPr>
        <p:spPr>
          <a:xfrm>
            <a:off x="685800" y="6356350"/>
            <a:ext cx="4114800" cy="365125"/>
          </a:xfrm>
          <a:prstGeom prst="rect">
            <a:avLst/>
          </a:prstGeom>
        </p:spPr>
        <p:txBody>
          <a:bodyPr vert="horz" lIns="0" tIns="0" rIns="0" bIns="0" rtlCol="0" anchor="t" anchorCtr="0"/>
          <a:lstStyle>
            <a:lvl1pPr algn="l">
              <a:defRPr sz="1000">
                <a:solidFill>
                  <a:schemeClr val="accent1"/>
                </a:solidFill>
                <a:latin typeface="Arial" panose="020B0604020202020204" pitchFamily="34" charset="0"/>
                <a:cs typeface="Arial" panose="020B0604020202020204" pitchFamily="34" charset="0"/>
              </a:defRPr>
            </a:lvl1pPr>
          </a:lstStyle>
          <a:p>
            <a:r>
              <a:rPr lang="en-US" b="1"/>
              <a:t>Jackson Lewis P.C.  </a:t>
            </a:r>
            <a:endParaRPr lang="en-US"/>
          </a:p>
        </p:txBody>
      </p:sp>
      <p:sp>
        <p:nvSpPr>
          <p:cNvPr id="8" name="Slide Number Placeholder 5">
            <a:extLst>
              <a:ext uri="{FF2B5EF4-FFF2-40B4-BE49-F238E27FC236}">
                <a16:creationId xmlns:a16="http://schemas.microsoft.com/office/drawing/2014/main" id="{9D73A866-0BBE-F444-8B58-702BA5D0B55B}"/>
              </a:ext>
            </a:extLst>
          </p:cNvPr>
          <p:cNvSpPr>
            <a:spLocks noGrp="1"/>
          </p:cNvSpPr>
          <p:nvPr>
            <p:ph type="sldNum" sz="quarter" idx="4"/>
          </p:nvPr>
        </p:nvSpPr>
        <p:spPr>
          <a:xfrm>
            <a:off x="8759952" y="6355080"/>
            <a:ext cx="2743200" cy="365125"/>
          </a:xfrm>
          <a:prstGeom prst="rect">
            <a:avLst/>
          </a:prstGeom>
        </p:spPr>
        <p:txBody>
          <a:bodyPr vert="horz" lIns="0" tIns="0" rIns="0" bIns="0" rtlCol="0" anchor="t" anchorCtr="0"/>
          <a:lstStyle>
            <a:lvl1pPr algn="r">
              <a:defRPr sz="1000" b="1">
                <a:solidFill>
                  <a:schemeClr val="accent1"/>
                </a:solidFill>
                <a:latin typeface="Arial" panose="020B0604020202020204" pitchFamily="34" charset="0"/>
                <a:cs typeface="Arial" panose="020B0604020202020204" pitchFamily="34" charset="0"/>
              </a:defRPr>
            </a:lvl1pPr>
          </a:lstStyle>
          <a:p>
            <a:fld id="{407F7647-6CBB-4945-B48A-22BF8575EA14}" type="slidenum">
              <a:rPr lang="en-US" smtClean="0"/>
              <a:pPr/>
              <a:t>‹#›</a:t>
            </a:fld>
            <a:endParaRPr lang="en-US"/>
          </a:p>
        </p:txBody>
      </p:sp>
      <p:sp>
        <p:nvSpPr>
          <p:cNvPr id="15" name="Content Placeholder 3">
            <a:extLst>
              <a:ext uri="{FF2B5EF4-FFF2-40B4-BE49-F238E27FC236}">
                <a16:creationId xmlns:a16="http://schemas.microsoft.com/office/drawing/2014/main" id="{32841B70-5E35-3840-88CE-0055F744C878}"/>
              </a:ext>
            </a:extLst>
          </p:cNvPr>
          <p:cNvSpPr>
            <a:spLocks noGrp="1"/>
          </p:cNvSpPr>
          <p:nvPr>
            <p:ph sz="half" idx="2"/>
          </p:nvPr>
        </p:nvSpPr>
        <p:spPr>
          <a:xfrm>
            <a:off x="695614" y="2091806"/>
            <a:ext cx="3381086" cy="4080394"/>
          </a:xfrm>
        </p:spPr>
        <p:txBody>
          <a:bodyPr lIns="0"/>
          <a:lstStyle>
            <a:lvl1pPr marL="0" indent="0">
              <a:buNone/>
              <a:defRPr sz="1800">
                <a:solidFill>
                  <a:schemeClr val="tx1"/>
                </a:solidFill>
              </a:defRPr>
            </a:lvl1pPr>
            <a:lvl2pPr marL="457200" indent="0">
              <a:buNone/>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lumMod val="65000"/>
                    <a:lumOff val="3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6" name="Content Placeholder 3">
            <a:extLst>
              <a:ext uri="{FF2B5EF4-FFF2-40B4-BE49-F238E27FC236}">
                <a16:creationId xmlns:a16="http://schemas.microsoft.com/office/drawing/2014/main" id="{5B3FB8AA-3A22-6C42-94F6-1EC29754F03D}"/>
              </a:ext>
            </a:extLst>
          </p:cNvPr>
          <p:cNvSpPr>
            <a:spLocks noGrp="1"/>
          </p:cNvSpPr>
          <p:nvPr>
            <p:ph sz="half" idx="10"/>
          </p:nvPr>
        </p:nvSpPr>
        <p:spPr>
          <a:xfrm>
            <a:off x="4390736" y="2091806"/>
            <a:ext cx="3381664" cy="4080394"/>
          </a:xfrm>
        </p:spPr>
        <p:txBody>
          <a:bodyPr lIns="0"/>
          <a:lstStyle>
            <a:lvl1pPr marL="0" indent="0">
              <a:buNone/>
              <a:defRPr sz="1800">
                <a:solidFill>
                  <a:schemeClr val="tx1"/>
                </a:solidFill>
              </a:defRPr>
            </a:lvl1pPr>
            <a:lvl2pPr marL="457200" indent="0">
              <a:buNone/>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lumMod val="65000"/>
                    <a:lumOff val="3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7" name="Content Placeholder 3">
            <a:extLst>
              <a:ext uri="{FF2B5EF4-FFF2-40B4-BE49-F238E27FC236}">
                <a16:creationId xmlns:a16="http://schemas.microsoft.com/office/drawing/2014/main" id="{9DAE58FD-2FAB-4E4C-8AA0-C9B549EAF94E}"/>
              </a:ext>
            </a:extLst>
          </p:cNvPr>
          <p:cNvSpPr>
            <a:spLocks noGrp="1"/>
          </p:cNvSpPr>
          <p:nvPr>
            <p:ph sz="half" idx="11"/>
          </p:nvPr>
        </p:nvSpPr>
        <p:spPr>
          <a:xfrm>
            <a:off x="8095672" y="2091806"/>
            <a:ext cx="3410528" cy="4080394"/>
          </a:xfrm>
        </p:spPr>
        <p:txBody>
          <a:bodyPr lIns="0"/>
          <a:lstStyle>
            <a:lvl1pPr marL="0" indent="0">
              <a:buNone/>
              <a:defRPr sz="1800">
                <a:solidFill>
                  <a:schemeClr val="tx1"/>
                </a:solidFill>
              </a:defRPr>
            </a:lvl1pPr>
            <a:lvl2pPr marL="457200" indent="0">
              <a:buNone/>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lumMod val="65000"/>
                    <a:lumOff val="3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Rectangle 10">
            <a:extLst>
              <a:ext uri="{FF2B5EF4-FFF2-40B4-BE49-F238E27FC236}">
                <a16:creationId xmlns:a16="http://schemas.microsoft.com/office/drawing/2014/main" id="{DB424AD2-C2FD-8942-A059-3B231330A15F}"/>
              </a:ext>
            </a:extLst>
          </p:cNvPr>
          <p:cNvSpPr/>
          <p:nvPr userDrawn="1"/>
        </p:nvSpPr>
        <p:spPr>
          <a:xfrm>
            <a:off x="0" y="0"/>
            <a:ext cx="12192000" cy="1248229"/>
          </a:xfrm>
          <a:prstGeom prst="rect">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 name="Title Placeholder 1">
            <a:extLst>
              <a:ext uri="{FF2B5EF4-FFF2-40B4-BE49-F238E27FC236}">
                <a16:creationId xmlns:a16="http://schemas.microsoft.com/office/drawing/2014/main" id="{DFF234AD-98E6-BC44-8F6E-63EFE730F397}"/>
              </a:ext>
            </a:extLst>
          </p:cNvPr>
          <p:cNvSpPr>
            <a:spLocks noGrp="1"/>
          </p:cNvSpPr>
          <p:nvPr>
            <p:ph type="title"/>
          </p:nvPr>
        </p:nvSpPr>
        <p:spPr>
          <a:xfrm>
            <a:off x="685800" y="457200"/>
            <a:ext cx="10817352" cy="737961"/>
          </a:xfrm>
          <a:prstGeom prst="rect">
            <a:avLst/>
          </a:prstGeom>
        </p:spPr>
        <p:txBody>
          <a:bodyPr vert="horz" lIns="0" tIns="0" rIns="0" bIns="0" rtlCol="0" anchor="t">
            <a:noAutofit/>
          </a:bodyPr>
          <a:lstStyle>
            <a:lvl1pPr>
              <a:defRPr>
                <a:solidFill>
                  <a:schemeClr val="bg1"/>
                </a:solidFill>
              </a:defRPr>
            </a:lvl1pPr>
          </a:lstStyle>
          <a:p>
            <a:r>
              <a:rPr lang="en-US"/>
              <a:t>Click to edit Master title style</a:t>
            </a:r>
          </a:p>
        </p:txBody>
      </p:sp>
      <p:sp>
        <p:nvSpPr>
          <p:cNvPr id="13" name="Text Placeholder 2">
            <a:extLst>
              <a:ext uri="{FF2B5EF4-FFF2-40B4-BE49-F238E27FC236}">
                <a16:creationId xmlns:a16="http://schemas.microsoft.com/office/drawing/2014/main" id="{726F8AF8-61F0-7D42-9986-49F3FA5594E1}"/>
              </a:ext>
            </a:extLst>
          </p:cNvPr>
          <p:cNvSpPr>
            <a:spLocks noGrp="1"/>
          </p:cNvSpPr>
          <p:nvPr>
            <p:ph type="body" idx="12"/>
          </p:nvPr>
        </p:nvSpPr>
        <p:spPr>
          <a:xfrm>
            <a:off x="685800" y="1685067"/>
            <a:ext cx="3390900" cy="406739"/>
          </a:xfrm>
        </p:spPr>
        <p:txBody>
          <a:bodyPr lIns="0" anchor="t" anchorCtr="0">
            <a:normAutofit/>
          </a:bodyPr>
          <a:lstStyle>
            <a:lvl1pPr marL="0" indent="0">
              <a:buNone/>
              <a:defRPr sz="1800" b="1">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1" name="Text Placeholder 2">
            <a:extLst>
              <a:ext uri="{FF2B5EF4-FFF2-40B4-BE49-F238E27FC236}">
                <a16:creationId xmlns:a16="http://schemas.microsoft.com/office/drawing/2014/main" id="{8A559C3F-C6F1-1B4F-96DF-4769B4B5E90D}"/>
              </a:ext>
            </a:extLst>
          </p:cNvPr>
          <p:cNvSpPr>
            <a:spLocks noGrp="1"/>
          </p:cNvSpPr>
          <p:nvPr>
            <p:ph type="body" idx="14"/>
          </p:nvPr>
        </p:nvSpPr>
        <p:spPr>
          <a:xfrm>
            <a:off x="4381500" y="1685067"/>
            <a:ext cx="3390900" cy="406739"/>
          </a:xfrm>
        </p:spPr>
        <p:txBody>
          <a:bodyPr lIns="0" anchor="t" anchorCtr="0">
            <a:normAutofit/>
          </a:bodyPr>
          <a:lstStyle>
            <a:lvl1pPr marL="0" indent="0">
              <a:buNone/>
              <a:defRPr sz="1800" b="1">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2" name="Text Placeholder 2">
            <a:extLst>
              <a:ext uri="{FF2B5EF4-FFF2-40B4-BE49-F238E27FC236}">
                <a16:creationId xmlns:a16="http://schemas.microsoft.com/office/drawing/2014/main" id="{5761A200-7679-7348-AB01-CF00EF0FF10F}"/>
              </a:ext>
            </a:extLst>
          </p:cNvPr>
          <p:cNvSpPr>
            <a:spLocks noGrp="1"/>
          </p:cNvSpPr>
          <p:nvPr>
            <p:ph type="body" idx="15"/>
          </p:nvPr>
        </p:nvSpPr>
        <p:spPr>
          <a:xfrm>
            <a:off x="8096250" y="1681225"/>
            <a:ext cx="3390900" cy="410581"/>
          </a:xfrm>
        </p:spPr>
        <p:txBody>
          <a:bodyPr lIns="0" anchor="t" anchorCtr="0">
            <a:normAutofit/>
          </a:bodyPr>
          <a:lstStyle>
            <a:lvl1pPr marL="0" indent="0">
              <a:buNone/>
              <a:defRPr sz="1800" b="1">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Tree>
    <p:extLst>
      <p:ext uri="{BB962C8B-B14F-4D97-AF65-F5344CB8AC3E}">
        <p14:creationId xmlns:p14="http://schemas.microsoft.com/office/powerpoint/2010/main" val="1310030017"/>
      </p:ext>
    </p:extLst>
  </p:cSld>
  <p:clrMapOvr>
    <a:masterClrMapping/>
  </p:clrMapOvr>
  <p:extLst>
    <p:ext uri="{DCECCB84-F9BA-43D5-87BE-67443E8EF086}">
      <p15:sldGuideLst xmlns:p15="http://schemas.microsoft.com/office/powerpoint/2012/main">
        <p15:guide id="1" orient="horz" pos="1176" userDrawn="1">
          <p15:clr>
            <a:srgbClr val="FBAE40"/>
          </p15:clr>
        </p15:guide>
        <p15:guide id="2" pos="2568">
          <p15:clr>
            <a:srgbClr val="FBAE40"/>
          </p15:clr>
        </p15:guide>
        <p15:guide id="3" pos="2760">
          <p15:clr>
            <a:srgbClr val="FBAE40"/>
          </p15:clr>
        </p15:guide>
        <p15:guide id="4" pos="4896">
          <p15:clr>
            <a:srgbClr val="FBAE40"/>
          </p15:clr>
        </p15:guide>
        <p15:guide id="5" pos="5088">
          <p15:clr>
            <a:srgbClr val="FBAE40"/>
          </p15:clr>
        </p15:guide>
        <p15:guide id="6" orient="horz" pos="1440"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tatement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6D1FA51-3B57-40BD-91B5-CEC224871270}"/>
              </a:ext>
            </a:extLst>
          </p:cNvPr>
          <p:cNvSpPr/>
          <p:nvPr userDrawn="1"/>
        </p:nvSpPr>
        <p:spPr>
          <a:xfrm>
            <a:off x="0" y="-18472"/>
            <a:ext cx="12192000" cy="6858000"/>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5" name="Text Placeholder 4">
            <a:extLst>
              <a:ext uri="{FF2B5EF4-FFF2-40B4-BE49-F238E27FC236}">
                <a16:creationId xmlns:a16="http://schemas.microsoft.com/office/drawing/2014/main" id="{E3AD1CAC-E36E-45DC-981C-F6F305145AA5}"/>
              </a:ext>
            </a:extLst>
          </p:cNvPr>
          <p:cNvSpPr>
            <a:spLocks noGrp="1"/>
          </p:cNvSpPr>
          <p:nvPr>
            <p:ph type="body" sz="quarter" idx="10" hasCustomPrompt="1"/>
          </p:nvPr>
        </p:nvSpPr>
        <p:spPr>
          <a:xfrm>
            <a:off x="793750" y="1902691"/>
            <a:ext cx="10612438" cy="3131127"/>
          </a:xfrm>
        </p:spPr>
        <p:txBody>
          <a:bodyPr anchor="ctr"/>
          <a:lstStyle>
            <a:lvl1pPr marL="0" indent="0">
              <a:buNone/>
              <a:defRPr sz="6000">
                <a:solidFill>
                  <a:schemeClr val="bg1"/>
                </a:solidFill>
              </a:defRPr>
            </a:lvl1pPr>
          </a:lstStyle>
          <a:p>
            <a:pPr lvl="0"/>
            <a:r>
              <a:rPr lang="en-US"/>
              <a:t>Insert accent statement here.</a:t>
            </a:r>
          </a:p>
        </p:txBody>
      </p:sp>
    </p:spTree>
    <p:extLst>
      <p:ext uri="{BB962C8B-B14F-4D97-AF65-F5344CB8AC3E}">
        <p14:creationId xmlns:p14="http://schemas.microsoft.com/office/powerpoint/2010/main" val="3745562452"/>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3 Content amethyst lef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039ADF0-50B4-4858-95F7-7C51A1239CD5}"/>
              </a:ext>
            </a:extLst>
          </p:cNvPr>
          <p:cNvSpPr/>
          <p:nvPr userDrawn="1"/>
        </p:nvSpPr>
        <p:spPr>
          <a:xfrm>
            <a:off x="0" y="0"/>
            <a:ext cx="43815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7110037-B89C-C645-8A65-0584641C9896}"/>
              </a:ext>
            </a:extLst>
          </p:cNvPr>
          <p:cNvSpPr>
            <a:spLocks noGrp="1"/>
          </p:cNvSpPr>
          <p:nvPr>
            <p:ph idx="1"/>
          </p:nvPr>
        </p:nvSpPr>
        <p:spPr>
          <a:xfrm>
            <a:off x="685800" y="2321472"/>
            <a:ext cx="3416300" cy="3850728"/>
          </a:xfrm>
          <a:prstGeom prst="rect">
            <a:avLst/>
          </a:prstGeom>
        </p:spPr>
        <p:txBody>
          <a:bodyPr/>
          <a:lstStyle>
            <a:lvl1pPr marL="0" indent="0">
              <a:buNone/>
              <a:defRPr sz="18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p:txBody>
      </p:sp>
      <p:sp>
        <p:nvSpPr>
          <p:cNvPr id="8" name="Slide Number Placeholder 5">
            <a:extLst>
              <a:ext uri="{FF2B5EF4-FFF2-40B4-BE49-F238E27FC236}">
                <a16:creationId xmlns:a16="http://schemas.microsoft.com/office/drawing/2014/main" id="{66BED752-D88C-BA41-A26A-5F1F074B5A78}"/>
              </a:ext>
            </a:extLst>
          </p:cNvPr>
          <p:cNvSpPr>
            <a:spLocks noGrp="1"/>
          </p:cNvSpPr>
          <p:nvPr>
            <p:ph type="sldNum" sz="quarter" idx="4"/>
          </p:nvPr>
        </p:nvSpPr>
        <p:spPr>
          <a:xfrm>
            <a:off x="8759952" y="6355080"/>
            <a:ext cx="2743200" cy="365125"/>
          </a:xfrm>
          <a:prstGeom prst="rect">
            <a:avLst/>
          </a:prstGeom>
        </p:spPr>
        <p:txBody>
          <a:bodyPr vert="horz" lIns="0" tIns="0" rIns="0" bIns="0" rtlCol="0" anchor="t" anchorCtr="0"/>
          <a:lstStyle>
            <a:lvl1pPr algn="r">
              <a:defRPr sz="1000" b="1">
                <a:solidFill>
                  <a:schemeClr val="accent1"/>
                </a:solidFill>
                <a:latin typeface="Arial" panose="020B0604020202020204" pitchFamily="34" charset="0"/>
                <a:cs typeface="Arial" panose="020B0604020202020204" pitchFamily="34" charset="0"/>
              </a:defRPr>
            </a:lvl1pPr>
          </a:lstStyle>
          <a:p>
            <a:fld id="{407F7647-6CBB-4945-B48A-22BF8575EA14}" type="slidenum">
              <a:rPr lang="en-US" smtClean="0"/>
              <a:pPr/>
              <a:t>‹#›</a:t>
            </a:fld>
            <a:endParaRPr lang="en-US"/>
          </a:p>
        </p:txBody>
      </p:sp>
      <p:sp>
        <p:nvSpPr>
          <p:cNvPr id="9" name="Content Placeholder 2">
            <a:extLst>
              <a:ext uri="{FF2B5EF4-FFF2-40B4-BE49-F238E27FC236}">
                <a16:creationId xmlns:a16="http://schemas.microsoft.com/office/drawing/2014/main" id="{A6AA6A22-A47C-474C-8FE7-674A5F7B867F}"/>
              </a:ext>
            </a:extLst>
          </p:cNvPr>
          <p:cNvSpPr>
            <a:spLocks noGrp="1"/>
          </p:cNvSpPr>
          <p:nvPr>
            <p:ph idx="11"/>
          </p:nvPr>
        </p:nvSpPr>
        <p:spPr>
          <a:xfrm>
            <a:off x="685800" y="1181100"/>
            <a:ext cx="3416300" cy="762000"/>
          </a:xfrm>
          <a:prstGeom prst="rect">
            <a:avLst/>
          </a:prstGeom>
        </p:spPr>
        <p:txBody>
          <a:bodyPr anchor="b"/>
          <a:lstStyle>
            <a:lvl1pPr marL="0" indent="0">
              <a:buNone/>
              <a:defRPr sz="2000" b="1">
                <a:solidFill>
                  <a:schemeClr val="bg1"/>
                </a:solidFill>
              </a:defRPr>
            </a:lvl1pPr>
          </a:lstStyle>
          <a:p>
            <a:pPr lvl="0"/>
            <a:r>
              <a:rPr lang="en-US"/>
              <a:t>Click to edit Master text styles</a:t>
            </a:r>
          </a:p>
        </p:txBody>
      </p:sp>
      <p:sp>
        <p:nvSpPr>
          <p:cNvPr id="7" name="Content Placeholder 2">
            <a:extLst>
              <a:ext uri="{FF2B5EF4-FFF2-40B4-BE49-F238E27FC236}">
                <a16:creationId xmlns:a16="http://schemas.microsoft.com/office/drawing/2014/main" id="{C3CB3C04-38A0-6047-A160-729D7E2E77C9}"/>
              </a:ext>
            </a:extLst>
          </p:cNvPr>
          <p:cNvSpPr>
            <a:spLocks noGrp="1"/>
          </p:cNvSpPr>
          <p:nvPr>
            <p:ph idx="10"/>
          </p:nvPr>
        </p:nvSpPr>
        <p:spPr>
          <a:xfrm>
            <a:off x="4838700" y="1584767"/>
            <a:ext cx="6664452" cy="3797300"/>
          </a:xfrm>
          <a:prstGeom prst="rect">
            <a:avLst/>
          </a:prstGeom>
        </p:spPr>
        <p:txBody>
          <a:bodyPr/>
          <a:lstStyle>
            <a:lvl1pPr>
              <a:defRPr>
                <a:solidFill>
                  <a:schemeClr val="tx1"/>
                </a:solidFill>
              </a:defRPr>
            </a:lvl1pPr>
            <a:lvl2pPr>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52372795"/>
      </p:ext>
    </p:extLst>
  </p:cSld>
  <p:clrMapOvr>
    <a:masterClrMapping/>
  </p:clrMapOvr>
  <p:extLst>
    <p:ext uri="{DCECCB84-F9BA-43D5-87BE-67443E8EF086}">
      <p15:sldGuideLst xmlns:p15="http://schemas.microsoft.com/office/powerpoint/2012/main">
        <p15:guide id="1" pos="2760">
          <p15:clr>
            <a:srgbClr val="FBAE40"/>
          </p15:clr>
        </p15:guide>
        <p15:guide id="2" pos="3048">
          <p15:clr>
            <a:srgbClr val="FBAE40"/>
          </p15:clr>
        </p15:guide>
        <p15:guide id="3" orient="horz" pos="984">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3 Content amethyst righ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039ADF0-50B4-4858-95F7-7C51A1239CD5}"/>
              </a:ext>
            </a:extLst>
          </p:cNvPr>
          <p:cNvSpPr/>
          <p:nvPr userDrawn="1"/>
        </p:nvSpPr>
        <p:spPr>
          <a:xfrm>
            <a:off x="7810500" y="0"/>
            <a:ext cx="43815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7110037-B89C-C645-8A65-0584641C9896}"/>
              </a:ext>
            </a:extLst>
          </p:cNvPr>
          <p:cNvSpPr>
            <a:spLocks noGrp="1"/>
          </p:cNvSpPr>
          <p:nvPr>
            <p:ph idx="1"/>
          </p:nvPr>
        </p:nvSpPr>
        <p:spPr>
          <a:xfrm>
            <a:off x="8089900" y="2321472"/>
            <a:ext cx="3416300" cy="3850728"/>
          </a:xfrm>
          <a:prstGeom prst="rect">
            <a:avLst/>
          </a:prstGeom>
        </p:spPr>
        <p:txBody>
          <a:bodyPr/>
          <a:lstStyle>
            <a:lvl1pPr marL="0" indent="0">
              <a:buNone/>
              <a:defRPr sz="18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p:txBody>
      </p:sp>
      <p:sp>
        <p:nvSpPr>
          <p:cNvPr id="8" name="Slide Number Placeholder 5">
            <a:extLst>
              <a:ext uri="{FF2B5EF4-FFF2-40B4-BE49-F238E27FC236}">
                <a16:creationId xmlns:a16="http://schemas.microsoft.com/office/drawing/2014/main" id="{66BED752-D88C-BA41-A26A-5F1F074B5A78}"/>
              </a:ext>
            </a:extLst>
          </p:cNvPr>
          <p:cNvSpPr>
            <a:spLocks noGrp="1"/>
          </p:cNvSpPr>
          <p:nvPr>
            <p:ph type="sldNum" sz="quarter" idx="4"/>
          </p:nvPr>
        </p:nvSpPr>
        <p:spPr>
          <a:xfrm>
            <a:off x="8759952" y="6355080"/>
            <a:ext cx="2743200" cy="365125"/>
          </a:xfrm>
          <a:prstGeom prst="rect">
            <a:avLst/>
          </a:prstGeom>
        </p:spPr>
        <p:txBody>
          <a:bodyPr vert="horz" lIns="0" tIns="0" rIns="0" bIns="0" rtlCol="0" anchor="t" anchorCtr="0"/>
          <a:lstStyle>
            <a:lvl1pPr algn="r">
              <a:defRPr sz="1000" b="1">
                <a:solidFill>
                  <a:schemeClr val="accent1"/>
                </a:solidFill>
                <a:latin typeface="Arial" panose="020B0604020202020204" pitchFamily="34" charset="0"/>
                <a:cs typeface="Arial" panose="020B0604020202020204" pitchFamily="34" charset="0"/>
              </a:defRPr>
            </a:lvl1pPr>
          </a:lstStyle>
          <a:p>
            <a:fld id="{407F7647-6CBB-4945-B48A-22BF8575EA14}" type="slidenum">
              <a:rPr lang="en-US" smtClean="0"/>
              <a:pPr/>
              <a:t>‹#›</a:t>
            </a:fld>
            <a:endParaRPr lang="en-US"/>
          </a:p>
        </p:txBody>
      </p:sp>
      <p:sp>
        <p:nvSpPr>
          <p:cNvPr id="9" name="Content Placeholder 2">
            <a:extLst>
              <a:ext uri="{FF2B5EF4-FFF2-40B4-BE49-F238E27FC236}">
                <a16:creationId xmlns:a16="http://schemas.microsoft.com/office/drawing/2014/main" id="{A6AA6A22-A47C-474C-8FE7-674A5F7B867F}"/>
              </a:ext>
            </a:extLst>
          </p:cNvPr>
          <p:cNvSpPr>
            <a:spLocks noGrp="1"/>
          </p:cNvSpPr>
          <p:nvPr>
            <p:ph idx="11"/>
          </p:nvPr>
        </p:nvSpPr>
        <p:spPr>
          <a:xfrm>
            <a:off x="8089900" y="1181100"/>
            <a:ext cx="3416300" cy="762000"/>
          </a:xfrm>
          <a:prstGeom prst="rect">
            <a:avLst/>
          </a:prstGeom>
        </p:spPr>
        <p:txBody>
          <a:bodyPr anchor="b"/>
          <a:lstStyle>
            <a:lvl1pPr marL="0" indent="0">
              <a:buNone/>
              <a:defRPr sz="2000" b="1">
                <a:solidFill>
                  <a:schemeClr val="bg1"/>
                </a:solidFill>
              </a:defRPr>
            </a:lvl1pPr>
          </a:lstStyle>
          <a:p>
            <a:pPr lvl="0"/>
            <a:r>
              <a:rPr lang="en-US"/>
              <a:t>Click to edit Master text styles</a:t>
            </a:r>
          </a:p>
        </p:txBody>
      </p:sp>
      <p:sp>
        <p:nvSpPr>
          <p:cNvPr id="7" name="Footer Placeholder 2">
            <a:extLst>
              <a:ext uri="{FF2B5EF4-FFF2-40B4-BE49-F238E27FC236}">
                <a16:creationId xmlns:a16="http://schemas.microsoft.com/office/drawing/2014/main" id="{CA2827E9-8B6E-8B4A-A34B-69F79E1C5CB8}"/>
              </a:ext>
            </a:extLst>
          </p:cNvPr>
          <p:cNvSpPr>
            <a:spLocks noGrp="1"/>
          </p:cNvSpPr>
          <p:nvPr>
            <p:ph type="ftr" sz="quarter" idx="12"/>
          </p:nvPr>
        </p:nvSpPr>
        <p:spPr>
          <a:xfrm>
            <a:off x="685800" y="6356350"/>
            <a:ext cx="4114800" cy="365125"/>
          </a:xfrm>
        </p:spPr>
        <p:txBody>
          <a:bodyPr/>
          <a:lstStyle/>
          <a:p>
            <a:r>
              <a:rPr lang="en-US" b="1"/>
              <a:t>Jackson Lewis P.C.  </a:t>
            </a:r>
            <a:endParaRPr lang="en-US"/>
          </a:p>
        </p:txBody>
      </p:sp>
      <p:sp>
        <p:nvSpPr>
          <p:cNvPr id="10" name="Content Placeholder 2">
            <a:extLst>
              <a:ext uri="{FF2B5EF4-FFF2-40B4-BE49-F238E27FC236}">
                <a16:creationId xmlns:a16="http://schemas.microsoft.com/office/drawing/2014/main" id="{2D52510A-B443-3A41-856F-1DC143ABE19B}"/>
              </a:ext>
            </a:extLst>
          </p:cNvPr>
          <p:cNvSpPr>
            <a:spLocks noGrp="1"/>
          </p:cNvSpPr>
          <p:nvPr>
            <p:ph idx="10"/>
          </p:nvPr>
        </p:nvSpPr>
        <p:spPr>
          <a:xfrm>
            <a:off x="688848" y="1584767"/>
            <a:ext cx="6664452" cy="3797300"/>
          </a:xfrm>
          <a:prstGeom prst="rect">
            <a:avLst/>
          </a:prstGeom>
        </p:spPr>
        <p:txBody>
          <a:bodyPr/>
          <a:lstStyle>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05143121"/>
      </p:ext>
    </p:extLst>
  </p:cSld>
  <p:clrMapOvr>
    <a:masterClrMapping/>
  </p:clrMapOvr>
  <p:extLst>
    <p:ext uri="{DCECCB84-F9BA-43D5-87BE-67443E8EF086}">
      <p15:sldGuideLst xmlns:p15="http://schemas.microsoft.com/office/powerpoint/2012/main">
        <p15:guide id="1" pos="4632">
          <p15:clr>
            <a:srgbClr val="FBAE40"/>
          </p15:clr>
        </p15:guide>
        <p15:guide id="2" pos="4920">
          <p15:clr>
            <a:srgbClr val="FBAE40"/>
          </p15:clr>
        </p15:guide>
        <p15:guide id="3" orient="horz" pos="984">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_Title no Content">
    <p:spTree>
      <p:nvGrpSpPr>
        <p:cNvPr id="1" name=""/>
        <p:cNvGrpSpPr/>
        <p:nvPr/>
      </p:nvGrpSpPr>
      <p:grpSpPr>
        <a:xfrm>
          <a:off x="0" y="0"/>
          <a:ext cx="0" cy="0"/>
          <a:chOff x="0" y="0"/>
          <a:chExt cx="0" cy="0"/>
        </a:xfrm>
      </p:grpSpPr>
      <p:sp>
        <p:nvSpPr>
          <p:cNvPr id="7" name="Footer Placeholder 4">
            <a:extLst>
              <a:ext uri="{FF2B5EF4-FFF2-40B4-BE49-F238E27FC236}">
                <a16:creationId xmlns:a16="http://schemas.microsoft.com/office/drawing/2014/main" id="{9924244A-D158-6344-86A5-C9D81CABCC51}"/>
              </a:ext>
            </a:extLst>
          </p:cNvPr>
          <p:cNvSpPr>
            <a:spLocks noGrp="1"/>
          </p:cNvSpPr>
          <p:nvPr>
            <p:ph type="ftr" sz="quarter" idx="3"/>
          </p:nvPr>
        </p:nvSpPr>
        <p:spPr>
          <a:xfrm>
            <a:off x="685800" y="6356350"/>
            <a:ext cx="4114800" cy="365125"/>
          </a:xfrm>
          <a:prstGeom prst="rect">
            <a:avLst/>
          </a:prstGeom>
        </p:spPr>
        <p:txBody>
          <a:bodyPr vert="horz" lIns="0" tIns="0" rIns="0" bIns="0" rtlCol="0" anchor="t" anchorCtr="0"/>
          <a:lstStyle>
            <a:lvl1pPr algn="l">
              <a:defRPr sz="1000">
                <a:solidFill>
                  <a:schemeClr val="accent1"/>
                </a:solidFill>
                <a:latin typeface="Arial" panose="020B0604020202020204" pitchFamily="34" charset="0"/>
                <a:cs typeface="Arial" panose="020B0604020202020204" pitchFamily="34" charset="0"/>
              </a:defRPr>
            </a:lvl1pPr>
          </a:lstStyle>
          <a:p>
            <a:r>
              <a:rPr lang="en-US" b="1"/>
              <a:t>Jackson Lewis P.C.  </a:t>
            </a:r>
            <a:endParaRPr lang="en-US"/>
          </a:p>
        </p:txBody>
      </p:sp>
      <p:sp>
        <p:nvSpPr>
          <p:cNvPr id="8" name="Slide Number Placeholder 5">
            <a:extLst>
              <a:ext uri="{FF2B5EF4-FFF2-40B4-BE49-F238E27FC236}">
                <a16:creationId xmlns:a16="http://schemas.microsoft.com/office/drawing/2014/main" id="{66BED752-D88C-BA41-A26A-5F1F074B5A78}"/>
              </a:ext>
            </a:extLst>
          </p:cNvPr>
          <p:cNvSpPr>
            <a:spLocks noGrp="1"/>
          </p:cNvSpPr>
          <p:nvPr>
            <p:ph type="sldNum" sz="quarter" idx="4"/>
          </p:nvPr>
        </p:nvSpPr>
        <p:spPr>
          <a:xfrm>
            <a:off x="8759952" y="6355080"/>
            <a:ext cx="2743200" cy="365125"/>
          </a:xfrm>
          <a:prstGeom prst="rect">
            <a:avLst/>
          </a:prstGeom>
        </p:spPr>
        <p:txBody>
          <a:bodyPr vert="horz" lIns="0" tIns="0" rIns="0" bIns="0" rtlCol="0" anchor="t" anchorCtr="0"/>
          <a:lstStyle>
            <a:lvl1pPr algn="r">
              <a:defRPr sz="1000" b="1">
                <a:solidFill>
                  <a:schemeClr val="accent1"/>
                </a:solidFill>
                <a:latin typeface="Arial" panose="020B0604020202020204" pitchFamily="34" charset="0"/>
                <a:cs typeface="Arial" panose="020B0604020202020204" pitchFamily="34" charset="0"/>
              </a:defRPr>
            </a:lvl1pPr>
          </a:lstStyle>
          <a:p>
            <a:fld id="{407F7647-6CBB-4945-B48A-22BF8575EA14}" type="slidenum">
              <a:rPr lang="en-US" smtClean="0"/>
              <a:pPr/>
              <a:t>‹#›</a:t>
            </a:fld>
            <a:endParaRPr lang="en-US"/>
          </a:p>
        </p:txBody>
      </p:sp>
      <p:sp>
        <p:nvSpPr>
          <p:cNvPr id="6" name="Rectangle 5">
            <a:extLst>
              <a:ext uri="{FF2B5EF4-FFF2-40B4-BE49-F238E27FC236}">
                <a16:creationId xmlns:a16="http://schemas.microsoft.com/office/drawing/2014/main" id="{4C10F997-1AEB-5448-8248-BB47AA2B9162}"/>
              </a:ext>
            </a:extLst>
          </p:cNvPr>
          <p:cNvSpPr/>
          <p:nvPr userDrawn="1"/>
        </p:nvSpPr>
        <p:spPr>
          <a:xfrm>
            <a:off x="0" y="0"/>
            <a:ext cx="12192000" cy="1248229"/>
          </a:xfrm>
          <a:prstGeom prst="rect">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 name="Title Placeholder 1">
            <a:extLst>
              <a:ext uri="{FF2B5EF4-FFF2-40B4-BE49-F238E27FC236}">
                <a16:creationId xmlns:a16="http://schemas.microsoft.com/office/drawing/2014/main" id="{6A34A508-91FC-464A-AFE4-6FEE546C1B12}"/>
              </a:ext>
            </a:extLst>
          </p:cNvPr>
          <p:cNvSpPr>
            <a:spLocks noGrp="1"/>
          </p:cNvSpPr>
          <p:nvPr>
            <p:ph type="title"/>
          </p:nvPr>
        </p:nvSpPr>
        <p:spPr>
          <a:xfrm>
            <a:off x="685800" y="457200"/>
            <a:ext cx="10817352" cy="737961"/>
          </a:xfrm>
          <a:prstGeom prst="rect">
            <a:avLst/>
          </a:prstGeom>
        </p:spPr>
        <p:txBody>
          <a:bodyPr vert="horz" lIns="0" tIns="0" rIns="0" bIns="0" rtlCol="0" anchor="t">
            <a:noAutofit/>
          </a:bodyPr>
          <a:lstStyle>
            <a:lvl1pPr>
              <a:defRPr>
                <a:solidFill>
                  <a:schemeClr val="bg1"/>
                </a:solidFill>
              </a:defRPr>
            </a:lvl1pPr>
          </a:lstStyle>
          <a:p>
            <a:r>
              <a:rPr lang="en-US"/>
              <a:t>Click to edit Master title style</a:t>
            </a:r>
          </a:p>
        </p:txBody>
      </p:sp>
      <p:sp>
        <p:nvSpPr>
          <p:cNvPr id="10" name="Picture Placeholder 2">
            <a:extLst>
              <a:ext uri="{FF2B5EF4-FFF2-40B4-BE49-F238E27FC236}">
                <a16:creationId xmlns:a16="http://schemas.microsoft.com/office/drawing/2014/main" id="{271A8290-D5AB-7E43-B58F-00526C5516A5}"/>
              </a:ext>
            </a:extLst>
          </p:cNvPr>
          <p:cNvSpPr>
            <a:spLocks noGrp="1"/>
          </p:cNvSpPr>
          <p:nvPr>
            <p:ph type="pic" idx="1"/>
          </p:nvPr>
        </p:nvSpPr>
        <p:spPr>
          <a:xfrm>
            <a:off x="3140364" y="1562101"/>
            <a:ext cx="5763491" cy="325928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11" name="Content Placeholder 3">
            <a:extLst>
              <a:ext uri="{FF2B5EF4-FFF2-40B4-BE49-F238E27FC236}">
                <a16:creationId xmlns:a16="http://schemas.microsoft.com/office/drawing/2014/main" id="{E4ACE865-B391-F441-BEDF-5E90D6B1A5BA}"/>
              </a:ext>
            </a:extLst>
          </p:cNvPr>
          <p:cNvSpPr>
            <a:spLocks noGrp="1"/>
          </p:cNvSpPr>
          <p:nvPr>
            <p:ph sz="half" idx="2" hasCustomPrompt="1"/>
          </p:nvPr>
        </p:nvSpPr>
        <p:spPr>
          <a:xfrm>
            <a:off x="3140363" y="5347860"/>
            <a:ext cx="5763491" cy="313872"/>
          </a:xfrm>
        </p:spPr>
        <p:txBody>
          <a:bodyPr lIns="0"/>
          <a:lstStyle>
            <a:lvl1pPr marL="0" indent="0">
              <a:buNone/>
              <a:defRPr sz="1400">
                <a:solidFill>
                  <a:schemeClr val="tx1">
                    <a:lumMod val="75000"/>
                    <a:lumOff val="25000"/>
                  </a:schemeClr>
                </a:solidFill>
              </a:defRPr>
            </a:lvl1pPr>
            <a:lvl2pPr marL="457200" indent="0">
              <a:buNone/>
              <a:defRPr sz="1400">
                <a:solidFill>
                  <a:schemeClr val="tx1">
                    <a:lumMod val="75000"/>
                    <a:lumOff val="25000"/>
                  </a:schemeClr>
                </a:solidFill>
              </a:defRPr>
            </a:lvl2pPr>
            <a:lvl3pPr>
              <a:defRPr sz="1400">
                <a:solidFill>
                  <a:schemeClr val="tx1">
                    <a:lumMod val="75000"/>
                    <a:lumOff val="25000"/>
                  </a:schemeClr>
                </a:solidFill>
              </a:defRPr>
            </a:lvl3pPr>
            <a:lvl4pPr>
              <a:defRPr sz="1200">
                <a:solidFill>
                  <a:schemeClr val="tx1">
                    <a:lumMod val="75000"/>
                    <a:lumOff val="25000"/>
                  </a:schemeClr>
                </a:solidFill>
              </a:defRPr>
            </a:lvl4pPr>
            <a:lvl5pPr>
              <a:defRPr sz="1200">
                <a:solidFill>
                  <a:schemeClr val="tx1">
                    <a:lumMod val="65000"/>
                    <a:lumOff val="35000"/>
                  </a:schemeClr>
                </a:solidFill>
              </a:defRPr>
            </a:lvl5pPr>
          </a:lstStyle>
          <a:p>
            <a:pPr lvl="0"/>
            <a:r>
              <a:rPr lang="en-US"/>
              <a:t>Second level</a:t>
            </a:r>
          </a:p>
        </p:txBody>
      </p:sp>
      <p:sp>
        <p:nvSpPr>
          <p:cNvPr id="12" name="Text Placeholder 2">
            <a:extLst>
              <a:ext uri="{FF2B5EF4-FFF2-40B4-BE49-F238E27FC236}">
                <a16:creationId xmlns:a16="http://schemas.microsoft.com/office/drawing/2014/main" id="{FA580981-3CE7-4D41-998D-87EB3B252D35}"/>
              </a:ext>
            </a:extLst>
          </p:cNvPr>
          <p:cNvSpPr>
            <a:spLocks noGrp="1"/>
          </p:cNvSpPr>
          <p:nvPr>
            <p:ph type="body" idx="10"/>
          </p:nvPr>
        </p:nvSpPr>
        <p:spPr>
          <a:xfrm>
            <a:off x="3140363" y="5006489"/>
            <a:ext cx="5763491" cy="324789"/>
          </a:xfrm>
        </p:spPr>
        <p:txBody>
          <a:bodyPr lIns="0" anchor="t" anchorCtr="0">
            <a:normAutofit/>
          </a:bodyPr>
          <a:lstStyle>
            <a:lvl1pPr marL="0" indent="0">
              <a:buNone/>
              <a:defRPr sz="1600" b="1">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Tree>
    <p:extLst>
      <p:ext uri="{BB962C8B-B14F-4D97-AF65-F5344CB8AC3E}">
        <p14:creationId xmlns:p14="http://schemas.microsoft.com/office/powerpoint/2010/main" val="286876628"/>
      </p:ext>
    </p:extLst>
  </p:cSld>
  <p:clrMapOvr>
    <a:masterClrMapping/>
  </p:clrMapOvr>
  <p:extLst>
    <p:ext uri="{DCECCB84-F9BA-43D5-87BE-67443E8EF086}">
      <p15:sldGuideLst xmlns:p15="http://schemas.microsoft.com/office/powerpoint/2012/main">
        <p15:guide id="1" orient="horz" pos="120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6D1FA51-3B57-40BD-91B5-CEC224871270}"/>
              </a:ext>
            </a:extLst>
          </p:cNvPr>
          <p:cNvSpPr/>
          <p:nvPr userDrawn="1"/>
        </p:nvSpPr>
        <p:spPr>
          <a:xfrm>
            <a:off x="0" y="0"/>
            <a:ext cx="12192000" cy="6858000"/>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 name="TextBox 1">
            <a:extLst>
              <a:ext uri="{FF2B5EF4-FFF2-40B4-BE49-F238E27FC236}">
                <a16:creationId xmlns:a16="http://schemas.microsoft.com/office/drawing/2014/main" id="{5A78F35C-B711-459A-8D9C-462DD4E0FE0F}"/>
              </a:ext>
            </a:extLst>
          </p:cNvPr>
          <p:cNvSpPr txBox="1"/>
          <p:nvPr userDrawn="1"/>
        </p:nvSpPr>
        <p:spPr>
          <a:xfrm>
            <a:off x="685800" y="2752344"/>
            <a:ext cx="7813964" cy="1015663"/>
          </a:xfrm>
          <a:prstGeom prst="rect">
            <a:avLst/>
          </a:prstGeom>
          <a:noFill/>
        </p:spPr>
        <p:txBody>
          <a:bodyPr wrap="square" rtlCol="0">
            <a:spAutoFit/>
          </a:bodyPr>
          <a:lstStyle/>
          <a:p>
            <a:r>
              <a:rPr lang="en-US" sz="6000" b="1">
                <a:solidFill>
                  <a:schemeClr val="bg1"/>
                </a:solidFill>
                <a:latin typeface="Arial" panose="020B0604020202020204" pitchFamily="34" charset="0"/>
                <a:cs typeface="Arial" panose="020B0604020202020204" pitchFamily="34" charset="0"/>
              </a:rPr>
              <a:t>Thank </a:t>
            </a:r>
            <a:r>
              <a:rPr lang="en-US" sz="6000" b="1">
                <a:solidFill>
                  <a:schemeClr val="accent2"/>
                </a:solidFill>
                <a:latin typeface="Arial" panose="020B0604020202020204" pitchFamily="34" charset="0"/>
                <a:cs typeface="Arial" panose="020B0604020202020204" pitchFamily="34" charset="0"/>
              </a:rPr>
              <a:t>you</a:t>
            </a:r>
            <a:r>
              <a:rPr lang="en-US" sz="6000" b="1">
                <a:solidFill>
                  <a:schemeClr val="bg1"/>
                </a:solidFill>
                <a:latin typeface="Arial" panose="020B0604020202020204" pitchFamily="34" charset="0"/>
                <a:cs typeface="Arial" panose="020B0604020202020204" pitchFamily="34" charset="0"/>
              </a:rPr>
              <a:t>.</a:t>
            </a:r>
          </a:p>
        </p:txBody>
      </p:sp>
      <p:pic>
        <p:nvPicPr>
          <p:cNvPr id="4" name="Picture 3" descr="A picture containing drawing&#10;&#10;Description automatically generated">
            <a:extLst>
              <a:ext uri="{FF2B5EF4-FFF2-40B4-BE49-F238E27FC236}">
                <a16:creationId xmlns:a16="http://schemas.microsoft.com/office/drawing/2014/main" id="{9C2CAC87-7752-4274-8537-B916C8EA400C}"/>
              </a:ext>
            </a:extLst>
          </p:cNvPr>
          <p:cNvPicPr>
            <a:picLocks noChangeAspect="1"/>
          </p:cNvPicPr>
          <p:nvPr userDrawn="1"/>
        </p:nvPicPr>
        <p:blipFill>
          <a:blip r:embed="rId2"/>
          <a:stretch>
            <a:fillRect/>
          </a:stretch>
        </p:blipFill>
        <p:spPr>
          <a:xfrm>
            <a:off x="8820635" y="658368"/>
            <a:ext cx="2670048" cy="412550"/>
          </a:xfrm>
          <a:prstGeom prst="rect">
            <a:avLst/>
          </a:prstGeom>
        </p:spPr>
      </p:pic>
    </p:spTree>
    <p:extLst>
      <p:ext uri="{BB962C8B-B14F-4D97-AF65-F5344CB8AC3E}">
        <p14:creationId xmlns:p14="http://schemas.microsoft.com/office/powerpoint/2010/main" val="3217313524"/>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Agenda_Coral">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3C9DD92-D611-4045-9BE2-B28CA8F0D72D}"/>
              </a:ext>
            </a:extLst>
          </p:cNvPr>
          <p:cNvSpPr/>
          <p:nvPr userDrawn="1"/>
        </p:nvSpPr>
        <p:spPr>
          <a:xfrm>
            <a:off x="0" y="0"/>
            <a:ext cx="12192000" cy="685800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 name="Title 1">
            <a:extLst>
              <a:ext uri="{FF2B5EF4-FFF2-40B4-BE49-F238E27FC236}">
                <a16:creationId xmlns:a16="http://schemas.microsoft.com/office/drawing/2014/main" id="{CCF83363-4AE9-4C7D-ACC9-83EDF6E0B84D}"/>
              </a:ext>
            </a:extLst>
          </p:cNvPr>
          <p:cNvSpPr>
            <a:spLocks noGrp="1"/>
          </p:cNvSpPr>
          <p:nvPr>
            <p:ph type="title" hasCustomPrompt="1"/>
          </p:nvPr>
        </p:nvSpPr>
        <p:spPr>
          <a:xfrm>
            <a:off x="694392" y="1673352"/>
            <a:ext cx="4462272" cy="1398094"/>
          </a:xfrm>
        </p:spPr>
        <p:txBody>
          <a:bodyPr/>
          <a:lstStyle>
            <a:lvl1pPr>
              <a:defRPr sz="4000">
                <a:solidFill>
                  <a:schemeClr val="bg1"/>
                </a:solidFill>
              </a:defRPr>
            </a:lvl1pPr>
          </a:lstStyle>
          <a:p>
            <a:r>
              <a:rPr lang="en-US"/>
              <a:t>Contents</a:t>
            </a:r>
          </a:p>
        </p:txBody>
      </p:sp>
      <p:sp>
        <p:nvSpPr>
          <p:cNvPr id="8" name="Text Placeholder 7">
            <a:extLst>
              <a:ext uri="{FF2B5EF4-FFF2-40B4-BE49-F238E27FC236}">
                <a16:creationId xmlns:a16="http://schemas.microsoft.com/office/drawing/2014/main" id="{2E0ABC08-DFAC-40B4-8954-B26CF2BBF41B}"/>
              </a:ext>
            </a:extLst>
          </p:cNvPr>
          <p:cNvSpPr>
            <a:spLocks noGrp="1"/>
          </p:cNvSpPr>
          <p:nvPr>
            <p:ph type="body" sz="quarter" idx="10" hasCustomPrompt="1"/>
          </p:nvPr>
        </p:nvSpPr>
        <p:spPr>
          <a:xfrm>
            <a:off x="5971032" y="1673352"/>
            <a:ext cx="5577840" cy="3630168"/>
          </a:xfrm>
        </p:spPr>
        <p:txBody>
          <a:bodyPr/>
          <a:lstStyle>
            <a:lvl1pPr marL="457200" indent="-457200">
              <a:buFont typeface="Arial" panose="020B0604020202020204" pitchFamily="34" charset="0"/>
              <a:buChar char="•"/>
              <a:defRPr sz="1800" b="1">
                <a:solidFill>
                  <a:schemeClr val="bg1"/>
                </a:solidFill>
              </a:defRPr>
            </a:lvl1pPr>
            <a:lvl2pPr marL="914400" indent="-457200">
              <a:buFont typeface="+mj-lt"/>
              <a:buAutoNum type="arabicPeriod"/>
              <a:defRPr sz="1800" b="1">
                <a:solidFill>
                  <a:schemeClr val="bg1"/>
                </a:solidFill>
              </a:defRPr>
            </a:lvl2pPr>
            <a:lvl3pPr marL="1257300" indent="-342900">
              <a:buFont typeface="+mj-lt"/>
              <a:buAutoNum type="arabicPeriod"/>
              <a:defRPr sz="1800" b="1">
                <a:solidFill>
                  <a:schemeClr val="bg1"/>
                </a:solidFill>
              </a:defRPr>
            </a:lvl3pPr>
            <a:lvl4pPr marL="1714500" indent="-342900">
              <a:buFont typeface="+mj-lt"/>
              <a:buAutoNum type="arabicPeriod"/>
              <a:defRPr sz="1800" b="1">
                <a:solidFill>
                  <a:schemeClr val="bg1"/>
                </a:solidFill>
              </a:defRPr>
            </a:lvl4pPr>
            <a:lvl5pPr marL="2171700" indent="-342900">
              <a:buFont typeface="+mj-lt"/>
              <a:buAutoNum type="arabicPeriod"/>
              <a:defRPr sz="1800" b="1">
                <a:solidFill>
                  <a:schemeClr val="bg1"/>
                </a:solidFill>
              </a:defRPr>
            </a:lvl5pPr>
          </a:lstStyle>
          <a:p>
            <a:pPr lvl="0"/>
            <a:r>
              <a:rPr lang="en-US"/>
              <a:t>Item</a:t>
            </a:r>
          </a:p>
          <a:p>
            <a:pPr lvl="0"/>
            <a:r>
              <a:rPr lang="en-US"/>
              <a:t>Item</a:t>
            </a:r>
          </a:p>
          <a:p>
            <a:pPr lvl="0"/>
            <a:r>
              <a:rPr lang="en-US"/>
              <a:t>Item</a:t>
            </a:r>
          </a:p>
          <a:p>
            <a:pPr lvl="0"/>
            <a:r>
              <a:rPr lang="en-US"/>
              <a:t>Item</a:t>
            </a:r>
          </a:p>
          <a:p>
            <a:pPr lvl="0"/>
            <a:r>
              <a:rPr lang="en-US"/>
              <a:t>Item</a:t>
            </a:r>
          </a:p>
          <a:p>
            <a:pPr lvl="0"/>
            <a:r>
              <a:rPr lang="en-US"/>
              <a:t>Item</a:t>
            </a:r>
          </a:p>
        </p:txBody>
      </p:sp>
    </p:spTree>
    <p:extLst>
      <p:ext uri="{BB962C8B-B14F-4D97-AF65-F5344CB8AC3E}">
        <p14:creationId xmlns:p14="http://schemas.microsoft.com/office/powerpoint/2010/main" val="23087527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Agenda_Coral photo">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2662097-3A13-0548-A148-A0D38A232115}"/>
              </a:ext>
            </a:extLst>
          </p:cNvPr>
          <p:cNvPicPr>
            <a:picLocks noChangeAspect="1"/>
          </p:cNvPicPr>
          <p:nvPr userDrawn="1"/>
        </p:nvPicPr>
        <p:blipFill rotWithShape="1">
          <a:blip r:embed="rId2"/>
          <a:srcRect l="7262" t="683" r="50951" b="598"/>
          <a:stretch/>
        </p:blipFill>
        <p:spPr>
          <a:xfrm>
            <a:off x="0" y="1"/>
            <a:ext cx="7391400" cy="6858000"/>
          </a:xfrm>
          <a:prstGeom prst="rect">
            <a:avLst/>
          </a:prstGeom>
        </p:spPr>
      </p:pic>
      <p:sp>
        <p:nvSpPr>
          <p:cNvPr id="4" name="Rectangle 3">
            <a:extLst>
              <a:ext uri="{FF2B5EF4-FFF2-40B4-BE49-F238E27FC236}">
                <a16:creationId xmlns:a16="http://schemas.microsoft.com/office/drawing/2014/main" id="{EBAB421E-8DBB-DB4E-BA02-D46FB52D5410}"/>
              </a:ext>
            </a:extLst>
          </p:cNvPr>
          <p:cNvSpPr/>
          <p:nvPr userDrawn="1"/>
        </p:nvSpPr>
        <p:spPr>
          <a:xfrm>
            <a:off x="0" y="0"/>
            <a:ext cx="7391400" cy="6858000"/>
          </a:xfrm>
          <a:prstGeom prst="rect">
            <a:avLst/>
          </a:prstGeom>
          <a:solidFill>
            <a:schemeClr val="accent2">
              <a:alpha val="3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 Placeholder 7">
            <a:extLst>
              <a:ext uri="{FF2B5EF4-FFF2-40B4-BE49-F238E27FC236}">
                <a16:creationId xmlns:a16="http://schemas.microsoft.com/office/drawing/2014/main" id="{2CFDE4D6-90CF-D549-BF76-045623733127}"/>
              </a:ext>
            </a:extLst>
          </p:cNvPr>
          <p:cNvSpPr>
            <a:spLocks noGrp="1"/>
          </p:cNvSpPr>
          <p:nvPr>
            <p:ph type="body" sz="quarter" idx="10" hasCustomPrompt="1"/>
          </p:nvPr>
        </p:nvSpPr>
        <p:spPr>
          <a:xfrm>
            <a:off x="5971032" y="1591056"/>
            <a:ext cx="4919662" cy="3511550"/>
          </a:xfrm>
          <a:solidFill>
            <a:schemeClr val="bg1"/>
          </a:solidFill>
          <a:ln>
            <a:solidFill>
              <a:schemeClr val="bg1"/>
            </a:solidFill>
          </a:ln>
        </p:spPr>
        <p:txBody>
          <a:bodyPr anchor="ctr"/>
          <a:lstStyle>
            <a:lvl1pPr marL="974725" indent="-401638" defTabSz="1828800">
              <a:tabLst/>
              <a:defRPr sz="1800">
                <a:solidFill>
                  <a:schemeClr val="accent1"/>
                </a:solidFill>
              </a:defRPr>
            </a:lvl1pPr>
          </a:lstStyle>
          <a:p>
            <a:pPr lvl="0"/>
            <a:r>
              <a:rPr lang="en-US"/>
              <a:t>Topic 1</a:t>
            </a:r>
          </a:p>
          <a:p>
            <a:pPr lvl="0"/>
            <a:r>
              <a:rPr lang="en-US"/>
              <a:t>Topic 2</a:t>
            </a:r>
          </a:p>
          <a:p>
            <a:pPr lvl="0"/>
            <a:r>
              <a:rPr lang="en-US"/>
              <a:t>Topic 3</a:t>
            </a:r>
          </a:p>
          <a:p>
            <a:pPr lvl="0"/>
            <a:r>
              <a:rPr lang="en-US"/>
              <a:t>Topic 4</a:t>
            </a:r>
          </a:p>
          <a:p>
            <a:pPr lvl="0"/>
            <a:r>
              <a:rPr lang="en-US"/>
              <a:t>Topic 5</a:t>
            </a:r>
          </a:p>
        </p:txBody>
      </p:sp>
      <p:sp>
        <p:nvSpPr>
          <p:cNvPr id="6" name="Title 1">
            <a:extLst>
              <a:ext uri="{FF2B5EF4-FFF2-40B4-BE49-F238E27FC236}">
                <a16:creationId xmlns:a16="http://schemas.microsoft.com/office/drawing/2014/main" id="{0B3F8F76-7615-7744-AE5A-38B7FC6ACCDC}"/>
              </a:ext>
            </a:extLst>
          </p:cNvPr>
          <p:cNvSpPr>
            <a:spLocks noGrp="1"/>
          </p:cNvSpPr>
          <p:nvPr>
            <p:ph type="title" hasCustomPrompt="1"/>
          </p:nvPr>
        </p:nvSpPr>
        <p:spPr>
          <a:xfrm>
            <a:off x="694392" y="2816352"/>
            <a:ext cx="4062336" cy="777240"/>
          </a:xfrm>
        </p:spPr>
        <p:txBody>
          <a:bodyPr/>
          <a:lstStyle>
            <a:lvl1pPr>
              <a:defRPr sz="6600">
                <a:solidFill>
                  <a:schemeClr val="bg1"/>
                </a:solidFill>
              </a:defRPr>
            </a:lvl1pPr>
          </a:lstStyle>
          <a:p>
            <a:r>
              <a:rPr lang="en-US"/>
              <a:t>Agenda</a:t>
            </a:r>
          </a:p>
        </p:txBody>
      </p:sp>
    </p:spTree>
    <p:extLst>
      <p:ext uri="{BB962C8B-B14F-4D97-AF65-F5344CB8AC3E}">
        <p14:creationId xmlns:p14="http://schemas.microsoft.com/office/powerpoint/2010/main" val="32266191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Divider coral">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6D1FA51-3B57-40BD-91B5-CEC224871270}"/>
              </a:ext>
            </a:extLst>
          </p:cNvPr>
          <p:cNvSpPr/>
          <p:nvPr userDrawn="1"/>
        </p:nvSpPr>
        <p:spPr>
          <a:xfrm>
            <a:off x="0" y="0"/>
            <a:ext cx="12192000" cy="685800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a:extLst>
              <a:ext uri="{FF2B5EF4-FFF2-40B4-BE49-F238E27FC236}">
                <a16:creationId xmlns:a16="http://schemas.microsoft.com/office/drawing/2014/main" id="{5115D650-12C9-4CF6-8C8E-1C3E2245418A}"/>
              </a:ext>
            </a:extLst>
          </p:cNvPr>
          <p:cNvSpPr>
            <a:spLocks noGrp="1"/>
          </p:cNvSpPr>
          <p:nvPr>
            <p:ph sz="quarter" idx="12" hasCustomPrompt="1"/>
          </p:nvPr>
        </p:nvSpPr>
        <p:spPr>
          <a:xfrm>
            <a:off x="685800" y="2753580"/>
            <a:ext cx="10820399" cy="890587"/>
          </a:xfrm>
        </p:spPr>
        <p:txBody>
          <a:bodyPr anchor="ctr"/>
          <a:lstStyle>
            <a:lvl1pPr marL="0" indent="0">
              <a:buNone/>
              <a:defRPr sz="6000" b="1">
                <a:solidFill>
                  <a:schemeClr val="bg1"/>
                </a:solidFill>
              </a:defRPr>
            </a:lvl1pPr>
          </a:lstStyle>
          <a:p>
            <a:pPr lvl="0"/>
            <a:r>
              <a:rPr lang="en-US"/>
              <a:t>Section divider</a:t>
            </a:r>
          </a:p>
        </p:txBody>
      </p:sp>
    </p:spTree>
    <p:extLst>
      <p:ext uri="{BB962C8B-B14F-4D97-AF65-F5344CB8AC3E}">
        <p14:creationId xmlns:p14="http://schemas.microsoft.com/office/powerpoint/2010/main" val="572556093"/>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5268E-BDBF-46CF-9145-6D0B411E5FED}"/>
              </a:ext>
            </a:extLst>
          </p:cNvPr>
          <p:cNvSpPr>
            <a:spLocks noGrp="1"/>
          </p:cNvSpPr>
          <p:nvPr>
            <p:ph type="title" hasCustomPrompt="1"/>
          </p:nvPr>
        </p:nvSpPr>
        <p:spPr>
          <a:xfrm>
            <a:off x="749808" y="3054096"/>
            <a:ext cx="8814816" cy="777240"/>
          </a:xfrm>
        </p:spPr>
        <p:txBody>
          <a:bodyPr anchor="ctr"/>
          <a:lstStyle>
            <a:lvl1pPr>
              <a:defRPr sz="4800">
                <a:solidFill>
                  <a:schemeClr val="accent1"/>
                </a:solidFill>
              </a:defRPr>
            </a:lvl1pPr>
          </a:lstStyle>
          <a:p>
            <a:r>
              <a:rPr lang="en-US"/>
              <a:t>Section Divider</a:t>
            </a:r>
          </a:p>
        </p:txBody>
      </p:sp>
      <p:cxnSp>
        <p:nvCxnSpPr>
          <p:cNvPr id="5" name="Straight Connector 4">
            <a:extLst>
              <a:ext uri="{FF2B5EF4-FFF2-40B4-BE49-F238E27FC236}">
                <a16:creationId xmlns:a16="http://schemas.microsoft.com/office/drawing/2014/main" id="{6BB2AA69-C160-4C56-9A25-F4B7EECA0C35}"/>
              </a:ext>
            </a:extLst>
          </p:cNvPr>
          <p:cNvCxnSpPr/>
          <p:nvPr userDrawn="1"/>
        </p:nvCxnSpPr>
        <p:spPr>
          <a:xfrm>
            <a:off x="745919" y="2735283"/>
            <a:ext cx="10665793" cy="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255E8954-6251-4AEE-9C4D-A0ACA58B451B}"/>
              </a:ext>
            </a:extLst>
          </p:cNvPr>
          <p:cNvCxnSpPr/>
          <p:nvPr userDrawn="1"/>
        </p:nvCxnSpPr>
        <p:spPr>
          <a:xfrm>
            <a:off x="745919" y="4057561"/>
            <a:ext cx="10665793" cy="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536AAD43-4D9B-42EF-8C9E-E30407CFA8DE}"/>
              </a:ext>
            </a:extLst>
          </p:cNvPr>
          <p:cNvPicPr>
            <a:picLocks noChangeAspect="1"/>
          </p:cNvPicPr>
          <p:nvPr userDrawn="1"/>
        </p:nvPicPr>
        <p:blipFill>
          <a:blip r:embed="rId2"/>
          <a:srcRect/>
          <a:stretch/>
        </p:blipFill>
        <p:spPr>
          <a:xfrm>
            <a:off x="680225" y="661719"/>
            <a:ext cx="2667000" cy="317884"/>
          </a:xfrm>
          <a:prstGeom prst="rect">
            <a:avLst/>
          </a:prstGeom>
        </p:spPr>
      </p:pic>
    </p:spTree>
    <p:extLst>
      <p:ext uri="{BB962C8B-B14F-4D97-AF65-F5344CB8AC3E}">
        <p14:creationId xmlns:p14="http://schemas.microsoft.com/office/powerpoint/2010/main" val="8780873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Divider_Two lin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5268E-BDBF-46CF-9145-6D0B411E5FED}"/>
              </a:ext>
            </a:extLst>
          </p:cNvPr>
          <p:cNvSpPr>
            <a:spLocks noGrp="1"/>
          </p:cNvSpPr>
          <p:nvPr>
            <p:ph type="title" hasCustomPrompt="1"/>
          </p:nvPr>
        </p:nvSpPr>
        <p:spPr>
          <a:xfrm>
            <a:off x="749808" y="2752344"/>
            <a:ext cx="8814816" cy="1444752"/>
          </a:xfrm>
        </p:spPr>
        <p:txBody>
          <a:bodyPr anchor="ctr"/>
          <a:lstStyle>
            <a:lvl1pPr>
              <a:defRPr sz="4800">
                <a:solidFill>
                  <a:schemeClr val="accent1"/>
                </a:solidFill>
              </a:defRPr>
            </a:lvl1pPr>
          </a:lstStyle>
          <a:p>
            <a:r>
              <a:rPr lang="en-US"/>
              <a:t>Section Divider:</a:t>
            </a:r>
            <a:br>
              <a:rPr lang="en-US"/>
            </a:br>
            <a:r>
              <a:rPr lang="en-US"/>
              <a:t>Two Lines</a:t>
            </a:r>
          </a:p>
        </p:txBody>
      </p:sp>
      <p:cxnSp>
        <p:nvCxnSpPr>
          <p:cNvPr id="7" name="Straight Connector 6">
            <a:extLst>
              <a:ext uri="{FF2B5EF4-FFF2-40B4-BE49-F238E27FC236}">
                <a16:creationId xmlns:a16="http://schemas.microsoft.com/office/drawing/2014/main" id="{B0F7EB9C-7D39-4B23-9B6D-90342B6E8F10}"/>
              </a:ext>
            </a:extLst>
          </p:cNvPr>
          <p:cNvCxnSpPr/>
          <p:nvPr userDrawn="1"/>
        </p:nvCxnSpPr>
        <p:spPr>
          <a:xfrm>
            <a:off x="745919" y="2438400"/>
            <a:ext cx="10665793" cy="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195B5F58-D1AA-4102-84D4-E125BFA8FA63}"/>
              </a:ext>
            </a:extLst>
          </p:cNvPr>
          <p:cNvCxnSpPr/>
          <p:nvPr userDrawn="1"/>
        </p:nvCxnSpPr>
        <p:spPr>
          <a:xfrm>
            <a:off x="745919" y="4425696"/>
            <a:ext cx="10665793" cy="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E4F4E2C7-8516-49E6-8CB1-3AB9CD6DF5C8}"/>
              </a:ext>
            </a:extLst>
          </p:cNvPr>
          <p:cNvPicPr>
            <a:picLocks noChangeAspect="1"/>
          </p:cNvPicPr>
          <p:nvPr userDrawn="1"/>
        </p:nvPicPr>
        <p:blipFill>
          <a:blip r:embed="rId2"/>
          <a:srcRect/>
          <a:stretch/>
        </p:blipFill>
        <p:spPr>
          <a:xfrm>
            <a:off x="680225" y="661719"/>
            <a:ext cx="2667000" cy="317884"/>
          </a:xfrm>
          <a:prstGeom prst="rect">
            <a:avLst/>
          </a:prstGeom>
        </p:spPr>
      </p:pic>
    </p:spTree>
    <p:extLst>
      <p:ext uri="{BB962C8B-B14F-4D97-AF65-F5344CB8AC3E}">
        <p14:creationId xmlns:p14="http://schemas.microsoft.com/office/powerpoint/2010/main" val="28140961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ubhea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7110037-B89C-C645-8A65-0584641C9896}"/>
              </a:ext>
            </a:extLst>
          </p:cNvPr>
          <p:cNvSpPr>
            <a:spLocks noGrp="1"/>
          </p:cNvSpPr>
          <p:nvPr>
            <p:ph idx="1"/>
          </p:nvPr>
        </p:nvSpPr>
        <p:spPr>
          <a:xfrm>
            <a:off x="685800" y="2211160"/>
            <a:ext cx="10817352" cy="3961039"/>
          </a:xfrm>
          <a:prstGeom prst="rect">
            <a:avLst/>
          </a:prstGeom>
        </p:spPr>
        <p:txBody>
          <a:bodyPr/>
          <a:lstStyle>
            <a:lvl1pPr>
              <a:defRPr sz="2400"/>
            </a:lvl1pPr>
            <a:lvl2pPr>
              <a:defRPr sz="2000"/>
            </a:lvl2pPr>
            <a:lvl3pPr>
              <a:defRPr sz="1800"/>
            </a:lvl3pPr>
            <a:lvl4pPr>
              <a:defRPr sz="16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ooter Placeholder 4">
            <a:extLst>
              <a:ext uri="{FF2B5EF4-FFF2-40B4-BE49-F238E27FC236}">
                <a16:creationId xmlns:a16="http://schemas.microsoft.com/office/drawing/2014/main" id="{9924244A-D158-6344-86A5-C9D81CABCC51}"/>
              </a:ext>
            </a:extLst>
          </p:cNvPr>
          <p:cNvSpPr>
            <a:spLocks noGrp="1"/>
          </p:cNvSpPr>
          <p:nvPr>
            <p:ph type="ftr" sz="quarter" idx="3"/>
          </p:nvPr>
        </p:nvSpPr>
        <p:spPr>
          <a:xfrm>
            <a:off x="685800" y="6356350"/>
            <a:ext cx="4114800" cy="365125"/>
          </a:xfrm>
          <a:prstGeom prst="rect">
            <a:avLst/>
          </a:prstGeom>
        </p:spPr>
        <p:txBody>
          <a:bodyPr vert="horz" lIns="0" tIns="0" rIns="0" bIns="0" rtlCol="0" anchor="t" anchorCtr="0"/>
          <a:lstStyle>
            <a:lvl1pPr algn="l">
              <a:defRPr sz="1000">
                <a:solidFill>
                  <a:schemeClr val="accent1"/>
                </a:solidFill>
                <a:latin typeface="Arial" panose="020B0604020202020204" pitchFamily="34" charset="0"/>
                <a:cs typeface="Arial" panose="020B0604020202020204" pitchFamily="34" charset="0"/>
              </a:defRPr>
            </a:lvl1pPr>
          </a:lstStyle>
          <a:p>
            <a:r>
              <a:rPr lang="en-US" b="1"/>
              <a:t>Jackson Lewis P.C.  </a:t>
            </a:r>
            <a:endParaRPr lang="en-US"/>
          </a:p>
        </p:txBody>
      </p:sp>
      <p:sp>
        <p:nvSpPr>
          <p:cNvPr id="8" name="Slide Number Placeholder 5">
            <a:extLst>
              <a:ext uri="{FF2B5EF4-FFF2-40B4-BE49-F238E27FC236}">
                <a16:creationId xmlns:a16="http://schemas.microsoft.com/office/drawing/2014/main" id="{66BED752-D88C-BA41-A26A-5F1F074B5A78}"/>
              </a:ext>
            </a:extLst>
          </p:cNvPr>
          <p:cNvSpPr>
            <a:spLocks noGrp="1"/>
          </p:cNvSpPr>
          <p:nvPr>
            <p:ph type="sldNum" sz="quarter" idx="4"/>
          </p:nvPr>
        </p:nvSpPr>
        <p:spPr>
          <a:xfrm>
            <a:off x="8759952" y="6355080"/>
            <a:ext cx="2743200" cy="365125"/>
          </a:xfrm>
          <a:prstGeom prst="rect">
            <a:avLst/>
          </a:prstGeom>
        </p:spPr>
        <p:txBody>
          <a:bodyPr vert="horz" lIns="0" tIns="0" rIns="0" bIns="0" rtlCol="0" anchor="t" anchorCtr="0"/>
          <a:lstStyle>
            <a:lvl1pPr algn="r">
              <a:defRPr sz="1000" b="1">
                <a:solidFill>
                  <a:schemeClr val="accent1"/>
                </a:solidFill>
                <a:latin typeface="Arial" panose="020B0604020202020204" pitchFamily="34" charset="0"/>
                <a:cs typeface="Arial" panose="020B0604020202020204" pitchFamily="34" charset="0"/>
              </a:defRPr>
            </a:lvl1pPr>
          </a:lstStyle>
          <a:p>
            <a:fld id="{407F7647-6CBB-4945-B48A-22BF8575EA14}" type="slidenum">
              <a:rPr lang="en-US" smtClean="0"/>
              <a:pPr/>
              <a:t>‹#›</a:t>
            </a:fld>
            <a:endParaRPr lang="en-US"/>
          </a:p>
        </p:txBody>
      </p:sp>
      <p:sp>
        <p:nvSpPr>
          <p:cNvPr id="6" name="Rectangle 5">
            <a:extLst>
              <a:ext uri="{FF2B5EF4-FFF2-40B4-BE49-F238E27FC236}">
                <a16:creationId xmlns:a16="http://schemas.microsoft.com/office/drawing/2014/main" id="{4C10F997-1AEB-5448-8248-BB47AA2B9162}"/>
              </a:ext>
            </a:extLst>
          </p:cNvPr>
          <p:cNvSpPr/>
          <p:nvPr userDrawn="1"/>
        </p:nvSpPr>
        <p:spPr>
          <a:xfrm>
            <a:off x="0" y="0"/>
            <a:ext cx="12192000" cy="1248229"/>
          </a:xfrm>
          <a:prstGeom prst="rect">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 name="Title Placeholder 1">
            <a:extLst>
              <a:ext uri="{FF2B5EF4-FFF2-40B4-BE49-F238E27FC236}">
                <a16:creationId xmlns:a16="http://schemas.microsoft.com/office/drawing/2014/main" id="{6A34A508-91FC-464A-AFE4-6FEE546C1B12}"/>
              </a:ext>
            </a:extLst>
          </p:cNvPr>
          <p:cNvSpPr>
            <a:spLocks noGrp="1"/>
          </p:cNvSpPr>
          <p:nvPr>
            <p:ph type="title"/>
          </p:nvPr>
        </p:nvSpPr>
        <p:spPr>
          <a:xfrm>
            <a:off x="685800" y="457200"/>
            <a:ext cx="10817352" cy="737961"/>
          </a:xfrm>
          <a:prstGeom prst="rect">
            <a:avLst/>
          </a:prstGeom>
        </p:spPr>
        <p:txBody>
          <a:bodyPr vert="horz" lIns="0" tIns="0" rIns="0" bIns="0" rtlCol="0" anchor="t">
            <a:noAutofit/>
          </a:bodyPr>
          <a:lstStyle>
            <a:lvl1pPr>
              <a:defRPr>
                <a:solidFill>
                  <a:schemeClr val="bg1"/>
                </a:solidFill>
              </a:defRPr>
            </a:lvl1pPr>
          </a:lstStyle>
          <a:p>
            <a:r>
              <a:rPr lang="en-US"/>
              <a:t>Click to edit Master title style</a:t>
            </a:r>
          </a:p>
        </p:txBody>
      </p:sp>
      <p:sp>
        <p:nvSpPr>
          <p:cNvPr id="10" name="Text Placeholder 2">
            <a:extLst>
              <a:ext uri="{FF2B5EF4-FFF2-40B4-BE49-F238E27FC236}">
                <a16:creationId xmlns:a16="http://schemas.microsoft.com/office/drawing/2014/main" id="{4B811CE4-5549-8542-8E93-3471FF994AED}"/>
              </a:ext>
            </a:extLst>
          </p:cNvPr>
          <p:cNvSpPr>
            <a:spLocks noGrp="1"/>
          </p:cNvSpPr>
          <p:nvPr>
            <p:ph type="body" idx="10"/>
          </p:nvPr>
        </p:nvSpPr>
        <p:spPr>
          <a:xfrm>
            <a:off x="685800" y="1685067"/>
            <a:ext cx="10817352" cy="473025"/>
          </a:xfrm>
        </p:spPr>
        <p:txBody>
          <a:bodyPr lIns="0" anchor="t" anchorCtr="0">
            <a:normAutofit/>
          </a:bodyPr>
          <a:lstStyle>
            <a:lvl1pPr marL="0" indent="0">
              <a:buNone/>
              <a:defRPr sz="2800" b="1">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Tree>
    <p:extLst>
      <p:ext uri="{BB962C8B-B14F-4D97-AF65-F5344CB8AC3E}">
        <p14:creationId xmlns:p14="http://schemas.microsoft.com/office/powerpoint/2010/main" val="3891390756"/>
      </p:ext>
    </p:extLst>
  </p:cSld>
  <p:clrMapOvr>
    <a:masterClrMapping/>
  </p:clrMapOvr>
  <p:extLst>
    <p:ext uri="{DCECCB84-F9BA-43D5-87BE-67443E8EF086}">
      <p15:sldGuideLst xmlns:p15="http://schemas.microsoft.com/office/powerpoint/2012/main">
        <p15:guide id="1" orient="horz" pos="120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7110037-B89C-C645-8A65-0584641C9896}"/>
              </a:ext>
            </a:extLst>
          </p:cNvPr>
          <p:cNvSpPr>
            <a:spLocks noGrp="1"/>
          </p:cNvSpPr>
          <p:nvPr>
            <p:ph idx="1"/>
          </p:nvPr>
        </p:nvSpPr>
        <p:spPr>
          <a:xfrm>
            <a:off x="685800" y="1705430"/>
            <a:ext cx="10817352" cy="4466770"/>
          </a:xfrm>
          <a:prstGeom prst="rect">
            <a:avLst/>
          </a:prstGeom>
        </p:spPr>
        <p:txBody>
          <a:bodyPr/>
          <a:lstStyle>
            <a:lvl1pPr>
              <a:defRPr sz="2400"/>
            </a:lvl1pPr>
            <a:lvl2pPr>
              <a:defRPr sz="2000"/>
            </a:lvl2pPr>
            <a:lvl3pPr>
              <a:defRPr sz="1800"/>
            </a:lvl3pPr>
            <a:lvl4pPr>
              <a:defRPr sz="16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ooter Placeholder 4">
            <a:extLst>
              <a:ext uri="{FF2B5EF4-FFF2-40B4-BE49-F238E27FC236}">
                <a16:creationId xmlns:a16="http://schemas.microsoft.com/office/drawing/2014/main" id="{9924244A-D158-6344-86A5-C9D81CABCC51}"/>
              </a:ext>
            </a:extLst>
          </p:cNvPr>
          <p:cNvSpPr>
            <a:spLocks noGrp="1"/>
          </p:cNvSpPr>
          <p:nvPr>
            <p:ph type="ftr" sz="quarter" idx="3"/>
          </p:nvPr>
        </p:nvSpPr>
        <p:spPr>
          <a:xfrm>
            <a:off x="685800" y="6356350"/>
            <a:ext cx="4114800" cy="365125"/>
          </a:xfrm>
          <a:prstGeom prst="rect">
            <a:avLst/>
          </a:prstGeom>
        </p:spPr>
        <p:txBody>
          <a:bodyPr vert="horz" lIns="0" tIns="0" rIns="0" bIns="0" rtlCol="0" anchor="t" anchorCtr="0"/>
          <a:lstStyle>
            <a:lvl1pPr algn="l">
              <a:defRPr sz="1000">
                <a:solidFill>
                  <a:schemeClr val="accent1"/>
                </a:solidFill>
                <a:latin typeface="Arial" panose="020B0604020202020204" pitchFamily="34" charset="0"/>
                <a:cs typeface="Arial" panose="020B0604020202020204" pitchFamily="34" charset="0"/>
              </a:defRPr>
            </a:lvl1pPr>
          </a:lstStyle>
          <a:p>
            <a:r>
              <a:rPr lang="en-US" b="1"/>
              <a:t>Jackson Lewis P.C.  </a:t>
            </a:r>
            <a:endParaRPr lang="en-US"/>
          </a:p>
        </p:txBody>
      </p:sp>
      <p:sp>
        <p:nvSpPr>
          <p:cNvPr id="8" name="Slide Number Placeholder 5">
            <a:extLst>
              <a:ext uri="{FF2B5EF4-FFF2-40B4-BE49-F238E27FC236}">
                <a16:creationId xmlns:a16="http://schemas.microsoft.com/office/drawing/2014/main" id="{66BED752-D88C-BA41-A26A-5F1F074B5A78}"/>
              </a:ext>
            </a:extLst>
          </p:cNvPr>
          <p:cNvSpPr>
            <a:spLocks noGrp="1"/>
          </p:cNvSpPr>
          <p:nvPr>
            <p:ph type="sldNum" sz="quarter" idx="4"/>
          </p:nvPr>
        </p:nvSpPr>
        <p:spPr>
          <a:xfrm>
            <a:off x="8759952" y="6355080"/>
            <a:ext cx="2743200" cy="365125"/>
          </a:xfrm>
          <a:prstGeom prst="rect">
            <a:avLst/>
          </a:prstGeom>
        </p:spPr>
        <p:txBody>
          <a:bodyPr vert="horz" lIns="0" tIns="0" rIns="0" bIns="0" rtlCol="0" anchor="t" anchorCtr="0"/>
          <a:lstStyle>
            <a:lvl1pPr algn="r">
              <a:defRPr sz="1000" b="1">
                <a:solidFill>
                  <a:schemeClr val="accent1"/>
                </a:solidFill>
                <a:latin typeface="Arial" panose="020B0604020202020204" pitchFamily="34" charset="0"/>
                <a:cs typeface="Arial" panose="020B0604020202020204" pitchFamily="34" charset="0"/>
              </a:defRPr>
            </a:lvl1pPr>
          </a:lstStyle>
          <a:p>
            <a:fld id="{407F7647-6CBB-4945-B48A-22BF8575EA14}" type="slidenum">
              <a:rPr lang="en-US" smtClean="0"/>
              <a:pPr/>
              <a:t>‹#›</a:t>
            </a:fld>
            <a:endParaRPr lang="en-US"/>
          </a:p>
        </p:txBody>
      </p:sp>
      <p:sp>
        <p:nvSpPr>
          <p:cNvPr id="6" name="Rectangle 5">
            <a:extLst>
              <a:ext uri="{FF2B5EF4-FFF2-40B4-BE49-F238E27FC236}">
                <a16:creationId xmlns:a16="http://schemas.microsoft.com/office/drawing/2014/main" id="{4C10F997-1AEB-5448-8248-BB47AA2B9162}"/>
              </a:ext>
            </a:extLst>
          </p:cNvPr>
          <p:cNvSpPr/>
          <p:nvPr userDrawn="1"/>
        </p:nvSpPr>
        <p:spPr>
          <a:xfrm>
            <a:off x="0" y="0"/>
            <a:ext cx="12192000" cy="1248229"/>
          </a:xfrm>
          <a:prstGeom prst="rect">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 name="Title Placeholder 1">
            <a:extLst>
              <a:ext uri="{FF2B5EF4-FFF2-40B4-BE49-F238E27FC236}">
                <a16:creationId xmlns:a16="http://schemas.microsoft.com/office/drawing/2014/main" id="{6A34A508-91FC-464A-AFE4-6FEE546C1B12}"/>
              </a:ext>
            </a:extLst>
          </p:cNvPr>
          <p:cNvSpPr>
            <a:spLocks noGrp="1"/>
          </p:cNvSpPr>
          <p:nvPr>
            <p:ph type="title"/>
          </p:nvPr>
        </p:nvSpPr>
        <p:spPr>
          <a:xfrm>
            <a:off x="685800" y="457200"/>
            <a:ext cx="10817352" cy="737961"/>
          </a:xfrm>
          <a:prstGeom prst="rect">
            <a:avLst/>
          </a:prstGeom>
        </p:spPr>
        <p:txBody>
          <a:bodyPr vert="horz" lIns="0" tIns="0" rIns="0" bIns="0" rtlCol="0" anchor="t">
            <a:noAutofit/>
          </a:bodyPr>
          <a:lstStyle>
            <a:lvl1pPr>
              <a:defRPr>
                <a:solidFill>
                  <a:schemeClr val="bg1"/>
                </a:solidFill>
              </a:defRPr>
            </a:lvl1pPr>
          </a:lstStyle>
          <a:p>
            <a:r>
              <a:rPr lang="en-US"/>
              <a:t>Click to edit Master title style</a:t>
            </a:r>
          </a:p>
        </p:txBody>
      </p:sp>
    </p:spTree>
    <p:extLst>
      <p:ext uri="{BB962C8B-B14F-4D97-AF65-F5344CB8AC3E}">
        <p14:creationId xmlns:p14="http://schemas.microsoft.com/office/powerpoint/2010/main" val="810521249"/>
      </p:ext>
    </p:extLst>
  </p:cSld>
  <p:clrMapOvr>
    <a:masterClrMapping/>
  </p:clrMapOvr>
  <p:extLst>
    <p:ext uri="{DCECCB84-F9BA-43D5-87BE-67443E8EF086}">
      <p15:sldGuideLst xmlns:p15="http://schemas.microsoft.com/office/powerpoint/2012/main">
        <p15:guide id="1" orient="horz" pos="120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Title no Content">
    <p:spTree>
      <p:nvGrpSpPr>
        <p:cNvPr id="1" name=""/>
        <p:cNvGrpSpPr/>
        <p:nvPr/>
      </p:nvGrpSpPr>
      <p:grpSpPr>
        <a:xfrm>
          <a:off x="0" y="0"/>
          <a:ext cx="0" cy="0"/>
          <a:chOff x="0" y="0"/>
          <a:chExt cx="0" cy="0"/>
        </a:xfrm>
      </p:grpSpPr>
      <p:sp>
        <p:nvSpPr>
          <p:cNvPr id="7" name="Footer Placeholder 4">
            <a:extLst>
              <a:ext uri="{FF2B5EF4-FFF2-40B4-BE49-F238E27FC236}">
                <a16:creationId xmlns:a16="http://schemas.microsoft.com/office/drawing/2014/main" id="{9924244A-D158-6344-86A5-C9D81CABCC51}"/>
              </a:ext>
            </a:extLst>
          </p:cNvPr>
          <p:cNvSpPr>
            <a:spLocks noGrp="1"/>
          </p:cNvSpPr>
          <p:nvPr>
            <p:ph type="ftr" sz="quarter" idx="3"/>
          </p:nvPr>
        </p:nvSpPr>
        <p:spPr>
          <a:xfrm>
            <a:off x="685800" y="6356350"/>
            <a:ext cx="4114800" cy="365125"/>
          </a:xfrm>
          <a:prstGeom prst="rect">
            <a:avLst/>
          </a:prstGeom>
        </p:spPr>
        <p:txBody>
          <a:bodyPr vert="horz" lIns="0" tIns="0" rIns="0" bIns="0" rtlCol="0" anchor="t" anchorCtr="0"/>
          <a:lstStyle>
            <a:lvl1pPr algn="l">
              <a:defRPr sz="1000">
                <a:solidFill>
                  <a:schemeClr val="accent1"/>
                </a:solidFill>
                <a:latin typeface="Arial" panose="020B0604020202020204" pitchFamily="34" charset="0"/>
                <a:cs typeface="Arial" panose="020B0604020202020204" pitchFamily="34" charset="0"/>
              </a:defRPr>
            </a:lvl1pPr>
          </a:lstStyle>
          <a:p>
            <a:r>
              <a:rPr lang="en-US" b="1"/>
              <a:t>Jackson Lewis P.C.  </a:t>
            </a:r>
            <a:endParaRPr lang="en-US"/>
          </a:p>
        </p:txBody>
      </p:sp>
      <p:sp>
        <p:nvSpPr>
          <p:cNvPr id="8" name="Slide Number Placeholder 5">
            <a:extLst>
              <a:ext uri="{FF2B5EF4-FFF2-40B4-BE49-F238E27FC236}">
                <a16:creationId xmlns:a16="http://schemas.microsoft.com/office/drawing/2014/main" id="{66BED752-D88C-BA41-A26A-5F1F074B5A78}"/>
              </a:ext>
            </a:extLst>
          </p:cNvPr>
          <p:cNvSpPr>
            <a:spLocks noGrp="1"/>
          </p:cNvSpPr>
          <p:nvPr>
            <p:ph type="sldNum" sz="quarter" idx="4"/>
          </p:nvPr>
        </p:nvSpPr>
        <p:spPr>
          <a:xfrm>
            <a:off x="8759952" y="6355080"/>
            <a:ext cx="2743200" cy="365125"/>
          </a:xfrm>
          <a:prstGeom prst="rect">
            <a:avLst/>
          </a:prstGeom>
        </p:spPr>
        <p:txBody>
          <a:bodyPr vert="horz" lIns="0" tIns="0" rIns="0" bIns="0" rtlCol="0" anchor="t" anchorCtr="0"/>
          <a:lstStyle>
            <a:lvl1pPr algn="r">
              <a:defRPr sz="1000" b="1">
                <a:solidFill>
                  <a:schemeClr val="accent1"/>
                </a:solidFill>
                <a:latin typeface="Arial" panose="020B0604020202020204" pitchFamily="34" charset="0"/>
                <a:cs typeface="Arial" panose="020B0604020202020204" pitchFamily="34" charset="0"/>
              </a:defRPr>
            </a:lvl1pPr>
          </a:lstStyle>
          <a:p>
            <a:fld id="{407F7647-6CBB-4945-B48A-22BF8575EA14}" type="slidenum">
              <a:rPr lang="en-US" smtClean="0"/>
              <a:pPr/>
              <a:t>‹#›</a:t>
            </a:fld>
            <a:endParaRPr lang="en-US"/>
          </a:p>
        </p:txBody>
      </p:sp>
      <p:sp>
        <p:nvSpPr>
          <p:cNvPr id="6" name="Rectangle 5">
            <a:extLst>
              <a:ext uri="{FF2B5EF4-FFF2-40B4-BE49-F238E27FC236}">
                <a16:creationId xmlns:a16="http://schemas.microsoft.com/office/drawing/2014/main" id="{4C10F997-1AEB-5448-8248-BB47AA2B9162}"/>
              </a:ext>
            </a:extLst>
          </p:cNvPr>
          <p:cNvSpPr/>
          <p:nvPr userDrawn="1"/>
        </p:nvSpPr>
        <p:spPr>
          <a:xfrm>
            <a:off x="0" y="0"/>
            <a:ext cx="12192000" cy="1248229"/>
          </a:xfrm>
          <a:prstGeom prst="rect">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 name="Title Placeholder 1">
            <a:extLst>
              <a:ext uri="{FF2B5EF4-FFF2-40B4-BE49-F238E27FC236}">
                <a16:creationId xmlns:a16="http://schemas.microsoft.com/office/drawing/2014/main" id="{6A34A508-91FC-464A-AFE4-6FEE546C1B12}"/>
              </a:ext>
            </a:extLst>
          </p:cNvPr>
          <p:cNvSpPr>
            <a:spLocks noGrp="1"/>
          </p:cNvSpPr>
          <p:nvPr>
            <p:ph type="title"/>
          </p:nvPr>
        </p:nvSpPr>
        <p:spPr>
          <a:xfrm>
            <a:off x="685800" y="457200"/>
            <a:ext cx="10817352" cy="737961"/>
          </a:xfrm>
          <a:prstGeom prst="rect">
            <a:avLst/>
          </a:prstGeom>
        </p:spPr>
        <p:txBody>
          <a:bodyPr vert="horz" lIns="0" tIns="0" rIns="0" bIns="0" rtlCol="0" anchor="t">
            <a:noAutofit/>
          </a:bodyPr>
          <a:lstStyle>
            <a:lvl1pPr>
              <a:defRPr>
                <a:solidFill>
                  <a:schemeClr val="bg1"/>
                </a:solidFill>
              </a:defRPr>
            </a:lvl1pPr>
          </a:lstStyle>
          <a:p>
            <a:r>
              <a:rPr lang="en-US"/>
              <a:t>Click to edit Master title style</a:t>
            </a:r>
          </a:p>
        </p:txBody>
      </p:sp>
    </p:spTree>
    <p:extLst>
      <p:ext uri="{BB962C8B-B14F-4D97-AF65-F5344CB8AC3E}">
        <p14:creationId xmlns:p14="http://schemas.microsoft.com/office/powerpoint/2010/main" val="396716581"/>
      </p:ext>
    </p:extLst>
  </p:cSld>
  <p:clrMapOvr>
    <a:masterClrMapping/>
  </p:clrMapOvr>
  <p:extLst>
    <p:ext uri="{DCECCB84-F9BA-43D5-87BE-67443E8EF086}">
      <p15:sldGuideLst xmlns:p15="http://schemas.microsoft.com/office/powerpoint/2012/main">
        <p15:guide id="1" orient="horz" pos="120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21B67E8-37D2-8C4E-932B-52A93588AA25}"/>
              </a:ext>
            </a:extLst>
          </p:cNvPr>
          <p:cNvSpPr>
            <a:spLocks noGrp="1"/>
          </p:cNvSpPr>
          <p:nvPr>
            <p:ph type="title"/>
          </p:nvPr>
        </p:nvSpPr>
        <p:spPr>
          <a:xfrm>
            <a:off x="685800" y="457200"/>
            <a:ext cx="10515600" cy="480951"/>
          </a:xfrm>
          <a:prstGeom prst="rect">
            <a:avLst/>
          </a:prstGeom>
        </p:spPr>
        <p:txBody>
          <a:bodyPr vert="horz" lIns="0" tIns="0" rIns="0" bIns="0" rtlCol="0" anchor="t" anchorCtr="0">
            <a:noAutofit/>
          </a:bodyPr>
          <a:lstStyle/>
          <a:p>
            <a:r>
              <a:rPr lang="en-US"/>
              <a:t>Click to edit Master title style</a:t>
            </a:r>
          </a:p>
        </p:txBody>
      </p:sp>
      <p:sp>
        <p:nvSpPr>
          <p:cNvPr id="3" name="Text Placeholder 2">
            <a:extLst>
              <a:ext uri="{FF2B5EF4-FFF2-40B4-BE49-F238E27FC236}">
                <a16:creationId xmlns:a16="http://schemas.microsoft.com/office/drawing/2014/main" id="{5AADA0D5-3024-8340-8D84-D65735B57DEF}"/>
              </a:ext>
            </a:extLst>
          </p:cNvPr>
          <p:cNvSpPr>
            <a:spLocks noGrp="1"/>
          </p:cNvSpPr>
          <p:nvPr>
            <p:ph type="body" idx="1"/>
          </p:nvPr>
        </p:nvSpPr>
        <p:spPr>
          <a:xfrm>
            <a:off x="685800" y="1364805"/>
            <a:ext cx="10515600" cy="4351338"/>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723F7706-036D-FB4D-BF65-51EC680ACC28}"/>
              </a:ext>
            </a:extLst>
          </p:cNvPr>
          <p:cNvSpPr>
            <a:spLocks noGrp="1"/>
          </p:cNvSpPr>
          <p:nvPr>
            <p:ph type="ftr" sz="quarter" idx="3"/>
          </p:nvPr>
        </p:nvSpPr>
        <p:spPr>
          <a:xfrm>
            <a:off x="685800" y="6356350"/>
            <a:ext cx="4114800" cy="365125"/>
          </a:xfrm>
          <a:prstGeom prst="rect">
            <a:avLst/>
          </a:prstGeom>
        </p:spPr>
        <p:txBody>
          <a:bodyPr vert="horz" lIns="0" tIns="0" rIns="0" bIns="0" rtlCol="0" anchor="t" anchorCtr="0"/>
          <a:lstStyle>
            <a:lvl1pPr algn="l">
              <a:defRPr sz="1000">
                <a:solidFill>
                  <a:schemeClr val="accent1"/>
                </a:solidFill>
                <a:latin typeface="Arial" panose="020B0604020202020204" pitchFamily="34" charset="0"/>
                <a:cs typeface="Arial" panose="020B0604020202020204" pitchFamily="34" charset="0"/>
              </a:defRPr>
            </a:lvl1pPr>
          </a:lstStyle>
          <a:p>
            <a:r>
              <a:rPr lang="en-US" b="1"/>
              <a:t>Jackson Lewis P.C.</a:t>
            </a:r>
            <a:endParaRPr lang="en-US"/>
          </a:p>
        </p:txBody>
      </p:sp>
      <p:sp>
        <p:nvSpPr>
          <p:cNvPr id="6" name="Slide Number Placeholder 5">
            <a:extLst>
              <a:ext uri="{FF2B5EF4-FFF2-40B4-BE49-F238E27FC236}">
                <a16:creationId xmlns:a16="http://schemas.microsoft.com/office/drawing/2014/main" id="{B9E45BDC-DC77-4547-AB6C-D56C743F2E5C}"/>
              </a:ext>
            </a:extLst>
          </p:cNvPr>
          <p:cNvSpPr>
            <a:spLocks noGrp="1"/>
          </p:cNvSpPr>
          <p:nvPr>
            <p:ph type="sldNum" sz="quarter" idx="4"/>
          </p:nvPr>
        </p:nvSpPr>
        <p:spPr>
          <a:xfrm>
            <a:off x="8759952" y="6355080"/>
            <a:ext cx="2743200" cy="365125"/>
          </a:xfrm>
          <a:prstGeom prst="rect">
            <a:avLst/>
          </a:prstGeom>
        </p:spPr>
        <p:txBody>
          <a:bodyPr vert="horz" lIns="0" tIns="0" rIns="0" bIns="0" rtlCol="0" anchor="t" anchorCtr="0"/>
          <a:lstStyle>
            <a:lvl1pPr algn="r">
              <a:defRPr sz="1000" b="1">
                <a:solidFill>
                  <a:schemeClr val="accent1"/>
                </a:solidFill>
                <a:latin typeface="Arial" panose="020B0604020202020204" pitchFamily="34" charset="0"/>
                <a:cs typeface="Arial" panose="020B0604020202020204" pitchFamily="34" charset="0"/>
              </a:defRPr>
            </a:lvl1pPr>
          </a:lstStyle>
          <a:p>
            <a:fld id="{407F7647-6CBB-4945-B48A-22BF8575EA14}" type="slidenum">
              <a:rPr lang="en-US" smtClean="0"/>
              <a:pPr/>
              <a:t>‹#›</a:t>
            </a:fld>
            <a:endParaRPr lang="en-US"/>
          </a:p>
        </p:txBody>
      </p:sp>
    </p:spTree>
    <p:extLst>
      <p:ext uri="{BB962C8B-B14F-4D97-AF65-F5344CB8AC3E}">
        <p14:creationId xmlns:p14="http://schemas.microsoft.com/office/powerpoint/2010/main" val="1787901010"/>
      </p:ext>
    </p:extLst>
  </p:cSld>
  <p:clrMap bg1="lt1" tx1="dk1" bg2="lt2" tx2="dk2" accent1="accent1" accent2="accent2" accent3="accent3" accent4="accent4" accent5="accent5" accent6="accent6" hlink="hlink" folHlink="folHlink"/>
  <p:sldLayoutIdLst>
    <p:sldLayoutId id="2147483652" r:id="rId1"/>
    <p:sldLayoutId id="2147483656" r:id="rId2"/>
    <p:sldLayoutId id="2147483661" r:id="rId3"/>
    <p:sldLayoutId id="2147483657" r:id="rId4"/>
    <p:sldLayoutId id="2147483670" r:id="rId5"/>
    <p:sldLayoutId id="2147483671" r:id="rId6"/>
    <p:sldLayoutId id="2147483650" r:id="rId7"/>
    <p:sldLayoutId id="2147483664" r:id="rId8"/>
    <p:sldLayoutId id="2147483665" r:id="rId9"/>
    <p:sldLayoutId id="2147483662" r:id="rId10"/>
    <p:sldLayoutId id="2147483666" r:id="rId11"/>
    <p:sldLayoutId id="2147483667" r:id="rId12"/>
    <p:sldLayoutId id="2147483663" r:id="rId13"/>
    <p:sldLayoutId id="2147483672" r:id="rId14"/>
    <p:sldLayoutId id="2147483658" r:id="rId15"/>
    <p:sldLayoutId id="2147483659" r:id="rId16"/>
    <p:sldLayoutId id="2147483668" r:id="rId17"/>
    <p:sldLayoutId id="2147483669" r:id="rId18"/>
  </p:sldLayoutIdLst>
  <p:hf hdr="0" dt="0"/>
  <p:txStyles>
    <p:titleStyle>
      <a:lvl1pPr algn="l" defTabSz="914400" rtl="0" eaLnBrk="1" latinLnBrk="0" hangingPunct="1">
        <a:lnSpc>
          <a:spcPct val="90000"/>
        </a:lnSpc>
        <a:spcBef>
          <a:spcPct val="0"/>
        </a:spcBef>
        <a:buNone/>
        <a:defRPr sz="3200" b="1" i="0" kern="1200">
          <a:solidFill>
            <a:schemeClr val="accent2"/>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32" userDrawn="1">
          <p15:clr>
            <a:srgbClr val="F26B43"/>
          </p15:clr>
        </p15:guide>
        <p15:guide id="2" pos="7248" userDrawn="1">
          <p15:clr>
            <a:srgbClr val="F26B43"/>
          </p15:clr>
        </p15:guide>
        <p15:guide id="3" orient="horz" pos="504" userDrawn="1">
          <p15:clr>
            <a:srgbClr val="F26B43"/>
          </p15:clr>
        </p15:guide>
        <p15:guide id="4" orient="horz" pos="4080" userDrawn="1">
          <p15:clr>
            <a:srgbClr val="F26B43"/>
          </p15:clr>
        </p15:guide>
        <p15:guide id="5" orient="horz" pos="3888" userDrawn="1">
          <p15:clr>
            <a:srgbClr val="F26B43"/>
          </p15:clr>
        </p15:guide>
        <p15:guide id="6" orient="horz" pos="984"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8" Type="http://schemas.openxmlformats.org/officeDocument/2006/relationships/hyperlink" Target="https://jacksonlewis.service-now.com/problem.do?sys_id=4f5fc0e71bea5d5404933224cc4bcbd9&amp;sysparm_record_target=problem&amp;sysparm_record_row=11&amp;sysparm_record_rows=14&amp;sysparm_record_list=state%21%3D107%5EORstate%3DNULL%5Estate%21%3D106%5EORstate%3DNULL%5EORDERBYnumber" TargetMode="External"/><Relationship Id="rId13" Type="http://schemas.openxmlformats.org/officeDocument/2006/relationships/hyperlink" Target="https://jacksonlewis.service-now.com/problem.do?sys_id=eab5c03b1b05e510ec0896c62a4bcb0a&amp;sysparm_record_target=problem&amp;sysparm_record_row=11&amp;sysparm_record_rows=12&amp;sysparm_record_list=state%21%3D107%5EORstate%3DNULL%5Estate%21%3D106%5EORstate%3DNULL%5EORDERBYnumber" TargetMode="External"/><Relationship Id="rId3" Type="http://schemas.openxmlformats.org/officeDocument/2006/relationships/chart" Target="../charts/chart3.xml"/><Relationship Id="rId7" Type="http://schemas.openxmlformats.org/officeDocument/2006/relationships/hyperlink" Target="https://jacksonlewis.service-now.com/problem.do?sys_id=7daa7b421bb1999004933224cc4bcbbb&amp;sysparm_record_target=problem&amp;sysparm_record_row=9&amp;sysparm_record_rows=10&amp;sysparm_record_list=state%21%3D107%5EORstate%3DNULL%5Estate%21%3D106%5EORstate%3DNULL%5EORDERBYopened_at" TargetMode="External"/><Relationship Id="rId12" Type="http://schemas.openxmlformats.org/officeDocument/2006/relationships/hyperlink" Target="https://jacksonlewis.service-now.com/problem.do?sys_id=f495a25f1b856510601ea9fbbc4bcb43&amp;sysparm_record_target=problem&amp;sysparm_record_row=10&amp;sysparm_record_rows=12&amp;sysparm_record_list=state%21%3D107%5EORstate%3DNULL%5Estate%21%3D106%5EORstate%3DNULL%5EORDERBYnumber" TargetMode="External"/><Relationship Id="rId17" Type="http://schemas.openxmlformats.org/officeDocument/2006/relationships/hyperlink" Target="https://jacksonlewis.service-now.com/problem.do?sys_id=9ff2f7011b82a5d004933224cc4bcbc9&amp;sysparm_record_target=problem&amp;sysparm_record_row=23&amp;sysparm_record_rows=23&amp;sysparm_record_list=state%21%3D107%5EORstate%3DNULL%5Estate%21%3D106%5EORstate%3DNULL%5EORDERBYopened_at" TargetMode="External"/><Relationship Id="rId2" Type="http://schemas.openxmlformats.org/officeDocument/2006/relationships/notesSlide" Target="../notesSlides/notesSlide8.xml"/><Relationship Id="rId16" Type="http://schemas.openxmlformats.org/officeDocument/2006/relationships/hyperlink" Target="https://jacksonlewis.service-now.com/problem.do?sys_id=4fa36ad51b7d29107aa00dc8cc4bcb42&amp;sysparm_record_target=problem&amp;sysparm_record_row=21&amp;sysparm_record_rows=23&amp;sysparm_record_list=state%21%3D107%5EORstate%3DNULL%5Estate%21%3D106%5EORstate%3DNULL%5EORDERBYopened_at" TargetMode="External"/><Relationship Id="rId1" Type="http://schemas.openxmlformats.org/officeDocument/2006/relationships/slideLayout" Target="../slideLayouts/slideLayout11.xml"/><Relationship Id="rId6" Type="http://schemas.openxmlformats.org/officeDocument/2006/relationships/hyperlink" Target="https://jacksonlewis.service-now.com/problem.do?sys_id=137c09291b31559004933224cc4bcb85&amp;sysparm_record_target=problem&amp;sysparm_record_row=8&amp;sysparm_record_rows=10&amp;sysparm_record_list=state%21%3D107%5EORstate%3DNULL%5Estate%21%3D106%5EORstate%3DNULL%5EORDERBYopened_at" TargetMode="External"/><Relationship Id="rId11" Type="http://schemas.openxmlformats.org/officeDocument/2006/relationships/hyperlink" Target="https://jacksonlewis.service-now.com/problem.do?sys_id=cda439c51bc56d90ec0896c62a4bcb1c&amp;sysparm_record_target=problem&amp;sysparm_record_row=9&amp;sysparm_record_rows=12&amp;sysparm_record_list=state%21%3D107%5EORstate%3DNULL%5Estate%21%3D106%5EORstate%3DNULL%5EORDERBYnumber" TargetMode="External"/><Relationship Id="rId5" Type="http://schemas.openxmlformats.org/officeDocument/2006/relationships/hyperlink" Target="https://jacksonlewis.service-now.com/problem.do?sys_id=c8e4b27a1bd1d1547aa00dc8cc4bcbd0&amp;sysparm_record_target=problem&amp;sysparm_record_row=6&amp;sysparm_record_rows=10&amp;sysparm_record_list=state%21%3D107%5EORstate%3DNULL%5Estate%21%3D106%5EORstate%3DNULL%5EORDERBYopened_at" TargetMode="External"/><Relationship Id="rId15" Type="http://schemas.openxmlformats.org/officeDocument/2006/relationships/hyperlink" Target="https://jacksonlewis.service-now.com/problem.do?sys_id=4d9068011b39a5107aa00dc8cc4bcb3b&amp;sysparm_record_target=problem&amp;sysparm_record_row=20&amp;sysparm_record_rows=23&amp;sysparm_record_list=state%21%3D107%5EORstate%3DNULL%5Estate%21%3D106%5EORstate%3DNULL%5EORDERBYopened_at" TargetMode="External"/><Relationship Id="rId10" Type="http://schemas.openxmlformats.org/officeDocument/2006/relationships/hyperlink" Target="https://jacksonlewis.service-now.com/problem.do?sys_id=967dc1661b78a550ec0896c62a4bcb49&amp;sysparm_record_target=problem&amp;sysparm_record_row=8&amp;sysparm_record_rows=8&amp;sysparm_record_list=state%21%3D107%5Estate%21%3D106%5EORstate%3DNULL%5EORDERBYnumber" TargetMode="External"/><Relationship Id="rId4" Type="http://schemas.openxmlformats.org/officeDocument/2006/relationships/hyperlink" Target="https://jacksonlewis.service-now.com/problem.do?sys_id=c05734931b1cf810601ea9fbbc4bcb8f&amp;sysparm_record_target=problem&amp;sysparm_record_row=1&amp;sysparm_record_rows=10&amp;sysparm_record_list=state%21%3D107%5EORstate%3DNULL%5Estate%21%3D106%5EORstate%3DNULL%5EORDERBYopened_at" TargetMode="External"/><Relationship Id="rId9" Type="http://schemas.openxmlformats.org/officeDocument/2006/relationships/hyperlink" Target="https://jacksonlewis.service-now.com/problem.do?sys_id=5f52aa171bb3d510601ea9fbbc4bcb13&amp;sysparm_record_target=problem&amp;sysparm_record_row=12&amp;sysparm_record_rows=12&amp;sysparm_record_list=state%21%3D107%5EORstate%3DNULL%5Estate%21%3D106%5EORstate%3DNULL%5EORDERBYnumber" TargetMode="External"/><Relationship Id="rId14" Type="http://schemas.openxmlformats.org/officeDocument/2006/relationships/hyperlink" Target="https://jacksonlewis.service-now.com/problem.do?sys_id=0cf594c01b99a910601ea9fbbc4bcb6b&amp;sysparm_record_target=problem&amp;sysparm_record_row=12&amp;sysparm_record_rows=12&amp;sysparm_record_list=state%21%3D107%5EORstate%3DNULL%5Estate%21%3D106%5EORstate%3DNULL%5EORDERBYnumber" TargetMode="External"/></Relationships>
</file>

<file path=ppt/slides/_rels/slide17.xml.rels><?xml version="1.0" encoding="UTF-8" standalone="yes"?>
<Relationships xmlns="http://schemas.openxmlformats.org/package/2006/relationships"><Relationship Id="rId8" Type="http://schemas.openxmlformats.org/officeDocument/2006/relationships/hyperlink" Target="https://jacksonlewis.service-now.com/problem.do?sys_id=91630d751ba9e11004933224cc4bcb1e&amp;sysparm_record_target=problem&amp;sysparm_record_row=17&amp;sysparm_record_rows=23&amp;sysparm_record_list=state%21%3D107%5EORstate%3DNULL%5Estate%21%3D106%5EORstate%3DNULL%5EORDERBYopened_at" TargetMode="External"/><Relationship Id="rId3" Type="http://schemas.openxmlformats.org/officeDocument/2006/relationships/hyperlink" Target="https://jacksonlewis.service-now.com/problem.do?sys_id=648430751b25e11004933224cc4bcbb2&amp;sysparm_record_target=problem&amp;sysparm_record_row=12&amp;sysparm_record_rows=23&amp;sysparm_record_list=state%21%3D107%5EORstate%3DNULL%5Estate%21%3D106%5EORstate%3DNULL%5EORDERBYopened_at" TargetMode="External"/><Relationship Id="rId7" Type="http://schemas.openxmlformats.org/officeDocument/2006/relationships/hyperlink" Target="https://jacksonlewis.service-now.com/problem.do?sys_id=49e249fd1b69e11004933224cc4bcba0&amp;sysparm_record_target=problem&amp;sysparm_record_row=16&amp;sysparm_record_rows=23&amp;sysparm_record_list=state%21%3D107%5EORstate%3DNULL%5Estate%21%3D106%5EORstate%3DNULL%5EORDERBYopened_at" TargetMode="External"/><Relationship Id="rId2" Type="http://schemas.openxmlformats.org/officeDocument/2006/relationships/notesSlide" Target="../notesSlides/notesSlide9.xml"/><Relationship Id="rId1" Type="http://schemas.openxmlformats.org/officeDocument/2006/relationships/slideLayout" Target="../slideLayouts/slideLayout11.xml"/><Relationship Id="rId6" Type="http://schemas.openxmlformats.org/officeDocument/2006/relationships/hyperlink" Target="https://jacksonlewis.service-now.com/problem.do?sys_id=d562c17d1b69e11004933224cc4bcb34&amp;sysparm_record_target=problem&amp;sysparm_record_row=15&amp;sysparm_record_rows=23&amp;sysparm_record_list=state%21%3D107%5EORstate%3DNULL%5Estate%21%3D106%5EORstate%3DNULL%5EORDERBYopened_at" TargetMode="External"/><Relationship Id="rId11" Type="http://schemas.openxmlformats.org/officeDocument/2006/relationships/hyperlink" Target="https://jacksonlewis.service-now.com/problem.do?sys_id=922cbeaa1bf12d5004933224cc4bcb0f&amp;sysparm_record_target=problem&amp;sysparm_record_row=22&amp;sysparm_record_rows=23&amp;sysparm_record_list=state%21%3D107%5EORstate%3DNULL%5Estate%21%3D106%5EORstate%3DNULL%5EORDERBYopened_at" TargetMode="External"/><Relationship Id="rId5" Type="http://schemas.openxmlformats.org/officeDocument/2006/relationships/hyperlink" Target="https://jacksonlewis.service-now.com/problem.do?sys_id=00abb0b91be5e11004933224cc4bcbbf&amp;sysparm_record_target=problem&amp;sysparm_record_row=14&amp;sysparm_record_rows=23&amp;sysparm_record_list=state%21%3D107%5EORstate%3DNULL%5Estate%21%3D106%5EORstate%3DNULL%5EORDERBYopened_at" TargetMode="External"/><Relationship Id="rId10" Type="http://schemas.openxmlformats.org/officeDocument/2006/relationships/hyperlink" Target="https://jacksonlewis.service-now.com/problem.do?sys_id=0361157d1b6125107aa00dc8cc4bcb44&amp;sysparm_record_target=problem&amp;sysparm_record_row=19&amp;sysparm_record_rows=23&amp;sysparm_record_list=state%21%3D107%5EORstate%3DNULL%5Estate%21%3D106%5EORstate%3DNULL%5EORDERBYopened_at" TargetMode="External"/><Relationship Id="rId4" Type="http://schemas.openxmlformats.org/officeDocument/2006/relationships/hyperlink" Target="https://jacksonlewis.service-now.com/problem.do?sys_id=3cc8b8b11ba5e11004933224cc4bcb78&amp;sysparm_record_target=problem&amp;sysparm_record_row=13&amp;sysparm_record_rows=23&amp;sysparm_record_list=state%21%3D107%5EORstate%3DNULL%5Estate%21%3D106%5EORstate%3DNULL%5EORDERBYopened_at" TargetMode="External"/><Relationship Id="rId9" Type="http://schemas.openxmlformats.org/officeDocument/2006/relationships/hyperlink" Target="https://jacksonlewis.service-now.com/problem.do?sys_id=977dcd391b21251004933224cc4bcbb6&amp;sysparm_record_target=problem&amp;sysparm_record_row=18&amp;sysparm_record_rows=23&amp;sysparm_record_list=state%21%3D107%5EORstate%3DNULL%5Estate%21%3D106%5EORstate%3DNULL%5EORDERBYopened_at"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10.xml"/><Relationship Id="rId1" Type="http://schemas.openxmlformats.org/officeDocument/2006/relationships/slideLayout" Target="../slideLayouts/slideLayout11.xml"/><Relationship Id="rId6" Type="http://schemas.openxmlformats.org/officeDocument/2006/relationships/chart" Target="../charts/chart7.xml"/><Relationship Id="rId5" Type="http://schemas.openxmlformats.org/officeDocument/2006/relationships/chart" Target="../charts/chart6.xml"/><Relationship Id="rId4" Type="http://schemas.openxmlformats.org/officeDocument/2006/relationships/chart" Target="../charts/char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notesSlide" Target="../notesSlides/notesSlide11.xml"/><Relationship Id="rId1" Type="http://schemas.openxmlformats.org/officeDocument/2006/relationships/slideLayout" Target="../slideLayouts/slideLayout11.xml"/><Relationship Id="rId4" Type="http://schemas.openxmlformats.org/officeDocument/2006/relationships/chart" Target="../charts/chart9.xml"/></Relationships>
</file>

<file path=ppt/slides/_rels/slide21.xml.rels><?xml version="1.0" encoding="UTF-8" standalone="yes"?>
<Relationships xmlns="http://schemas.openxmlformats.org/package/2006/relationships"><Relationship Id="rId3" Type="http://schemas.openxmlformats.org/officeDocument/2006/relationships/chart" Target="../charts/chart10.xml"/><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3" Type="http://schemas.openxmlformats.org/officeDocument/2006/relationships/chart" Target="../charts/chart11.xml"/><Relationship Id="rId2" Type="http://schemas.openxmlformats.org/officeDocument/2006/relationships/notesSlide" Target="../notesSlides/notesSlide13.xml"/><Relationship Id="rId1" Type="http://schemas.openxmlformats.org/officeDocument/2006/relationships/slideLayout" Target="../slideLayouts/slideLayout11.xml"/><Relationship Id="rId4" Type="http://schemas.openxmlformats.org/officeDocument/2006/relationships/chart" Target="../charts/chart12.xml"/></Relationships>
</file>

<file path=ppt/slides/_rels/slide23.xml.rels><?xml version="1.0" encoding="UTF-8" standalone="yes"?>
<Relationships xmlns="http://schemas.openxmlformats.org/package/2006/relationships"><Relationship Id="rId3" Type="http://schemas.openxmlformats.org/officeDocument/2006/relationships/chart" Target="../charts/chart13.xml"/><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3" Type="http://schemas.openxmlformats.org/officeDocument/2006/relationships/hyperlink" Target="https://jacksonlewis.service-now.com/kb_view.do?sysparm_article=KB0010148" TargetMode="External"/><Relationship Id="rId2" Type="http://schemas.openxmlformats.org/officeDocument/2006/relationships/notesSlide" Target="../notesSlides/notesSlide16.xml"/><Relationship Id="rId1" Type="http://schemas.openxmlformats.org/officeDocument/2006/relationships/slideLayout" Target="../slideLayouts/slideLayout11.xml"/><Relationship Id="rId5" Type="http://schemas.openxmlformats.org/officeDocument/2006/relationships/hyperlink" Target="https://jacksonlewis.service-now.com/kb_view.do?sysparm_article=KB0010997" TargetMode="External"/><Relationship Id="rId4" Type="http://schemas.openxmlformats.org/officeDocument/2006/relationships/hyperlink" Target="https://jacksonlewis.service-now.com/kb_view.do?sysparm_article=KB0010989" TargetMode="Externa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chart" Target="../charts/chart14.xml"/><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2" Type="http://schemas.openxmlformats.org/officeDocument/2006/relationships/chart" Target="../charts/chart15.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3" Type="http://schemas.openxmlformats.org/officeDocument/2006/relationships/chart" Target="../charts/chart16.xml"/><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chart" Target="../charts/chart17.xml"/><Relationship Id="rId1" Type="http://schemas.openxmlformats.org/officeDocument/2006/relationships/slideLayout" Target="../slideLayouts/slideLayout1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4.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chart" Target="../charts/chart18.xml"/><Relationship Id="rId2" Type="http://schemas.openxmlformats.org/officeDocument/2006/relationships/diagramData" Target="../diagrams/data2.xml"/><Relationship Id="rId1" Type="http://schemas.openxmlformats.org/officeDocument/2006/relationships/slideLayout" Target="../slideLayouts/slideLayout11.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5.xml.rels><?xml version="1.0" encoding="UTF-8" standalone="yes"?>
<Relationships xmlns="http://schemas.openxmlformats.org/package/2006/relationships"><Relationship Id="rId8" Type="http://schemas.openxmlformats.org/officeDocument/2006/relationships/diagramData" Target="../diagrams/data4.xml"/><Relationship Id="rId3" Type="http://schemas.openxmlformats.org/officeDocument/2006/relationships/diagramLayout" Target="../diagrams/layout3.xml"/><Relationship Id="rId7" Type="http://schemas.openxmlformats.org/officeDocument/2006/relationships/chart" Target="../charts/chart19.xml"/><Relationship Id="rId12" Type="http://schemas.microsoft.com/office/2007/relationships/diagramDrawing" Target="../diagrams/drawing4.xml"/><Relationship Id="rId2" Type="http://schemas.openxmlformats.org/officeDocument/2006/relationships/diagramData" Target="../diagrams/data3.xml"/><Relationship Id="rId1" Type="http://schemas.openxmlformats.org/officeDocument/2006/relationships/slideLayout" Target="../slideLayouts/slideLayout11.xml"/><Relationship Id="rId6" Type="http://schemas.microsoft.com/office/2007/relationships/diagramDrawing" Target="../diagrams/drawing3.xml"/><Relationship Id="rId11" Type="http://schemas.openxmlformats.org/officeDocument/2006/relationships/diagramColors" Target="../diagrams/colors4.xml"/><Relationship Id="rId5" Type="http://schemas.openxmlformats.org/officeDocument/2006/relationships/diagramColors" Target="../diagrams/colors3.xml"/><Relationship Id="rId10" Type="http://schemas.openxmlformats.org/officeDocument/2006/relationships/diagramQuickStyle" Target="../diagrams/quickStyle4.xml"/><Relationship Id="rId4" Type="http://schemas.openxmlformats.org/officeDocument/2006/relationships/diagramQuickStyle" Target="../diagrams/quickStyle3.xml"/><Relationship Id="rId9" Type="http://schemas.openxmlformats.org/officeDocument/2006/relationships/diagramLayout" Target="../diagrams/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xml"/><Relationship Id="rId1" Type="http://schemas.openxmlformats.org/officeDocument/2006/relationships/slideLayout" Target="../slideLayouts/slideLayout11.xml"/><Relationship Id="rId4" Type="http://schemas.openxmlformats.org/officeDocument/2006/relationships/chart" Target="../charts/char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1.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58DD573-1A45-DC49-9E3D-C06DB4ED16D4}"/>
              </a:ext>
            </a:extLst>
          </p:cNvPr>
          <p:cNvSpPr>
            <a:spLocks noGrp="1"/>
          </p:cNvSpPr>
          <p:nvPr>
            <p:ph type="ctrTitle"/>
          </p:nvPr>
        </p:nvSpPr>
        <p:spPr/>
        <p:txBody>
          <a:bodyPr/>
          <a:lstStyle/>
          <a:p>
            <a:r>
              <a:rPr lang="en-US" sz="4400"/>
              <a:t>Endpoints Operations</a:t>
            </a:r>
          </a:p>
        </p:txBody>
      </p:sp>
      <p:sp>
        <p:nvSpPr>
          <p:cNvPr id="8" name="Subtitle 7">
            <a:extLst>
              <a:ext uri="{FF2B5EF4-FFF2-40B4-BE49-F238E27FC236}">
                <a16:creationId xmlns:a16="http://schemas.microsoft.com/office/drawing/2014/main" id="{487D7977-4FEC-694B-908B-9639E3A51285}"/>
              </a:ext>
            </a:extLst>
          </p:cNvPr>
          <p:cNvSpPr>
            <a:spLocks noGrp="1"/>
          </p:cNvSpPr>
          <p:nvPr>
            <p:ph type="subTitle" idx="1"/>
          </p:nvPr>
        </p:nvSpPr>
        <p:spPr/>
        <p:txBody>
          <a:bodyPr/>
          <a:lstStyle/>
          <a:p>
            <a:r>
              <a:rPr lang="en-US"/>
              <a:t>Monthly Operations Summary </a:t>
            </a:r>
          </a:p>
        </p:txBody>
      </p:sp>
      <p:sp>
        <p:nvSpPr>
          <p:cNvPr id="9" name="Text Placeholder 8">
            <a:extLst>
              <a:ext uri="{FF2B5EF4-FFF2-40B4-BE49-F238E27FC236}">
                <a16:creationId xmlns:a16="http://schemas.microsoft.com/office/drawing/2014/main" id="{C8D96FA3-D690-6440-A7C0-2683DDDC6C52}"/>
              </a:ext>
            </a:extLst>
          </p:cNvPr>
          <p:cNvSpPr>
            <a:spLocks noGrp="1"/>
          </p:cNvSpPr>
          <p:nvPr>
            <p:ph type="body" sz="quarter" idx="10"/>
          </p:nvPr>
        </p:nvSpPr>
        <p:spPr/>
        <p:txBody>
          <a:bodyPr/>
          <a:lstStyle/>
          <a:p>
            <a:r>
              <a:rPr lang="en-US"/>
              <a:t>JL IT</a:t>
            </a:r>
          </a:p>
        </p:txBody>
      </p:sp>
      <p:sp>
        <p:nvSpPr>
          <p:cNvPr id="10" name="Text Placeholder 9">
            <a:extLst>
              <a:ext uri="{FF2B5EF4-FFF2-40B4-BE49-F238E27FC236}">
                <a16:creationId xmlns:a16="http://schemas.microsoft.com/office/drawing/2014/main" id="{2E62CBB6-F9C7-564E-81A8-448D6005B293}"/>
              </a:ext>
            </a:extLst>
          </p:cNvPr>
          <p:cNvSpPr>
            <a:spLocks noGrp="1"/>
          </p:cNvSpPr>
          <p:nvPr>
            <p:ph type="body" sz="quarter" idx="11"/>
          </p:nvPr>
        </p:nvSpPr>
        <p:spPr/>
        <p:txBody>
          <a:bodyPr/>
          <a:lstStyle/>
          <a:p>
            <a:r>
              <a:rPr lang="en-US"/>
              <a:t>March 2023</a:t>
            </a:r>
          </a:p>
        </p:txBody>
      </p:sp>
    </p:spTree>
    <p:extLst>
      <p:ext uri="{BB962C8B-B14F-4D97-AF65-F5344CB8AC3E}">
        <p14:creationId xmlns:p14="http://schemas.microsoft.com/office/powerpoint/2010/main" val="768651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80CE4CE-3B91-4C3D-B279-85FC360FCE50}"/>
              </a:ext>
            </a:extLst>
          </p:cNvPr>
          <p:cNvSpPr>
            <a:spLocks noGrp="1"/>
          </p:cNvSpPr>
          <p:nvPr>
            <p:ph type="ftr" sz="quarter" idx="3"/>
          </p:nvPr>
        </p:nvSpPr>
        <p:spPr/>
        <p:txBody>
          <a:bodyPr/>
          <a:lstStyle/>
          <a:p>
            <a:r>
              <a:rPr lang="en-US" b="1"/>
              <a:t>Jackson Lewis P.C.  </a:t>
            </a:r>
            <a:endParaRPr lang="en-US"/>
          </a:p>
        </p:txBody>
      </p:sp>
      <p:sp>
        <p:nvSpPr>
          <p:cNvPr id="3" name="Slide Number Placeholder 2">
            <a:extLst>
              <a:ext uri="{FF2B5EF4-FFF2-40B4-BE49-F238E27FC236}">
                <a16:creationId xmlns:a16="http://schemas.microsoft.com/office/drawing/2014/main" id="{BD412BF8-97CD-4F94-9DFD-E772925F1B07}"/>
              </a:ext>
            </a:extLst>
          </p:cNvPr>
          <p:cNvSpPr>
            <a:spLocks noGrp="1"/>
          </p:cNvSpPr>
          <p:nvPr>
            <p:ph type="sldNum" sz="quarter" idx="4"/>
          </p:nvPr>
        </p:nvSpPr>
        <p:spPr/>
        <p:txBody>
          <a:bodyPr/>
          <a:lstStyle/>
          <a:p>
            <a:fld id="{407F7647-6CBB-4945-B48A-22BF8575EA14}" type="slidenum">
              <a:rPr lang="en-US" smtClean="0"/>
              <a:pPr/>
              <a:t>10</a:t>
            </a:fld>
            <a:endParaRPr lang="en-US"/>
          </a:p>
        </p:txBody>
      </p:sp>
      <p:sp>
        <p:nvSpPr>
          <p:cNvPr id="7" name="Title 3">
            <a:extLst>
              <a:ext uri="{FF2B5EF4-FFF2-40B4-BE49-F238E27FC236}">
                <a16:creationId xmlns:a16="http://schemas.microsoft.com/office/drawing/2014/main" id="{9C02A470-0185-40C5-92E5-F04ADCBC8A26}"/>
              </a:ext>
            </a:extLst>
          </p:cNvPr>
          <p:cNvSpPr>
            <a:spLocks noGrp="1"/>
          </p:cNvSpPr>
          <p:nvPr>
            <p:ph type="title"/>
          </p:nvPr>
        </p:nvSpPr>
        <p:spPr>
          <a:xfrm>
            <a:off x="687324" y="457200"/>
            <a:ext cx="10817352" cy="737961"/>
          </a:xfrm>
        </p:spPr>
        <p:txBody>
          <a:bodyPr vert="horz" lIns="0" tIns="0" rIns="0" bIns="0" rtlCol="0" anchor="t" anchorCtr="0">
            <a:normAutofit/>
          </a:bodyPr>
          <a:lstStyle/>
          <a:p>
            <a:r>
              <a:rPr lang="en-US" sz="2500" b="1" i="0" kern="1200">
                <a:latin typeface="Arial" panose="020B0604020202020204" pitchFamily="34" charset="0"/>
                <a:ea typeface="+mj-ea"/>
                <a:cs typeface="Arial" panose="020B0604020202020204" pitchFamily="34" charset="0"/>
              </a:rPr>
              <a:t>Incident Statistics</a:t>
            </a:r>
            <a:br>
              <a:rPr lang="en-US" sz="2500" b="1" i="0" kern="1200">
                <a:latin typeface="Arial" panose="020B0604020202020204" pitchFamily="34" charset="0"/>
                <a:ea typeface="+mj-ea"/>
                <a:cs typeface="Arial" panose="020B0604020202020204" pitchFamily="34" charset="0"/>
              </a:rPr>
            </a:br>
            <a:endParaRPr lang="en-US" sz="2500" b="1" i="0" kern="1200">
              <a:latin typeface="Arial" panose="020B0604020202020204" pitchFamily="34" charset="0"/>
              <a:ea typeface="+mj-ea"/>
              <a:cs typeface="Arial" panose="020B0604020202020204" pitchFamily="34" charset="0"/>
            </a:endParaRPr>
          </a:p>
        </p:txBody>
      </p:sp>
      <p:sp>
        <p:nvSpPr>
          <p:cNvPr id="9" name="TextBox 8">
            <a:extLst>
              <a:ext uri="{FF2B5EF4-FFF2-40B4-BE49-F238E27FC236}">
                <a16:creationId xmlns:a16="http://schemas.microsoft.com/office/drawing/2014/main" id="{6187077F-6CFB-43DC-B9E7-93E208DDFD91}"/>
              </a:ext>
            </a:extLst>
          </p:cNvPr>
          <p:cNvSpPr txBox="1"/>
          <p:nvPr/>
        </p:nvSpPr>
        <p:spPr>
          <a:xfrm>
            <a:off x="0" y="1514079"/>
            <a:ext cx="12192000" cy="378565"/>
          </a:xfrm>
          <a:prstGeom prst="rect">
            <a:avLst/>
          </a:prstGeom>
          <a:noFill/>
        </p:spPr>
        <p:txBody>
          <a:bodyPr wrap="square" rtlCol="0">
            <a:spAutoFit/>
          </a:bodyPr>
          <a:lstStyle/>
          <a:p>
            <a:r>
              <a:rPr lang="en-US" sz="1860">
                <a:solidFill>
                  <a:srgbClr val="7030A0"/>
                </a:solidFill>
              </a:rPr>
              <a:t>Open Incidents by Assignment Group - as of the last day of the month </a:t>
            </a:r>
          </a:p>
        </p:txBody>
      </p:sp>
      <p:sp>
        <p:nvSpPr>
          <p:cNvPr id="11" name="TextBox 10">
            <a:extLst>
              <a:ext uri="{FF2B5EF4-FFF2-40B4-BE49-F238E27FC236}">
                <a16:creationId xmlns:a16="http://schemas.microsoft.com/office/drawing/2014/main" id="{F36C5276-4EFD-67A8-8313-9F988573F71F}"/>
              </a:ext>
            </a:extLst>
          </p:cNvPr>
          <p:cNvSpPr txBox="1"/>
          <p:nvPr/>
        </p:nvSpPr>
        <p:spPr>
          <a:xfrm>
            <a:off x="686561" y="5982682"/>
            <a:ext cx="10818876" cy="338554"/>
          </a:xfrm>
          <a:prstGeom prst="rect">
            <a:avLst/>
          </a:prstGeom>
          <a:noFill/>
        </p:spPr>
        <p:txBody>
          <a:bodyPr wrap="square" rtlCol="0">
            <a:spAutoFit/>
          </a:bodyPr>
          <a:lstStyle/>
          <a:p>
            <a:pPr marL="285750" indent="-285750">
              <a:buFont typeface="Arial" panose="020B0604020202020204" pitchFamily="34" charset="0"/>
              <a:buChar char="•"/>
            </a:pPr>
            <a:r>
              <a:rPr lang="en-US" sz="1600">
                <a:solidFill>
                  <a:srgbClr val="7030A0"/>
                </a:solidFill>
                <a:latin typeface="Arial" panose="020B0604020202020204" pitchFamily="34" charset="0"/>
                <a:cs typeface="Arial" panose="020B0604020202020204" pitchFamily="34" charset="0"/>
              </a:rPr>
              <a:t>There are currently 259 open incidents across all teams. </a:t>
            </a:r>
          </a:p>
        </p:txBody>
      </p:sp>
      <p:pic>
        <p:nvPicPr>
          <p:cNvPr id="6" name="Picture 5" descr="Chart, bar chart&#10;&#10;Description automatically generated">
            <a:extLst>
              <a:ext uri="{FF2B5EF4-FFF2-40B4-BE49-F238E27FC236}">
                <a16:creationId xmlns:a16="http://schemas.microsoft.com/office/drawing/2014/main" id="{EA82CEE9-0618-F468-67A8-6DD09E5927D0}"/>
              </a:ext>
            </a:extLst>
          </p:cNvPr>
          <p:cNvPicPr>
            <a:picLocks noChangeAspect="1"/>
          </p:cNvPicPr>
          <p:nvPr/>
        </p:nvPicPr>
        <p:blipFill>
          <a:blip r:embed="rId2"/>
          <a:stretch>
            <a:fillRect/>
          </a:stretch>
        </p:blipFill>
        <p:spPr>
          <a:xfrm>
            <a:off x="1514182" y="1892644"/>
            <a:ext cx="9163635" cy="4090038"/>
          </a:xfrm>
          <a:prstGeom prst="rect">
            <a:avLst/>
          </a:prstGeom>
        </p:spPr>
      </p:pic>
    </p:spTree>
    <p:extLst>
      <p:ext uri="{BB962C8B-B14F-4D97-AF65-F5344CB8AC3E}">
        <p14:creationId xmlns:p14="http://schemas.microsoft.com/office/powerpoint/2010/main" val="37229047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35DD430-1563-49E4-B992-6C290336875F}"/>
              </a:ext>
            </a:extLst>
          </p:cNvPr>
          <p:cNvSpPr>
            <a:spLocks noGrp="1"/>
          </p:cNvSpPr>
          <p:nvPr>
            <p:ph type="ftr" sz="quarter" idx="3"/>
          </p:nvPr>
        </p:nvSpPr>
        <p:spPr>
          <a:xfrm>
            <a:off x="685800" y="6356350"/>
            <a:ext cx="4114800" cy="365125"/>
          </a:xfrm>
        </p:spPr>
        <p:txBody>
          <a:bodyPr vert="horz" lIns="0" tIns="0" rIns="0" bIns="0" rtlCol="0" anchor="t" anchorCtr="0">
            <a:normAutofit/>
          </a:bodyPr>
          <a:lstStyle/>
          <a:p>
            <a:pPr>
              <a:spcAft>
                <a:spcPts val="600"/>
              </a:spcAft>
            </a:pPr>
            <a:r>
              <a:rPr lang="en-US" b="1"/>
              <a:t>Jackson Lewis P.C.  </a:t>
            </a:r>
            <a:endParaRPr lang="en-US"/>
          </a:p>
        </p:txBody>
      </p:sp>
      <p:sp>
        <p:nvSpPr>
          <p:cNvPr id="3" name="Slide Number Placeholder 2">
            <a:extLst>
              <a:ext uri="{FF2B5EF4-FFF2-40B4-BE49-F238E27FC236}">
                <a16:creationId xmlns:a16="http://schemas.microsoft.com/office/drawing/2014/main" id="{FEEE6C06-9CE5-435A-B15A-928435252C9B}"/>
              </a:ext>
            </a:extLst>
          </p:cNvPr>
          <p:cNvSpPr>
            <a:spLocks noGrp="1"/>
          </p:cNvSpPr>
          <p:nvPr>
            <p:ph type="sldNum" sz="quarter" idx="4"/>
          </p:nvPr>
        </p:nvSpPr>
        <p:spPr>
          <a:xfrm>
            <a:off x="8759952" y="6355080"/>
            <a:ext cx="2743200" cy="365125"/>
          </a:xfrm>
        </p:spPr>
        <p:txBody>
          <a:bodyPr vert="horz" lIns="0" tIns="0" rIns="0" bIns="0" rtlCol="0" anchor="t" anchorCtr="0">
            <a:normAutofit/>
          </a:bodyPr>
          <a:lstStyle/>
          <a:p>
            <a:pPr>
              <a:spcAft>
                <a:spcPts val="600"/>
              </a:spcAft>
            </a:pPr>
            <a:fld id="{407F7647-6CBB-4945-B48A-22BF8575EA14}" type="slidenum">
              <a:rPr lang="en-US" smtClean="0"/>
              <a:pPr>
                <a:spcAft>
                  <a:spcPts val="600"/>
                </a:spcAft>
              </a:pPr>
              <a:t>11</a:t>
            </a:fld>
            <a:endParaRPr lang="en-US"/>
          </a:p>
        </p:txBody>
      </p:sp>
      <p:sp>
        <p:nvSpPr>
          <p:cNvPr id="4" name="Title 3">
            <a:extLst>
              <a:ext uri="{FF2B5EF4-FFF2-40B4-BE49-F238E27FC236}">
                <a16:creationId xmlns:a16="http://schemas.microsoft.com/office/drawing/2014/main" id="{7A455A8E-83A6-4CED-B2D7-B167ABA98BDE}"/>
              </a:ext>
            </a:extLst>
          </p:cNvPr>
          <p:cNvSpPr>
            <a:spLocks noGrp="1"/>
          </p:cNvSpPr>
          <p:nvPr>
            <p:ph type="title"/>
          </p:nvPr>
        </p:nvSpPr>
        <p:spPr>
          <a:xfrm>
            <a:off x="685800" y="457200"/>
            <a:ext cx="10817352" cy="737961"/>
          </a:xfrm>
        </p:spPr>
        <p:txBody>
          <a:bodyPr vert="horz" lIns="0" tIns="0" rIns="0" bIns="0" rtlCol="0" anchor="t" anchorCtr="0">
            <a:normAutofit/>
          </a:bodyPr>
          <a:lstStyle/>
          <a:p>
            <a:r>
              <a:rPr lang="en-US" sz="2500" b="1" i="0" kern="1200">
                <a:latin typeface="Arial" panose="020B0604020202020204" pitchFamily="34" charset="0"/>
                <a:ea typeface="+mj-ea"/>
                <a:cs typeface="Arial" panose="020B0604020202020204" pitchFamily="34" charset="0"/>
              </a:rPr>
              <a:t>Incident Statistics</a:t>
            </a:r>
            <a:br>
              <a:rPr lang="en-US" sz="2500" b="1" i="0" kern="1200">
                <a:latin typeface="Arial" panose="020B0604020202020204" pitchFamily="34" charset="0"/>
                <a:ea typeface="+mj-ea"/>
                <a:cs typeface="Arial" panose="020B0604020202020204" pitchFamily="34" charset="0"/>
              </a:rPr>
            </a:br>
            <a:endParaRPr lang="en-US" sz="2500" b="1" i="0" kern="1200">
              <a:latin typeface="Arial" panose="020B0604020202020204" pitchFamily="34" charset="0"/>
              <a:ea typeface="+mj-ea"/>
              <a:cs typeface="Arial" panose="020B0604020202020204" pitchFamily="34" charset="0"/>
            </a:endParaRPr>
          </a:p>
        </p:txBody>
      </p:sp>
      <p:sp>
        <p:nvSpPr>
          <p:cNvPr id="9" name="TextBox 8">
            <a:extLst>
              <a:ext uri="{FF2B5EF4-FFF2-40B4-BE49-F238E27FC236}">
                <a16:creationId xmlns:a16="http://schemas.microsoft.com/office/drawing/2014/main" id="{F4839A5F-8230-4CFF-99D0-FE29C294B650}"/>
              </a:ext>
            </a:extLst>
          </p:cNvPr>
          <p:cNvSpPr txBox="1"/>
          <p:nvPr/>
        </p:nvSpPr>
        <p:spPr>
          <a:xfrm>
            <a:off x="1" y="1515486"/>
            <a:ext cx="12191999" cy="378565"/>
          </a:xfrm>
          <a:prstGeom prst="rect">
            <a:avLst/>
          </a:prstGeom>
          <a:noFill/>
        </p:spPr>
        <p:txBody>
          <a:bodyPr wrap="square" rtlCol="0">
            <a:spAutoFit/>
          </a:bodyPr>
          <a:lstStyle/>
          <a:p>
            <a:r>
              <a:rPr lang="en-US" sz="1860">
                <a:solidFill>
                  <a:srgbClr val="7030A0"/>
                </a:solidFill>
              </a:rPr>
              <a:t>Average Resolution Time of All Resolved Incidents </a:t>
            </a:r>
          </a:p>
        </p:txBody>
      </p:sp>
      <p:sp>
        <p:nvSpPr>
          <p:cNvPr id="11" name="TextBox 10">
            <a:extLst>
              <a:ext uri="{FF2B5EF4-FFF2-40B4-BE49-F238E27FC236}">
                <a16:creationId xmlns:a16="http://schemas.microsoft.com/office/drawing/2014/main" id="{4B0B5CE5-0E59-4BBD-844B-6F9BA78E4CFC}"/>
              </a:ext>
            </a:extLst>
          </p:cNvPr>
          <p:cNvSpPr txBox="1"/>
          <p:nvPr/>
        </p:nvSpPr>
        <p:spPr>
          <a:xfrm>
            <a:off x="684276" y="5542841"/>
            <a:ext cx="10512335" cy="338554"/>
          </a:xfrm>
          <a:prstGeom prst="rect">
            <a:avLst/>
          </a:prstGeom>
          <a:noFill/>
        </p:spPr>
        <p:txBody>
          <a:bodyPr wrap="square" lIns="91440" tIns="45720" rIns="91440" bIns="45720" rtlCol="0" anchor="t">
            <a:spAutoFit/>
          </a:bodyPr>
          <a:lstStyle/>
          <a:p>
            <a:pPr marL="285750" indent="-285750">
              <a:buFont typeface="Arial" panose="020B0604020202020204" pitchFamily="34" charset="0"/>
              <a:buChar char="•"/>
            </a:pPr>
            <a:r>
              <a:rPr lang="en-US" sz="1600">
                <a:solidFill>
                  <a:srgbClr val="7030A0"/>
                </a:solidFill>
                <a:latin typeface="Arial"/>
                <a:cs typeface="Arial"/>
              </a:rPr>
              <a:t>The average resolution time trended downward across the last two months. </a:t>
            </a:r>
            <a:endParaRPr lang="en-US" sz="1600">
              <a:solidFill>
                <a:srgbClr val="7030A0"/>
              </a:solidFill>
              <a:latin typeface="Arial" panose="020B0604020202020204" pitchFamily="34" charset="0"/>
              <a:cs typeface="Arial" panose="020B0604020202020204" pitchFamily="34" charset="0"/>
            </a:endParaRPr>
          </a:p>
        </p:txBody>
      </p:sp>
      <p:pic>
        <p:nvPicPr>
          <p:cNvPr id="7" name="Picture 6" descr="Chart, line chart&#10;&#10;Description automatically generated">
            <a:extLst>
              <a:ext uri="{FF2B5EF4-FFF2-40B4-BE49-F238E27FC236}">
                <a16:creationId xmlns:a16="http://schemas.microsoft.com/office/drawing/2014/main" id="{FD8E6854-B205-871E-FB47-D6440AA6169C}"/>
              </a:ext>
            </a:extLst>
          </p:cNvPr>
          <p:cNvPicPr>
            <a:picLocks noChangeAspect="1"/>
          </p:cNvPicPr>
          <p:nvPr/>
        </p:nvPicPr>
        <p:blipFill>
          <a:blip r:embed="rId2"/>
          <a:stretch>
            <a:fillRect/>
          </a:stretch>
        </p:blipFill>
        <p:spPr>
          <a:xfrm>
            <a:off x="391089" y="1958400"/>
            <a:ext cx="11406773" cy="3520091"/>
          </a:xfrm>
          <a:prstGeom prst="rect">
            <a:avLst/>
          </a:prstGeom>
        </p:spPr>
      </p:pic>
    </p:spTree>
    <p:extLst>
      <p:ext uri="{BB962C8B-B14F-4D97-AF65-F5344CB8AC3E}">
        <p14:creationId xmlns:p14="http://schemas.microsoft.com/office/powerpoint/2010/main" val="28152971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E09FBF4-9850-4D54-929C-38449BAC58A6}"/>
              </a:ext>
            </a:extLst>
          </p:cNvPr>
          <p:cNvSpPr>
            <a:spLocks noGrp="1"/>
          </p:cNvSpPr>
          <p:nvPr>
            <p:ph type="ftr" sz="quarter" idx="3"/>
          </p:nvPr>
        </p:nvSpPr>
        <p:spPr/>
        <p:txBody>
          <a:bodyPr/>
          <a:lstStyle/>
          <a:p>
            <a:r>
              <a:rPr lang="en-US" b="1"/>
              <a:t>Jackson Lewis P.C.  </a:t>
            </a:r>
            <a:endParaRPr lang="en-US"/>
          </a:p>
        </p:txBody>
      </p:sp>
      <p:sp>
        <p:nvSpPr>
          <p:cNvPr id="3" name="Slide Number Placeholder 2">
            <a:extLst>
              <a:ext uri="{FF2B5EF4-FFF2-40B4-BE49-F238E27FC236}">
                <a16:creationId xmlns:a16="http://schemas.microsoft.com/office/drawing/2014/main" id="{D0C9BA54-514C-41E4-B6AF-8408E43C8150}"/>
              </a:ext>
            </a:extLst>
          </p:cNvPr>
          <p:cNvSpPr>
            <a:spLocks noGrp="1"/>
          </p:cNvSpPr>
          <p:nvPr>
            <p:ph type="sldNum" sz="quarter" idx="4"/>
          </p:nvPr>
        </p:nvSpPr>
        <p:spPr/>
        <p:txBody>
          <a:bodyPr/>
          <a:lstStyle/>
          <a:p>
            <a:fld id="{407F7647-6CBB-4945-B48A-22BF8575EA14}" type="slidenum">
              <a:rPr lang="en-US" smtClean="0"/>
              <a:pPr/>
              <a:t>12</a:t>
            </a:fld>
            <a:endParaRPr lang="en-US"/>
          </a:p>
        </p:txBody>
      </p:sp>
      <p:sp>
        <p:nvSpPr>
          <p:cNvPr id="9" name="TextBox 8">
            <a:extLst>
              <a:ext uri="{FF2B5EF4-FFF2-40B4-BE49-F238E27FC236}">
                <a16:creationId xmlns:a16="http://schemas.microsoft.com/office/drawing/2014/main" id="{4C657479-737B-437D-8C56-23A7F2BC7E12}"/>
              </a:ext>
            </a:extLst>
          </p:cNvPr>
          <p:cNvSpPr txBox="1"/>
          <p:nvPr/>
        </p:nvSpPr>
        <p:spPr>
          <a:xfrm>
            <a:off x="0" y="1515108"/>
            <a:ext cx="12192000" cy="378565"/>
          </a:xfrm>
          <a:prstGeom prst="rect">
            <a:avLst/>
          </a:prstGeom>
          <a:noFill/>
        </p:spPr>
        <p:txBody>
          <a:bodyPr wrap="square" rtlCol="0">
            <a:spAutoFit/>
          </a:bodyPr>
          <a:lstStyle/>
          <a:p>
            <a:r>
              <a:rPr lang="en-US" sz="1860">
                <a:solidFill>
                  <a:srgbClr val="7030A0"/>
                </a:solidFill>
              </a:rPr>
              <a:t>Average Resolution Time of Resolved Incidents, by Assignment Group</a:t>
            </a:r>
          </a:p>
        </p:txBody>
      </p:sp>
      <p:sp>
        <p:nvSpPr>
          <p:cNvPr id="7" name="Title 3">
            <a:extLst>
              <a:ext uri="{FF2B5EF4-FFF2-40B4-BE49-F238E27FC236}">
                <a16:creationId xmlns:a16="http://schemas.microsoft.com/office/drawing/2014/main" id="{D8E6208F-4D49-494C-B2EC-BC6F92ABCC0F}"/>
              </a:ext>
            </a:extLst>
          </p:cNvPr>
          <p:cNvSpPr>
            <a:spLocks noGrp="1"/>
          </p:cNvSpPr>
          <p:nvPr>
            <p:ph type="title"/>
          </p:nvPr>
        </p:nvSpPr>
        <p:spPr>
          <a:xfrm>
            <a:off x="687324" y="457200"/>
            <a:ext cx="10817352" cy="737961"/>
          </a:xfrm>
        </p:spPr>
        <p:txBody>
          <a:bodyPr vert="horz" lIns="0" tIns="0" rIns="0" bIns="0" rtlCol="0" anchor="t" anchorCtr="0">
            <a:normAutofit/>
          </a:bodyPr>
          <a:lstStyle/>
          <a:p>
            <a:r>
              <a:rPr lang="en-US" sz="2500" b="1" i="0" kern="1200">
                <a:latin typeface="Arial" panose="020B0604020202020204" pitchFamily="34" charset="0"/>
                <a:ea typeface="+mj-ea"/>
                <a:cs typeface="Arial" panose="020B0604020202020204" pitchFamily="34" charset="0"/>
              </a:rPr>
              <a:t>Incident Statistics</a:t>
            </a:r>
            <a:br>
              <a:rPr lang="en-US" sz="2500" b="1" i="0" kern="1200">
                <a:latin typeface="Arial" panose="020B0604020202020204" pitchFamily="34" charset="0"/>
                <a:ea typeface="+mj-ea"/>
                <a:cs typeface="Arial" panose="020B0604020202020204" pitchFamily="34" charset="0"/>
              </a:rPr>
            </a:br>
            <a:endParaRPr lang="en-US" sz="2500" b="1" i="0" kern="1200">
              <a:latin typeface="Arial" panose="020B0604020202020204" pitchFamily="34" charset="0"/>
              <a:ea typeface="+mj-ea"/>
              <a:cs typeface="Arial" panose="020B0604020202020204" pitchFamily="34" charset="0"/>
            </a:endParaRPr>
          </a:p>
        </p:txBody>
      </p:sp>
      <p:pic>
        <p:nvPicPr>
          <p:cNvPr id="6" name="Picture 5" descr="Chart, bar chart&#10;&#10;Description automatically generated">
            <a:extLst>
              <a:ext uri="{FF2B5EF4-FFF2-40B4-BE49-F238E27FC236}">
                <a16:creationId xmlns:a16="http://schemas.microsoft.com/office/drawing/2014/main" id="{20B07167-42D5-5B07-D381-9A7824ADA9AE}"/>
              </a:ext>
            </a:extLst>
          </p:cNvPr>
          <p:cNvPicPr>
            <a:picLocks noChangeAspect="1"/>
          </p:cNvPicPr>
          <p:nvPr/>
        </p:nvPicPr>
        <p:blipFill>
          <a:blip r:embed="rId2"/>
          <a:stretch>
            <a:fillRect/>
          </a:stretch>
        </p:blipFill>
        <p:spPr>
          <a:xfrm>
            <a:off x="408517" y="1893673"/>
            <a:ext cx="10966166" cy="4894568"/>
          </a:xfrm>
          <a:prstGeom prst="rect">
            <a:avLst/>
          </a:prstGeom>
        </p:spPr>
      </p:pic>
    </p:spTree>
    <p:extLst>
      <p:ext uri="{BB962C8B-B14F-4D97-AF65-F5344CB8AC3E}">
        <p14:creationId xmlns:p14="http://schemas.microsoft.com/office/powerpoint/2010/main" val="29922959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E09FBF4-9850-4D54-929C-38449BAC58A6}"/>
              </a:ext>
            </a:extLst>
          </p:cNvPr>
          <p:cNvSpPr>
            <a:spLocks noGrp="1"/>
          </p:cNvSpPr>
          <p:nvPr>
            <p:ph type="ftr" sz="quarter" idx="3"/>
          </p:nvPr>
        </p:nvSpPr>
        <p:spPr/>
        <p:txBody>
          <a:bodyPr/>
          <a:lstStyle/>
          <a:p>
            <a:r>
              <a:rPr lang="en-US" b="1"/>
              <a:t>Jackson Lewis P.C.  </a:t>
            </a:r>
            <a:endParaRPr lang="en-US"/>
          </a:p>
        </p:txBody>
      </p:sp>
      <p:sp>
        <p:nvSpPr>
          <p:cNvPr id="3" name="Slide Number Placeholder 2">
            <a:extLst>
              <a:ext uri="{FF2B5EF4-FFF2-40B4-BE49-F238E27FC236}">
                <a16:creationId xmlns:a16="http://schemas.microsoft.com/office/drawing/2014/main" id="{D0C9BA54-514C-41E4-B6AF-8408E43C8150}"/>
              </a:ext>
            </a:extLst>
          </p:cNvPr>
          <p:cNvSpPr>
            <a:spLocks noGrp="1"/>
          </p:cNvSpPr>
          <p:nvPr>
            <p:ph type="sldNum" sz="quarter" idx="4"/>
          </p:nvPr>
        </p:nvSpPr>
        <p:spPr/>
        <p:txBody>
          <a:bodyPr/>
          <a:lstStyle/>
          <a:p>
            <a:fld id="{407F7647-6CBB-4945-B48A-22BF8575EA14}" type="slidenum">
              <a:rPr lang="en-US" smtClean="0"/>
              <a:pPr/>
              <a:t>13</a:t>
            </a:fld>
            <a:endParaRPr lang="en-US"/>
          </a:p>
        </p:txBody>
      </p:sp>
      <p:sp>
        <p:nvSpPr>
          <p:cNvPr id="7" name="Title 3">
            <a:extLst>
              <a:ext uri="{FF2B5EF4-FFF2-40B4-BE49-F238E27FC236}">
                <a16:creationId xmlns:a16="http://schemas.microsoft.com/office/drawing/2014/main" id="{D8E6208F-4D49-494C-B2EC-BC6F92ABCC0F}"/>
              </a:ext>
            </a:extLst>
          </p:cNvPr>
          <p:cNvSpPr>
            <a:spLocks noGrp="1"/>
          </p:cNvSpPr>
          <p:nvPr>
            <p:ph type="title"/>
          </p:nvPr>
        </p:nvSpPr>
        <p:spPr>
          <a:xfrm>
            <a:off x="687324" y="457200"/>
            <a:ext cx="10817352" cy="737961"/>
          </a:xfrm>
        </p:spPr>
        <p:txBody>
          <a:bodyPr vert="horz" lIns="0" tIns="0" rIns="0" bIns="0" rtlCol="0" anchor="t" anchorCtr="0">
            <a:normAutofit/>
          </a:bodyPr>
          <a:lstStyle/>
          <a:p>
            <a:r>
              <a:rPr lang="en-US" sz="2500" b="1" i="0" kern="1200">
                <a:latin typeface="Arial" panose="020B0604020202020204" pitchFamily="34" charset="0"/>
                <a:ea typeface="+mj-ea"/>
                <a:cs typeface="Arial" panose="020B0604020202020204" pitchFamily="34" charset="0"/>
              </a:rPr>
              <a:t>Incident Statistics</a:t>
            </a:r>
            <a:br>
              <a:rPr lang="en-US" sz="2500" b="1" i="0" kern="1200">
                <a:latin typeface="Arial" panose="020B0604020202020204" pitchFamily="34" charset="0"/>
                <a:ea typeface="+mj-ea"/>
                <a:cs typeface="Arial" panose="020B0604020202020204" pitchFamily="34" charset="0"/>
              </a:rPr>
            </a:br>
            <a:endParaRPr lang="en-US" sz="2500" b="1" i="0" kern="1200">
              <a:latin typeface="Arial" panose="020B0604020202020204" pitchFamily="34" charset="0"/>
              <a:ea typeface="+mj-ea"/>
              <a:cs typeface="Arial" panose="020B0604020202020204" pitchFamily="34" charset="0"/>
            </a:endParaRPr>
          </a:p>
        </p:txBody>
      </p:sp>
      <p:sp>
        <p:nvSpPr>
          <p:cNvPr id="4" name="TextBox 3">
            <a:extLst>
              <a:ext uri="{FF2B5EF4-FFF2-40B4-BE49-F238E27FC236}">
                <a16:creationId xmlns:a16="http://schemas.microsoft.com/office/drawing/2014/main" id="{1F601576-E039-1FBA-4ADF-51118C6972AD}"/>
              </a:ext>
            </a:extLst>
          </p:cNvPr>
          <p:cNvSpPr txBox="1"/>
          <p:nvPr/>
        </p:nvSpPr>
        <p:spPr>
          <a:xfrm>
            <a:off x="1096710" y="1664408"/>
            <a:ext cx="4217127" cy="5616922"/>
          </a:xfrm>
          <a:prstGeom prst="rect">
            <a:avLst/>
          </a:prstGeom>
          <a:noFill/>
        </p:spPr>
        <p:txBody>
          <a:bodyPr wrap="square" rtlCol="0">
            <a:spAutoFit/>
          </a:bodyPr>
          <a:lstStyle/>
          <a:p>
            <a:r>
              <a:rPr lang="en-US">
                <a:solidFill>
                  <a:srgbClr val="7030A0"/>
                </a:solidFill>
              </a:rPr>
              <a:t>Top 5 Subcategories this month:</a:t>
            </a:r>
          </a:p>
          <a:p>
            <a:pPr marL="342900" indent="-342900">
              <a:buFont typeface="Arial" panose="020B0604020202020204" pitchFamily="34" charset="0"/>
              <a:buChar char="•"/>
            </a:pPr>
            <a:r>
              <a:rPr lang="en-US"/>
              <a:t>Microsoft Office (673)</a:t>
            </a:r>
          </a:p>
          <a:p>
            <a:pPr marL="342900" indent="-342900">
              <a:buFont typeface="Arial" panose="020B0604020202020204" pitchFamily="34" charset="0"/>
              <a:buChar char="•"/>
            </a:pPr>
            <a:r>
              <a:rPr lang="en-US"/>
              <a:t>NetDocuments (368)</a:t>
            </a:r>
          </a:p>
          <a:p>
            <a:pPr marL="342900" indent="-342900">
              <a:buFont typeface="Arial" panose="020B0604020202020204" pitchFamily="34" charset="0"/>
              <a:buChar char="•"/>
            </a:pPr>
            <a:r>
              <a:rPr lang="en-US"/>
              <a:t>Windows (212)</a:t>
            </a:r>
          </a:p>
          <a:p>
            <a:pPr marL="342900" indent="-342900">
              <a:buFont typeface="Arial" panose="020B0604020202020204" pitchFamily="34" charset="0"/>
              <a:buChar char="•"/>
            </a:pPr>
            <a:r>
              <a:rPr lang="en-US"/>
              <a:t>Report Phish (199)</a:t>
            </a:r>
          </a:p>
          <a:p>
            <a:pPr marL="342900" indent="-342900">
              <a:buFont typeface="Arial" panose="020B0604020202020204" pitchFamily="34" charset="0"/>
              <a:buChar char="•"/>
            </a:pPr>
            <a:r>
              <a:rPr lang="en-US"/>
              <a:t>Add-ins (194)</a:t>
            </a:r>
          </a:p>
          <a:p>
            <a:endParaRPr lang="en-US"/>
          </a:p>
          <a:p>
            <a:r>
              <a:rPr lang="en-US">
                <a:solidFill>
                  <a:srgbClr val="7030A0"/>
                </a:solidFill>
              </a:rPr>
              <a:t>Top 5 </a:t>
            </a:r>
            <a:r>
              <a:rPr lang="en-US" i="1">
                <a:solidFill>
                  <a:srgbClr val="7030A0"/>
                </a:solidFill>
              </a:rPr>
              <a:t>Resolved By</a:t>
            </a:r>
            <a:r>
              <a:rPr lang="en-US">
                <a:solidFill>
                  <a:srgbClr val="7030A0"/>
                </a:solidFill>
              </a:rPr>
              <a:t> this month:</a:t>
            </a:r>
          </a:p>
          <a:p>
            <a:r>
              <a:rPr lang="en-US" sz="1400">
                <a:solidFill>
                  <a:srgbClr val="7030A0"/>
                </a:solidFill>
              </a:rPr>
              <a:t>(highest volume of resolved Incidents)</a:t>
            </a:r>
          </a:p>
          <a:p>
            <a:pPr marL="342900" indent="-342900">
              <a:buFont typeface="Arial" panose="020B0604020202020204" pitchFamily="34" charset="0"/>
              <a:buChar char="•"/>
            </a:pPr>
            <a:r>
              <a:rPr lang="en-US"/>
              <a:t>Dan (566)</a:t>
            </a:r>
          </a:p>
          <a:p>
            <a:pPr marL="342900" indent="-342900">
              <a:buFont typeface="Arial" panose="020B0604020202020204" pitchFamily="34" charset="0"/>
              <a:buChar char="•"/>
            </a:pPr>
            <a:r>
              <a:rPr lang="en-US"/>
              <a:t>Blaise (344)</a:t>
            </a:r>
          </a:p>
          <a:p>
            <a:pPr marL="342900" indent="-342900">
              <a:buFont typeface="Arial" panose="020B0604020202020204" pitchFamily="34" charset="0"/>
              <a:buChar char="•"/>
            </a:pPr>
            <a:r>
              <a:rPr lang="en-US"/>
              <a:t>Brandon (335)</a:t>
            </a:r>
          </a:p>
          <a:p>
            <a:pPr marL="342900" indent="-342900">
              <a:buFont typeface="Arial" panose="020B0604020202020204" pitchFamily="34" charset="0"/>
              <a:buChar char="•"/>
            </a:pPr>
            <a:r>
              <a:rPr lang="en-US"/>
              <a:t>Stephane (318)</a:t>
            </a:r>
          </a:p>
          <a:p>
            <a:pPr marL="342900" indent="-342900">
              <a:buFont typeface="Arial" panose="020B0604020202020204" pitchFamily="34" charset="0"/>
              <a:buChar char="•"/>
            </a:pPr>
            <a:r>
              <a:rPr lang="en-US"/>
              <a:t>Marcus (282)</a:t>
            </a:r>
          </a:p>
          <a:p>
            <a:pPr marL="342900" indent="-342900">
              <a:buFont typeface="Arial" panose="020B0604020202020204" pitchFamily="34" charset="0"/>
              <a:buChar char="•"/>
            </a:pPr>
            <a:endParaRPr lang="en-US" sz="1860"/>
          </a:p>
          <a:p>
            <a:pPr marL="342900" indent="-342900">
              <a:buFont typeface="Arial" panose="020B0604020202020204" pitchFamily="34" charset="0"/>
              <a:buChar char="•"/>
            </a:pPr>
            <a:endParaRPr lang="en-US" sz="1860"/>
          </a:p>
          <a:p>
            <a:pPr marL="342900" indent="-342900">
              <a:buFont typeface="Arial" panose="020B0604020202020204" pitchFamily="34" charset="0"/>
              <a:buChar char="•"/>
            </a:pPr>
            <a:endParaRPr lang="en-US" sz="1860"/>
          </a:p>
          <a:p>
            <a:pPr marL="342900" indent="-342900">
              <a:buFont typeface="Arial" panose="020B0604020202020204" pitchFamily="34" charset="0"/>
              <a:buChar char="•"/>
            </a:pPr>
            <a:endParaRPr lang="en-US" sz="1860"/>
          </a:p>
          <a:p>
            <a:endParaRPr lang="en-US" sz="1860">
              <a:solidFill>
                <a:srgbClr val="7030A0"/>
              </a:solidFill>
            </a:endParaRPr>
          </a:p>
          <a:p>
            <a:endParaRPr lang="en-US"/>
          </a:p>
        </p:txBody>
      </p:sp>
      <p:sp>
        <p:nvSpPr>
          <p:cNvPr id="5" name="TextBox 4">
            <a:extLst>
              <a:ext uri="{FF2B5EF4-FFF2-40B4-BE49-F238E27FC236}">
                <a16:creationId xmlns:a16="http://schemas.microsoft.com/office/drawing/2014/main" id="{48B72C53-3EA0-475D-5713-99BBAC96F8A2}"/>
              </a:ext>
            </a:extLst>
          </p:cNvPr>
          <p:cNvSpPr txBox="1"/>
          <p:nvPr/>
        </p:nvSpPr>
        <p:spPr>
          <a:xfrm>
            <a:off x="6096000" y="1662970"/>
            <a:ext cx="5210355" cy="5235279"/>
          </a:xfrm>
          <a:prstGeom prst="rect">
            <a:avLst/>
          </a:prstGeom>
          <a:noFill/>
        </p:spPr>
        <p:txBody>
          <a:bodyPr wrap="square" rtlCol="0">
            <a:spAutoFit/>
          </a:bodyPr>
          <a:lstStyle/>
          <a:p>
            <a:r>
              <a:rPr lang="en-US" sz="1860">
                <a:solidFill>
                  <a:srgbClr val="7030A0"/>
                </a:solidFill>
              </a:rPr>
              <a:t>Top 5 </a:t>
            </a:r>
            <a:r>
              <a:rPr lang="en-US" sz="1860" i="1">
                <a:solidFill>
                  <a:srgbClr val="7030A0"/>
                </a:solidFill>
              </a:rPr>
              <a:t>Assignment Groups (Tier 2) </a:t>
            </a:r>
            <a:r>
              <a:rPr lang="en-US" sz="1860">
                <a:solidFill>
                  <a:srgbClr val="7030A0"/>
                </a:solidFill>
              </a:rPr>
              <a:t>this month:</a:t>
            </a:r>
            <a:endParaRPr lang="en-US" sz="1200">
              <a:solidFill>
                <a:srgbClr val="7030A0"/>
              </a:solidFill>
            </a:endParaRPr>
          </a:p>
          <a:p>
            <a:pPr marL="342900" indent="-342900">
              <a:buFont typeface="Arial" panose="020B0604020202020204" pitchFamily="34" charset="0"/>
              <a:buChar char="•"/>
            </a:pPr>
            <a:r>
              <a:rPr lang="en-US" sz="1860"/>
              <a:t>Endpoint Operations (188)</a:t>
            </a:r>
          </a:p>
          <a:p>
            <a:pPr marL="342900" indent="-342900">
              <a:buFont typeface="Arial" panose="020B0604020202020204" pitchFamily="34" charset="0"/>
              <a:buChar char="•"/>
            </a:pPr>
            <a:r>
              <a:rPr lang="en-US" sz="1860"/>
              <a:t>Cloud Operations (107)</a:t>
            </a:r>
          </a:p>
          <a:p>
            <a:pPr marL="342900" indent="-342900">
              <a:buFont typeface="Arial" panose="020B0604020202020204" pitchFamily="34" charset="0"/>
              <a:buChar char="•"/>
            </a:pPr>
            <a:r>
              <a:rPr lang="en-US" sz="1860"/>
              <a:t>Access (69)</a:t>
            </a:r>
          </a:p>
          <a:p>
            <a:pPr marL="342900" indent="-342900">
              <a:buFont typeface="Arial" panose="020B0604020202020204" pitchFamily="34" charset="0"/>
              <a:buChar char="•"/>
            </a:pPr>
            <a:r>
              <a:rPr lang="en-US" sz="1860"/>
              <a:t>Telco Operations (47)</a:t>
            </a:r>
          </a:p>
          <a:p>
            <a:pPr marL="342900" indent="-342900">
              <a:buFont typeface="Arial" panose="020B0604020202020204" pitchFamily="34" charset="0"/>
              <a:buChar char="•"/>
            </a:pPr>
            <a:r>
              <a:rPr lang="en-US" sz="1860"/>
              <a:t>Infrastructure Operations (22)</a:t>
            </a:r>
          </a:p>
          <a:p>
            <a:endParaRPr lang="en-US" sz="1860"/>
          </a:p>
          <a:p>
            <a:r>
              <a:rPr lang="en-US" sz="1860">
                <a:solidFill>
                  <a:srgbClr val="7030A0"/>
                </a:solidFill>
              </a:rPr>
              <a:t>Top 5 </a:t>
            </a:r>
            <a:r>
              <a:rPr lang="en-US" sz="1860" i="1">
                <a:solidFill>
                  <a:srgbClr val="7030A0"/>
                </a:solidFill>
              </a:rPr>
              <a:t>Assignment Groups (Tier 3) </a:t>
            </a:r>
            <a:r>
              <a:rPr lang="en-US" sz="1860">
                <a:solidFill>
                  <a:srgbClr val="7030A0"/>
                </a:solidFill>
              </a:rPr>
              <a:t>this month:</a:t>
            </a:r>
            <a:endParaRPr lang="en-US" sz="1200">
              <a:solidFill>
                <a:srgbClr val="7030A0"/>
              </a:solidFill>
            </a:endParaRPr>
          </a:p>
          <a:p>
            <a:pPr marL="342900" indent="-342900">
              <a:buFont typeface="Arial" panose="020B0604020202020204" pitchFamily="34" charset="0"/>
              <a:buChar char="•"/>
            </a:pPr>
            <a:r>
              <a:rPr lang="en-US" sz="1860"/>
              <a:t>Cloud Engineering (69)</a:t>
            </a:r>
          </a:p>
          <a:p>
            <a:pPr marL="342900" indent="-342900">
              <a:buFont typeface="Arial" panose="020B0604020202020204" pitchFamily="34" charset="0"/>
              <a:buChar char="•"/>
            </a:pPr>
            <a:r>
              <a:rPr lang="en-US" sz="1860"/>
              <a:t>Security (47)</a:t>
            </a:r>
          </a:p>
          <a:p>
            <a:pPr marL="342900" indent="-342900">
              <a:buFont typeface="Arial" panose="020B0604020202020204" pitchFamily="34" charset="0"/>
              <a:buChar char="•"/>
            </a:pPr>
            <a:r>
              <a:rPr lang="en-US" sz="1860" err="1"/>
              <a:t>Intapp</a:t>
            </a:r>
            <a:r>
              <a:rPr lang="en-US" sz="1860"/>
              <a:t> (11)</a:t>
            </a:r>
          </a:p>
          <a:p>
            <a:pPr marL="342900" indent="-342900">
              <a:buFont typeface="Arial" panose="020B0604020202020204" pitchFamily="34" charset="0"/>
              <a:buChar char="•"/>
            </a:pPr>
            <a:r>
              <a:rPr lang="en-US" sz="1860" err="1"/>
              <a:t>Jlink</a:t>
            </a:r>
            <a:r>
              <a:rPr lang="en-US" sz="1860"/>
              <a:t> (8)</a:t>
            </a:r>
          </a:p>
          <a:p>
            <a:pPr marL="342900" indent="-342900">
              <a:buFont typeface="Arial" panose="020B0604020202020204" pitchFamily="34" charset="0"/>
              <a:buChar char="•"/>
            </a:pPr>
            <a:r>
              <a:rPr lang="en-US" sz="1860"/>
              <a:t>Aderant (5)</a:t>
            </a:r>
          </a:p>
          <a:p>
            <a:pPr marL="342900" indent="-342900">
              <a:buFont typeface="Arial" panose="020B0604020202020204" pitchFamily="34" charset="0"/>
              <a:buChar char="•"/>
            </a:pPr>
            <a:endParaRPr lang="en-US" sz="1860"/>
          </a:p>
          <a:p>
            <a:pPr marL="342900" indent="-342900">
              <a:buFont typeface="Arial" panose="020B0604020202020204" pitchFamily="34" charset="0"/>
              <a:buChar char="•"/>
            </a:pPr>
            <a:endParaRPr lang="en-US" sz="1860"/>
          </a:p>
          <a:p>
            <a:pPr marL="342900" indent="-342900">
              <a:buFont typeface="Arial" panose="020B0604020202020204" pitchFamily="34" charset="0"/>
              <a:buChar char="•"/>
            </a:pPr>
            <a:endParaRPr lang="en-US" sz="1860"/>
          </a:p>
          <a:p>
            <a:endParaRPr lang="en-US" sz="1860">
              <a:solidFill>
                <a:srgbClr val="7030A0"/>
              </a:solidFill>
            </a:endParaRPr>
          </a:p>
          <a:p>
            <a:endParaRPr lang="en-US"/>
          </a:p>
        </p:txBody>
      </p:sp>
    </p:spTree>
    <p:extLst>
      <p:ext uri="{BB962C8B-B14F-4D97-AF65-F5344CB8AC3E}">
        <p14:creationId xmlns:p14="http://schemas.microsoft.com/office/powerpoint/2010/main" val="42717088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EEE6C06-9CE5-435A-B15A-928435252C9B}"/>
              </a:ext>
            </a:extLst>
          </p:cNvPr>
          <p:cNvSpPr>
            <a:spLocks noGrp="1"/>
          </p:cNvSpPr>
          <p:nvPr>
            <p:ph type="sldNum" sz="quarter" idx="4"/>
          </p:nvPr>
        </p:nvSpPr>
        <p:spPr>
          <a:xfrm>
            <a:off x="8759952" y="6355080"/>
            <a:ext cx="2743200" cy="365125"/>
          </a:xfrm>
        </p:spPr>
        <p:txBody>
          <a:bodyPr vert="horz" lIns="0" tIns="0" rIns="0" bIns="0" rtlCol="0" anchor="t" anchorCtr="0">
            <a:normAutofit/>
          </a:bodyPr>
          <a:lstStyle/>
          <a:p>
            <a:pPr>
              <a:spcAft>
                <a:spcPts val="600"/>
              </a:spcAft>
            </a:pPr>
            <a:fld id="{407F7647-6CBB-4945-B48A-22BF8575EA14}" type="slidenum">
              <a:rPr lang="en-US" smtClean="0"/>
              <a:pPr>
                <a:spcAft>
                  <a:spcPts val="600"/>
                </a:spcAft>
              </a:pPr>
              <a:t>14</a:t>
            </a:fld>
            <a:endParaRPr lang="en-US"/>
          </a:p>
        </p:txBody>
      </p:sp>
      <p:sp>
        <p:nvSpPr>
          <p:cNvPr id="4" name="Title 3">
            <a:extLst>
              <a:ext uri="{FF2B5EF4-FFF2-40B4-BE49-F238E27FC236}">
                <a16:creationId xmlns:a16="http://schemas.microsoft.com/office/drawing/2014/main" id="{7A455A8E-83A6-4CED-B2D7-B167ABA98BDE}"/>
              </a:ext>
            </a:extLst>
          </p:cNvPr>
          <p:cNvSpPr>
            <a:spLocks noGrp="1"/>
          </p:cNvSpPr>
          <p:nvPr>
            <p:ph type="title"/>
          </p:nvPr>
        </p:nvSpPr>
        <p:spPr>
          <a:xfrm>
            <a:off x="685800" y="457200"/>
            <a:ext cx="10817352" cy="737961"/>
          </a:xfrm>
        </p:spPr>
        <p:txBody>
          <a:bodyPr vert="horz" lIns="0" tIns="0" rIns="0" bIns="0" rtlCol="0" anchor="t" anchorCtr="0">
            <a:normAutofit/>
          </a:bodyPr>
          <a:lstStyle/>
          <a:p>
            <a:r>
              <a:rPr lang="en-US" sz="2500" b="1" i="0" kern="1200">
                <a:latin typeface="Arial" panose="020B0604020202020204" pitchFamily="34" charset="0"/>
                <a:ea typeface="+mj-ea"/>
                <a:cs typeface="Arial" panose="020B0604020202020204" pitchFamily="34" charset="0"/>
              </a:rPr>
              <a:t>Incident Statistics</a:t>
            </a:r>
            <a:br>
              <a:rPr lang="en-US" sz="2500" b="1" i="0" kern="1200">
                <a:latin typeface="Arial" panose="020B0604020202020204" pitchFamily="34" charset="0"/>
                <a:ea typeface="+mj-ea"/>
                <a:cs typeface="Arial" panose="020B0604020202020204" pitchFamily="34" charset="0"/>
              </a:rPr>
            </a:br>
            <a:endParaRPr lang="en-US" sz="2500" b="1" i="0" kern="1200">
              <a:latin typeface="Arial" panose="020B0604020202020204" pitchFamily="34" charset="0"/>
              <a:ea typeface="+mj-ea"/>
              <a:cs typeface="Arial" panose="020B0604020202020204" pitchFamily="34" charset="0"/>
            </a:endParaRPr>
          </a:p>
        </p:txBody>
      </p:sp>
      <p:sp>
        <p:nvSpPr>
          <p:cNvPr id="10" name="TextBox 9">
            <a:extLst>
              <a:ext uri="{FF2B5EF4-FFF2-40B4-BE49-F238E27FC236}">
                <a16:creationId xmlns:a16="http://schemas.microsoft.com/office/drawing/2014/main" id="{F4C9CD83-E098-CA1E-22C2-AF75AF22F019}"/>
              </a:ext>
            </a:extLst>
          </p:cNvPr>
          <p:cNvSpPr txBox="1"/>
          <p:nvPr/>
        </p:nvSpPr>
        <p:spPr>
          <a:xfrm>
            <a:off x="685800" y="1602164"/>
            <a:ext cx="4671659" cy="3425553"/>
          </a:xfrm>
          <a:prstGeom prst="rect">
            <a:avLst/>
          </a:prstGeom>
          <a:noFill/>
        </p:spPr>
        <p:txBody>
          <a:bodyPr wrap="square" rtlCol="0">
            <a:spAutoFit/>
          </a:bodyPr>
          <a:lstStyle/>
          <a:p>
            <a:r>
              <a:rPr lang="en-US" sz="1860">
                <a:solidFill>
                  <a:srgbClr val="7030A0"/>
                </a:solidFill>
              </a:rPr>
              <a:t>Top 10 Customers this month: </a:t>
            </a:r>
          </a:p>
          <a:p>
            <a:pPr marL="342900" indent="-342900">
              <a:buFont typeface="+mj-lt"/>
              <a:buAutoNum type="arabicPeriod"/>
            </a:pPr>
            <a:r>
              <a:rPr lang="en-US"/>
              <a:t>Kyle Woodward (24)</a:t>
            </a:r>
          </a:p>
          <a:p>
            <a:pPr marL="342900" indent="-342900">
              <a:buFont typeface="+mj-lt"/>
              <a:buAutoNum type="arabicPeriod"/>
            </a:pPr>
            <a:r>
              <a:rPr lang="en-US"/>
              <a:t>Nancy </a:t>
            </a:r>
            <a:r>
              <a:rPr lang="en-US" err="1"/>
              <a:t>Betchelder</a:t>
            </a:r>
            <a:r>
              <a:rPr lang="en-US"/>
              <a:t> (22)</a:t>
            </a:r>
          </a:p>
          <a:p>
            <a:pPr marL="342900" indent="-342900">
              <a:buFont typeface="+mj-lt"/>
              <a:buAutoNum type="arabicPeriod"/>
            </a:pPr>
            <a:r>
              <a:rPr lang="en-US"/>
              <a:t>Craig Wiley (20)</a:t>
            </a:r>
          </a:p>
          <a:p>
            <a:pPr marL="342900" indent="-342900">
              <a:buFont typeface="+mj-lt"/>
              <a:buAutoNum type="arabicPeriod"/>
            </a:pPr>
            <a:r>
              <a:rPr lang="en-US"/>
              <a:t>Pedro </a:t>
            </a:r>
            <a:r>
              <a:rPr lang="en-US" err="1"/>
              <a:t>Forment</a:t>
            </a:r>
            <a:r>
              <a:rPr lang="en-US"/>
              <a:t> (20)</a:t>
            </a:r>
          </a:p>
          <a:p>
            <a:pPr marL="342900" indent="-342900">
              <a:buFont typeface="+mj-lt"/>
              <a:buAutoNum type="arabicPeriod"/>
            </a:pPr>
            <a:r>
              <a:rPr lang="en-US"/>
              <a:t>Jan </a:t>
            </a:r>
            <a:r>
              <a:rPr lang="en-US" err="1"/>
              <a:t>Godek</a:t>
            </a:r>
            <a:r>
              <a:rPr lang="en-US"/>
              <a:t> (19)</a:t>
            </a:r>
          </a:p>
          <a:p>
            <a:pPr marL="342900" indent="-342900">
              <a:buFont typeface="+mj-lt"/>
              <a:buAutoNum type="arabicPeriod"/>
            </a:pPr>
            <a:r>
              <a:rPr lang="en-US"/>
              <a:t>Beth Davis (18)</a:t>
            </a:r>
          </a:p>
          <a:p>
            <a:pPr marL="342900" indent="-342900">
              <a:buFont typeface="+mj-lt"/>
              <a:buAutoNum type="arabicPeriod"/>
            </a:pPr>
            <a:r>
              <a:rPr lang="en-US" err="1"/>
              <a:t>Greisy</a:t>
            </a:r>
            <a:r>
              <a:rPr lang="en-US"/>
              <a:t> Ledo (18)</a:t>
            </a:r>
          </a:p>
          <a:p>
            <a:pPr marL="342900" indent="-342900">
              <a:buFont typeface="+mj-lt"/>
              <a:buAutoNum type="arabicPeriod"/>
            </a:pPr>
            <a:r>
              <a:rPr lang="en-US"/>
              <a:t>Mary Irwin (17)</a:t>
            </a:r>
          </a:p>
          <a:p>
            <a:pPr marL="342900" indent="-342900">
              <a:buFont typeface="+mj-lt"/>
              <a:buAutoNum type="arabicPeriod"/>
            </a:pPr>
            <a:r>
              <a:rPr lang="en-US"/>
              <a:t>Olivia Cohen (17)</a:t>
            </a:r>
          </a:p>
          <a:p>
            <a:pPr marL="342900" indent="-342900">
              <a:buFont typeface="+mj-lt"/>
              <a:buAutoNum type="arabicPeriod"/>
            </a:pPr>
            <a:r>
              <a:rPr lang="en-US"/>
              <a:t>Joyce Buller (15)</a:t>
            </a:r>
          </a:p>
          <a:p>
            <a:endParaRPr lang="en-US"/>
          </a:p>
        </p:txBody>
      </p:sp>
    </p:spTree>
    <p:extLst>
      <p:ext uri="{BB962C8B-B14F-4D97-AF65-F5344CB8AC3E}">
        <p14:creationId xmlns:p14="http://schemas.microsoft.com/office/powerpoint/2010/main" val="29036634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EF660C1-DB06-4D93-81FD-D0A3CE3FD445}"/>
              </a:ext>
            </a:extLst>
          </p:cNvPr>
          <p:cNvSpPr>
            <a:spLocks noGrp="1"/>
          </p:cNvSpPr>
          <p:nvPr>
            <p:ph type="ftr" sz="quarter" idx="3"/>
          </p:nvPr>
        </p:nvSpPr>
        <p:spPr/>
        <p:txBody>
          <a:bodyPr/>
          <a:lstStyle/>
          <a:p>
            <a:r>
              <a:rPr lang="en-US" b="1"/>
              <a:t>Jackson Lewis P.C.  </a:t>
            </a:r>
            <a:endParaRPr lang="en-US"/>
          </a:p>
        </p:txBody>
      </p:sp>
      <p:sp>
        <p:nvSpPr>
          <p:cNvPr id="3" name="Slide Number Placeholder 2">
            <a:extLst>
              <a:ext uri="{FF2B5EF4-FFF2-40B4-BE49-F238E27FC236}">
                <a16:creationId xmlns:a16="http://schemas.microsoft.com/office/drawing/2014/main" id="{7BF809E5-ED8C-4146-A2A0-A1B3F0CAB789}"/>
              </a:ext>
            </a:extLst>
          </p:cNvPr>
          <p:cNvSpPr>
            <a:spLocks noGrp="1"/>
          </p:cNvSpPr>
          <p:nvPr>
            <p:ph type="sldNum" sz="quarter" idx="4"/>
          </p:nvPr>
        </p:nvSpPr>
        <p:spPr/>
        <p:txBody>
          <a:bodyPr/>
          <a:lstStyle/>
          <a:p>
            <a:fld id="{407F7647-6CBB-4945-B48A-22BF8575EA14}" type="slidenum">
              <a:rPr lang="en-US" smtClean="0"/>
              <a:pPr/>
              <a:t>15</a:t>
            </a:fld>
            <a:endParaRPr lang="en-US"/>
          </a:p>
        </p:txBody>
      </p:sp>
      <p:graphicFrame>
        <p:nvGraphicFramePr>
          <p:cNvPr id="7" name="Content Placeholder 6">
            <a:extLst>
              <a:ext uri="{FF2B5EF4-FFF2-40B4-BE49-F238E27FC236}">
                <a16:creationId xmlns:a16="http://schemas.microsoft.com/office/drawing/2014/main" id="{C8DDC3F9-A86F-4342-870A-E3F4D2BC24DE}"/>
              </a:ext>
            </a:extLst>
          </p:cNvPr>
          <p:cNvGraphicFramePr>
            <a:graphicFrameLocks noGrp="1"/>
          </p:cNvGraphicFramePr>
          <p:nvPr>
            <p:ph sz="half" idx="2"/>
            <p:extLst>
              <p:ext uri="{D42A27DB-BD31-4B8C-83A1-F6EECF244321}">
                <p14:modId xmlns:p14="http://schemas.microsoft.com/office/powerpoint/2010/main" val="2642617325"/>
              </p:ext>
            </p:extLst>
          </p:nvPr>
        </p:nvGraphicFramePr>
        <p:xfrm>
          <a:off x="601383" y="1871076"/>
          <a:ext cx="10984662" cy="1682496"/>
        </p:xfrm>
        <a:graphic>
          <a:graphicData uri="http://schemas.openxmlformats.org/drawingml/2006/table">
            <a:tbl>
              <a:tblPr/>
              <a:tblGrid>
                <a:gridCol w="844974">
                  <a:extLst>
                    <a:ext uri="{9D8B030D-6E8A-4147-A177-3AD203B41FA5}">
                      <a16:colId xmlns:a16="http://schemas.microsoft.com/office/drawing/2014/main" val="3193128310"/>
                    </a:ext>
                  </a:extLst>
                </a:gridCol>
                <a:gridCol w="844974">
                  <a:extLst>
                    <a:ext uri="{9D8B030D-6E8A-4147-A177-3AD203B41FA5}">
                      <a16:colId xmlns:a16="http://schemas.microsoft.com/office/drawing/2014/main" val="277617341"/>
                    </a:ext>
                  </a:extLst>
                </a:gridCol>
                <a:gridCol w="844974">
                  <a:extLst>
                    <a:ext uri="{9D8B030D-6E8A-4147-A177-3AD203B41FA5}">
                      <a16:colId xmlns:a16="http://schemas.microsoft.com/office/drawing/2014/main" val="3923314092"/>
                    </a:ext>
                  </a:extLst>
                </a:gridCol>
                <a:gridCol w="844974">
                  <a:extLst>
                    <a:ext uri="{9D8B030D-6E8A-4147-A177-3AD203B41FA5}">
                      <a16:colId xmlns:a16="http://schemas.microsoft.com/office/drawing/2014/main" val="554349487"/>
                    </a:ext>
                  </a:extLst>
                </a:gridCol>
                <a:gridCol w="844974">
                  <a:extLst>
                    <a:ext uri="{9D8B030D-6E8A-4147-A177-3AD203B41FA5}">
                      <a16:colId xmlns:a16="http://schemas.microsoft.com/office/drawing/2014/main" val="499248744"/>
                    </a:ext>
                  </a:extLst>
                </a:gridCol>
                <a:gridCol w="844974">
                  <a:extLst>
                    <a:ext uri="{9D8B030D-6E8A-4147-A177-3AD203B41FA5}">
                      <a16:colId xmlns:a16="http://schemas.microsoft.com/office/drawing/2014/main" val="3233257336"/>
                    </a:ext>
                  </a:extLst>
                </a:gridCol>
                <a:gridCol w="844974">
                  <a:extLst>
                    <a:ext uri="{9D8B030D-6E8A-4147-A177-3AD203B41FA5}">
                      <a16:colId xmlns:a16="http://schemas.microsoft.com/office/drawing/2014/main" val="384657101"/>
                    </a:ext>
                  </a:extLst>
                </a:gridCol>
                <a:gridCol w="844974">
                  <a:extLst>
                    <a:ext uri="{9D8B030D-6E8A-4147-A177-3AD203B41FA5}">
                      <a16:colId xmlns:a16="http://schemas.microsoft.com/office/drawing/2014/main" val="3072465737"/>
                    </a:ext>
                  </a:extLst>
                </a:gridCol>
                <a:gridCol w="844974">
                  <a:extLst>
                    <a:ext uri="{9D8B030D-6E8A-4147-A177-3AD203B41FA5}">
                      <a16:colId xmlns:a16="http://schemas.microsoft.com/office/drawing/2014/main" val="3973734197"/>
                    </a:ext>
                  </a:extLst>
                </a:gridCol>
                <a:gridCol w="844974">
                  <a:extLst>
                    <a:ext uri="{9D8B030D-6E8A-4147-A177-3AD203B41FA5}">
                      <a16:colId xmlns:a16="http://schemas.microsoft.com/office/drawing/2014/main" val="2187400195"/>
                    </a:ext>
                  </a:extLst>
                </a:gridCol>
                <a:gridCol w="844974">
                  <a:extLst>
                    <a:ext uri="{9D8B030D-6E8A-4147-A177-3AD203B41FA5}">
                      <a16:colId xmlns:a16="http://schemas.microsoft.com/office/drawing/2014/main" val="1149330972"/>
                    </a:ext>
                  </a:extLst>
                </a:gridCol>
                <a:gridCol w="844974">
                  <a:extLst>
                    <a:ext uri="{9D8B030D-6E8A-4147-A177-3AD203B41FA5}">
                      <a16:colId xmlns:a16="http://schemas.microsoft.com/office/drawing/2014/main" val="728244218"/>
                    </a:ext>
                  </a:extLst>
                </a:gridCol>
                <a:gridCol w="844974">
                  <a:extLst>
                    <a:ext uri="{9D8B030D-6E8A-4147-A177-3AD203B41FA5}">
                      <a16:colId xmlns:a16="http://schemas.microsoft.com/office/drawing/2014/main" val="1823064563"/>
                    </a:ext>
                  </a:extLst>
                </a:gridCol>
              </a:tblGrid>
              <a:tr h="560832">
                <a:tc>
                  <a:txBody>
                    <a:bodyPr/>
                    <a:lstStyle/>
                    <a:p>
                      <a:pPr algn="l" fontAlgn="t"/>
                      <a:r>
                        <a:rPr lang="en-US" sz="1600" b="1">
                          <a:effectLst/>
                        </a:rPr>
                        <a:t>Month</a:t>
                      </a:r>
                      <a:endParaRPr lang="en-US" sz="1600" b="0">
                        <a:effectLst/>
                      </a:endParaRP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solidFill>
                      <a:srgbClr val="F4F5F7"/>
                    </a:solidFill>
                  </a:tcPr>
                </a:tc>
                <a:tc>
                  <a:txBody>
                    <a:bodyPr/>
                    <a:lstStyle/>
                    <a:p>
                      <a:pPr algn="ctr" fontAlgn="t"/>
                      <a:r>
                        <a:rPr lang="en-US" sz="1600" b="1">
                          <a:effectLst/>
                        </a:rPr>
                        <a:t>January</a:t>
                      </a:r>
                      <a:endParaRPr lang="en-US" sz="1600" b="0">
                        <a:effectLst/>
                      </a:endParaRP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solidFill>
                      <a:srgbClr val="F4F5F7"/>
                    </a:solidFill>
                  </a:tcPr>
                </a:tc>
                <a:tc>
                  <a:txBody>
                    <a:bodyPr/>
                    <a:lstStyle/>
                    <a:p>
                      <a:pPr algn="ctr" fontAlgn="t"/>
                      <a:r>
                        <a:rPr lang="en-US" sz="1600" b="1">
                          <a:effectLst/>
                        </a:rPr>
                        <a:t>February</a:t>
                      </a: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solidFill>
                      <a:srgbClr val="F4F5F7"/>
                    </a:solidFill>
                  </a:tcPr>
                </a:tc>
                <a:tc>
                  <a:txBody>
                    <a:bodyPr/>
                    <a:lstStyle/>
                    <a:p>
                      <a:pPr algn="ctr" fontAlgn="t"/>
                      <a:r>
                        <a:rPr lang="en-US" sz="1600" b="1">
                          <a:effectLst/>
                        </a:rPr>
                        <a:t>March</a:t>
                      </a: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solidFill>
                      <a:srgbClr val="F4F5F7"/>
                    </a:solidFill>
                  </a:tcPr>
                </a:tc>
                <a:tc>
                  <a:txBody>
                    <a:bodyPr/>
                    <a:lstStyle/>
                    <a:p>
                      <a:pPr algn="ctr" fontAlgn="t"/>
                      <a:r>
                        <a:rPr lang="en-US" sz="1600" b="1">
                          <a:effectLst/>
                        </a:rPr>
                        <a:t>April</a:t>
                      </a:r>
                      <a:endParaRPr lang="en-US" sz="1600" b="0">
                        <a:effectLst/>
                      </a:endParaRP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solidFill>
                      <a:srgbClr val="F4F5F7"/>
                    </a:solidFill>
                  </a:tcPr>
                </a:tc>
                <a:tc>
                  <a:txBody>
                    <a:bodyPr/>
                    <a:lstStyle/>
                    <a:p>
                      <a:pPr algn="ctr" fontAlgn="t"/>
                      <a:r>
                        <a:rPr lang="en-US" sz="1600" b="1">
                          <a:effectLst/>
                        </a:rPr>
                        <a:t>May</a:t>
                      </a:r>
                      <a:endParaRPr lang="en-US" sz="1600" b="0">
                        <a:effectLst/>
                      </a:endParaRP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solidFill>
                      <a:srgbClr val="F4F5F7"/>
                    </a:solidFill>
                  </a:tcPr>
                </a:tc>
                <a:tc>
                  <a:txBody>
                    <a:bodyPr/>
                    <a:lstStyle/>
                    <a:p>
                      <a:pPr algn="ctr" fontAlgn="t"/>
                      <a:r>
                        <a:rPr lang="en-US" sz="1600" b="1">
                          <a:effectLst/>
                        </a:rPr>
                        <a:t>June</a:t>
                      </a:r>
                      <a:endParaRPr lang="en-US" sz="1600" b="0">
                        <a:effectLst/>
                      </a:endParaRP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solidFill>
                      <a:srgbClr val="F4F5F7"/>
                    </a:solidFill>
                  </a:tcPr>
                </a:tc>
                <a:tc>
                  <a:txBody>
                    <a:bodyPr/>
                    <a:lstStyle/>
                    <a:p>
                      <a:pPr algn="ctr" fontAlgn="t"/>
                      <a:r>
                        <a:rPr lang="en-US" sz="1600" b="1">
                          <a:effectLst/>
                        </a:rPr>
                        <a:t>July</a:t>
                      </a:r>
                      <a:endParaRPr lang="en-US" sz="1600" b="0">
                        <a:effectLst/>
                      </a:endParaRP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solidFill>
                      <a:srgbClr val="F4F5F7"/>
                    </a:solidFill>
                  </a:tcPr>
                </a:tc>
                <a:tc>
                  <a:txBody>
                    <a:bodyPr/>
                    <a:lstStyle/>
                    <a:p>
                      <a:pPr algn="ctr" fontAlgn="t"/>
                      <a:r>
                        <a:rPr lang="en-US" sz="1600" b="1">
                          <a:effectLst/>
                        </a:rPr>
                        <a:t>Aug</a:t>
                      </a:r>
                      <a:endParaRPr lang="en-US" sz="1600" b="0">
                        <a:effectLst/>
                      </a:endParaRP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solidFill>
                      <a:srgbClr val="F4F5F7"/>
                    </a:solidFill>
                  </a:tcPr>
                </a:tc>
                <a:tc>
                  <a:txBody>
                    <a:bodyPr/>
                    <a:lstStyle/>
                    <a:p>
                      <a:pPr algn="ctr" fontAlgn="t"/>
                      <a:r>
                        <a:rPr lang="en-US" sz="1600" b="1">
                          <a:effectLst/>
                        </a:rPr>
                        <a:t>Sept</a:t>
                      </a:r>
                      <a:endParaRPr lang="en-US" sz="1600" b="0">
                        <a:effectLst/>
                      </a:endParaRP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solidFill>
                      <a:srgbClr val="F4F5F7"/>
                    </a:solidFill>
                  </a:tcPr>
                </a:tc>
                <a:tc>
                  <a:txBody>
                    <a:bodyPr/>
                    <a:lstStyle/>
                    <a:p>
                      <a:pPr algn="ctr" fontAlgn="t"/>
                      <a:r>
                        <a:rPr lang="en-US" sz="1600" b="1">
                          <a:effectLst/>
                        </a:rPr>
                        <a:t>Oct</a:t>
                      </a:r>
                      <a:endParaRPr lang="en-US" sz="1600" b="0">
                        <a:effectLst/>
                      </a:endParaRP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solidFill>
                      <a:srgbClr val="F4F5F7"/>
                    </a:solidFill>
                  </a:tcPr>
                </a:tc>
                <a:tc>
                  <a:txBody>
                    <a:bodyPr/>
                    <a:lstStyle/>
                    <a:p>
                      <a:pPr algn="ctr" fontAlgn="t"/>
                      <a:r>
                        <a:rPr lang="en-US" sz="1600" b="1">
                          <a:effectLst/>
                        </a:rPr>
                        <a:t>Nov</a:t>
                      </a:r>
                      <a:endParaRPr lang="en-US" sz="1600" b="0">
                        <a:effectLst/>
                      </a:endParaRP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solidFill>
                      <a:srgbClr val="F4F5F7"/>
                    </a:solidFill>
                  </a:tcPr>
                </a:tc>
                <a:tc>
                  <a:txBody>
                    <a:bodyPr/>
                    <a:lstStyle/>
                    <a:p>
                      <a:pPr algn="ctr" fontAlgn="t"/>
                      <a:r>
                        <a:rPr lang="en-US" sz="1600" b="1">
                          <a:effectLst/>
                        </a:rPr>
                        <a:t>Dec</a:t>
                      </a:r>
                      <a:endParaRPr lang="en-US" sz="1600" b="0">
                        <a:effectLst/>
                      </a:endParaRP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solidFill>
                      <a:srgbClr val="F4F5F7"/>
                    </a:solidFill>
                  </a:tcPr>
                </a:tc>
                <a:extLst>
                  <a:ext uri="{0D108BD9-81ED-4DB2-BD59-A6C34878D82A}">
                    <a16:rowId xmlns:a16="http://schemas.microsoft.com/office/drawing/2014/main" val="3657715792"/>
                  </a:ext>
                </a:extLst>
              </a:tr>
              <a:tr h="560832">
                <a:tc>
                  <a:txBody>
                    <a:bodyPr/>
                    <a:lstStyle/>
                    <a:p>
                      <a:pPr algn="l" fontAlgn="t"/>
                      <a:r>
                        <a:rPr lang="en-US" sz="1600" b="1">
                          <a:effectLst/>
                        </a:rPr>
                        <a:t>Goal</a:t>
                      </a:r>
                      <a:endParaRPr lang="en-US" sz="1600" b="0">
                        <a:effectLst/>
                      </a:endParaRP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solidFill>
                      <a:srgbClr val="F4F5F7"/>
                    </a:solidFill>
                  </a:tcPr>
                </a:tc>
                <a:tc>
                  <a:txBody>
                    <a:bodyPr/>
                    <a:lstStyle/>
                    <a:p>
                      <a:pPr algn="ctr" fontAlgn="t"/>
                      <a:r>
                        <a:rPr lang="en-US" sz="1600" b="0">
                          <a:effectLst/>
                        </a:rPr>
                        <a:t>90%</a:t>
                      </a: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tcPr>
                </a:tc>
                <a:tc>
                  <a:txBody>
                    <a:bodyPr/>
                    <a:lstStyle/>
                    <a:p>
                      <a:pPr algn="ctr" fontAlgn="t"/>
                      <a:r>
                        <a:rPr lang="en-US" sz="1600" b="0">
                          <a:effectLst/>
                        </a:rPr>
                        <a:t>90%</a:t>
                      </a: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tcPr>
                </a:tc>
                <a:tc>
                  <a:txBody>
                    <a:bodyPr/>
                    <a:lstStyle/>
                    <a:p>
                      <a:pPr algn="ctr" fontAlgn="t"/>
                      <a:r>
                        <a:rPr lang="en-US" sz="1600" b="0">
                          <a:effectLst/>
                        </a:rPr>
                        <a:t>90%</a:t>
                      </a: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tcPr>
                </a:tc>
                <a:tc>
                  <a:txBody>
                    <a:bodyPr/>
                    <a:lstStyle/>
                    <a:p>
                      <a:pPr algn="ctr" fontAlgn="t"/>
                      <a:r>
                        <a:rPr lang="en-US" sz="1600" b="0">
                          <a:effectLst/>
                        </a:rPr>
                        <a:t>90%</a:t>
                      </a: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tcPr>
                </a:tc>
                <a:tc>
                  <a:txBody>
                    <a:bodyPr/>
                    <a:lstStyle/>
                    <a:p>
                      <a:pPr algn="ctr" fontAlgn="t"/>
                      <a:r>
                        <a:rPr lang="en-US" sz="1600" b="0">
                          <a:effectLst/>
                        </a:rPr>
                        <a:t>90%</a:t>
                      </a: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tcPr>
                </a:tc>
                <a:tc>
                  <a:txBody>
                    <a:bodyPr/>
                    <a:lstStyle/>
                    <a:p>
                      <a:pPr algn="ctr" fontAlgn="t"/>
                      <a:r>
                        <a:rPr lang="en-US" sz="1600" b="0">
                          <a:effectLst/>
                        </a:rPr>
                        <a:t>90%</a:t>
                      </a: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tcPr>
                </a:tc>
                <a:tc>
                  <a:txBody>
                    <a:bodyPr/>
                    <a:lstStyle/>
                    <a:p>
                      <a:pPr algn="ctr" fontAlgn="t"/>
                      <a:r>
                        <a:rPr lang="en-US" sz="1600" b="0">
                          <a:effectLst/>
                        </a:rPr>
                        <a:t>90%</a:t>
                      </a: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tcPr>
                </a:tc>
                <a:tc>
                  <a:txBody>
                    <a:bodyPr/>
                    <a:lstStyle/>
                    <a:p>
                      <a:pPr algn="ctr" fontAlgn="t"/>
                      <a:r>
                        <a:rPr lang="en-US" sz="1600" b="0">
                          <a:effectLst/>
                        </a:rPr>
                        <a:t>90%</a:t>
                      </a: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tcPr>
                </a:tc>
                <a:tc>
                  <a:txBody>
                    <a:bodyPr/>
                    <a:lstStyle/>
                    <a:p>
                      <a:pPr algn="ctr" fontAlgn="t"/>
                      <a:r>
                        <a:rPr lang="en-US" sz="1600" b="0">
                          <a:effectLst/>
                        </a:rPr>
                        <a:t>90%</a:t>
                      </a: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tcPr>
                </a:tc>
                <a:tc>
                  <a:txBody>
                    <a:bodyPr/>
                    <a:lstStyle/>
                    <a:p>
                      <a:pPr algn="ctr" fontAlgn="t"/>
                      <a:r>
                        <a:rPr lang="en-US" sz="1600" b="0">
                          <a:effectLst/>
                        </a:rPr>
                        <a:t>90%</a:t>
                      </a: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tcPr>
                </a:tc>
                <a:tc>
                  <a:txBody>
                    <a:bodyPr/>
                    <a:lstStyle/>
                    <a:p>
                      <a:pPr algn="ctr" fontAlgn="t"/>
                      <a:r>
                        <a:rPr lang="en-US" sz="1600" b="0">
                          <a:effectLst/>
                        </a:rPr>
                        <a:t>90%</a:t>
                      </a: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tcPr>
                </a:tc>
                <a:tc>
                  <a:txBody>
                    <a:bodyPr/>
                    <a:lstStyle/>
                    <a:p>
                      <a:pPr algn="ctr" fontAlgn="t"/>
                      <a:r>
                        <a:rPr lang="en-US" sz="1600" b="0">
                          <a:effectLst/>
                        </a:rPr>
                        <a:t>90%</a:t>
                      </a: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tcPr>
                </a:tc>
                <a:extLst>
                  <a:ext uri="{0D108BD9-81ED-4DB2-BD59-A6C34878D82A}">
                    <a16:rowId xmlns:a16="http://schemas.microsoft.com/office/drawing/2014/main" val="94350572"/>
                  </a:ext>
                </a:extLst>
              </a:tr>
              <a:tr h="560832">
                <a:tc>
                  <a:txBody>
                    <a:bodyPr/>
                    <a:lstStyle/>
                    <a:p>
                      <a:pPr algn="l" fontAlgn="t"/>
                      <a:r>
                        <a:rPr lang="en-US" sz="1600" b="1">
                          <a:effectLst/>
                        </a:rPr>
                        <a:t>Actual</a:t>
                      </a:r>
                      <a:endParaRPr lang="en-US" sz="1600" b="0">
                        <a:effectLst/>
                      </a:endParaRP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solidFill>
                      <a:srgbClr val="F4F5F7"/>
                    </a:solidFill>
                  </a:tcPr>
                </a:tc>
                <a:tc>
                  <a:txBody>
                    <a:bodyPr/>
                    <a:lstStyle/>
                    <a:p>
                      <a:pPr algn="ctr" fontAlgn="t"/>
                      <a:r>
                        <a:rPr lang="en-US" sz="1600" b="0">
                          <a:effectLst/>
                        </a:rPr>
                        <a:t>91.9%</a:t>
                      </a: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solidFill>
                      <a:srgbClr val="00B050"/>
                    </a:solidFill>
                  </a:tcPr>
                </a:tc>
                <a:tc>
                  <a:txBody>
                    <a:bodyPr/>
                    <a:lstStyle/>
                    <a:p>
                      <a:pPr algn="ctr" fontAlgn="t"/>
                      <a:r>
                        <a:rPr lang="en-US" sz="1600" b="0">
                          <a:effectLst/>
                        </a:rPr>
                        <a:t>92.38%</a:t>
                      </a: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solidFill>
                      <a:srgbClr val="00B050"/>
                    </a:solidFill>
                  </a:tcPr>
                </a:tc>
                <a:tc>
                  <a:txBody>
                    <a:bodyPr/>
                    <a:lstStyle/>
                    <a:p>
                      <a:pPr algn="ctr" fontAlgn="t"/>
                      <a:r>
                        <a:rPr lang="en-US" sz="1600" b="0">
                          <a:effectLst/>
                        </a:rPr>
                        <a:t>91.8%</a:t>
                      </a: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solidFill>
                      <a:srgbClr val="00B050"/>
                    </a:solidFill>
                  </a:tcPr>
                </a:tc>
                <a:tc>
                  <a:txBody>
                    <a:bodyPr/>
                    <a:lstStyle/>
                    <a:p>
                      <a:pPr algn="ctr" fontAlgn="t"/>
                      <a:endParaRPr lang="en-US" sz="1600" b="0">
                        <a:effectLst/>
                      </a:endParaRP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solidFill>
                      <a:schemeClr val="bg1"/>
                    </a:solidFill>
                  </a:tcPr>
                </a:tc>
                <a:tc>
                  <a:txBody>
                    <a:bodyPr/>
                    <a:lstStyle/>
                    <a:p>
                      <a:pPr algn="ctr" fontAlgn="t"/>
                      <a:endParaRPr lang="en-US" sz="1600" b="0">
                        <a:effectLst/>
                      </a:endParaRP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solidFill>
                      <a:schemeClr val="bg1"/>
                    </a:solidFill>
                  </a:tcPr>
                </a:tc>
                <a:tc>
                  <a:txBody>
                    <a:bodyPr/>
                    <a:lstStyle/>
                    <a:p>
                      <a:pPr algn="ctr" fontAlgn="t"/>
                      <a:endParaRPr lang="en-US" sz="1600" b="0">
                        <a:effectLst/>
                      </a:endParaRP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solidFill>
                      <a:schemeClr val="bg1"/>
                    </a:solidFill>
                  </a:tcPr>
                </a:tc>
                <a:tc>
                  <a:txBody>
                    <a:bodyPr/>
                    <a:lstStyle/>
                    <a:p>
                      <a:pPr algn="ctr" fontAlgn="t"/>
                      <a:endParaRPr lang="en-US" sz="1600" b="0">
                        <a:effectLst/>
                      </a:endParaRP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solidFill>
                      <a:schemeClr val="bg1"/>
                    </a:solidFill>
                  </a:tcPr>
                </a:tc>
                <a:tc>
                  <a:txBody>
                    <a:bodyPr/>
                    <a:lstStyle/>
                    <a:p>
                      <a:pPr algn="ctr" fontAlgn="t"/>
                      <a:endParaRPr lang="en-US" sz="1600" b="0">
                        <a:effectLst/>
                      </a:endParaRP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solidFill>
                      <a:schemeClr val="bg1"/>
                    </a:solidFill>
                  </a:tcPr>
                </a:tc>
                <a:tc>
                  <a:txBody>
                    <a:bodyPr/>
                    <a:lstStyle/>
                    <a:p>
                      <a:pPr algn="ctr" fontAlgn="t"/>
                      <a:endParaRPr lang="en-US" sz="1600" b="0">
                        <a:effectLst/>
                      </a:endParaRP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solidFill>
                      <a:schemeClr val="bg1"/>
                    </a:solidFill>
                  </a:tcPr>
                </a:tc>
                <a:tc>
                  <a:txBody>
                    <a:bodyPr/>
                    <a:lstStyle/>
                    <a:p>
                      <a:pPr algn="ctr" fontAlgn="t"/>
                      <a:endParaRPr lang="en-US" sz="1600" b="0">
                        <a:effectLst/>
                      </a:endParaRP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solidFill>
                      <a:schemeClr val="bg1"/>
                    </a:solidFill>
                  </a:tcPr>
                </a:tc>
                <a:tc>
                  <a:txBody>
                    <a:bodyPr/>
                    <a:lstStyle/>
                    <a:p>
                      <a:pPr algn="ctr" fontAlgn="t"/>
                      <a:endParaRPr lang="en-US" sz="1600" b="0">
                        <a:effectLst/>
                      </a:endParaRP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solidFill>
                      <a:schemeClr val="bg1"/>
                    </a:solidFill>
                  </a:tcPr>
                </a:tc>
                <a:tc>
                  <a:txBody>
                    <a:bodyPr/>
                    <a:lstStyle/>
                    <a:p>
                      <a:pPr algn="ctr" fontAlgn="t"/>
                      <a:endParaRPr lang="en-US" sz="1600" b="0">
                        <a:effectLst/>
                      </a:endParaRP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solidFill>
                      <a:schemeClr val="bg1"/>
                    </a:solidFill>
                  </a:tcPr>
                </a:tc>
                <a:extLst>
                  <a:ext uri="{0D108BD9-81ED-4DB2-BD59-A6C34878D82A}">
                    <a16:rowId xmlns:a16="http://schemas.microsoft.com/office/drawing/2014/main" val="996309969"/>
                  </a:ext>
                </a:extLst>
              </a:tr>
            </a:tbl>
          </a:graphicData>
        </a:graphic>
      </p:graphicFrame>
      <p:sp>
        <p:nvSpPr>
          <p:cNvPr id="6" name="Title 5">
            <a:extLst>
              <a:ext uri="{FF2B5EF4-FFF2-40B4-BE49-F238E27FC236}">
                <a16:creationId xmlns:a16="http://schemas.microsoft.com/office/drawing/2014/main" id="{A69021CE-F9BB-4F85-A9A9-77C4AD2B1002}"/>
              </a:ext>
            </a:extLst>
          </p:cNvPr>
          <p:cNvSpPr>
            <a:spLocks noGrp="1"/>
          </p:cNvSpPr>
          <p:nvPr>
            <p:ph type="title"/>
          </p:nvPr>
        </p:nvSpPr>
        <p:spPr/>
        <p:txBody>
          <a:bodyPr/>
          <a:lstStyle/>
          <a:p>
            <a:r>
              <a:rPr lang="en-US" altLang="en-US" sz="2500"/>
              <a:t>2022 SLA Goals &amp; Actuals</a:t>
            </a:r>
            <a:endParaRPr lang="en-US"/>
          </a:p>
        </p:txBody>
      </p:sp>
      <p:sp>
        <p:nvSpPr>
          <p:cNvPr id="9" name="TextBox 8">
            <a:extLst>
              <a:ext uri="{FF2B5EF4-FFF2-40B4-BE49-F238E27FC236}">
                <a16:creationId xmlns:a16="http://schemas.microsoft.com/office/drawing/2014/main" id="{A0F7F1B9-7665-4B06-91F1-A0A5DB36BA0F}"/>
              </a:ext>
            </a:extLst>
          </p:cNvPr>
          <p:cNvSpPr txBox="1"/>
          <p:nvPr/>
        </p:nvSpPr>
        <p:spPr>
          <a:xfrm>
            <a:off x="684276" y="3876863"/>
            <a:ext cx="10818876" cy="646331"/>
          </a:xfrm>
          <a:prstGeom prst="rect">
            <a:avLst/>
          </a:prstGeom>
          <a:noFill/>
        </p:spPr>
        <p:txBody>
          <a:bodyPr wrap="square" lIns="91440" tIns="45720" rIns="91440" bIns="45720" rtlCol="0" anchor="t">
            <a:spAutoFit/>
          </a:bodyPr>
          <a:lstStyle/>
          <a:p>
            <a:pPr marL="285750" indent="-285750">
              <a:buFont typeface="Arial" panose="020B0604020202020204" pitchFamily="34" charset="0"/>
              <a:buChar char="•"/>
            </a:pPr>
            <a:r>
              <a:rPr lang="en-US">
                <a:solidFill>
                  <a:srgbClr val="7030A0"/>
                </a:solidFill>
              </a:rPr>
              <a:t>SLA score for last year was </a:t>
            </a:r>
            <a:r>
              <a:rPr lang="en-US">
                <a:solidFill>
                  <a:srgbClr val="00B050"/>
                </a:solidFill>
              </a:rPr>
              <a:t>90.85%.</a:t>
            </a:r>
          </a:p>
          <a:p>
            <a:pPr marL="285750" indent="-285750">
              <a:buFont typeface="Arial" panose="020B0604020202020204" pitchFamily="34" charset="0"/>
              <a:buChar char="•"/>
            </a:pPr>
            <a:r>
              <a:rPr lang="en-US">
                <a:solidFill>
                  <a:srgbClr val="7030A0"/>
                </a:solidFill>
              </a:rPr>
              <a:t>The Incident SLA goal was met in March.</a:t>
            </a:r>
          </a:p>
        </p:txBody>
      </p:sp>
    </p:spTree>
    <p:extLst>
      <p:ext uri="{BB962C8B-B14F-4D97-AF65-F5344CB8AC3E}">
        <p14:creationId xmlns:p14="http://schemas.microsoft.com/office/powerpoint/2010/main" val="22254972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86EFC3A-EADF-4F5E-AAC4-2CADF083A8DA}"/>
              </a:ext>
            </a:extLst>
          </p:cNvPr>
          <p:cNvSpPr>
            <a:spLocks noGrp="1"/>
          </p:cNvSpPr>
          <p:nvPr>
            <p:ph type="ftr" sz="quarter" idx="3"/>
          </p:nvPr>
        </p:nvSpPr>
        <p:spPr/>
        <p:txBody>
          <a:bodyPr/>
          <a:lstStyle/>
          <a:p>
            <a:r>
              <a:rPr lang="en-US" b="1"/>
              <a:t>Jackson Lewis P.C.  </a:t>
            </a:r>
            <a:endParaRPr lang="en-US"/>
          </a:p>
        </p:txBody>
      </p:sp>
      <p:sp>
        <p:nvSpPr>
          <p:cNvPr id="3" name="Slide Number Placeholder 2">
            <a:extLst>
              <a:ext uri="{FF2B5EF4-FFF2-40B4-BE49-F238E27FC236}">
                <a16:creationId xmlns:a16="http://schemas.microsoft.com/office/drawing/2014/main" id="{5836AC53-BF80-416B-9405-AD7CFA88A371}"/>
              </a:ext>
            </a:extLst>
          </p:cNvPr>
          <p:cNvSpPr>
            <a:spLocks noGrp="1"/>
          </p:cNvSpPr>
          <p:nvPr>
            <p:ph type="sldNum" sz="quarter" idx="4"/>
          </p:nvPr>
        </p:nvSpPr>
        <p:spPr/>
        <p:txBody>
          <a:bodyPr/>
          <a:lstStyle/>
          <a:p>
            <a:fld id="{407F7647-6CBB-4945-B48A-22BF8575EA14}" type="slidenum">
              <a:rPr lang="en-US" smtClean="0"/>
              <a:pPr/>
              <a:t>16</a:t>
            </a:fld>
            <a:endParaRPr lang="en-US"/>
          </a:p>
        </p:txBody>
      </p:sp>
      <p:graphicFrame>
        <p:nvGraphicFramePr>
          <p:cNvPr id="9" name="Content Placeholder 8">
            <a:extLst>
              <a:ext uri="{FF2B5EF4-FFF2-40B4-BE49-F238E27FC236}">
                <a16:creationId xmlns:a16="http://schemas.microsoft.com/office/drawing/2014/main" id="{9D2EC766-C2C0-419C-9367-51835182BEB9}"/>
              </a:ext>
            </a:extLst>
          </p:cNvPr>
          <p:cNvGraphicFramePr>
            <a:graphicFrameLocks noGrp="1"/>
          </p:cNvGraphicFramePr>
          <p:nvPr>
            <p:ph sz="half" idx="2"/>
            <p:extLst>
              <p:ext uri="{D42A27DB-BD31-4B8C-83A1-F6EECF244321}">
                <p14:modId xmlns:p14="http://schemas.microsoft.com/office/powerpoint/2010/main" val="3259096042"/>
              </p:ext>
            </p:extLst>
          </p:nvPr>
        </p:nvGraphicFramePr>
        <p:xfrm>
          <a:off x="685799" y="1262608"/>
          <a:ext cx="5257800" cy="4467225"/>
        </p:xfrm>
        <a:graphic>
          <a:graphicData uri="http://schemas.openxmlformats.org/drawingml/2006/chart">
            <c:chart xmlns:c="http://schemas.openxmlformats.org/drawingml/2006/chart" xmlns:r="http://schemas.openxmlformats.org/officeDocument/2006/relationships" r:id="rId3"/>
          </a:graphicData>
        </a:graphic>
      </p:graphicFrame>
      <p:sp>
        <p:nvSpPr>
          <p:cNvPr id="12" name="Title 5">
            <a:extLst>
              <a:ext uri="{FF2B5EF4-FFF2-40B4-BE49-F238E27FC236}">
                <a16:creationId xmlns:a16="http://schemas.microsoft.com/office/drawing/2014/main" id="{ED1AD286-8B43-46E7-AA47-6D744C505B21}"/>
              </a:ext>
            </a:extLst>
          </p:cNvPr>
          <p:cNvSpPr txBox="1">
            <a:spLocks/>
          </p:cNvSpPr>
          <p:nvPr/>
        </p:nvSpPr>
        <p:spPr>
          <a:xfrm>
            <a:off x="685800" y="460312"/>
            <a:ext cx="10817352" cy="737961"/>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3200" b="1" i="0" kern="1200">
                <a:solidFill>
                  <a:schemeClr val="bg1"/>
                </a:solidFill>
                <a:latin typeface="Arial" panose="020B0604020202020204" pitchFamily="34" charset="0"/>
                <a:ea typeface="+mj-ea"/>
                <a:cs typeface="Arial" panose="020B0604020202020204" pitchFamily="34" charset="0"/>
              </a:defRPr>
            </a:lvl1pPr>
          </a:lstStyle>
          <a:p>
            <a:r>
              <a:rPr lang="en-US" altLang="en-US" sz="2500"/>
              <a:t>Problem </a:t>
            </a:r>
            <a:r>
              <a:rPr lang="en-US" sz="2500" b="1" i="0" kern="1200">
                <a:latin typeface="Arial" panose="020B0604020202020204" pitchFamily="34" charset="0"/>
                <a:ea typeface="+mj-ea"/>
                <a:cs typeface="Arial" panose="020B0604020202020204" pitchFamily="34" charset="0"/>
              </a:rPr>
              <a:t>Statistics</a:t>
            </a:r>
            <a:endParaRPr lang="en-US" altLang="en-US" sz="2500"/>
          </a:p>
        </p:txBody>
      </p:sp>
      <p:graphicFrame>
        <p:nvGraphicFramePr>
          <p:cNvPr id="5" name="Table 5">
            <a:extLst>
              <a:ext uri="{FF2B5EF4-FFF2-40B4-BE49-F238E27FC236}">
                <a16:creationId xmlns:a16="http://schemas.microsoft.com/office/drawing/2014/main" id="{164AD122-4835-443F-B6E1-ECEE517BB0A0}"/>
              </a:ext>
            </a:extLst>
          </p:cNvPr>
          <p:cNvGraphicFramePr>
            <a:graphicFrameLocks noGrp="1"/>
          </p:cNvGraphicFramePr>
          <p:nvPr>
            <p:extLst>
              <p:ext uri="{D42A27DB-BD31-4B8C-83A1-F6EECF244321}">
                <p14:modId xmlns:p14="http://schemas.microsoft.com/office/powerpoint/2010/main" val="3888179032"/>
              </p:ext>
            </p:extLst>
          </p:nvPr>
        </p:nvGraphicFramePr>
        <p:xfrm>
          <a:off x="6248402" y="1614009"/>
          <a:ext cx="5544039" cy="5144573"/>
        </p:xfrm>
        <a:graphic>
          <a:graphicData uri="http://schemas.openxmlformats.org/drawingml/2006/table">
            <a:tbl>
              <a:tblPr firstRow="1" bandRow="1">
                <a:tableStyleId>{5C22544A-7EE6-4342-B048-85BDC9FD1C3A}</a:tableStyleId>
              </a:tblPr>
              <a:tblGrid>
                <a:gridCol w="1260762">
                  <a:extLst>
                    <a:ext uri="{9D8B030D-6E8A-4147-A177-3AD203B41FA5}">
                      <a16:colId xmlns:a16="http://schemas.microsoft.com/office/drawing/2014/main" val="2931223340"/>
                    </a:ext>
                  </a:extLst>
                </a:gridCol>
                <a:gridCol w="2290618">
                  <a:extLst>
                    <a:ext uri="{9D8B030D-6E8A-4147-A177-3AD203B41FA5}">
                      <a16:colId xmlns:a16="http://schemas.microsoft.com/office/drawing/2014/main" val="3498887732"/>
                    </a:ext>
                  </a:extLst>
                </a:gridCol>
                <a:gridCol w="1992659">
                  <a:extLst>
                    <a:ext uri="{9D8B030D-6E8A-4147-A177-3AD203B41FA5}">
                      <a16:colId xmlns:a16="http://schemas.microsoft.com/office/drawing/2014/main" val="2863266550"/>
                    </a:ext>
                  </a:extLst>
                </a:gridCol>
              </a:tblGrid>
              <a:tr h="333367">
                <a:tc>
                  <a:txBody>
                    <a:bodyPr/>
                    <a:lstStyle/>
                    <a:p>
                      <a:r>
                        <a:rPr lang="en-US" sz="1400"/>
                        <a:t>Problem</a:t>
                      </a:r>
                    </a:p>
                  </a:txBody>
                  <a:tcPr/>
                </a:tc>
                <a:tc>
                  <a:txBody>
                    <a:bodyPr/>
                    <a:lstStyle/>
                    <a:p>
                      <a:r>
                        <a:rPr lang="en-US" sz="1400"/>
                        <a:t>Date of most recent update</a:t>
                      </a:r>
                    </a:p>
                  </a:txBody>
                  <a:tcPr/>
                </a:tc>
                <a:tc>
                  <a:txBody>
                    <a:bodyPr/>
                    <a:lstStyle/>
                    <a:p>
                      <a:r>
                        <a:rPr lang="en-US" sz="1400"/>
                        <a:t>Assignment Group</a:t>
                      </a:r>
                    </a:p>
                  </a:txBody>
                  <a:tcPr/>
                </a:tc>
                <a:extLst>
                  <a:ext uri="{0D108BD9-81ED-4DB2-BD59-A6C34878D82A}">
                    <a16:rowId xmlns:a16="http://schemas.microsoft.com/office/drawing/2014/main" val="3737737255"/>
                  </a:ext>
                </a:extLst>
              </a:tr>
              <a:tr h="272721">
                <a:tc>
                  <a:txBody>
                    <a:bodyPr/>
                    <a:lstStyle/>
                    <a:p>
                      <a:r>
                        <a:rPr lang="en-US" sz="1200" b="0" u="sng" kern="1200">
                          <a:solidFill>
                            <a:srgbClr val="FF0000"/>
                          </a:solidFill>
                          <a:effectLst/>
                          <a:latin typeface="+mn-lt"/>
                          <a:hlinkClick r:id="rId4">
                            <a:extLst>
                              <a:ext uri="{A12FA001-AC4F-418D-AE19-62706E023703}">
                                <ahyp:hlinkClr xmlns:ahyp="http://schemas.microsoft.com/office/drawing/2018/hyperlinkcolor" val="tx"/>
                              </a:ext>
                            </a:extLst>
                          </a:hlinkClick>
                        </a:rPr>
                        <a:t>PRB0010189</a:t>
                      </a:r>
                      <a:endParaRPr lang="en-US" sz="1200">
                        <a:solidFill>
                          <a:srgbClr val="FF0000"/>
                        </a:solidFill>
                        <a:latin typeface="+mn-lt"/>
                      </a:endParaRPr>
                    </a:p>
                  </a:txBody>
                  <a:tcPr/>
                </a:tc>
                <a:tc>
                  <a:txBody>
                    <a:bodyPr/>
                    <a:lstStyle/>
                    <a:p>
                      <a:r>
                        <a:rPr lang="en-US" sz="1200" b="0" kern="1200">
                          <a:solidFill>
                            <a:srgbClr val="FF0000"/>
                          </a:solidFill>
                          <a:effectLst/>
                          <a:latin typeface="+mn-lt"/>
                        </a:rPr>
                        <a:t>2023-01-10</a:t>
                      </a:r>
                      <a:endParaRPr lang="en-US" sz="1200">
                        <a:solidFill>
                          <a:srgbClr val="FF0000"/>
                        </a:solidFill>
                        <a:latin typeface="+mn-lt"/>
                      </a:endParaRPr>
                    </a:p>
                  </a:txBody>
                  <a:tcPr/>
                </a:tc>
                <a:tc>
                  <a:txBody>
                    <a:bodyPr/>
                    <a:lstStyle/>
                    <a:p>
                      <a:r>
                        <a:rPr lang="en-US" sz="1200">
                          <a:solidFill>
                            <a:srgbClr val="7030A0"/>
                          </a:solidFill>
                          <a:latin typeface="+mn-lt"/>
                        </a:rPr>
                        <a:t>Cloud Engineering</a:t>
                      </a:r>
                    </a:p>
                  </a:txBody>
                  <a:tcPr/>
                </a:tc>
                <a:extLst>
                  <a:ext uri="{0D108BD9-81ED-4DB2-BD59-A6C34878D82A}">
                    <a16:rowId xmlns:a16="http://schemas.microsoft.com/office/drawing/2014/main" val="1398732344"/>
                  </a:ext>
                </a:extLst>
              </a:tr>
              <a:tr h="272721">
                <a:tc>
                  <a:txBody>
                    <a:bodyPr/>
                    <a:lstStyle/>
                    <a:p>
                      <a:r>
                        <a:rPr lang="en-US" sz="1200" b="0" u="sng" kern="1200">
                          <a:solidFill>
                            <a:srgbClr val="FF0000"/>
                          </a:solidFill>
                          <a:effectLst/>
                          <a:latin typeface="+mn-lt"/>
                          <a:hlinkClick r:id="rId5">
                            <a:extLst>
                              <a:ext uri="{A12FA001-AC4F-418D-AE19-62706E023703}">
                                <ahyp:hlinkClr xmlns:ahyp="http://schemas.microsoft.com/office/drawing/2018/hyperlinkcolor" val="tx"/>
                              </a:ext>
                            </a:extLst>
                          </a:hlinkClick>
                        </a:rPr>
                        <a:t>PRB0010587</a:t>
                      </a:r>
                      <a:endParaRPr lang="en-US" sz="1200">
                        <a:solidFill>
                          <a:srgbClr val="FF0000"/>
                        </a:solidFill>
                        <a:latin typeface="+mn-lt"/>
                      </a:endParaRPr>
                    </a:p>
                  </a:txBody>
                  <a:tcPr/>
                </a:tc>
                <a:tc>
                  <a:txBody>
                    <a:bodyPr/>
                    <a:lstStyle/>
                    <a:p>
                      <a:r>
                        <a:rPr lang="en-US" sz="1200" b="0" kern="1200">
                          <a:solidFill>
                            <a:srgbClr val="FF0000"/>
                          </a:solidFill>
                          <a:effectLst/>
                          <a:latin typeface="+mn-lt"/>
                        </a:rPr>
                        <a:t>2023-01-12</a:t>
                      </a:r>
                      <a:endParaRPr lang="en-US" sz="1200">
                        <a:solidFill>
                          <a:srgbClr val="FF0000"/>
                        </a:solidFill>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solidFill>
                            <a:srgbClr val="7030A0"/>
                          </a:solidFill>
                          <a:latin typeface="+mn-lt"/>
                        </a:rPr>
                        <a:t>Cloud Engineering</a:t>
                      </a:r>
                    </a:p>
                  </a:txBody>
                  <a:tcPr/>
                </a:tc>
                <a:extLst>
                  <a:ext uri="{0D108BD9-81ED-4DB2-BD59-A6C34878D82A}">
                    <a16:rowId xmlns:a16="http://schemas.microsoft.com/office/drawing/2014/main" val="3724583275"/>
                  </a:ext>
                </a:extLst>
              </a:tr>
              <a:tr h="272721">
                <a:tc>
                  <a:txBody>
                    <a:bodyPr/>
                    <a:lstStyle/>
                    <a:p>
                      <a:r>
                        <a:rPr lang="en-US" sz="1200" b="0" u="sng" kern="1200">
                          <a:solidFill>
                            <a:srgbClr val="7030A0"/>
                          </a:solidFill>
                          <a:effectLst/>
                          <a:latin typeface="+mn-lt"/>
                          <a:hlinkClick r:id="rId6">
                            <a:extLst>
                              <a:ext uri="{A12FA001-AC4F-418D-AE19-62706E023703}">
                                <ahyp:hlinkClr xmlns:ahyp="http://schemas.microsoft.com/office/drawing/2018/hyperlinkcolor" val="tx"/>
                              </a:ext>
                            </a:extLst>
                          </a:hlinkClick>
                        </a:rPr>
                        <a:t>PRB0010598</a:t>
                      </a:r>
                      <a:endParaRPr lang="en-US" sz="1200">
                        <a:solidFill>
                          <a:srgbClr val="7030A0"/>
                        </a:solidFill>
                        <a:latin typeface="+mn-lt"/>
                      </a:endParaRPr>
                    </a:p>
                  </a:txBody>
                  <a:tcPr/>
                </a:tc>
                <a:tc>
                  <a:txBody>
                    <a:bodyPr/>
                    <a:lstStyle/>
                    <a:p>
                      <a:r>
                        <a:rPr lang="en-US" sz="1200" b="0" kern="1200">
                          <a:solidFill>
                            <a:srgbClr val="7030A0"/>
                          </a:solidFill>
                          <a:effectLst/>
                          <a:latin typeface="+mn-lt"/>
                        </a:rPr>
                        <a:t>2023-03-28</a:t>
                      </a:r>
                      <a:endParaRPr lang="en-US" sz="1200">
                        <a:solidFill>
                          <a:srgbClr val="7030A0"/>
                        </a:solidFill>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solidFill>
                            <a:srgbClr val="7030A0"/>
                          </a:solidFill>
                          <a:latin typeface="+mn-lt"/>
                        </a:rPr>
                        <a:t>Security</a:t>
                      </a:r>
                    </a:p>
                  </a:txBody>
                  <a:tcPr/>
                </a:tc>
                <a:extLst>
                  <a:ext uri="{0D108BD9-81ED-4DB2-BD59-A6C34878D82A}">
                    <a16:rowId xmlns:a16="http://schemas.microsoft.com/office/drawing/2014/main" val="2396701261"/>
                  </a:ext>
                </a:extLst>
              </a:tr>
              <a:tr h="272721">
                <a:tc>
                  <a:txBody>
                    <a:bodyPr/>
                    <a:lstStyle/>
                    <a:p>
                      <a:r>
                        <a:rPr lang="en-US" sz="1200" b="0" u="sng" kern="1200">
                          <a:solidFill>
                            <a:srgbClr val="7030A0"/>
                          </a:solidFill>
                          <a:effectLst/>
                          <a:latin typeface="+mn-lt"/>
                          <a:hlinkClick r:id="rId7">
                            <a:extLst>
                              <a:ext uri="{A12FA001-AC4F-418D-AE19-62706E023703}">
                                <ahyp:hlinkClr xmlns:ahyp="http://schemas.microsoft.com/office/drawing/2018/hyperlinkcolor" val="tx"/>
                              </a:ext>
                            </a:extLst>
                          </a:hlinkClick>
                        </a:rPr>
                        <a:t>PRB0010606</a:t>
                      </a:r>
                      <a:endParaRPr lang="en-US" sz="1200">
                        <a:solidFill>
                          <a:srgbClr val="7030A0"/>
                        </a:solidFill>
                        <a:latin typeface="+mn-lt"/>
                      </a:endParaRPr>
                    </a:p>
                  </a:txBody>
                  <a:tcPr/>
                </a:tc>
                <a:tc>
                  <a:txBody>
                    <a:bodyPr/>
                    <a:lstStyle/>
                    <a:p>
                      <a:r>
                        <a:rPr lang="en-US" sz="1200" b="0" kern="1200">
                          <a:solidFill>
                            <a:srgbClr val="7030A0"/>
                          </a:solidFill>
                          <a:effectLst/>
                          <a:latin typeface="+mn-lt"/>
                        </a:rPr>
                        <a:t>2023-03-17</a:t>
                      </a:r>
                      <a:endParaRPr lang="en-US" sz="1200">
                        <a:solidFill>
                          <a:srgbClr val="7030A0"/>
                        </a:solidFill>
                        <a:latin typeface="+mn-lt"/>
                      </a:endParaRPr>
                    </a:p>
                  </a:txBody>
                  <a:tcPr/>
                </a:tc>
                <a:tc>
                  <a:txBody>
                    <a:bodyPr/>
                    <a:lstStyle/>
                    <a:p>
                      <a:r>
                        <a:rPr lang="en-US" sz="1200">
                          <a:solidFill>
                            <a:srgbClr val="7030A0"/>
                          </a:solidFill>
                          <a:latin typeface="+mn-lt"/>
                        </a:rPr>
                        <a:t>Endpoint Operations</a:t>
                      </a:r>
                    </a:p>
                  </a:txBody>
                  <a:tcPr/>
                </a:tc>
                <a:extLst>
                  <a:ext uri="{0D108BD9-81ED-4DB2-BD59-A6C34878D82A}">
                    <a16:rowId xmlns:a16="http://schemas.microsoft.com/office/drawing/2014/main" val="1897736450"/>
                  </a:ext>
                </a:extLst>
              </a:tr>
              <a:tr h="272721">
                <a:tc>
                  <a:txBody>
                    <a:bodyPr/>
                    <a:lstStyle/>
                    <a:p>
                      <a:r>
                        <a:rPr lang="en-US" sz="1200" b="0" i="0" u="sng" kern="1200">
                          <a:solidFill>
                            <a:srgbClr val="7030A0"/>
                          </a:solidFill>
                          <a:effectLst/>
                          <a:latin typeface="+mn-lt"/>
                          <a:ea typeface="+mn-ea"/>
                          <a:cs typeface="+mn-cs"/>
                          <a:hlinkClick r:id="rId8">
                            <a:extLst>
                              <a:ext uri="{A12FA001-AC4F-418D-AE19-62706E023703}">
                                <ahyp:hlinkClr xmlns:ahyp="http://schemas.microsoft.com/office/drawing/2018/hyperlinkcolor" val="tx"/>
                              </a:ext>
                            </a:extLst>
                          </a:hlinkClick>
                        </a:rPr>
                        <a:t>PRB0010634</a:t>
                      </a:r>
                      <a:endParaRPr lang="en-US" sz="1200">
                        <a:solidFill>
                          <a:srgbClr val="7030A0"/>
                        </a:solidFill>
                        <a:latin typeface="+mn-lt"/>
                      </a:endParaRPr>
                    </a:p>
                  </a:txBody>
                  <a:tcPr/>
                </a:tc>
                <a:tc>
                  <a:txBody>
                    <a:bodyPr/>
                    <a:lstStyle/>
                    <a:p>
                      <a:r>
                        <a:rPr lang="en-US" sz="1200">
                          <a:solidFill>
                            <a:srgbClr val="7030A0"/>
                          </a:solidFill>
                          <a:latin typeface="+mn-lt"/>
                        </a:rPr>
                        <a:t>2023-03-06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solidFill>
                            <a:srgbClr val="7030A0"/>
                          </a:solidFill>
                          <a:latin typeface="+mn-lt"/>
                        </a:rPr>
                        <a:t>Endpoint Engineering</a:t>
                      </a:r>
                    </a:p>
                  </a:txBody>
                  <a:tcPr/>
                </a:tc>
                <a:extLst>
                  <a:ext uri="{0D108BD9-81ED-4DB2-BD59-A6C34878D82A}">
                    <a16:rowId xmlns:a16="http://schemas.microsoft.com/office/drawing/2014/main" val="2679180915"/>
                  </a:ext>
                </a:extLst>
              </a:tr>
              <a:tr h="333367">
                <a:tc>
                  <a:txBody>
                    <a:bodyPr/>
                    <a:lstStyle/>
                    <a:p>
                      <a:r>
                        <a:rPr lang="en-US" sz="1200" b="0" i="0" u="sng" kern="1200">
                          <a:solidFill>
                            <a:srgbClr val="7030A0"/>
                          </a:solidFill>
                          <a:effectLst/>
                          <a:latin typeface="+mn-lt"/>
                          <a:ea typeface="+mn-ea"/>
                          <a:cs typeface="+mn-cs"/>
                          <a:hlinkClick r:id="rId9">
                            <a:extLst>
                              <a:ext uri="{A12FA001-AC4F-418D-AE19-62706E023703}">
                                <ahyp:hlinkClr xmlns:ahyp="http://schemas.microsoft.com/office/drawing/2018/hyperlinkcolor" val="tx"/>
                              </a:ext>
                            </a:extLst>
                          </a:hlinkClick>
                        </a:rPr>
                        <a:t>PRB0010657</a:t>
                      </a:r>
                      <a:endParaRPr lang="en-US" sz="1200">
                        <a:solidFill>
                          <a:srgbClr val="7030A0"/>
                        </a:solidFill>
                        <a:latin typeface="+mn-lt"/>
                      </a:endParaRPr>
                    </a:p>
                  </a:txBody>
                  <a:tcPr/>
                </a:tc>
                <a:tc>
                  <a:txBody>
                    <a:bodyPr/>
                    <a:lstStyle/>
                    <a:p>
                      <a:r>
                        <a:rPr lang="en-US" sz="1200">
                          <a:solidFill>
                            <a:srgbClr val="7030A0"/>
                          </a:solidFill>
                          <a:latin typeface="+mn-lt"/>
                        </a:rPr>
                        <a:t>2023-04-03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solidFill>
                            <a:srgbClr val="7030A0"/>
                          </a:solidFill>
                          <a:latin typeface="+mn-lt"/>
                        </a:rPr>
                        <a:t>Cloud Engineering</a:t>
                      </a:r>
                    </a:p>
                  </a:txBody>
                  <a:tcPr/>
                </a:tc>
                <a:extLst>
                  <a:ext uri="{0D108BD9-81ED-4DB2-BD59-A6C34878D82A}">
                    <a16:rowId xmlns:a16="http://schemas.microsoft.com/office/drawing/2014/main" val="3786130695"/>
                  </a:ext>
                </a:extLst>
              </a:tr>
              <a:tr h="333367">
                <a:tc>
                  <a:txBody>
                    <a:bodyPr/>
                    <a:lstStyle/>
                    <a:p>
                      <a:r>
                        <a:rPr lang="en-US" sz="1200" b="0" i="0" u="sng" kern="1200">
                          <a:solidFill>
                            <a:schemeClr val="dk1"/>
                          </a:solidFill>
                          <a:effectLst/>
                          <a:latin typeface="+mn-lt"/>
                          <a:ea typeface="+mn-ea"/>
                          <a:cs typeface="+mn-cs"/>
                          <a:hlinkClick r:id="rId10"/>
                        </a:rPr>
                        <a:t>PRB0010673</a:t>
                      </a:r>
                      <a:endParaRPr lang="en-US" sz="1200">
                        <a:solidFill>
                          <a:srgbClr val="7030A0"/>
                        </a:solidFill>
                        <a:latin typeface="+mn-lt"/>
                      </a:endParaRPr>
                    </a:p>
                  </a:txBody>
                  <a:tcPr/>
                </a:tc>
                <a:tc>
                  <a:txBody>
                    <a:bodyPr/>
                    <a:lstStyle/>
                    <a:p>
                      <a:r>
                        <a:rPr lang="en-US" sz="1200">
                          <a:solidFill>
                            <a:srgbClr val="7030A0"/>
                          </a:solidFill>
                          <a:latin typeface="+mn-lt"/>
                        </a:rPr>
                        <a:t>2023-03-08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solidFill>
                            <a:srgbClr val="7030A0"/>
                          </a:solidFill>
                          <a:latin typeface="+mn-lt"/>
                        </a:rPr>
                        <a:t>Endpoint Engineering</a:t>
                      </a:r>
                    </a:p>
                  </a:txBody>
                  <a:tcPr/>
                </a:tc>
                <a:extLst>
                  <a:ext uri="{0D108BD9-81ED-4DB2-BD59-A6C34878D82A}">
                    <a16:rowId xmlns:a16="http://schemas.microsoft.com/office/drawing/2014/main" val="467154335"/>
                  </a:ext>
                </a:extLst>
              </a:tr>
              <a:tr h="454536">
                <a:tc>
                  <a:txBody>
                    <a:bodyPr/>
                    <a:lstStyle/>
                    <a:p>
                      <a:r>
                        <a:rPr lang="en-US" sz="1200" b="0" i="0" u="sng" kern="1200">
                          <a:solidFill>
                            <a:schemeClr val="dk1"/>
                          </a:solidFill>
                          <a:effectLst/>
                          <a:latin typeface="+mn-lt"/>
                          <a:ea typeface="+mn-ea"/>
                          <a:cs typeface="+mn-cs"/>
                          <a:hlinkClick r:id="rId11"/>
                        </a:rPr>
                        <a:t>PRB0010677</a:t>
                      </a:r>
                      <a:endParaRPr lang="en-US" sz="1200">
                        <a:solidFill>
                          <a:srgbClr val="7030A0"/>
                        </a:solidFill>
                        <a:latin typeface="+mn-lt"/>
                      </a:endParaRPr>
                    </a:p>
                  </a:txBody>
                  <a:tcPr/>
                </a:tc>
                <a:tc>
                  <a:txBody>
                    <a:bodyPr/>
                    <a:lstStyle/>
                    <a:p>
                      <a:r>
                        <a:rPr lang="en-US" sz="1200">
                          <a:solidFill>
                            <a:srgbClr val="7030A0"/>
                          </a:solidFill>
                          <a:latin typeface="+mn-lt"/>
                        </a:rPr>
                        <a:t>2023-03-08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solidFill>
                            <a:srgbClr val="7030A0"/>
                          </a:solidFill>
                          <a:latin typeface="+mn-lt"/>
                        </a:rPr>
                        <a:t>Endpoint Engineering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a:solidFill>
                          <a:srgbClr val="7030A0"/>
                        </a:solidFill>
                        <a:latin typeface="+mn-lt"/>
                      </a:endParaRPr>
                    </a:p>
                  </a:txBody>
                  <a:tcPr/>
                </a:tc>
                <a:extLst>
                  <a:ext uri="{0D108BD9-81ED-4DB2-BD59-A6C34878D82A}">
                    <a16:rowId xmlns:a16="http://schemas.microsoft.com/office/drawing/2014/main" val="692955363"/>
                  </a:ext>
                </a:extLst>
              </a:tr>
              <a:tr h="333367">
                <a:tc>
                  <a:txBody>
                    <a:bodyPr/>
                    <a:lstStyle/>
                    <a:p>
                      <a:r>
                        <a:rPr lang="en-US" sz="1200" b="0" i="0" u="sng" kern="1200">
                          <a:solidFill>
                            <a:schemeClr val="dk1"/>
                          </a:solidFill>
                          <a:effectLst/>
                          <a:latin typeface="+mn-lt"/>
                          <a:ea typeface="+mn-ea"/>
                          <a:cs typeface="+mn-cs"/>
                          <a:hlinkClick r:id="rId12"/>
                        </a:rPr>
                        <a:t>PRB0010678</a:t>
                      </a:r>
                      <a:endParaRPr lang="en-US" sz="1200">
                        <a:solidFill>
                          <a:srgbClr val="7030A0"/>
                        </a:solidFill>
                        <a:latin typeface="+mn-lt"/>
                      </a:endParaRPr>
                    </a:p>
                  </a:txBody>
                  <a:tcPr/>
                </a:tc>
                <a:tc>
                  <a:txBody>
                    <a:bodyPr/>
                    <a:lstStyle/>
                    <a:p>
                      <a:r>
                        <a:rPr lang="en-US" sz="1200">
                          <a:solidFill>
                            <a:srgbClr val="7030A0"/>
                          </a:solidFill>
                          <a:latin typeface="+mn-lt"/>
                        </a:rPr>
                        <a:t>2023-03-16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solidFill>
                            <a:srgbClr val="7030A0"/>
                          </a:solidFill>
                          <a:latin typeface="+mn-lt"/>
                        </a:rPr>
                        <a:t>Client Technology</a:t>
                      </a:r>
                    </a:p>
                  </a:txBody>
                  <a:tcPr/>
                </a:tc>
                <a:extLst>
                  <a:ext uri="{0D108BD9-81ED-4DB2-BD59-A6C34878D82A}">
                    <a16:rowId xmlns:a16="http://schemas.microsoft.com/office/drawing/2014/main" val="2636657735"/>
                  </a:ext>
                </a:extLst>
              </a:tr>
              <a:tr h="396461">
                <a:tc>
                  <a:txBody>
                    <a:bodyPr/>
                    <a:lstStyle/>
                    <a:p>
                      <a:r>
                        <a:rPr lang="en-US" sz="1200" b="0" i="0" u="sng" kern="1200">
                          <a:solidFill>
                            <a:schemeClr val="dk1"/>
                          </a:solidFill>
                          <a:effectLst/>
                          <a:latin typeface="+mn-lt"/>
                          <a:ea typeface="+mn-ea"/>
                          <a:cs typeface="+mn-cs"/>
                          <a:hlinkClick r:id="rId13"/>
                        </a:rPr>
                        <a:t>PRB0010679</a:t>
                      </a:r>
                      <a:endParaRPr lang="en-US" sz="1200">
                        <a:solidFill>
                          <a:srgbClr val="7030A0"/>
                        </a:solidFill>
                        <a:latin typeface="+mn-lt"/>
                      </a:endParaRPr>
                    </a:p>
                  </a:txBody>
                  <a:tcPr/>
                </a:tc>
                <a:tc>
                  <a:txBody>
                    <a:bodyPr/>
                    <a:lstStyle/>
                    <a:p>
                      <a:r>
                        <a:rPr lang="en-US" sz="1200">
                          <a:solidFill>
                            <a:srgbClr val="7030A0"/>
                          </a:solidFill>
                          <a:latin typeface="+mn-lt"/>
                        </a:rPr>
                        <a:t>2023-03-17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solidFill>
                            <a:srgbClr val="7030A0"/>
                          </a:solidFill>
                          <a:latin typeface="+mn-lt"/>
                        </a:rPr>
                        <a:t>Cloud Engineering</a:t>
                      </a:r>
                    </a:p>
                  </a:txBody>
                  <a:tcPr/>
                </a:tc>
                <a:extLst>
                  <a:ext uri="{0D108BD9-81ED-4DB2-BD59-A6C34878D82A}">
                    <a16:rowId xmlns:a16="http://schemas.microsoft.com/office/drawing/2014/main" val="3234661723"/>
                  </a:ext>
                </a:extLst>
              </a:tr>
              <a:tr h="396461">
                <a:tc>
                  <a:txBody>
                    <a:bodyPr/>
                    <a:lstStyle/>
                    <a:p>
                      <a:r>
                        <a:rPr lang="en-US" sz="1200" b="0" i="0" u="sng" kern="1200">
                          <a:solidFill>
                            <a:schemeClr val="dk1"/>
                          </a:solidFill>
                          <a:effectLst/>
                          <a:latin typeface="+mn-lt"/>
                          <a:ea typeface="+mn-ea"/>
                          <a:cs typeface="+mn-cs"/>
                          <a:hlinkClick r:id="rId14"/>
                        </a:rPr>
                        <a:t>PRB0010680</a:t>
                      </a:r>
                      <a:endParaRPr lang="en-US" sz="1200">
                        <a:solidFill>
                          <a:srgbClr val="7030A0"/>
                        </a:solidFill>
                        <a:latin typeface="+mn-lt"/>
                      </a:endParaRPr>
                    </a:p>
                  </a:txBody>
                  <a:tcPr/>
                </a:tc>
                <a:tc>
                  <a:txBody>
                    <a:bodyPr/>
                    <a:lstStyle/>
                    <a:p>
                      <a:r>
                        <a:rPr lang="en-US" sz="1200">
                          <a:solidFill>
                            <a:srgbClr val="7030A0"/>
                          </a:solidFill>
                          <a:latin typeface="+mn-lt"/>
                        </a:rPr>
                        <a:t>2023-03-02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solidFill>
                            <a:srgbClr val="7030A0"/>
                          </a:solidFill>
                          <a:latin typeface="+mn-lt"/>
                        </a:rPr>
                        <a:t>Cloud Engineering</a:t>
                      </a:r>
                    </a:p>
                  </a:txBody>
                  <a:tcPr/>
                </a:tc>
                <a:extLst>
                  <a:ext uri="{0D108BD9-81ED-4DB2-BD59-A6C34878D82A}">
                    <a16:rowId xmlns:a16="http://schemas.microsoft.com/office/drawing/2014/main" val="2967715055"/>
                  </a:ext>
                </a:extLst>
              </a:tr>
              <a:tr h="396461">
                <a:tc>
                  <a:txBody>
                    <a:bodyPr/>
                    <a:lstStyle/>
                    <a:p>
                      <a:r>
                        <a:rPr lang="en-US" sz="1200" b="0" i="0" u="sng" kern="1200">
                          <a:solidFill>
                            <a:srgbClr val="7030A0"/>
                          </a:solidFill>
                          <a:effectLst/>
                          <a:latin typeface="+mn-lt"/>
                          <a:ea typeface="+mn-ea"/>
                          <a:cs typeface="+mn-cs"/>
                          <a:hlinkClick r:id="rId15">
                            <a:extLst>
                              <a:ext uri="{A12FA001-AC4F-418D-AE19-62706E023703}">
                                <ahyp:hlinkClr xmlns:ahyp="http://schemas.microsoft.com/office/drawing/2018/hyperlinkcolor" val="tx"/>
                              </a:ext>
                            </a:extLst>
                          </a:hlinkClick>
                        </a:rPr>
                        <a:t>PRB0010700</a:t>
                      </a:r>
                      <a:endParaRPr lang="en-US" sz="1200">
                        <a:solidFill>
                          <a:srgbClr val="7030A0"/>
                        </a:solidFill>
                        <a:latin typeface="+mn-lt"/>
                      </a:endParaRPr>
                    </a:p>
                  </a:txBody>
                  <a:tcPr/>
                </a:tc>
                <a:tc>
                  <a:txBody>
                    <a:bodyPr/>
                    <a:lstStyle/>
                    <a:p>
                      <a:r>
                        <a:rPr lang="en-US" sz="1200" b="0" i="0" u="none" strike="noStrike" kern="1200">
                          <a:solidFill>
                            <a:srgbClr val="7030A0"/>
                          </a:solidFill>
                          <a:effectLst/>
                          <a:latin typeface="+mn-lt"/>
                          <a:ea typeface="+mn-ea"/>
                          <a:cs typeface="+mn-cs"/>
                        </a:rPr>
                        <a:t>2023-04-10 </a:t>
                      </a:r>
                      <a:endParaRPr lang="en-US" sz="1200">
                        <a:solidFill>
                          <a:srgbClr val="7030A0"/>
                        </a:solidFill>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solidFill>
                            <a:srgbClr val="7030A0"/>
                          </a:solidFill>
                          <a:latin typeface="+mn-lt"/>
                        </a:rPr>
                        <a:t>Infrastructure Engineering</a:t>
                      </a:r>
                    </a:p>
                  </a:txBody>
                  <a:tcPr/>
                </a:tc>
                <a:extLst>
                  <a:ext uri="{0D108BD9-81ED-4DB2-BD59-A6C34878D82A}">
                    <a16:rowId xmlns:a16="http://schemas.microsoft.com/office/drawing/2014/main" val="3499467552"/>
                  </a:ext>
                </a:extLst>
              </a:tr>
              <a:tr h="396461">
                <a:tc>
                  <a:txBody>
                    <a:bodyPr/>
                    <a:lstStyle/>
                    <a:p>
                      <a:r>
                        <a:rPr lang="en-US" sz="1200" b="0" i="0" u="sng" kern="1200">
                          <a:solidFill>
                            <a:srgbClr val="7030A0"/>
                          </a:solidFill>
                          <a:effectLst/>
                          <a:latin typeface="+mn-lt"/>
                          <a:ea typeface="+mn-ea"/>
                          <a:cs typeface="+mn-cs"/>
                          <a:hlinkClick r:id="rId16">
                            <a:extLst>
                              <a:ext uri="{A12FA001-AC4F-418D-AE19-62706E023703}">
                                <ahyp:hlinkClr xmlns:ahyp="http://schemas.microsoft.com/office/drawing/2018/hyperlinkcolor" val="tx"/>
                              </a:ext>
                            </a:extLst>
                          </a:hlinkClick>
                        </a:rPr>
                        <a:t>PRB0010702</a:t>
                      </a:r>
                      <a:endParaRPr lang="en-US" sz="1200">
                        <a:solidFill>
                          <a:srgbClr val="7030A0"/>
                        </a:solidFill>
                        <a:latin typeface="+mn-lt"/>
                      </a:endParaRPr>
                    </a:p>
                  </a:txBody>
                  <a:tcPr/>
                </a:tc>
                <a:tc>
                  <a:txBody>
                    <a:bodyPr/>
                    <a:lstStyle/>
                    <a:p>
                      <a:r>
                        <a:rPr lang="en-US" sz="1200" b="0" i="0" u="none" strike="noStrike" kern="1200">
                          <a:solidFill>
                            <a:srgbClr val="7030A0"/>
                          </a:solidFill>
                          <a:effectLst/>
                          <a:latin typeface="+mn-lt"/>
                          <a:ea typeface="+mn-ea"/>
                          <a:cs typeface="+mn-cs"/>
                        </a:rPr>
                        <a:t>2023-03-27 </a:t>
                      </a:r>
                      <a:endParaRPr lang="en-US" sz="1200">
                        <a:solidFill>
                          <a:srgbClr val="7030A0"/>
                        </a:solidFill>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solidFill>
                            <a:srgbClr val="7030A0"/>
                          </a:solidFill>
                          <a:latin typeface="+mn-lt"/>
                        </a:rPr>
                        <a:t>Security</a:t>
                      </a:r>
                    </a:p>
                  </a:txBody>
                  <a:tcPr/>
                </a:tc>
                <a:extLst>
                  <a:ext uri="{0D108BD9-81ED-4DB2-BD59-A6C34878D82A}">
                    <a16:rowId xmlns:a16="http://schemas.microsoft.com/office/drawing/2014/main" val="3741848661"/>
                  </a:ext>
                </a:extLst>
              </a:tr>
              <a:tr h="396461">
                <a:tc>
                  <a:txBody>
                    <a:bodyPr/>
                    <a:lstStyle/>
                    <a:p>
                      <a:r>
                        <a:rPr lang="en-US" sz="1200" b="0" i="0" u="sng" kern="1200">
                          <a:solidFill>
                            <a:srgbClr val="7030A0"/>
                          </a:solidFill>
                          <a:effectLst/>
                          <a:latin typeface="+mn-lt"/>
                          <a:ea typeface="+mn-ea"/>
                          <a:cs typeface="+mn-cs"/>
                          <a:hlinkClick r:id="rId17">
                            <a:extLst>
                              <a:ext uri="{A12FA001-AC4F-418D-AE19-62706E023703}">
                                <ahyp:hlinkClr xmlns:ahyp="http://schemas.microsoft.com/office/drawing/2018/hyperlinkcolor" val="tx"/>
                              </a:ext>
                            </a:extLst>
                          </a:hlinkClick>
                        </a:rPr>
                        <a:t>PRB0010706</a:t>
                      </a:r>
                      <a:endParaRPr lang="en-US" sz="1200">
                        <a:solidFill>
                          <a:srgbClr val="7030A0"/>
                        </a:solidFill>
                        <a:latin typeface="+mn-lt"/>
                      </a:endParaRPr>
                    </a:p>
                  </a:txBody>
                  <a:tcPr/>
                </a:tc>
                <a:tc>
                  <a:txBody>
                    <a:bodyPr/>
                    <a:lstStyle/>
                    <a:p>
                      <a:r>
                        <a:rPr lang="en-US" sz="1200" b="0" i="0" u="none" strike="noStrike" kern="1200">
                          <a:solidFill>
                            <a:srgbClr val="7030A0"/>
                          </a:solidFill>
                          <a:effectLst/>
                          <a:latin typeface="+mn-lt"/>
                          <a:ea typeface="+mn-ea"/>
                          <a:cs typeface="+mn-cs"/>
                        </a:rPr>
                        <a:t>2023-04-10 </a:t>
                      </a:r>
                      <a:endParaRPr lang="en-US" sz="1200">
                        <a:solidFill>
                          <a:srgbClr val="7030A0"/>
                        </a:solidFill>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solidFill>
                            <a:srgbClr val="7030A0"/>
                          </a:solidFill>
                          <a:latin typeface="+mn-lt"/>
                        </a:rPr>
                        <a:t>Cloud Engineering</a:t>
                      </a:r>
                    </a:p>
                  </a:txBody>
                  <a:tcPr/>
                </a:tc>
                <a:extLst>
                  <a:ext uri="{0D108BD9-81ED-4DB2-BD59-A6C34878D82A}">
                    <a16:rowId xmlns:a16="http://schemas.microsoft.com/office/drawing/2014/main" val="2265484641"/>
                  </a:ext>
                </a:extLst>
              </a:tr>
            </a:tbl>
          </a:graphicData>
        </a:graphic>
      </p:graphicFrame>
      <p:sp>
        <p:nvSpPr>
          <p:cNvPr id="13" name="TextBox 12">
            <a:extLst>
              <a:ext uri="{FF2B5EF4-FFF2-40B4-BE49-F238E27FC236}">
                <a16:creationId xmlns:a16="http://schemas.microsoft.com/office/drawing/2014/main" id="{CCBDC07D-AB42-4E62-B650-D540A150847F}"/>
              </a:ext>
            </a:extLst>
          </p:cNvPr>
          <p:cNvSpPr txBox="1"/>
          <p:nvPr/>
        </p:nvSpPr>
        <p:spPr>
          <a:xfrm>
            <a:off x="6248402" y="1256491"/>
            <a:ext cx="5544039" cy="378565"/>
          </a:xfrm>
          <a:prstGeom prst="rect">
            <a:avLst/>
          </a:prstGeom>
          <a:noFill/>
        </p:spPr>
        <p:txBody>
          <a:bodyPr wrap="square" rtlCol="0">
            <a:spAutoFit/>
          </a:bodyPr>
          <a:lstStyle/>
          <a:p>
            <a:pPr algn="ctr"/>
            <a:r>
              <a:rPr lang="en-US" sz="1860">
                <a:solidFill>
                  <a:srgbClr val="7030A0"/>
                </a:solidFill>
              </a:rPr>
              <a:t>Open Problems</a:t>
            </a:r>
          </a:p>
        </p:txBody>
      </p:sp>
      <p:sp>
        <p:nvSpPr>
          <p:cNvPr id="6" name="TextBox 5">
            <a:extLst>
              <a:ext uri="{FF2B5EF4-FFF2-40B4-BE49-F238E27FC236}">
                <a16:creationId xmlns:a16="http://schemas.microsoft.com/office/drawing/2014/main" id="{11498F8A-1A9A-2138-87AA-5910127C6FA6}"/>
              </a:ext>
            </a:extLst>
          </p:cNvPr>
          <p:cNvSpPr txBox="1"/>
          <p:nvPr/>
        </p:nvSpPr>
        <p:spPr>
          <a:xfrm>
            <a:off x="685799" y="5634193"/>
            <a:ext cx="5562604" cy="646331"/>
          </a:xfrm>
          <a:prstGeom prst="rect">
            <a:avLst/>
          </a:prstGeom>
          <a:noFill/>
        </p:spPr>
        <p:txBody>
          <a:bodyPr wrap="square" rtlCol="0">
            <a:spAutoFit/>
          </a:bodyPr>
          <a:lstStyle/>
          <a:p>
            <a:pPr marL="285750" indent="-285750">
              <a:buFont typeface="Arial" panose="020B0604020202020204" pitchFamily="34" charset="0"/>
              <a:buChar char="•"/>
            </a:pPr>
            <a:r>
              <a:rPr lang="en-US">
                <a:solidFill>
                  <a:srgbClr val="7030A0"/>
                </a:solidFill>
              </a:rPr>
              <a:t>Note that 13 of the 17 PRB opened were created for tracking active risks. </a:t>
            </a:r>
          </a:p>
        </p:txBody>
      </p:sp>
    </p:spTree>
    <p:extLst>
      <p:ext uri="{BB962C8B-B14F-4D97-AF65-F5344CB8AC3E}">
        <p14:creationId xmlns:p14="http://schemas.microsoft.com/office/powerpoint/2010/main" val="37407840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C55C178-32A0-3C10-06BD-122146A4BE0A}"/>
              </a:ext>
            </a:extLst>
          </p:cNvPr>
          <p:cNvSpPr>
            <a:spLocks noGrp="1"/>
          </p:cNvSpPr>
          <p:nvPr>
            <p:ph type="ftr" sz="quarter" idx="3"/>
          </p:nvPr>
        </p:nvSpPr>
        <p:spPr/>
        <p:txBody>
          <a:bodyPr/>
          <a:lstStyle/>
          <a:p>
            <a:r>
              <a:rPr lang="en-US" b="1"/>
              <a:t>Jackson Lewis P.C.  </a:t>
            </a:r>
            <a:endParaRPr lang="en-US"/>
          </a:p>
        </p:txBody>
      </p:sp>
      <p:sp>
        <p:nvSpPr>
          <p:cNvPr id="3" name="Slide Number Placeholder 2">
            <a:extLst>
              <a:ext uri="{FF2B5EF4-FFF2-40B4-BE49-F238E27FC236}">
                <a16:creationId xmlns:a16="http://schemas.microsoft.com/office/drawing/2014/main" id="{3B342111-2B73-F43E-D9EF-83F999C72C50}"/>
              </a:ext>
            </a:extLst>
          </p:cNvPr>
          <p:cNvSpPr>
            <a:spLocks noGrp="1"/>
          </p:cNvSpPr>
          <p:nvPr>
            <p:ph type="sldNum" sz="quarter" idx="4"/>
          </p:nvPr>
        </p:nvSpPr>
        <p:spPr/>
        <p:txBody>
          <a:bodyPr/>
          <a:lstStyle/>
          <a:p>
            <a:fld id="{407F7647-6CBB-4945-B48A-22BF8575EA14}" type="slidenum">
              <a:rPr lang="en-US" smtClean="0"/>
              <a:pPr/>
              <a:t>17</a:t>
            </a:fld>
            <a:endParaRPr lang="en-US"/>
          </a:p>
        </p:txBody>
      </p:sp>
      <p:sp>
        <p:nvSpPr>
          <p:cNvPr id="6" name="Title 5">
            <a:extLst>
              <a:ext uri="{FF2B5EF4-FFF2-40B4-BE49-F238E27FC236}">
                <a16:creationId xmlns:a16="http://schemas.microsoft.com/office/drawing/2014/main" id="{E4E02458-A7D7-912E-0E9E-EDCB1EE362CE}"/>
              </a:ext>
            </a:extLst>
          </p:cNvPr>
          <p:cNvSpPr>
            <a:spLocks noGrp="1"/>
          </p:cNvSpPr>
          <p:nvPr>
            <p:ph type="title"/>
          </p:nvPr>
        </p:nvSpPr>
        <p:spPr/>
        <p:txBody>
          <a:bodyPr/>
          <a:lstStyle/>
          <a:p>
            <a:r>
              <a:rPr lang="en-US"/>
              <a:t>Risk Management</a:t>
            </a:r>
          </a:p>
        </p:txBody>
      </p:sp>
      <p:sp>
        <p:nvSpPr>
          <p:cNvPr id="7" name="TextBox 6">
            <a:extLst>
              <a:ext uri="{FF2B5EF4-FFF2-40B4-BE49-F238E27FC236}">
                <a16:creationId xmlns:a16="http://schemas.microsoft.com/office/drawing/2014/main" id="{C26F2AF6-B9C5-62AB-3572-22F1178211E3}"/>
              </a:ext>
            </a:extLst>
          </p:cNvPr>
          <p:cNvSpPr txBox="1"/>
          <p:nvPr/>
        </p:nvSpPr>
        <p:spPr>
          <a:xfrm>
            <a:off x="7315201" y="1230557"/>
            <a:ext cx="4876799" cy="1200329"/>
          </a:xfrm>
          <a:prstGeom prst="rect">
            <a:avLst/>
          </a:prstGeom>
          <a:noFill/>
        </p:spPr>
        <p:txBody>
          <a:bodyPr wrap="square" rtlCol="0">
            <a:spAutoFit/>
          </a:bodyPr>
          <a:lstStyle/>
          <a:p>
            <a:pPr marL="285750" indent="-285750">
              <a:buFont typeface="Arial" panose="020B0604020202020204" pitchFamily="34" charset="0"/>
              <a:buChar char="•"/>
            </a:pPr>
            <a:endParaRPr lang="en-US">
              <a:solidFill>
                <a:srgbClr val="7030A0"/>
              </a:solidFill>
            </a:endParaRPr>
          </a:p>
          <a:p>
            <a:pPr marL="285750" indent="-285750">
              <a:buFont typeface="Arial" panose="020B0604020202020204" pitchFamily="34" charset="0"/>
              <a:buChar char="•"/>
            </a:pPr>
            <a:r>
              <a:rPr lang="en-US">
                <a:solidFill>
                  <a:srgbClr val="7030A0"/>
                </a:solidFill>
              </a:rPr>
              <a:t>While likely reported within Security summaries, their team are now tracking multiple risks as Problems within Service Now. </a:t>
            </a:r>
          </a:p>
        </p:txBody>
      </p:sp>
      <p:graphicFrame>
        <p:nvGraphicFramePr>
          <p:cNvPr id="8" name="Table 5">
            <a:extLst>
              <a:ext uri="{FF2B5EF4-FFF2-40B4-BE49-F238E27FC236}">
                <a16:creationId xmlns:a16="http://schemas.microsoft.com/office/drawing/2014/main" id="{0707E45B-1887-32ED-457C-817D2BCF3F92}"/>
              </a:ext>
            </a:extLst>
          </p:cNvPr>
          <p:cNvGraphicFramePr>
            <a:graphicFrameLocks noGrp="1"/>
          </p:cNvGraphicFramePr>
          <p:nvPr>
            <p:extLst>
              <p:ext uri="{D42A27DB-BD31-4B8C-83A1-F6EECF244321}">
                <p14:modId xmlns:p14="http://schemas.microsoft.com/office/powerpoint/2010/main" val="905778675"/>
              </p:ext>
            </p:extLst>
          </p:nvPr>
        </p:nvGraphicFramePr>
        <p:xfrm>
          <a:off x="59266" y="1289824"/>
          <a:ext cx="7213601" cy="5339116"/>
        </p:xfrm>
        <a:graphic>
          <a:graphicData uri="http://schemas.openxmlformats.org/drawingml/2006/table">
            <a:tbl>
              <a:tblPr firstRow="1" bandRow="1">
                <a:tableStyleId>{5C22544A-7EE6-4342-B048-85BDC9FD1C3A}</a:tableStyleId>
              </a:tblPr>
              <a:tblGrid>
                <a:gridCol w="1159934">
                  <a:extLst>
                    <a:ext uri="{9D8B030D-6E8A-4147-A177-3AD203B41FA5}">
                      <a16:colId xmlns:a16="http://schemas.microsoft.com/office/drawing/2014/main" val="2931223340"/>
                    </a:ext>
                  </a:extLst>
                </a:gridCol>
                <a:gridCol w="3175000">
                  <a:extLst>
                    <a:ext uri="{9D8B030D-6E8A-4147-A177-3AD203B41FA5}">
                      <a16:colId xmlns:a16="http://schemas.microsoft.com/office/drawing/2014/main" val="3446221488"/>
                    </a:ext>
                  </a:extLst>
                </a:gridCol>
                <a:gridCol w="1261533">
                  <a:extLst>
                    <a:ext uri="{9D8B030D-6E8A-4147-A177-3AD203B41FA5}">
                      <a16:colId xmlns:a16="http://schemas.microsoft.com/office/drawing/2014/main" val="3498887732"/>
                    </a:ext>
                  </a:extLst>
                </a:gridCol>
                <a:gridCol w="1617134">
                  <a:extLst>
                    <a:ext uri="{9D8B030D-6E8A-4147-A177-3AD203B41FA5}">
                      <a16:colId xmlns:a16="http://schemas.microsoft.com/office/drawing/2014/main" val="2863266550"/>
                    </a:ext>
                  </a:extLst>
                </a:gridCol>
              </a:tblGrid>
              <a:tr h="507805">
                <a:tc>
                  <a:txBody>
                    <a:bodyPr/>
                    <a:lstStyle/>
                    <a:p>
                      <a:r>
                        <a:rPr lang="en-US" sz="1400"/>
                        <a:t>Problem</a:t>
                      </a:r>
                    </a:p>
                  </a:txBody>
                  <a:tcPr/>
                </a:tc>
                <a:tc>
                  <a:txBody>
                    <a:bodyPr/>
                    <a:lstStyle/>
                    <a:p>
                      <a:r>
                        <a:rPr lang="en-US" sz="1400"/>
                        <a:t>Title</a:t>
                      </a:r>
                    </a:p>
                  </a:txBody>
                  <a:tcPr/>
                </a:tc>
                <a:tc>
                  <a:txBody>
                    <a:bodyPr/>
                    <a:lstStyle/>
                    <a:p>
                      <a:r>
                        <a:rPr lang="en-US" sz="1400"/>
                        <a:t>Date of most recent update</a:t>
                      </a:r>
                    </a:p>
                  </a:txBody>
                  <a:tcPr/>
                </a:tc>
                <a:tc>
                  <a:txBody>
                    <a:bodyPr/>
                    <a:lstStyle/>
                    <a:p>
                      <a:r>
                        <a:rPr lang="en-US" sz="1400"/>
                        <a:t>Assignment Group</a:t>
                      </a:r>
                    </a:p>
                  </a:txBody>
                  <a:tcPr/>
                </a:tc>
                <a:extLst>
                  <a:ext uri="{0D108BD9-81ED-4DB2-BD59-A6C34878D82A}">
                    <a16:rowId xmlns:a16="http://schemas.microsoft.com/office/drawing/2014/main" val="3737737255"/>
                  </a:ext>
                </a:extLst>
              </a:tr>
              <a:tr h="817990">
                <a:tc>
                  <a:txBody>
                    <a:bodyPr/>
                    <a:lstStyle/>
                    <a:p>
                      <a:r>
                        <a:rPr lang="en-US" sz="1200" b="0" i="0" u="sng" kern="1200">
                          <a:solidFill>
                            <a:schemeClr val="dk1"/>
                          </a:solidFill>
                          <a:effectLst/>
                          <a:latin typeface="+mn-lt"/>
                          <a:ea typeface="+mn-ea"/>
                          <a:cs typeface="+mn-cs"/>
                          <a:hlinkClick r:id="rId3"/>
                        </a:rPr>
                        <a:t>PRB0010687</a:t>
                      </a:r>
                      <a:endParaRPr lang="en-US" sz="1200">
                        <a:solidFill>
                          <a:srgbClr val="FF0000"/>
                        </a:solidFill>
                        <a:latin typeface="+mn-lt"/>
                      </a:endParaRPr>
                    </a:p>
                  </a:txBody>
                  <a:tcPr/>
                </a:tc>
                <a:tc>
                  <a:txBody>
                    <a:bodyPr/>
                    <a:lstStyle/>
                    <a:p>
                      <a:r>
                        <a:rPr lang="en-US" sz="1200" b="0" i="0" u="none" strike="noStrike" kern="1200">
                          <a:solidFill>
                            <a:schemeClr val="dk1"/>
                          </a:solidFill>
                          <a:effectLst/>
                          <a:latin typeface="+mn-lt"/>
                          <a:ea typeface="+mn-ea"/>
                          <a:cs typeface="+mn-cs"/>
                        </a:rPr>
                        <a:t>RISK: MacBook Not Enforcing DLP (Encryption) on USB Drives nor allowing us to shut off USB Ports</a:t>
                      </a:r>
                      <a:endParaRPr lang="en-US" sz="1200">
                        <a:solidFill>
                          <a:srgbClr val="FF0000"/>
                        </a:solidFill>
                        <a:latin typeface="+mn-lt"/>
                      </a:endParaRPr>
                    </a:p>
                  </a:txBody>
                  <a:tcPr/>
                </a:tc>
                <a:tc>
                  <a:txBody>
                    <a:bodyPr/>
                    <a:lstStyle/>
                    <a:p>
                      <a:r>
                        <a:rPr lang="en-US" sz="1200" b="0" i="0" u="none" strike="noStrike" kern="1200">
                          <a:solidFill>
                            <a:schemeClr val="dk1"/>
                          </a:solidFill>
                          <a:effectLst/>
                          <a:latin typeface="+mn-lt"/>
                          <a:ea typeface="+mn-ea"/>
                          <a:cs typeface="+mn-cs"/>
                        </a:rPr>
                        <a:t>2023-03-31 </a:t>
                      </a:r>
                      <a:endParaRPr lang="en-US" sz="1200">
                        <a:solidFill>
                          <a:srgbClr val="FF0000"/>
                        </a:solidFill>
                        <a:latin typeface="+mn-lt"/>
                      </a:endParaRPr>
                    </a:p>
                  </a:txBody>
                  <a:tcPr/>
                </a:tc>
                <a:tc>
                  <a:txBody>
                    <a:bodyPr/>
                    <a:lstStyle/>
                    <a:p>
                      <a:r>
                        <a:rPr lang="en-US" sz="1200">
                          <a:solidFill>
                            <a:srgbClr val="7030A0"/>
                          </a:solidFill>
                          <a:latin typeface="+mn-lt"/>
                        </a:rPr>
                        <a:t>Security</a:t>
                      </a:r>
                    </a:p>
                  </a:txBody>
                  <a:tcPr/>
                </a:tc>
                <a:extLst>
                  <a:ext uri="{0D108BD9-81ED-4DB2-BD59-A6C34878D82A}">
                    <a16:rowId xmlns:a16="http://schemas.microsoft.com/office/drawing/2014/main" val="1398732344"/>
                  </a:ext>
                </a:extLst>
              </a:tr>
              <a:tr h="448574">
                <a:tc>
                  <a:txBody>
                    <a:bodyPr/>
                    <a:lstStyle/>
                    <a:p>
                      <a:r>
                        <a:rPr lang="en-US" sz="1200" b="0" i="0" u="sng" kern="1200">
                          <a:solidFill>
                            <a:schemeClr val="dk1"/>
                          </a:solidFill>
                          <a:effectLst/>
                          <a:latin typeface="+mn-lt"/>
                          <a:ea typeface="+mn-ea"/>
                          <a:cs typeface="+mn-cs"/>
                          <a:hlinkClick r:id="rId4"/>
                        </a:rPr>
                        <a:t>PRB0010689</a:t>
                      </a:r>
                      <a:endParaRPr lang="en-US" sz="1200">
                        <a:solidFill>
                          <a:srgbClr val="FF0000"/>
                        </a:solidFill>
                        <a:latin typeface="+mn-lt"/>
                      </a:endParaRPr>
                    </a:p>
                  </a:txBody>
                  <a:tcPr/>
                </a:tc>
                <a:tc>
                  <a:txBody>
                    <a:bodyPr/>
                    <a:lstStyle/>
                    <a:p>
                      <a:r>
                        <a:rPr lang="en-US" sz="1200" b="0" i="0" u="none" strike="noStrike" kern="1200">
                          <a:solidFill>
                            <a:schemeClr val="dk1"/>
                          </a:solidFill>
                          <a:effectLst/>
                          <a:latin typeface="+mn-lt"/>
                          <a:ea typeface="+mn-ea"/>
                          <a:cs typeface="+mn-cs"/>
                        </a:rPr>
                        <a:t>RISK: Data Governance</a:t>
                      </a:r>
                      <a:endParaRPr lang="en-US" sz="1200">
                        <a:solidFill>
                          <a:srgbClr val="FF0000"/>
                        </a:solidFill>
                        <a:latin typeface="+mn-lt"/>
                      </a:endParaRPr>
                    </a:p>
                  </a:txBody>
                  <a:tcPr/>
                </a:tc>
                <a:tc>
                  <a:txBody>
                    <a:bodyPr/>
                    <a:lstStyle/>
                    <a:p>
                      <a:r>
                        <a:rPr lang="en-US" sz="1200" b="0" i="0" u="none" strike="noStrike" kern="1200">
                          <a:solidFill>
                            <a:schemeClr val="dk1"/>
                          </a:solidFill>
                          <a:effectLst/>
                          <a:latin typeface="+mn-lt"/>
                          <a:ea typeface="+mn-ea"/>
                          <a:cs typeface="+mn-cs"/>
                        </a:rPr>
                        <a:t>2023-03-27 </a:t>
                      </a:r>
                      <a:endParaRPr lang="en-US" sz="1200">
                        <a:solidFill>
                          <a:srgbClr val="FF0000"/>
                        </a:solidFill>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solidFill>
                            <a:srgbClr val="7030A0"/>
                          </a:solidFill>
                          <a:latin typeface="+mn-lt"/>
                        </a:rPr>
                        <a:t>Security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a:solidFill>
                          <a:srgbClr val="7030A0"/>
                        </a:solidFill>
                        <a:latin typeface="+mn-lt"/>
                      </a:endParaRPr>
                    </a:p>
                  </a:txBody>
                  <a:tcPr/>
                </a:tc>
                <a:extLst>
                  <a:ext uri="{0D108BD9-81ED-4DB2-BD59-A6C34878D82A}">
                    <a16:rowId xmlns:a16="http://schemas.microsoft.com/office/drawing/2014/main" val="3724583275"/>
                  </a:ext>
                </a:extLst>
              </a:tr>
              <a:tr h="448574">
                <a:tc>
                  <a:txBody>
                    <a:bodyPr/>
                    <a:lstStyle/>
                    <a:p>
                      <a:r>
                        <a:rPr lang="en-US" sz="1200" b="0" i="0" u="sng" kern="1200">
                          <a:solidFill>
                            <a:schemeClr val="dk1"/>
                          </a:solidFill>
                          <a:effectLst/>
                          <a:latin typeface="+mn-lt"/>
                          <a:ea typeface="+mn-ea"/>
                          <a:cs typeface="+mn-cs"/>
                          <a:hlinkClick r:id="rId5"/>
                        </a:rPr>
                        <a:t>PRB0010691</a:t>
                      </a:r>
                      <a:endParaRPr lang="en-US" sz="1200">
                        <a:solidFill>
                          <a:srgbClr val="7030A0"/>
                        </a:solidFill>
                        <a:latin typeface="+mn-lt"/>
                      </a:endParaRPr>
                    </a:p>
                  </a:txBody>
                  <a:tcPr/>
                </a:tc>
                <a:tc>
                  <a:txBody>
                    <a:bodyPr/>
                    <a:lstStyle/>
                    <a:p>
                      <a:r>
                        <a:rPr lang="en-US" sz="1200" b="0" i="0" u="none" strike="noStrike" kern="1200">
                          <a:solidFill>
                            <a:schemeClr val="dk1"/>
                          </a:solidFill>
                          <a:effectLst/>
                          <a:latin typeface="+mn-lt"/>
                          <a:ea typeface="+mn-ea"/>
                          <a:cs typeface="+mn-cs"/>
                        </a:rPr>
                        <a:t>RISK: Social Media Credentials Not Securely Stored</a:t>
                      </a:r>
                      <a:endParaRPr lang="en-US" sz="1200">
                        <a:solidFill>
                          <a:srgbClr val="7030A0"/>
                        </a:solidFill>
                        <a:latin typeface="+mn-lt"/>
                      </a:endParaRPr>
                    </a:p>
                  </a:txBody>
                  <a:tcPr/>
                </a:tc>
                <a:tc>
                  <a:txBody>
                    <a:bodyPr/>
                    <a:lstStyle/>
                    <a:p>
                      <a:r>
                        <a:rPr lang="en-US" sz="1200" b="0" i="0" u="none" strike="noStrike" kern="1200">
                          <a:solidFill>
                            <a:schemeClr val="dk1"/>
                          </a:solidFill>
                          <a:effectLst/>
                          <a:latin typeface="+mn-lt"/>
                          <a:ea typeface="+mn-ea"/>
                          <a:cs typeface="+mn-cs"/>
                        </a:rPr>
                        <a:t>2023-03-17 </a:t>
                      </a:r>
                      <a:endParaRPr lang="en-US" sz="1200">
                        <a:solidFill>
                          <a:srgbClr val="7030A0"/>
                        </a:solidFill>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solidFill>
                            <a:srgbClr val="7030A0"/>
                          </a:solidFill>
                          <a:latin typeface="+mn-lt"/>
                        </a:rPr>
                        <a:t>Security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a:solidFill>
                          <a:srgbClr val="7030A0"/>
                        </a:solidFill>
                        <a:latin typeface="+mn-lt"/>
                      </a:endParaRPr>
                    </a:p>
                  </a:txBody>
                  <a:tcPr/>
                </a:tc>
                <a:extLst>
                  <a:ext uri="{0D108BD9-81ED-4DB2-BD59-A6C34878D82A}">
                    <a16:rowId xmlns:a16="http://schemas.microsoft.com/office/drawing/2014/main" val="2396701261"/>
                  </a:ext>
                </a:extLst>
              </a:tr>
              <a:tr h="448574">
                <a:tc>
                  <a:txBody>
                    <a:bodyPr/>
                    <a:lstStyle/>
                    <a:p>
                      <a:r>
                        <a:rPr lang="en-US" sz="1200" b="0" i="0" u="sng" kern="1200">
                          <a:solidFill>
                            <a:schemeClr val="dk1"/>
                          </a:solidFill>
                          <a:effectLst/>
                          <a:latin typeface="+mn-lt"/>
                          <a:ea typeface="+mn-ea"/>
                          <a:cs typeface="+mn-cs"/>
                          <a:hlinkClick r:id="rId6"/>
                        </a:rPr>
                        <a:t>PRB0010693</a:t>
                      </a:r>
                      <a:endParaRPr lang="en-US" sz="1200">
                        <a:solidFill>
                          <a:srgbClr val="7030A0"/>
                        </a:solidFill>
                        <a:latin typeface="+mn-lt"/>
                      </a:endParaRPr>
                    </a:p>
                  </a:txBody>
                  <a:tcPr/>
                </a:tc>
                <a:tc>
                  <a:txBody>
                    <a:bodyPr/>
                    <a:lstStyle/>
                    <a:p>
                      <a:r>
                        <a:rPr lang="en-US" sz="1200" b="0" i="0" u="none" strike="noStrike" kern="1200">
                          <a:solidFill>
                            <a:schemeClr val="dk1"/>
                          </a:solidFill>
                          <a:effectLst/>
                          <a:latin typeface="+mn-lt"/>
                          <a:ea typeface="+mn-ea"/>
                          <a:cs typeface="+mn-cs"/>
                        </a:rPr>
                        <a:t>RISK: Built-in Administrator account is not disabled</a:t>
                      </a:r>
                      <a:endParaRPr lang="en-US" sz="1200">
                        <a:solidFill>
                          <a:srgbClr val="7030A0"/>
                        </a:solidFill>
                        <a:latin typeface="+mn-lt"/>
                      </a:endParaRPr>
                    </a:p>
                  </a:txBody>
                  <a:tcPr/>
                </a:tc>
                <a:tc>
                  <a:txBody>
                    <a:bodyPr/>
                    <a:lstStyle/>
                    <a:p>
                      <a:r>
                        <a:rPr lang="en-US" sz="1200" b="0" i="0" u="none" strike="noStrike" kern="1200">
                          <a:solidFill>
                            <a:schemeClr val="dk1"/>
                          </a:solidFill>
                          <a:effectLst/>
                          <a:latin typeface="+mn-lt"/>
                          <a:ea typeface="+mn-ea"/>
                          <a:cs typeface="+mn-cs"/>
                        </a:rPr>
                        <a:t>2023-03-21 </a:t>
                      </a:r>
                      <a:endParaRPr lang="en-US" sz="1200">
                        <a:solidFill>
                          <a:srgbClr val="7030A0"/>
                        </a:solidFill>
                        <a:latin typeface="+mn-lt"/>
                      </a:endParaRPr>
                    </a:p>
                  </a:txBody>
                  <a:tcPr/>
                </a:tc>
                <a:tc>
                  <a:txBody>
                    <a:bodyPr/>
                    <a:lstStyle/>
                    <a:p>
                      <a:r>
                        <a:rPr lang="en-US" sz="1200" err="1">
                          <a:solidFill>
                            <a:srgbClr val="7030A0"/>
                          </a:solidFill>
                          <a:latin typeface="+mn-lt"/>
                        </a:rPr>
                        <a:t>Intapp</a:t>
                      </a:r>
                      <a:endParaRPr lang="en-US" sz="1200">
                        <a:solidFill>
                          <a:srgbClr val="7030A0"/>
                        </a:solidFill>
                        <a:latin typeface="+mn-lt"/>
                      </a:endParaRPr>
                    </a:p>
                  </a:txBody>
                  <a:tcPr/>
                </a:tc>
                <a:extLst>
                  <a:ext uri="{0D108BD9-81ED-4DB2-BD59-A6C34878D82A}">
                    <a16:rowId xmlns:a16="http://schemas.microsoft.com/office/drawing/2014/main" val="1897736450"/>
                  </a:ext>
                </a:extLst>
              </a:tr>
              <a:tr h="448574">
                <a:tc>
                  <a:txBody>
                    <a:bodyPr/>
                    <a:lstStyle/>
                    <a:p>
                      <a:r>
                        <a:rPr lang="en-US" sz="1200" b="0" i="0" u="sng" kern="1200">
                          <a:solidFill>
                            <a:schemeClr val="dk1"/>
                          </a:solidFill>
                          <a:effectLst/>
                          <a:latin typeface="+mn-lt"/>
                          <a:ea typeface="+mn-ea"/>
                          <a:cs typeface="+mn-cs"/>
                          <a:hlinkClick r:id="rId7"/>
                        </a:rPr>
                        <a:t>PRB0010694</a:t>
                      </a:r>
                      <a:endParaRPr lang="en-US" sz="1200">
                        <a:solidFill>
                          <a:srgbClr val="7030A0"/>
                        </a:solidFill>
                        <a:latin typeface="+mn-lt"/>
                      </a:endParaRPr>
                    </a:p>
                  </a:txBody>
                  <a:tcPr/>
                </a:tc>
                <a:tc>
                  <a:txBody>
                    <a:bodyPr/>
                    <a:lstStyle/>
                    <a:p>
                      <a:r>
                        <a:rPr lang="en-US" sz="1200" b="0" i="0" u="none" strike="noStrike" kern="1200">
                          <a:solidFill>
                            <a:schemeClr val="dk1"/>
                          </a:solidFill>
                          <a:effectLst/>
                          <a:latin typeface="+mn-lt"/>
                          <a:ea typeface="+mn-ea"/>
                          <a:cs typeface="+mn-cs"/>
                        </a:rPr>
                        <a:t>RISK: DG: Weak Access Restrictions for Sensitive Data</a:t>
                      </a:r>
                      <a:endParaRPr lang="en-US" sz="1200">
                        <a:solidFill>
                          <a:srgbClr val="7030A0"/>
                        </a:solidFill>
                        <a:latin typeface="+mn-lt"/>
                      </a:endParaRPr>
                    </a:p>
                  </a:txBody>
                  <a:tcPr/>
                </a:tc>
                <a:tc>
                  <a:txBody>
                    <a:bodyPr/>
                    <a:lstStyle/>
                    <a:p>
                      <a:r>
                        <a:rPr lang="en-US" sz="1200" b="0" i="0" u="none" strike="noStrike" kern="1200">
                          <a:solidFill>
                            <a:schemeClr val="dk1"/>
                          </a:solidFill>
                          <a:effectLst/>
                          <a:latin typeface="+mn-lt"/>
                          <a:ea typeface="+mn-ea"/>
                          <a:cs typeface="+mn-cs"/>
                        </a:rPr>
                        <a:t>2023-03-27 </a:t>
                      </a:r>
                      <a:endParaRPr lang="en-US" sz="1200">
                        <a:solidFill>
                          <a:srgbClr val="7030A0"/>
                        </a:solidFill>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solidFill>
                            <a:srgbClr val="7030A0"/>
                          </a:solidFill>
                          <a:latin typeface="+mn-lt"/>
                        </a:rPr>
                        <a:t>Security</a:t>
                      </a:r>
                    </a:p>
                  </a:txBody>
                  <a:tcPr/>
                </a:tc>
                <a:extLst>
                  <a:ext uri="{0D108BD9-81ED-4DB2-BD59-A6C34878D82A}">
                    <a16:rowId xmlns:a16="http://schemas.microsoft.com/office/drawing/2014/main" val="2679180915"/>
                  </a:ext>
                </a:extLst>
              </a:tr>
              <a:tr h="268838">
                <a:tc>
                  <a:txBody>
                    <a:bodyPr/>
                    <a:lstStyle/>
                    <a:p>
                      <a:r>
                        <a:rPr lang="en-US" sz="1200" b="0" i="0" u="sng" kern="1200">
                          <a:solidFill>
                            <a:schemeClr val="dk1"/>
                          </a:solidFill>
                          <a:effectLst/>
                          <a:latin typeface="+mn-lt"/>
                          <a:ea typeface="+mn-ea"/>
                          <a:cs typeface="+mn-cs"/>
                          <a:hlinkClick r:id="rId8"/>
                        </a:rPr>
                        <a:t>PRB0010695</a:t>
                      </a:r>
                      <a:endParaRPr lang="en-US" sz="1200">
                        <a:solidFill>
                          <a:srgbClr val="7030A0"/>
                        </a:solidFill>
                        <a:latin typeface="+mn-lt"/>
                      </a:endParaRPr>
                    </a:p>
                  </a:txBody>
                  <a:tcPr/>
                </a:tc>
                <a:tc>
                  <a:txBody>
                    <a:bodyPr/>
                    <a:lstStyle/>
                    <a:p>
                      <a:r>
                        <a:rPr lang="en-US" sz="1200" b="0" i="0" u="none" strike="noStrike" kern="1200">
                          <a:solidFill>
                            <a:schemeClr val="dk1"/>
                          </a:solidFill>
                          <a:effectLst/>
                          <a:latin typeface="+mn-lt"/>
                          <a:ea typeface="+mn-ea"/>
                          <a:cs typeface="+mn-cs"/>
                        </a:rPr>
                        <a:t>RISK: </a:t>
                      </a:r>
                      <a:r>
                        <a:rPr lang="en-US" sz="1200" b="0" i="0" u="none" strike="noStrike" kern="1200" err="1">
                          <a:solidFill>
                            <a:schemeClr val="dk1"/>
                          </a:solidFill>
                          <a:effectLst/>
                          <a:latin typeface="+mn-lt"/>
                          <a:ea typeface="+mn-ea"/>
                          <a:cs typeface="+mn-cs"/>
                        </a:rPr>
                        <a:t>Shiny.IO</a:t>
                      </a:r>
                      <a:endParaRPr lang="en-US" sz="1200">
                        <a:solidFill>
                          <a:srgbClr val="7030A0"/>
                        </a:solidFill>
                        <a:latin typeface="+mn-lt"/>
                      </a:endParaRPr>
                    </a:p>
                  </a:txBody>
                  <a:tcPr/>
                </a:tc>
                <a:tc>
                  <a:txBody>
                    <a:bodyPr/>
                    <a:lstStyle/>
                    <a:p>
                      <a:r>
                        <a:rPr lang="en-US" sz="1200" b="0" i="0" u="none" strike="noStrike" kern="1200">
                          <a:solidFill>
                            <a:schemeClr val="dk1"/>
                          </a:solidFill>
                          <a:effectLst/>
                          <a:latin typeface="+mn-lt"/>
                          <a:ea typeface="+mn-ea"/>
                          <a:cs typeface="+mn-cs"/>
                        </a:rPr>
                        <a:t>2023-03-17 </a:t>
                      </a:r>
                      <a:endParaRPr lang="en-US" sz="1200">
                        <a:solidFill>
                          <a:srgbClr val="7030A0"/>
                        </a:solidFill>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solidFill>
                            <a:srgbClr val="7030A0"/>
                          </a:solidFill>
                          <a:latin typeface="+mn-lt"/>
                        </a:rPr>
                        <a:t>Data Science</a:t>
                      </a:r>
                    </a:p>
                  </a:txBody>
                  <a:tcPr/>
                </a:tc>
                <a:extLst>
                  <a:ext uri="{0D108BD9-81ED-4DB2-BD59-A6C34878D82A}">
                    <a16:rowId xmlns:a16="http://schemas.microsoft.com/office/drawing/2014/main" val="3786130695"/>
                  </a:ext>
                </a:extLst>
              </a:tr>
              <a:tr h="817990">
                <a:tc>
                  <a:txBody>
                    <a:bodyPr/>
                    <a:lstStyle/>
                    <a:p>
                      <a:r>
                        <a:rPr lang="en-US" sz="1200" b="0" i="0" u="sng" kern="1200">
                          <a:solidFill>
                            <a:schemeClr val="dk1"/>
                          </a:solidFill>
                          <a:effectLst/>
                          <a:latin typeface="+mn-lt"/>
                          <a:ea typeface="+mn-ea"/>
                          <a:cs typeface="+mn-cs"/>
                          <a:hlinkClick r:id="rId9"/>
                        </a:rPr>
                        <a:t>PRB0010696</a:t>
                      </a:r>
                      <a:endParaRPr lang="en-US" sz="1200">
                        <a:solidFill>
                          <a:srgbClr val="7030A0"/>
                        </a:solidFill>
                        <a:latin typeface="+mn-lt"/>
                      </a:endParaRPr>
                    </a:p>
                  </a:txBody>
                  <a:tcPr/>
                </a:tc>
                <a:tc>
                  <a:txBody>
                    <a:bodyPr/>
                    <a:lstStyle/>
                    <a:p>
                      <a:r>
                        <a:rPr lang="en-US" sz="1200" b="0" i="0" u="none" strike="noStrike" kern="1200">
                          <a:solidFill>
                            <a:schemeClr val="dk1"/>
                          </a:solidFill>
                          <a:effectLst/>
                          <a:latin typeface="+mn-lt"/>
                          <a:ea typeface="+mn-ea"/>
                          <a:cs typeface="+mn-cs"/>
                        </a:rPr>
                        <a:t>RISK: Non-compliance of Electronic and Paper Engagement Closeout Requirements</a:t>
                      </a:r>
                      <a:endParaRPr lang="en-US" sz="1200">
                        <a:solidFill>
                          <a:srgbClr val="7030A0"/>
                        </a:solidFill>
                        <a:latin typeface="+mn-lt"/>
                      </a:endParaRPr>
                    </a:p>
                  </a:txBody>
                  <a:tcPr/>
                </a:tc>
                <a:tc>
                  <a:txBody>
                    <a:bodyPr/>
                    <a:lstStyle/>
                    <a:p>
                      <a:r>
                        <a:rPr lang="en-US" sz="1200" b="0" i="0" u="none" strike="noStrike" kern="1200">
                          <a:solidFill>
                            <a:schemeClr val="dk1"/>
                          </a:solidFill>
                          <a:effectLst/>
                          <a:latin typeface="+mn-lt"/>
                          <a:ea typeface="+mn-ea"/>
                          <a:cs typeface="+mn-cs"/>
                        </a:rPr>
                        <a:t>2023-03-17 </a:t>
                      </a:r>
                      <a:endParaRPr lang="en-US" sz="1200">
                        <a:solidFill>
                          <a:srgbClr val="7030A0"/>
                        </a:solidFill>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solidFill>
                            <a:srgbClr val="7030A0"/>
                          </a:solidFill>
                          <a:latin typeface="+mn-lt"/>
                        </a:rPr>
                        <a:t>Security</a:t>
                      </a:r>
                    </a:p>
                  </a:txBody>
                  <a:tcPr/>
                </a:tc>
                <a:extLst>
                  <a:ext uri="{0D108BD9-81ED-4DB2-BD59-A6C34878D82A}">
                    <a16:rowId xmlns:a16="http://schemas.microsoft.com/office/drawing/2014/main" val="467154335"/>
                  </a:ext>
                </a:extLst>
              </a:tr>
              <a:tr h="633282">
                <a:tc>
                  <a:txBody>
                    <a:bodyPr/>
                    <a:lstStyle/>
                    <a:p>
                      <a:r>
                        <a:rPr lang="en-US" sz="1200" b="0" i="0" u="sng" kern="1200">
                          <a:solidFill>
                            <a:schemeClr val="dk1"/>
                          </a:solidFill>
                          <a:effectLst/>
                          <a:latin typeface="+mn-lt"/>
                          <a:ea typeface="+mn-ea"/>
                          <a:cs typeface="+mn-cs"/>
                          <a:hlinkClick r:id="rId10"/>
                        </a:rPr>
                        <a:t>PRB0010697</a:t>
                      </a:r>
                      <a:endParaRPr lang="en-US" sz="1200">
                        <a:solidFill>
                          <a:srgbClr val="7030A0"/>
                        </a:solidFill>
                        <a:latin typeface="+mn-lt"/>
                      </a:endParaRPr>
                    </a:p>
                  </a:txBody>
                  <a:tcPr/>
                </a:tc>
                <a:tc>
                  <a:txBody>
                    <a:bodyPr/>
                    <a:lstStyle/>
                    <a:p>
                      <a:r>
                        <a:rPr lang="en-US" sz="1200" b="0" i="0" u="none" strike="noStrike" kern="1200">
                          <a:solidFill>
                            <a:schemeClr val="dk1"/>
                          </a:solidFill>
                          <a:effectLst/>
                          <a:latin typeface="+mn-lt"/>
                          <a:ea typeface="+mn-ea"/>
                          <a:cs typeface="+mn-cs"/>
                        </a:rPr>
                        <a:t>RISK: DG: Regulatory Compliance/and or Requirements</a:t>
                      </a:r>
                      <a:endParaRPr lang="en-US" sz="1200">
                        <a:solidFill>
                          <a:srgbClr val="7030A0"/>
                        </a:solidFill>
                        <a:latin typeface="+mn-lt"/>
                      </a:endParaRPr>
                    </a:p>
                  </a:txBody>
                  <a:tcPr/>
                </a:tc>
                <a:tc>
                  <a:txBody>
                    <a:bodyPr/>
                    <a:lstStyle/>
                    <a:p>
                      <a:r>
                        <a:rPr lang="en-US" sz="1200" b="0" i="0" u="none" strike="noStrike" kern="1200">
                          <a:solidFill>
                            <a:schemeClr val="dk1"/>
                          </a:solidFill>
                          <a:effectLst/>
                          <a:latin typeface="+mn-lt"/>
                          <a:ea typeface="+mn-ea"/>
                          <a:cs typeface="+mn-cs"/>
                        </a:rPr>
                        <a:t>2023-03-27 </a:t>
                      </a:r>
                      <a:endParaRPr lang="en-US" sz="1200">
                        <a:solidFill>
                          <a:srgbClr val="7030A0"/>
                        </a:solidFill>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solidFill>
                            <a:srgbClr val="7030A0"/>
                          </a:solidFill>
                          <a:latin typeface="+mn-lt"/>
                        </a:rPr>
                        <a:t>Security</a:t>
                      </a:r>
                    </a:p>
                  </a:txBody>
                  <a:tcPr/>
                </a:tc>
                <a:extLst>
                  <a:ext uri="{0D108BD9-81ED-4DB2-BD59-A6C34878D82A}">
                    <a16:rowId xmlns:a16="http://schemas.microsoft.com/office/drawing/2014/main" val="692955363"/>
                  </a:ext>
                </a:extLst>
              </a:tr>
              <a:tr h="448574">
                <a:tc>
                  <a:txBody>
                    <a:bodyPr/>
                    <a:lstStyle/>
                    <a:p>
                      <a:r>
                        <a:rPr lang="en-US" sz="1200" b="0" i="0" u="sng" kern="1200">
                          <a:solidFill>
                            <a:schemeClr val="dk1"/>
                          </a:solidFill>
                          <a:effectLst/>
                          <a:latin typeface="+mn-lt"/>
                          <a:ea typeface="+mn-ea"/>
                          <a:cs typeface="+mn-cs"/>
                          <a:hlinkClick r:id="rId11"/>
                        </a:rPr>
                        <a:t>PRB0010705</a:t>
                      </a:r>
                      <a:endParaRPr lang="en-US" sz="1200">
                        <a:solidFill>
                          <a:srgbClr val="7030A0"/>
                        </a:solidFill>
                        <a:latin typeface="+mn-lt"/>
                      </a:endParaRPr>
                    </a:p>
                  </a:txBody>
                  <a:tcPr/>
                </a:tc>
                <a:tc>
                  <a:txBody>
                    <a:bodyPr/>
                    <a:lstStyle/>
                    <a:p>
                      <a:r>
                        <a:rPr lang="en-US" sz="1200" b="0" i="0" u="none" strike="noStrike" kern="1200">
                          <a:solidFill>
                            <a:schemeClr val="dk1"/>
                          </a:solidFill>
                          <a:effectLst/>
                          <a:latin typeface="+mn-lt"/>
                          <a:ea typeface="+mn-ea"/>
                          <a:cs typeface="+mn-cs"/>
                        </a:rPr>
                        <a:t>RISK: Lack of Application Inventory</a:t>
                      </a:r>
                      <a:endParaRPr lang="en-US" sz="1200">
                        <a:solidFill>
                          <a:srgbClr val="7030A0"/>
                        </a:solidFill>
                        <a:latin typeface="+mn-lt"/>
                      </a:endParaRPr>
                    </a:p>
                  </a:txBody>
                  <a:tcPr/>
                </a:tc>
                <a:tc>
                  <a:txBody>
                    <a:bodyPr/>
                    <a:lstStyle/>
                    <a:p>
                      <a:r>
                        <a:rPr lang="en-US" sz="1200" b="0" i="0" u="none" strike="noStrike" kern="1200">
                          <a:solidFill>
                            <a:schemeClr val="dk1"/>
                          </a:solidFill>
                          <a:effectLst/>
                          <a:latin typeface="+mn-lt"/>
                          <a:ea typeface="+mn-ea"/>
                          <a:cs typeface="+mn-cs"/>
                        </a:rPr>
                        <a:t>2023-04-05 </a:t>
                      </a:r>
                      <a:endParaRPr lang="en-US" sz="1200">
                        <a:solidFill>
                          <a:srgbClr val="7030A0"/>
                        </a:solidFill>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solidFill>
                            <a:srgbClr val="7030A0"/>
                          </a:solidFill>
                          <a:latin typeface="+mn-lt"/>
                        </a:rPr>
                        <a:t>Cloud Engineering</a:t>
                      </a:r>
                    </a:p>
                  </a:txBody>
                  <a:tcPr/>
                </a:tc>
                <a:extLst>
                  <a:ext uri="{0D108BD9-81ED-4DB2-BD59-A6C34878D82A}">
                    <a16:rowId xmlns:a16="http://schemas.microsoft.com/office/drawing/2014/main" val="2636657735"/>
                  </a:ext>
                </a:extLst>
              </a:tr>
            </a:tbl>
          </a:graphicData>
        </a:graphic>
      </p:graphicFrame>
    </p:spTree>
    <p:extLst>
      <p:ext uri="{BB962C8B-B14F-4D97-AF65-F5344CB8AC3E}">
        <p14:creationId xmlns:p14="http://schemas.microsoft.com/office/powerpoint/2010/main" val="17206948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66D2BA4-60DD-4C70-9CA3-2C7148D70811}"/>
              </a:ext>
            </a:extLst>
          </p:cNvPr>
          <p:cNvSpPr>
            <a:spLocks noGrp="1"/>
          </p:cNvSpPr>
          <p:nvPr>
            <p:ph type="title"/>
          </p:nvPr>
        </p:nvSpPr>
        <p:spPr/>
        <p:txBody>
          <a:bodyPr/>
          <a:lstStyle/>
          <a:p>
            <a:r>
              <a:rPr lang="en-US"/>
              <a:t>Service Desk</a:t>
            </a:r>
          </a:p>
        </p:txBody>
      </p:sp>
      <p:sp>
        <p:nvSpPr>
          <p:cNvPr id="3" name="Slide Number Placeholder 2">
            <a:extLst>
              <a:ext uri="{FF2B5EF4-FFF2-40B4-BE49-F238E27FC236}">
                <a16:creationId xmlns:a16="http://schemas.microsoft.com/office/drawing/2014/main" id="{1D40BDF5-1B2E-42DB-A36B-09E1372E4F38}"/>
              </a:ext>
            </a:extLst>
          </p:cNvPr>
          <p:cNvSpPr>
            <a:spLocks noGrp="1"/>
          </p:cNvSpPr>
          <p:nvPr>
            <p:ph type="sldNum" sz="quarter" idx="4294967295"/>
          </p:nvPr>
        </p:nvSpPr>
        <p:spPr>
          <a:xfrm>
            <a:off x="9448800" y="6354763"/>
            <a:ext cx="2743200" cy="365125"/>
          </a:xfrm>
        </p:spPr>
        <p:txBody>
          <a:bodyPr/>
          <a:lstStyle/>
          <a:p>
            <a:fld id="{407F7647-6CBB-4945-B48A-22BF8575EA14}" type="slidenum">
              <a:rPr lang="en-US" smtClean="0"/>
              <a:pPr/>
              <a:t>18</a:t>
            </a:fld>
            <a:endParaRPr lang="en-US"/>
          </a:p>
        </p:txBody>
      </p:sp>
    </p:spTree>
    <p:extLst>
      <p:ext uri="{BB962C8B-B14F-4D97-AF65-F5344CB8AC3E}">
        <p14:creationId xmlns:p14="http://schemas.microsoft.com/office/powerpoint/2010/main" val="8975195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2B62D2F-C5F4-4340-B501-1D2C07109839}"/>
              </a:ext>
            </a:extLst>
          </p:cNvPr>
          <p:cNvSpPr>
            <a:spLocks noGrp="1"/>
          </p:cNvSpPr>
          <p:nvPr>
            <p:ph type="ftr" sz="quarter" idx="3"/>
          </p:nvPr>
        </p:nvSpPr>
        <p:spPr/>
        <p:txBody>
          <a:bodyPr/>
          <a:lstStyle/>
          <a:p>
            <a:r>
              <a:rPr lang="en-US" b="1"/>
              <a:t>Jackson Lewis P.C.  </a:t>
            </a:r>
            <a:endParaRPr lang="en-US"/>
          </a:p>
        </p:txBody>
      </p:sp>
      <p:sp>
        <p:nvSpPr>
          <p:cNvPr id="3" name="Slide Number Placeholder 2">
            <a:extLst>
              <a:ext uri="{FF2B5EF4-FFF2-40B4-BE49-F238E27FC236}">
                <a16:creationId xmlns:a16="http://schemas.microsoft.com/office/drawing/2014/main" id="{CFEB0DEE-AD46-4E93-9964-564ACD04065E}"/>
              </a:ext>
            </a:extLst>
          </p:cNvPr>
          <p:cNvSpPr>
            <a:spLocks noGrp="1"/>
          </p:cNvSpPr>
          <p:nvPr>
            <p:ph type="sldNum" sz="quarter" idx="4"/>
          </p:nvPr>
        </p:nvSpPr>
        <p:spPr/>
        <p:txBody>
          <a:bodyPr/>
          <a:lstStyle/>
          <a:p>
            <a:fld id="{407F7647-6CBB-4945-B48A-22BF8575EA14}" type="slidenum">
              <a:rPr lang="en-US" smtClean="0"/>
              <a:pPr/>
              <a:t>19</a:t>
            </a:fld>
            <a:endParaRPr lang="en-US"/>
          </a:p>
        </p:txBody>
      </p:sp>
      <p:graphicFrame>
        <p:nvGraphicFramePr>
          <p:cNvPr id="9" name="Content Placeholder 8">
            <a:extLst>
              <a:ext uri="{FF2B5EF4-FFF2-40B4-BE49-F238E27FC236}">
                <a16:creationId xmlns:a16="http://schemas.microsoft.com/office/drawing/2014/main" id="{3245452A-7FBA-4652-B426-1BA8C659C270}"/>
              </a:ext>
            </a:extLst>
          </p:cNvPr>
          <p:cNvGraphicFramePr>
            <a:graphicFrameLocks noGrp="1"/>
          </p:cNvGraphicFramePr>
          <p:nvPr>
            <p:ph sz="half" idx="2"/>
            <p:extLst>
              <p:ext uri="{D42A27DB-BD31-4B8C-83A1-F6EECF244321}">
                <p14:modId xmlns:p14="http://schemas.microsoft.com/office/powerpoint/2010/main" val="3126769097"/>
              </p:ext>
            </p:extLst>
          </p:nvPr>
        </p:nvGraphicFramePr>
        <p:xfrm>
          <a:off x="6262412" y="1397977"/>
          <a:ext cx="5767754" cy="2265274"/>
        </p:xfrm>
        <a:graphic>
          <a:graphicData uri="http://schemas.openxmlformats.org/drawingml/2006/chart">
            <c:chart xmlns:c="http://schemas.openxmlformats.org/drawingml/2006/chart" xmlns:r="http://schemas.openxmlformats.org/officeDocument/2006/relationships" r:id="rId3"/>
          </a:graphicData>
        </a:graphic>
      </p:graphicFrame>
      <p:sp>
        <p:nvSpPr>
          <p:cNvPr id="6" name="Title 5">
            <a:extLst>
              <a:ext uri="{FF2B5EF4-FFF2-40B4-BE49-F238E27FC236}">
                <a16:creationId xmlns:a16="http://schemas.microsoft.com/office/drawing/2014/main" id="{F95A2863-7E0A-49A7-A5AC-ADCD2C35ECEE}"/>
              </a:ext>
            </a:extLst>
          </p:cNvPr>
          <p:cNvSpPr>
            <a:spLocks noGrp="1"/>
          </p:cNvSpPr>
          <p:nvPr>
            <p:ph type="title"/>
          </p:nvPr>
        </p:nvSpPr>
        <p:spPr/>
        <p:txBody>
          <a:bodyPr/>
          <a:lstStyle/>
          <a:p>
            <a:r>
              <a:rPr lang="en-US" sz="2500"/>
              <a:t>Year over Year Quarterly Results</a:t>
            </a:r>
          </a:p>
        </p:txBody>
      </p:sp>
      <p:graphicFrame>
        <p:nvGraphicFramePr>
          <p:cNvPr id="10" name="Content Placeholder 8">
            <a:extLst>
              <a:ext uri="{FF2B5EF4-FFF2-40B4-BE49-F238E27FC236}">
                <a16:creationId xmlns:a16="http://schemas.microsoft.com/office/drawing/2014/main" id="{F7515209-D2F3-454D-A301-3E920BDB4C0C}"/>
              </a:ext>
            </a:extLst>
          </p:cNvPr>
          <p:cNvGraphicFramePr>
            <a:graphicFrameLocks/>
          </p:cNvGraphicFramePr>
          <p:nvPr>
            <p:extLst>
              <p:ext uri="{D42A27DB-BD31-4B8C-83A1-F6EECF244321}">
                <p14:modId xmlns:p14="http://schemas.microsoft.com/office/powerpoint/2010/main" val="3116693819"/>
              </p:ext>
            </p:extLst>
          </p:nvPr>
        </p:nvGraphicFramePr>
        <p:xfrm>
          <a:off x="0" y="1397977"/>
          <a:ext cx="5929589" cy="2265274"/>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3" name="Content Placeholder 8">
            <a:extLst>
              <a:ext uri="{FF2B5EF4-FFF2-40B4-BE49-F238E27FC236}">
                <a16:creationId xmlns:a16="http://schemas.microsoft.com/office/drawing/2014/main" id="{67AC8A80-E19A-4117-A453-D57BD2A9D328}"/>
              </a:ext>
            </a:extLst>
          </p:cNvPr>
          <p:cNvGraphicFramePr>
            <a:graphicFrameLocks/>
          </p:cNvGraphicFramePr>
          <p:nvPr>
            <p:extLst>
              <p:ext uri="{D42A27DB-BD31-4B8C-83A1-F6EECF244321}">
                <p14:modId xmlns:p14="http://schemas.microsoft.com/office/powerpoint/2010/main" val="1655524734"/>
              </p:ext>
            </p:extLst>
          </p:nvPr>
        </p:nvGraphicFramePr>
        <p:xfrm>
          <a:off x="0" y="3592218"/>
          <a:ext cx="5929589" cy="226911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4" name="Content Placeholder 8">
            <a:extLst>
              <a:ext uri="{FF2B5EF4-FFF2-40B4-BE49-F238E27FC236}">
                <a16:creationId xmlns:a16="http://schemas.microsoft.com/office/drawing/2014/main" id="{27E49371-3145-4C45-A670-8C46621E2975}"/>
              </a:ext>
            </a:extLst>
          </p:cNvPr>
          <p:cNvGraphicFramePr>
            <a:graphicFrameLocks/>
          </p:cNvGraphicFramePr>
          <p:nvPr>
            <p:extLst>
              <p:ext uri="{D42A27DB-BD31-4B8C-83A1-F6EECF244321}">
                <p14:modId xmlns:p14="http://schemas.microsoft.com/office/powerpoint/2010/main" val="3797521559"/>
              </p:ext>
            </p:extLst>
          </p:nvPr>
        </p:nvGraphicFramePr>
        <p:xfrm>
          <a:off x="6262413" y="3592218"/>
          <a:ext cx="5767753" cy="2269110"/>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18144836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4">
            <a:extLst>
              <a:ext uri="{FF2B5EF4-FFF2-40B4-BE49-F238E27FC236}">
                <a16:creationId xmlns:a16="http://schemas.microsoft.com/office/drawing/2014/main" id="{B4D4AD26-004E-4049-AC07-5C1F7DBC9C1B}"/>
              </a:ext>
            </a:extLst>
          </p:cNvPr>
          <p:cNvSpPr txBox="1">
            <a:spLocks/>
          </p:cNvSpPr>
          <p:nvPr/>
        </p:nvSpPr>
        <p:spPr>
          <a:xfrm>
            <a:off x="5136648" y="93933"/>
            <a:ext cx="4919662" cy="6555641"/>
          </a:xfrm>
          <a:prstGeom prst="rect">
            <a:avLst/>
          </a:prstGeom>
          <a:solidFill>
            <a:schemeClr val="bg1"/>
          </a:solidFill>
          <a:ln>
            <a:solidFill>
              <a:schemeClr val="bg1"/>
            </a:solidFill>
          </a:ln>
        </p:spPr>
        <p:txBody>
          <a:bodyPr vert="horz" lIns="0" tIns="0" rIns="0" bIns="0" rtlCol="0" anchor="ctr">
            <a:noAutofit/>
          </a:bodyPr>
          <a:lstStyle>
            <a:lvl1pPr marL="974725" indent="-401638" algn="l" defTabSz="1828800" rtl="0" eaLnBrk="1" latinLnBrk="0" hangingPunct="1">
              <a:lnSpc>
                <a:spcPct val="90000"/>
              </a:lnSpc>
              <a:spcBef>
                <a:spcPts val="1000"/>
              </a:spcBef>
              <a:buFont typeface="Arial" panose="020B0604020202020204" pitchFamily="34" charset="0"/>
              <a:buChar char="•"/>
              <a:tabLst/>
              <a:defRPr sz="1800" kern="1200">
                <a:solidFill>
                  <a:schemeClr val="accent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73087" indent="0">
              <a:buFont typeface="Arial" panose="020B0604020202020204" pitchFamily="34" charset="0"/>
              <a:buNone/>
            </a:pPr>
            <a:endParaRPr lang="en-US" b="1" u="sng"/>
          </a:p>
        </p:txBody>
      </p:sp>
      <p:sp>
        <p:nvSpPr>
          <p:cNvPr id="2" name="TextBox 1">
            <a:extLst>
              <a:ext uri="{FF2B5EF4-FFF2-40B4-BE49-F238E27FC236}">
                <a16:creationId xmlns:a16="http://schemas.microsoft.com/office/drawing/2014/main" id="{7C051A27-59C0-4E26-8868-18F40DC810F1}"/>
              </a:ext>
            </a:extLst>
          </p:cNvPr>
          <p:cNvSpPr txBox="1"/>
          <p:nvPr/>
        </p:nvSpPr>
        <p:spPr>
          <a:xfrm>
            <a:off x="5256964" y="423105"/>
            <a:ext cx="5585655" cy="4031873"/>
          </a:xfrm>
          <a:prstGeom prst="rect">
            <a:avLst/>
          </a:prstGeom>
          <a:noFill/>
        </p:spPr>
        <p:txBody>
          <a:bodyPr wrap="square" rtlCol="0">
            <a:spAutoFit/>
          </a:bodyPr>
          <a:lstStyle/>
          <a:p>
            <a:r>
              <a:rPr lang="en-US" sz="1600" b="1" i="1" u="sng"/>
              <a:t>Executive Summary</a:t>
            </a:r>
          </a:p>
          <a:p>
            <a:endParaRPr lang="en-US" sz="1600" b="1" i="1" u="sng"/>
          </a:p>
          <a:p>
            <a:r>
              <a:rPr lang="en-US" sz="1600" b="1" i="1" u="sng"/>
              <a:t>Incident Management Summary</a:t>
            </a:r>
          </a:p>
          <a:p>
            <a:endParaRPr lang="en-US" sz="1600" b="1" i="1" u="sng"/>
          </a:p>
          <a:p>
            <a:r>
              <a:rPr lang="en-US" sz="1600" b="1" i="1" u="sng"/>
              <a:t>Service Desk Summary</a:t>
            </a:r>
            <a:endParaRPr lang="en-US" sz="1600"/>
          </a:p>
          <a:p>
            <a:endParaRPr lang="en-US" sz="1600"/>
          </a:p>
          <a:p>
            <a:r>
              <a:rPr lang="en-US" sz="1600" b="1" i="1" u="sng"/>
              <a:t>Technology Operations Summary</a:t>
            </a:r>
          </a:p>
          <a:p>
            <a:endParaRPr lang="en-US" sz="1600" b="1" i="1" u="sng"/>
          </a:p>
          <a:p>
            <a:r>
              <a:rPr lang="en-US" sz="1600" b="1" i="1" u="sng"/>
              <a:t>Endpoint Engineering Summary</a:t>
            </a:r>
          </a:p>
          <a:p>
            <a:endParaRPr lang="en-US" sz="1600" b="1" i="1" u="sng"/>
          </a:p>
          <a:p>
            <a:endParaRPr lang="en-US" sz="1600" b="1" i="1" u="sng"/>
          </a:p>
          <a:p>
            <a:endParaRPr lang="en-US" sz="1600" b="1" i="1" u="sng"/>
          </a:p>
          <a:p>
            <a:endParaRPr lang="en-US" sz="1600" b="1" i="1" u="sng"/>
          </a:p>
          <a:p>
            <a:endParaRPr lang="en-US" sz="1600" b="1" i="1" u="sng"/>
          </a:p>
          <a:p>
            <a:pPr marL="285750" indent="-285750">
              <a:buFont typeface="Arial" panose="020B0604020202020204" pitchFamily="34" charset="0"/>
              <a:buChar char="•"/>
            </a:pPr>
            <a:endParaRPr lang="en-US" sz="1600" b="1" i="1" u="sng"/>
          </a:p>
          <a:p>
            <a:endParaRPr lang="en-US" sz="1600" b="1" i="1" u="sng"/>
          </a:p>
        </p:txBody>
      </p:sp>
    </p:spTree>
    <p:extLst>
      <p:ext uri="{BB962C8B-B14F-4D97-AF65-F5344CB8AC3E}">
        <p14:creationId xmlns:p14="http://schemas.microsoft.com/office/powerpoint/2010/main" val="3155600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35DD430-1563-49E4-B992-6C290336875F}"/>
              </a:ext>
            </a:extLst>
          </p:cNvPr>
          <p:cNvSpPr>
            <a:spLocks noGrp="1"/>
          </p:cNvSpPr>
          <p:nvPr>
            <p:ph type="ftr" sz="quarter" idx="3"/>
          </p:nvPr>
        </p:nvSpPr>
        <p:spPr>
          <a:xfrm>
            <a:off x="685800" y="6356350"/>
            <a:ext cx="4114800" cy="365125"/>
          </a:xfrm>
        </p:spPr>
        <p:txBody>
          <a:bodyPr vert="horz" lIns="0" tIns="0" rIns="0" bIns="0" rtlCol="0" anchor="t" anchorCtr="0">
            <a:normAutofit/>
          </a:bodyPr>
          <a:lstStyle/>
          <a:p>
            <a:pPr>
              <a:spcAft>
                <a:spcPts val="600"/>
              </a:spcAft>
            </a:pPr>
            <a:r>
              <a:rPr lang="en-US" b="1"/>
              <a:t>Jackson Lewis P.C.  </a:t>
            </a:r>
            <a:endParaRPr lang="en-US"/>
          </a:p>
        </p:txBody>
      </p:sp>
      <p:sp>
        <p:nvSpPr>
          <p:cNvPr id="3" name="Slide Number Placeholder 2">
            <a:extLst>
              <a:ext uri="{FF2B5EF4-FFF2-40B4-BE49-F238E27FC236}">
                <a16:creationId xmlns:a16="http://schemas.microsoft.com/office/drawing/2014/main" id="{FEEE6C06-9CE5-435A-B15A-928435252C9B}"/>
              </a:ext>
            </a:extLst>
          </p:cNvPr>
          <p:cNvSpPr>
            <a:spLocks noGrp="1"/>
          </p:cNvSpPr>
          <p:nvPr>
            <p:ph type="sldNum" sz="quarter" idx="4"/>
          </p:nvPr>
        </p:nvSpPr>
        <p:spPr>
          <a:xfrm>
            <a:off x="8759952" y="6355080"/>
            <a:ext cx="2743200" cy="365125"/>
          </a:xfrm>
        </p:spPr>
        <p:txBody>
          <a:bodyPr vert="horz" lIns="0" tIns="0" rIns="0" bIns="0" rtlCol="0" anchor="t" anchorCtr="0">
            <a:normAutofit/>
          </a:bodyPr>
          <a:lstStyle/>
          <a:p>
            <a:pPr>
              <a:spcAft>
                <a:spcPts val="600"/>
              </a:spcAft>
            </a:pPr>
            <a:fld id="{407F7647-6CBB-4945-B48A-22BF8575EA14}" type="slidenum">
              <a:rPr lang="en-US" smtClean="0"/>
              <a:pPr>
                <a:spcAft>
                  <a:spcPts val="600"/>
                </a:spcAft>
              </a:pPr>
              <a:t>20</a:t>
            </a:fld>
            <a:endParaRPr lang="en-US"/>
          </a:p>
        </p:txBody>
      </p:sp>
      <p:sp>
        <p:nvSpPr>
          <p:cNvPr id="5" name="TextBox 4">
            <a:extLst>
              <a:ext uri="{FF2B5EF4-FFF2-40B4-BE49-F238E27FC236}">
                <a16:creationId xmlns:a16="http://schemas.microsoft.com/office/drawing/2014/main" id="{953F0C80-05D5-4C37-B21D-ED94321D9B11}"/>
              </a:ext>
            </a:extLst>
          </p:cNvPr>
          <p:cNvSpPr txBox="1"/>
          <p:nvPr/>
        </p:nvSpPr>
        <p:spPr>
          <a:xfrm>
            <a:off x="6248399" y="1546802"/>
            <a:ext cx="5638799" cy="1723571"/>
          </a:xfrm>
          <a:prstGeom prst="rect">
            <a:avLst/>
          </a:prstGeom>
        </p:spPr>
        <p:txBody>
          <a:bodyPr vert="horz" lIns="0" tIns="0" rIns="0" bIns="0" rtlCol="0">
            <a:normAutofit/>
          </a:bodyPr>
          <a:lstStyle/>
          <a:p>
            <a:pPr>
              <a:lnSpc>
                <a:spcPct val="90000"/>
              </a:lnSpc>
              <a:spcAft>
                <a:spcPts val="600"/>
              </a:spcAft>
              <a:buFont typeface="Arial" panose="020B0604020202020204" pitchFamily="34" charset="0"/>
            </a:pPr>
            <a:endParaRPr lang="en-US" sz="1600">
              <a:solidFill>
                <a:srgbClr val="7030A0"/>
              </a:solidFill>
              <a:latin typeface="Arial" panose="020B0604020202020204" pitchFamily="34" charset="0"/>
              <a:cs typeface="Arial" panose="020B0604020202020204" pitchFamily="34" charset="0"/>
            </a:endParaRPr>
          </a:p>
          <a:p>
            <a:pPr marL="285750" indent="-285750">
              <a:lnSpc>
                <a:spcPct val="90000"/>
              </a:lnSpc>
              <a:spcAft>
                <a:spcPts val="600"/>
              </a:spcAft>
              <a:buFont typeface="Arial" panose="020B0604020202020204" pitchFamily="34" charset="0"/>
              <a:buChar char="•"/>
            </a:pPr>
            <a:r>
              <a:rPr lang="en-US" sz="1600">
                <a:solidFill>
                  <a:srgbClr val="7030A0"/>
                </a:solidFill>
                <a:latin typeface="Arial" panose="020B0604020202020204" pitchFamily="34" charset="0"/>
                <a:cs typeface="Arial" panose="020B0604020202020204" pitchFamily="34" charset="0"/>
              </a:rPr>
              <a:t>Call volume remained steady from the previous month with 2912 calls in March. </a:t>
            </a:r>
          </a:p>
        </p:txBody>
      </p:sp>
      <p:sp>
        <p:nvSpPr>
          <p:cNvPr id="4" name="Title 3">
            <a:extLst>
              <a:ext uri="{FF2B5EF4-FFF2-40B4-BE49-F238E27FC236}">
                <a16:creationId xmlns:a16="http://schemas.microsoft.com/office/drawing/2014/main" id="{7A455A8E-83A6-4CED-B2D7-B167ABA98BDE}"/>
              </a:ext>
            </a:extLst>
          </p:cNvPr>
          <p:cNvSpPr>
            <a:spLocks noGrp="1"/>
          </p:cNvSpPr>
          <p:nvPr>
            <p:ph type="title"/>
          </p:nvPr>
        </p:nvSpPr>
        <p:spPr>
          <a:xfrm>
            <a:off x="685800" y="457200"/>
            <a:ext cx="10817352" cy="737961"/>
          </a:xfrm>
        </p:spPr>
        <p:txBody>
          <a:bodyPr vert="horz" lIns="0" tIns="0" rIns="0" bIns="0" rtlCol="0" anchor="t" anchorCtr="0">
            <a:normAutofit/>
          </a:bodyPr>
          <a:lstStyle/>
          <a:p>
            <a:r>
              <a:rPr lang="en-US" sz="2500" b="1" i="0" kern="1200">
                <a:latin typeface="Arial" panose="020B0604020202020204" pitchFamily="34" charset="0"/>
                <a:ea typeface="+mj-ea"/>
                <a:cs typeface="Arial" panose="020B0604020202020204" pitchFamily="34" charset="0"/>
              </a:rPr>
              <a:t>Key Call Statistics</a:t>
            </a:r>
            <a:br>
              <a:rPr lang="en-US" sz="2500" b="1" i="0" kern="1200">
                <a:latin typeface="Arial" panose="020B0604020202020204" pitchFamily="34" charset="0"/>
                <a:ea typeface="+mj-ea"/>
                <a:cs typeface="Arial" panose="020B0604020202020204" pitchFamily="34" charset="0"/>
              </a:rPr>
            </a:br>
            <a:endParaRPr lang="en-US" sz="2500" b="1" i="0" kern="1200">
              <a:latin typeface="Arial" panose="020B0604020202020204" pitchFamily="34" charset="0"/>
              <a:ea typeface="+mj-ea"/>
              <a:cs typeface="Arial" panose="020B0604020202020204" pitchFamily="34" charset="0"/>
            </a:endParaRPr>
          </a:p>
        </p:txBody>
      </p:sp>
      <p:graphicFrame>
        <p:nvGraphicFramePr>
          <p:cNvPr id="8" name="Chart 7">
            <a:extLst>
              <a:ext uri="{FF2B5EF4-FFF2-40B4-BE49-F238E27FC236}">
                <a16:creationId xmlns:a16="http://schemas.microsoft.com/office/drawing/2014/main" id="{E37FDE1C-B541-4CC0-9BC0-A2B2D4C94FEF}"/>
              </a:ext>
            </a:extLst>
          </p:cNvPr>
          <p:cNvGraphicFramePr/>
          <p:nvPr>
            <p:extLst>
              <p:ext uri="{D42A27DB-BD31-4B8C-83A1-F6EECF244321}">
                <p14:modId xmlns:p14="http://schemas.microsoft.com/office/powerpoint/2010/main" val="3349484125"/>
              </p:ext>
            </p:extLst>
          </p:nvPr>
        </p:nvGraphicFramePr>
        <p:xfrm>
          <a:off x="194406" y="1380392"/>
          <a:ext cx="5901593" cy="2048608"/>
        </p:xfrm>
        <a:graphic>
          <a:graphicData uri="http://schemas.openxmlformats.org/drawingml/2006/chart">
            <c:chart xmlns:c="http://schemas.openxmlformats.org/drawingml/2006/chart" xmlns:r="http://schemas.openxmlformats.org/officeDocument/2006/relationships" r:id="rId3"/>
          </a:graphicData>
        </a:graphic>
      </p:graphicFrame>
      <p:sp>
        <p:nvSpPr>
          <p:cNvPr id="12" name="TextBox 11">
            <a:extLst>
              <a:ext uri="{FF2B5EF4-FFF2-40B4-BE49-F238E27FC236}">
                <a16:creationId xmlns:a16="http://schemas.microsoft.com/office/drawing/2014/main" id="{5377FDE3-3A9C-4ABE-9199-B93044605B56}"/>
              </a:ext>
            </a:extLst>
          </p:cNvPr>
          <p:cNvSpPr txBox="1"/>
          <p:nvPr/>
        </p:nvSpPr>
        <p:spPr>
          <a:xfrm>
            <a:off x="6248400" y="4025348"/>
            <a:ext cx="5638800" cy="2627378"/>
          </a:xfrm>
          <a:prstGeom prst="rect">
            <a:avLst/>
          </a:prstGeom>
        </p:spPr>
        <p:txBody>
          <a:bodyPr vert="horz" lIns="0" tIns="0" rIns="0" bIns="0" rtlCol="0">
            <a:normAutofit/>
          </a:bodyPr>
          <a:lstStyle/>
          <a:p>
            <a:pPr marL="285750" indent="-285750">
              <a:lnSpc>
                <a:spcPct val="90000"/>
              </a:lnSpc>
              <a:spcAft>
                <a:spcPts val="600"/>
              </a:spcAft>
              <a:buFont typeface="Arial" panose="020B0604020202020204" pitchFamily="34" charset="0"/>
              <a:buChar char="•"/>
            </a:pPr>
            <a:r>
              <a:rPr lang="en-US" sz="1600">
                <a:solidFill>
                  <a:srgbClr val="7030A0"/>
                </a:solidFill>
                <a:latin typeface="Arial" panose="020B0604020202020204" pitchFamily="34" charset="0"/>
                <a:cs typeface="Arial" panose="020B0604020202020204" pitchFamily="34" charset="0"/>
              </a:rPr>
              <a:t>The goal was surpassed at 5.05%.</a:t>
            </a:r>
          </a:p>
          <a:p>
            <a:pPr marL="285750" indent="-285750">
              <a:lnSpc>
                <a:spcPct val="90000"/>
              </a:lnSpc>
              <a:spcAft>
                <a:spcPts val="600"/>
              </a:spcAft>
              <a:buFont typeface="Arial" panose="020B0604020202020204" pitchFamily="34" charset="0"/>
              <a:buChar char="•"/>
            </a:pPr>
            <a:r>
              <a:rPr lang="en-US" sz="1600">
                <a:solidFill>
                  <a:srgbClr val="7030A0"/>
                </a:solidFill>
                <a:latin typeface="Arial" panose="020B0604020202020204" pitchFamily="34" charset="0"/>
                <a:cs typeface="Arial" panose="020B0604020202020204" pitchFamily="34" charset="0"/>
              </a:rPr>
              <a:t>The abandonment rate monthly goal in 2022 was 9%. We’ve ambitiously lowered the ceiling of the goal to 8% for 2023.</a:t>
            </a:r>
          </a:p>
          <a:p>
            <a:pPr>
              <a:lnSpc>
                <a:spcPct val="90000"/>
              </a:lnSpc>
              <a:spcAft>
                <a:spcPts val="600"/>
              </a:spcAft>
            </a:pPr>
            <a:endParaRPr lang="en-US" sz="1600">
              <a:solidFill>
                <a:srgbClr val="7030A0"/>
              </a:solidFill>
              <a:latin typeface="Arial" panose="020B0604020202020204" pitchFamily="34" charset="0"/>
              <a:cs typeface="Arial" panose="020B0604020202020204" pitchFamily="34" charset="0"/>
            </a:endParaRPr>
          </a:p>
          <a:p>
            <a:pPr>
              <a:lnSpc>
                <a:spcPct val="90000"/>
              </a:lnSpc>
              <a:spcAft>
                <a:spcPts val="600"/>
              </a:spcAft>
              <a:buFont typeface="Arial" panose="020B0604020202020204" pitchFamily="34" charset="0"/>
            </a:pPr>
            <a:endParaRPr lang="en-US" sz="1600">
              <a:solidFill>
                <a:srgbClr val="7030A0"/>
              </a:solidFill>
              <a:latin typeface="Arial" panose="020B0604020202020204" pitchFamily="34" charset="0"/>
              <a:cs typeface="Arial" panose="020B0604020202020204" pitchFamily="34" charset="0"/>
            </a:endParaRPr>
          </a:p>
        </p:txBody>
      </p:sp>
      <p:graphicFrame>
        <p:nvGraphicFramePr>
          <p:cNvPr id="13" name="Chart 12">
            <a:extLst>
              <a:ext uri="{FF2B5EF4-FFF2-40B4-BE49-F238E27FC236}">
                <a16:creationId xmlns:a16="http://schemas.microsoft.com/office/drawing/2014/main" id="{BC947ED1-D537-4DFC-9740-DCA32473CB18}"/>
              </a:ext>
            </a:extLst>
          </p:cNvPr>
          <p:cNvGraphicFramePr/>
          <p:nvPr>
            <p:extLst>
              <p:ext uri="{D42A27DB-BD31-4B8C-83A1-F6EECF244321}">
                <p14:modId xmlns:p14="http://schemas.microsoft.com/office/powerpoint/2010/main" val="3747023290"/>
              </p:ext>
            </p:extLst>
          </p:nvPr>
        </p:nvGraphicFramePr>
        <p:xfrm>
          <a:off x="194405" y="3587629"/>
          <a:ext cx="5749195" cy="2767451"/>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9390859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35DD430-1563-49E4-B992-6C290336875F}"/>
              </a:ext>
            </a:extLst>
          </p:cNvPr>
          <p:cNvSpPr>
            <a:spLocks noGrp="1"/>
          </p:cNvSpPr>
          <p:nvPr>
            <p:ph type="ftr" sz="quarter" idx="3"/>
          </p:nvPr>
        </p:nvSpPr>
        <p:spPr>
          <a:xfrm>
            <a:off x="685800" y="6356350"/>
            <a:ext cx="4114800" cy="365125"/>
          </a:xfrm>
        </p:spPr>
        <p:txBody>
          <a:bodyPr vert="horz" lIns="0" tIns="0" rIns="0" bIns="0" rtlCol="0" anchor="t" anchorCtr="0">
            <a:normAutofit/>
          </a:bodyPr>
          <a:lstStyle/>
          <a:p>
            <a:pPr>
              <a:spcAft>
                <a:spcPts val="600"/>
              </a:spcAft>
            </a:pPr>
            <a:r>
              <a:rPr lang="en-US" b="1"/>
              <a:t>Jackson Lewis P.C.  </a:t>
            </a:r>
            <a:endParaRPr lang="en-US"/>
          </a:p>
        </p:txBody>
      </p:sp>
      <p:sp>
        <p:nvSpPr>
          <p:cNvPr id="3" name="Slide Number Placeholder 2">
            <a:extLst>
              <a:ext uri="{FF2B5EF4-FFF2-40B4-BE49-F238E27FC236}">
                <a16:creationId xmlns:a16="http://schemas.microsoft.com/office/drawing/2014/main" id="{FEEE6C06-9CE5-435A-B15A-928435252C9B}"/>
              </a:ext>
            </a:extLst>
          </p:cNvPr>
          <p:cNvSpPr>
            <a:spLocks noGrp="1"/>
          </p:cNvSpPr>
          <p:nvPr>
            <p:ph type="sldNum" sz="quarter" idx="4"/>
          </p:nvPr>
        </p:nvSpPr>
        <p:spPr>
          <a:xfrm>
            <a:off x="8759952" y="6355080"/>
            <a:ext cx="2743200" cy="365125"/>
          </a:xfrm>
        </p:spPr>
        <p:txBody>
          <a:bodyPr vert="horz" lIns="0" tIns="0" rIns="0" bIns="0" rtlCol="0" anchor="t" anchorCtr="0">
            <a:normAutofit/>
          </a:bodyPr>
          <a:lstStyle/>
          <a:p>
            <a:pPr>
              <a:spcAft>
                <a:spcPts val="600"/>
              </a:spcAft>
            </a:pPr>
            <a:fld id="{407F7647-6CBB-4945-B48A-22BF8575EA14}" type="slidenum">
              <a:rPr lang="en-US" smtClean="0"/>
              <a:pPr>
                <a:spcAft>
                  <a:spcPts val="600"/>
                </a:spcAft>
              </a:pPr>
              <a:t>21</a:t>
            </a:fld>
            <a:endParaRPr lang="en-US"/>
          </a:p>
        </p:txBody>
      </p:sp>
      <p:sp>
        <p:nvSpPr>
          <p:cNvPr id="5" name="TextBox 4">
            <a:extLst>
              <a:ext uri="{FF2B5EF4-FFF2-40B4-BE49-F238E27FC236}">
                <a16:creationId xmlns:a16="http://schemas.microsoft.com/office/drawing/2014/main" id="{953F0C80-05D5-4C37-B21D-ED94321D9B11}"/>
              </a:ext>
            </a:extLst>
          </p:cNvPr>
          <p:cNvSpPr txBox="1"/>
          <p:nvPr/>
        </p:nvSpPr>
        <p:spPr>
          <a:xfrm>
            <a:off x="6933222" y="1705429"/>
            <a:ext cx="4572977" cy="4466771"/>
          </a:xfrm>
          <a:prstGeom prst="rect">
            <a:avLst/>
          </a:prstGeom>
        </p:spPr>
        <p:txBody>
          <a:bodyPr vert="horz" lIns="0" tIns="0" rIns="0" bIns="0" rtlCol="0">
            <a:normAutofit/>
          </a:bodyPr>
          <a:lstStyle/>
          <a:p>
            <a:pPr marL="0" marR="0">
              <a:lnSpc>
                <a:spcPct val="90000"/>
              </a:lnSpc>
              <a:spcBef>
                <a:spcPts val="0"/>
              </a:spcBef>
              <a:spcAft>
                <a:spcPts val="600"/>
              </a:spcAft>
              <a:buFont typeface="Arial" panose="020B0604020202020204" pitchFamily="34" charset="0"/>
            </a:pPr>
            <a:endParaRPr lang="en-US" sz="1600">
              <a:solidFill>
                <a:srgbClr val="7030A0"/>
              </a:solidFill>
              <a:latin typeface="Arial" panose="020B0604020202020204" pitchFamily="34" charset="0"/>
              <a:cs typeface="Arial" panose="020B0604020202020204" pitchFamily="34" charset="0"/>
            </a:endParaRPr>
          </a:p>
          <a:p>
            <a:pPr marL="0" marR="0">
              <a:lnSpc>
                <a:spcPct val="90000"/>
              </a:lnSpc>
              <a:spcBef>
                <a:spcPts val="0"/>
              </a:spcBef>
              <a:spcAft>
                <a:spcPts val="600"/>
              </a:spcAft>
              <a:buFont typeface="Arial" panose="020B0604020202020204" pitchFamily="34" charset="0"/>
            </a:pPr>
            <a:r>
              <a:rPr lang="en-US" sz="1600">
                <a:solidFill>
                  <a:srgbClr val="7030A0"/>
                </a:solidFill>
                <a:latin typeface="Arial" panose="020B0604020202020204" pitchFamily="34" charset="0"/>
                <a:cs typeface="Arial" panose="020B0604020202020204" pitchFamily="34" charset="0"/>
              </a:rPr>
              <a:t>The Service Desk met all 3 goals for each range. This correlates with the call volume and abandonment rates. </a:t>
            </a:r>
          </a:p>
          <a:p>
            <a:pPr marL="0" marR="0">
              <a:lnSpc>
                <a:spcPct val="90000"/>
              </a:lnSpc>
              <a:spcBef>
                <a:spcPts val="0"/>
              </a:spcBef>
              <a:spcAft>
                <a:spcPts val="600"/>
              </a:spcAft>
              <a:buFont typeface="Arial" panose="020B0604020202020204" pitchFamily="34" charset="0"/>
            </a:pPr>
            <a:endParaRPr lang="en-US" sz="1600">
              <a:solidFill>
                <a:srgbClr val="7030A0"/>
              </a:solidFill>
              <a:latin typeface="Arial" panose="020B0604020202020204" pitchFamily="34" charset="0"/>
              <a:cs typeface="Arial" panose="020B0604020202020204" pitchFamily="34" charset="0"/>
            </a:endParaRPr>
          </a:p>
          <a:p>
            <a:pPr marL="0" marR="0">
              <a:lnSpc>
                <a:spcPct val="90000"/>
              </a:lnSpc>
              <a:spcBef>
                <a:spcPts val="0"/>
              </a:spcBef>
              <a:spcAft>
                <a:spcPts val="600"/>
              </a:spcAft>
              <a:buFont typeface="Arial" panose="020B0604020202020204" pitchFamily="34" charset="0"/>
            </a:pPr>
            <a:endParaRPr lang="en-US" sz="1600">
              <a:solidFill>
                <a:srgbClr val="7030A0"/>
              </a:solidFill>
              <a:latin typeface="Arial" panose="020B0604020202020204" pitchFamily="34" charset="0"/>
              <a:cs typeface="Arial" panose="020B0604020202020204" pitchFamily="34" charset="0"/>
            </a:endParaRPr>
          </a:p>
          <a:p>
            <a:pPr marL="0" marR="0">
              <a:lnSpc>
                <a:spcPct val="90000"/>
              </a:lnSpc>
              <a:spcBef>
                <a:spcPts val="0"/>
              </a:spcBef>
              <a:spcAft>
                <a:spcPts val="600"/>
              </a:spcAft>
              <a:buFont typeface="Arial" panose="020B0604020202020204" pitchFamily="34" charset="0"/>
            </a:pPr>
            <a:endParaRPr lang="en-US" sz="1600">
              <a:solidFill>
                <a:srgbClr val="7030A0"/>
              </a:solidFill>
              <a:latin typeface="Arial" panose="020B0604020202020204" pitchFamily="34" charset="0"/>
              <a:cs typeface="Arial" panose="020B0604020202020204" pitchFamily="34" charset="0"/>
            </a:endParaRPr>
          </a:p>
          <a:p>
            <a:pPr marL="0" marR="0">
              <a:lnSpc>
                <a:spcPct val="90000"/>
              </a:lnSpc>
              <a:spcBef>
                <a:spcPts val="0"/>
              </a:spcBef>
              <a:spcAft>
                <a:spcPts val="600"/>
              </a:spcAft>
              <a:buFont typeface="Arial" panose="020B0604020202020204" pitchFamily="34" charset="0"/>
            </a:pPr>
            <a:r>
              <a:rPr lang="en-US" sz="1600">
                <a:solidFill>
                  <a:srgbClr val="7030A0"/>
                </a:solidFill>
                <a:latin typeface="Arial" panose="020B0604020202020204" pitchFamily="34" charset="0"/>
                <a:cs typeface="Arial" panose="020B0604020202020204" pitchFamily="34" charset="0"/>
              </a:rPr>
              <a:t>The goals for each time period: </a:t>
            </a:r>
          </a:p>
          <a:p>
            <a:pPr marL="285750" marR="0" indent="-285750">
              <a:lnSpc>
                <a:spcPct val="90000"/>
              </a:lnSpc>
              <a:spcBef>
                <a:spcPts val="0"/>
              </a:spcBef>
              <a:spcAft>
                <a:spcPts val="600"/>
              </a:spcAft>
              <a:buFont typeface="Arial" panose="020B0604020202020204" pitchFamily="34" charset="0"/>
              <a:buChar char="•"/>
            </a:pPr>
            <a:r>
              <a:rPr lang="en-US" sz="1600">
                <a:solidFill>
                  <a:srgbClr val="7030A0"/>
                </a:solidFill>
                <a:latin typeface="Arial" panose="020B0604020202020204" pitchFamily="34" charset="0"/>
                <a:cs typeface="Arial" panose="020B0604020202020204" pitchFamily="34" charset="0"/>
              </a:rPr>
              <a:t>70% of calls handled within 30 seconds. </a:t>
            </a:r>
          </a:p>
          <a:p>
            <a:pPr marL="285750" marR="0" indent="-285750">
              <a:lnSpc>
                <a:spcPct val="90000"/>
              </a:lnSpc>
              <a:spcBef>
                <a:spcPts val="0"/>
              </a:spcBef>
              <a:spcAft>
                <a:spcPts val="600"/>
              </a:spcAft>
              <a:buFont typeface="Arial" panose="020B0604020202020204" pitchFamily="34" charset="0"/>
              <a:buChar char="•"/>
            </a:pPr>
            <a:r>
              <a:rPr lang="en-US" sz="1600">
                <a:solidFill>
                  <a:srgbClr val="7030A0"/>
                </a:solidFill>
                <a:latin typeface="Arial" panose="020B0604020202020204" pitchFamily="34" charset="0"/>
                <a:cs typeface="Arial" panose="020B0604020202020204" pitchFamily="34" charset="0"/>
              </a:rPr>
              <a:t>75% of calls handled within 60 seconds. </a:t>
            </a:r>
          </a:p>
          <a:p>
            <a:pPr marL="285750" marR="0" indent="-285750">
              <a:lnSpc>
                <a:spcPct val="90000"/>
              </a:lnSpc>
              <a:spcBef>
                <a:spcPts val="0"/>
              </a:spcBef>
              <a:spcAft>
                <a:spcPts val="600"/>
              </a:spcAft>
              <a:buFont typeface="Arial" panose="020B0604020202020204" pitchFamily="34" charset="0"/>
              <a:buChar char="•"/>
            </a:pPr>
            <a:r>
              <a:rPr lang="en-US" sz="1600">
                <a:solidFill>
                  <a:srgbClr val="7030A0"/>
                </a:solidFill>
                <a:latin typeface="Arial" panose="020B0604020202020204" pitchFamily="34" charset="0"/>
                <a:cs typeface="Arial" panose="020B0604020202020204" pitchFamily="34" charset="0"/>
              </a:rPr>
              <a:t>80% of calls handled within 90 seconds. </a:t>
            </a:r>
          </a:p>
          <a:p>
            <a:pPr marL="0" marR="0">
              <a:lnSpc>
                <a:spcPct val="90000"/>
              </a:lnSpc>
              <a:spcBef>
                <a:spcPts val="0"/>
              </a:spcBef>
              <a:spcAft>
                <a:spcPts val="600"/>
              </a:spcAft>
              <a:buFont typeface="Arial" panose="020B0604020202020204" pitchFamily="34" charset="0"/>
            </a:pPr>
            <a:endParaRPr lang="en-US" sz="1600">
              <a:solidFill>
                <a:srgbClr val="7030A0"/>
              </a:solidFill>
              <a:latin typeface="Arial" panose="020B0604020202020204" pitchFamily="34" charset="0"/>
              <a:cs typeface="Arial" panose="020B0604020202020204" pitchFamily="34" charset="0"/>
            </a:endParaRPr>
          </a:p>
          <a:p>
            <a:pPr marL="0" marR="0">
              <a:lnSpc>
                <a:spcPct val="90000"/>
              </a:lnSpc>
              <a:spcBef>
                <a:spcPts val="0"/>
              </a:spcBef>
              <a:spcAft>
                <a:spcPts val="600"/>
              </a:spcAft>
              <a:buFont typeface="Arial" panose="020B0604020202020204" pitchFamily="34" charset="0"/>
            </a:pPr>
            <a:endParaRPr lang="en-US" sz="1600">
              <a:solidFill>
                <a:srgbClr val="7030A0"/>
              </a:solidFill>
              <a:latin typeface="Arial" panose="020B0604020202020204" pitchFamily="34" charset="0"/>
              <a:cs typeface="Arial" panose="020B0604020202020204" pitchFamily="34" charset="0"/>
            </a:endParaRPr>
          </a:p>
          <a:p>
            <a:pPr marL="0" marR="0">
              <a:lnSpc>
                <a:spcPct val="90000"/>
              </a:lnSpc>
              <a:spcBef>
                <a:spcPts val="0"/>
              </a:spcBef>
              <a:spcAft>
                <a:spcPts val="600"/>
              </a:spcAft>
              <a:buFont typeface="Arial" panose="020B0604020202020204" pitchFamily="34" charset="0"/>
            </a:pPr>
            <a:endParaRPr lang="en-US" sz="1600">
              <a:solidFill>
                <a:srgbClr val="7030A0"/>
              </a:solidFill>
              <a:latin typeface="Arial" panose="020B0604020202020204" pitchFamily="34" charset="0"/>
              <a:cs typeface="Arial" panose="020B0604020202020204" pitchFamily="34" charset="0"/>
            </a:endParaRPr>
          </a:p>
        </p:txBody>
      </p:sp>
      <p:sp>
        <p:nvSpPr>
          <p:cNvPr id="4" name="Title 3">
            <a:extLst>
              <a:ext uri="{FF2B5EF4-FFF2-40B4-BE49-F238E27FC236}">
                <a16:creationId xmlns:a16="http://schemas.microsoft.com/office/drawing/2014/main" id="{7A455A8E-83A6-4CED-B2D7-B167ABA98BDE}"/>
              </a:ext>
            </a:extLst>
          </p:cNvPr>
          <p:cNvSpPr>
            <a:spLocks noGrp="1"/>
          </p:cNvSpPr>
          <p:nvPr>
            <p:ph type="title"/>
          </p:nvPr>
        </p:nvSpPr>
        <p:spPr>
          <a:xfrm>
            <a:off x="685800" y="457200"/>
            <a:ext cx="10817352" cy="737961"/>
          </a:xfrm>
        </p:spPr>
        <p:txBody>
          <a:bodyPr vert="horz" lIns="0" tIns="0" rIns="0" bIns="0" rtlCol="0" anchor="t" anchorCtr="0">
            <a:normAutofit/>
          </a:bodyPr>
          <a:lstStyle/>
          <a:p>
            <a:r>
              <a:rPr lang="en-US" sz="2500" b="1" i="0" kern="1200">
                <a:latin typeface="Arial" panose="020B0604020202020204" pitchFamily="34" charset="0"/>
                <a:ea typeface="+mj-ea"/>
                <a:cs typeface="Arial" panose="020B0604020202020204" pitchFamily="34" charset="0"/>
              </a:rPr>
              <a:t>Key Call Statistics</a:t>
            </a:r>
            <a:br>
              <a:rPr lang="en-US" sz="2500" b="1" i="0" kern="1200">
                <a:latin typeface="Arial" panose="020B0604020202020204" pitchFamily="34" charset="0"/>
                <a:ea typeface="+mj-ea"/>
                <a:cs typeface="Arial" panose="020B0604020202020204" pitchFamily="34" charset="0"/>
              </a:rPr>
            </a:br>
            <a:endParaRPr lang="en-US" sz="2500" b="1" i="0" kern="1200">
              <a:latin typeface="Arial" panose="020B0604020202020204" pitchFamily="34" charset="0"/>
              <a:ea typeface="+mj-ea"/>
              <a:cs typeface="Arial" panose="020B0604020202020204" pitchFamily="34" charset="0"/>
            </a:endParaRPr>
          </a:p>
        </p:txBody>
      </p:sp>
      <p:graphicFrame>
        <p:nvGraphicFramePr>
          <p:cNvPr id="8" name="Chart 7">
            <a:extLst>
              <a:ext uri="{FF2B5EF4-FFF2-40B4-BE49-F238E27FC236}">
                <a16:creationId xmlns:a16="http://schemas.microsoft.com/office/drawing/2014/main" id="{7947FC38-3DCB-46E0-ACE8-87A6C1D2AA16}"/>
              </a:ext>
            </a:extLst>
          </p:cNvPr>
          <p:cNvGraphicFramePr/>
          <p:nvPr>
            <p:extLst>
              <p:ext uri="{D42A27DB-BD31-4B8C-83A1-F6EECF244321}">
                <p14:modId xmlns:p14="http://schemas.microsoft.com/office/powerpoint/2010/main" val="3938480433"/>
              </p:ext>
            </p:extLst>
          </p:nvPr>
        </p:nvGraphicFramePr>
        <p:xfrm>
          <a:off x="0" y="1379200"/>
          <a:ext cx="6933223" cy="479311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9679949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35DD430-1563-49E4-B992-6C290336875F}"/>
              </a:ext>
            </a:extLst>
          </p:cNvPr>
          <p:cNvSpPr>
            <a:spLocks noGrp="1"/>
          </p:cNvSpPr>
          <p:nvPr>
            <p:ph type="ftr" sz="quarter" idx="3"/>
          </p:nvPr>
        </p:nvSpPr>
        <p:spPr>
          <a:xfrm>
            <a:off x="685800" y="6356350"/>
            <a:ext cx="4114800" cy="365125"/>
          </a:xfrm>
        </p:spPr>
        <p:txBody>
          <a:bodyPr vert="horz" lIns="0" tIns="0" rIns="0" bIns="0" rtlCol="0" anchor="t" anchorCtr="0">
            <a:normAutofit/>
          </a:bodyPr>
          <a:lstStyle/>
          <a:p>
            <a:pPr>
              <a:spcAft>
                <a:spcPts val="600"/>
              </a:spcAft>
            </a:pPr>
            <a:r>
              <a:rPr lang="en-US" b="1"/>
              <a:t>Jackson Lewis P.C.  </a:t>
            </a:r>
            <a:endParaRPr lang="en-US"/>
          </a:p>
        </p:txBody>
      </p:sp>
      <p:sp>
        <p:nvSpPr>
          <p:cNvPr id="3" name="Slide Number Placeholder 2">
            <a:extLst>
              <a:ext uri="{FF2B5EF4-FFF2-40B4-BE49-F238E27FC236}">
                <a16:creationId xmlns:a16="http://schemas.microsoft.com/office/drawing/2014/main" id="{FEEE6C06-9CE5-435A-B15A-928435252C9B}"/>
              </a:ext>
            </a:extLst>
          </p:cNvPr>
          <p:cNvSpPr>
            <a:spLocks noGrp="1"/>
          </p:cNvSpPr>
          <p:nvPr>
            <p:ph type="sldNum" sz="quarter" idx="4"/>
          </p:nvPr>
        </p:nvSpPr>
        <p:spPr>
          <a:xfrm>
            <a:off x="8759952" y="6355080"/>
            <a:ext cx="2743200" cy="365125"/>
          </a:xfrm>
        </p:spPr>
        <p:txBody>
          <a:bodyPr vert="horz" lIns="0" tIns="0" rIns="0" bIns="0" rtlCol="0" anchor="t" anchorCtr="0">
            <a:normAutofit/>
          </a:bodyPr>
          <a:lstStyle/>
          <a:p>
            <a:pPr>
              <a:spcAft>
                <a:spcPts val="600"/>
              </a:spcAft>
            </a:pPr>
            <a:fld id="{407F7647-6CBB-4945-B48A-22BF8575EA14}" type="slidenum">
              <a:rPr lang="en-US" smtClean="0"/>
              <a:pPr>
                <a:spcAft>
                  <a:spcPts val="600"/>
                </a:spcAft>
              </a:pPr>
              <a:t>22</a:t>
            </a:fld>
            <a:endParaRPr lang="en-US"/>
          </a:p>
        </p:txBody>
      </p:sp>
      <p:sp>
        <p:nvSpPr>
          <p:cNvPr id="5" name="TextBox 4">
            <a:extLst>
              <a:ext uri="{FF2B5EF4-FFF2-40B4-BE49-F238E27FC236}">
                <a16:creationId xmlns:a16="http://schemas.microsoft.com/office/drawing/2014/main" id="{953F0C80-05D5-4C37-B21D-ED94321D9B11}"/>
              </a:ext>
            </a:extLst>
          </p:cNvPr>
          <p:cNvSpPr txBox="1"/>
          <p:nvPr/>
        </p:nvSpPr>
        <p:spPr>
          <a:xfrm>
            <a:off x="150876" y="4141177"/>
            <a:ext cx="5943600" cy="545456"/>
          </a:xfrm>
          <a:prstGeom prst="rect">
            <a:avLst/>
          </a:prstGeom>
        </p:spPr>
        <p:txBody>
          <a:bodyPr vert="horz" lIns="0" tIns="0" rIns="0" bIns="0" rtlCol="0">
            <a:normAutofit/>
          </a:bodyPr>
          <a:lstStyle/>
          <a:p>
            <a:pPr marL="285750" indent="-285750">
              <a:lnSpc>
                <a:spcPct val="90000"/>
              </a:lnSpc>
              <a:spcAft>
                <a:spcPts val="600"/>
              </a:spcAft>
              <a:buFont typeface="Arial" panose="020B0604020202020204" pitchFamily="34" charset="0"/>
              <a:buChar char="•"/>
            </a:pPr>
            <a:r>
              <a:rPr lang="en-US" sz="1600">
                <a:solidFill>
                  <a:srgbClr val="7030A0"/>
                </a:solidFill>
                <a:latin typeface="Arial" panose="020B0604020202020204" pitchFamily="34" charset="0"/>
                <a:cs typeface="Arial" panose="020B0604020202020204" pitchFamily="34" charset="0"/>
              </a:rPr>
              <a:t>The average speed to answer was very low at 25 seconds. </a:t>
            </a:r>
          </a:p>
        </p:txBody>
      </p:sp>
      <p:sp>
        <p:nvSpPr>
          <p:cNvPr id="4" name="Title 3">
            <a:extLst>
              <a:ext uri="{FF2B5EF4-FFF2-40B4-BE49-F238E27FC236}">
                <a16:creationId xmlns:a16="http://schemas.microsoft.com/office/drawing/2014/main" id="{7A455A8E-83A6-4CED-B2D7-B167ABA98BDE}"/>
              </a:ext>
            </a:extLst>
          </p:cNvPr>
          <p:cNvSpPr>
            <a:spLocks noGrp="1"/>
          </p:cNvSpPr>
          <p:nvPr>
            <p:ph type="title"/>
          </p:nvPr>
        </p:nvSpPr>
        <p:spPr>
          <a:xfrm>
            <a:off x="685800" y="457200"/>
            <a:ext cx="10817352" cy="737961"/>
          </a:xfrm>
        </p:spPr>
        <p:txBody>
          <a:bodyPr vert="horz" lIns="0" tIns="0" rIns="0" bIns="0" rtlCol="0" anchor="t" anchorCtr="0">
            <a:normAutofit/>
          </a:bodyPr>
          <a:lstStyle/>
          <a:p>
            <a:r>
              <a:rPr lang="en-US" sz="2500" b="1" i="0" kern="1200">
                <a:latin typeface="Arial" panose="020B0604020202020204" pitchFamily="34" charset="0"/>
                <a:ea typeface="+mj-ea"/>
                <a:cs typeface="Arial" panose="020B0604020202020204" pitchFamily="34" charset="0"/>
              </a:rPr>
              <a:t>Key Call &amp; Knowledge Statistics</a:t>
            </a:r>
            <a:br>
              <a:rPr lang="en-US" sz="2500" b="1" i="0" kern="1200">
                <a:latin typeface="Arial" panose="020B0604020202020204" pitchFamily="34" charset="0"/>
                <a:ea typeface="+mj-ea"/>
                <a:cs typeface="Arial" panose="020B0604020202020204" pitchFamily="34" charset="0"/>
              </a:rPr>
            </a:br>
            <a:endParaRPr lang="en-US" sz="2500" b="1" i="0" kern="1200">
              <a:latin typeface="Arial" panose="020B0604020202020204" pitchFamily="34" charset="0"/>
              <a:ea typeface="+mj-ea"/>
              <a:cs typeface="Arial" panose="020B0604020202020204" pitchFamily="34" charset="0"/>
            </a:endParaRPr>
          </a:p>
        </p:txBody>
      </p:sp>
      <p:graphicFrame>
        <p:nvGraphicFramePr>
          <p:cNvPr id="8" name="Chart 7">
            <a:extLst>
              <a:ext uri="{FF2B5EF4-FFF2-40B4-BE49-F238E27FC236}">
                <a16:creationId xmlns:a16="http://schemas.microsoft.com/office/drawing/2014/main" id="{4055F477-C1E4-4C03-8BE2-240BB1EE1378}"/>
              </a:ext>
            </a:extLst>
          </p:cNvPr>
          <p:cNvGraphicFramePr/>
          <p:nvPr>
            <p:extLst>
              <p:ext uri="{D42A27DB-BD31-4B8C-83A1-F6EECF244321}">
                <p14:modId xmlns:p14="http://schemas.microsoft.com/office/powerpoint/2010/main" val="3824423157"/>
              </p:ext>
            </p:extLst>
          </p:nvPr>
        </p:nvGraphicFramePr>
        <p:xfrm>
          <a:off x="0" y="1406176"/>
          <a:ext cx="5943601" cy="2523986"/>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 name="Content Placeholder 8">
            <a:extLst>
              <a:ext uri="{FF2B5EF4-FFF2-40B4-BE49-F238E27FC236}">
                <a16:creationId xmlns:a16="http://schemas.microsoft.com/office/drawing/2014/main" id="{EB389C0D-330A-588A-C615-016E0F2839D9}"/>
              </a:ext>
            </a:extLst>
          </p:cNvPr>
          <p:cNvGraphicFramePr>
            <a:graphicFrameLocks noGrp="1"/>
          </p:cNvGraphicFramePr>
          <p:nvPr>
            <p:ph sz="half" idx="2"/>
            <p:extLst>
              <p:ext uri="{D42A27DB-BD31-4B8C-83A1-F6EECF244321}">
                <p14:modId xmlns:p14="http://schemas.microsoft.com/office/powerpoint/2010/main" val="3421786240"/>
              </p:ext>
            </p:extLst>
          </p:nvPr>
        </p:nvGraphicFramePr>
        <p:xfrm>
          <a:off x="6248401" y="1541508"/>
          <a:ext cx="5257800" cy="4467225"/>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3769041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35DD430-1563-49E4-B992-6C290336875F}"/>
              </a:ext>
            </a:extLst>
          </p:cNvPr>
          <p:cNvSpPr>
            <a:spLocks noGrp="1"/>
          </p:cNvSpPr>
          <p:nvPr>
            <p:ph type="ftr" sz="quarter" idx="3"/>
          </p:nvPr>
        </p:nvSpPr>
        <p:spPr>
          <a:xfrm>
            <a:off x="685800" y="6356350"/>
            <a:ext cx="4114800" cy="365125"/>
          </a:xfrm>
        </p:spPr>
        <p:txBody>
          <a:bodyPr vert="horz" lIns="0" tIns="0" rIns="0" bIns="0" rtlCol="0" anchor="t" anchorCtr="0">
            <a:normAutofit/>
          </a:bodyPr>
          <a:lstStyle/>
          <a:p>
            <a:pPr>
              <a:spcAft>
                <a:spcPts val="600"/>
              </a:spcAft>
            </a:pPr>
            <a:r>
              <a:rPr lang="en-US" b="1"/>
              <a:t>Jackson Lewis P.C.  </a:t>
            </a:r>
            <a:endParaRPr lang="en-US"/>
          </a:p>
        </p:txBody>
      </p:sp>
      <p:sp>
        <p:nvSpPr>
          <p:cNvPr id="3" name="Slide Number Placeholder 2">
            <a:extLst>
              <a:ext uri="{FF2B5EF4-FFF2-40B4-BE49-F238E27FC236}">
                <a16:creationId xmlns:a16="http://schemas.microsoft.com/office/drawing/2014/main" id="{FEEE6C06-9CE5-435A-B15A-928435252C9B}"/>
              </a:ext>
            </a:extLst>
          </p:cNvPr>
          <p:cNvSpPr>
            <a:spLocks noGrp="1"/>
          </p:cNvSpPr>
          <p:nvPr>
            <p:ph type="sldNum" sz="quarter" idx="4"/>
          </p:nvPr>
        </p:nvSpPr>
        <p:spPr>
          <a:xfrm>
            <a:off x="8759952" y="6355080"/>
            <a:ext cx="2743200" cy="365125"/>
          </a:xfrm>
        </p:spPr>
        <p:txBody>
          <a:bodyPr vert="horz" lIns="0" tIns="0" rIns="0" bIns="0" rtlCol="0" anchor="t" anchorCtr="0">
            <a:normAutofit/>
          </a:bodyPr>
          <a:lstStyle/>
          <a:p>
            <a:pPr>
              <a:spcAft>
                <a:spcPts val="600"/>
              </a:spcAft>
            </a:pPr>
            <a:fld id="{407F7647-6CBB-4945-B48A-22BF8575EA14}" type="slidenum">
              <a:rPr lang="en-US" smtClean="0"/>
              <a:pPr>
                <a:spcAft>
                  <a:spcPts val="600"/>
                </a:spcAft>
              </a:pPr>
              <a:t>23</a:t>
            </a:fld>
            <a:endParaRPr lang="en-US"/>
          </a:p>
        </p:txBody>
      </p:sp>
      <p:sp>
        <p:nvSpPr>
          <p:cNvPr id="4" name="Title 3">
            <a:extLst>
              <a:ext uri="{FF2B5EF4-FFF2-40B4-BE49-F238E27FC236}">
                <a16:creationId xmlns:a16="http://schemas.microsoft.com/office/drawing/2014/main" id="{7A455A8E-83A6-4CED-B2D7-B167ABA98BDE}"/>
              </a:ext>
            </a:extLst>
          </p:cNvPr>
          <p:cNvSpPr>
            <a:spLocks noGrp="1"/>
          </p:cNvSpPr>
          <p:nvPr>
            <p:ph type="title"/>
          </p:nvPr>
        </p:nvSpPr>
        <p:spPr>
          <a:xfrm>
            <a:off x="685800" y="457200"/>
            <a:ext cx="10817352" cy="737961"/>
          </a:xfrm>
        </p:spPr>
        <p:txBody>
          <a:bodyPr vert="horz" lIns="0" tIns="0" rIns="0" bIns="0" rtlCol="0" anchor="t" anchorCtr="0">
            <a:normAutofit/>
          </a:bodyPr>
          <a:lstStyle/>
          <a:p>
            <a:r>
              <a:rPr lang="en-US" sz="2500" b="1" i="0" kern="1200">
                <a:latin typeface="Arial" panose="020B0604020202020204" pitchFamily="34" charset="0"/>
                <a:ea typeface="+mj-ea"/>
                <a:cs typeface="Arial" panose="020B0604020202020204" pitchFamily="34" charset="0"/>
              </a:rPr>
              <a:t>Incident Statistics</a:t>
            </a:r>
            <a:br>
              <a:rPr lang="en-US" sz="2500" b="1" i="0" kern="1200">
                <a:latin typeface="Arial" panose="020B0604020202020204" pitchFamily="34" charset="0"/>
                <a:ea typeface="+mj-ea"/>
                <a:cs typeface="Arial" panose="020B0604020202020204" pitchFamily="34" charset="0"/>
              </a:rPr>
            </a:br>
            <a:endParaRPr lang="en-US" sz="2500" b="1" i="0" kern="1200">
              <a:latin typeface="Arial" panose="020B0604020202020204" pitchFamily="34" charset="0"/>
              <a:ea typeface="+mj-ea"/>
              <a:cs typeface="Arial" panose="020B0604020202020204" pitchFamily="34" charset="0"/>
            </a:endParaRPr>
          </a:p>
        </p:txBody>
      </p:sp>
      <p:graphicFrame>
        <p:nvGraphicFramePr>
          <p:cNvPr id="17" name="Chart 16">
            <a:extLst>
              <a:ext uri="{FF2B5EF4-FFF2-40B4-BE49-F238E27FC236}">
                <a16:creationId xmlns:a16="http://schemas.microsoft.com/office/drawing/2014/main" id="{D0422A1A-1723-4AEA-8957-B654D58F82F1}"/>
              </a:ext>
            </a:extLst>
          </p:cNvPr>
          <p:cNvGraphicFramePr/>
          <p:nvPr>
            <p:extLst>
              <p:ext uri="{D42A27DB-BD31-4B8C-83A1-F6EECF244321}">
                <p14:modId xmlns:p14="http://schemas.microsoft.com/office/powerpoint/2010/main" val="3779596297"/>
              </p:ext>
            </p:extLst>
          </p:nvPr>
        </p:nvGraphicFramePr>
        <p:xfrm>
          <a:off x="3725478" y="1474786"/>
          <a:ext cx="8466522" cy="4174965"/>
        </p:xfrm>
        <a:graphic>
          <a:graphicData uri="http://schemas.openxmlformats.org/drawingml/2006/chart">
            <c:chart xmlns:c="http://schemas.openxmlformats.org/drawingml/2006/chart" xmlns:r="http://schemas.openxmlformats.org/officeDocument/2006/relationships" r:id="rId3"/>
          </a:graphicData>
        </a:graphic>
      </p:graphicFrame>
      <p:sp>
        <p:nvSpPr>
          <p:cNvPr id="5" name="TextBox 4">
            <a:extLst>
              <a:ext uri="{FF2B5EF4-FFF2-40B4-BE49-F238E27FC236}">
                <a16:creationId xmlns:a16="http://schemas.microsoft.com/office/drawing/2014/main" id="{C40779DA-F183-431D-89FA-B8B4573A8884}"/>
              </a:ext>
            </a:extLst>
          </p:cNvPr>
          <p:cNvSpPr txBox="1"/>
          <p:nvPr/>
        </p:nvSpPr>
        <p:spPr>
          <a:xfrm>
            <a:off x="480526" y="1875129"/>
            <a:ext cx="4525347" cy="2850011"/>
          </a:xfrm>
          <a:prstGeom prst="rect">
            <a:avLst/>
          </a:prstGeom>
          <a:noFill/>
        </p:spPr>
        <p:txBody>
          <a:bodyPr wrap="square" rtlCol="0">
            <a:spAutoFit/>
          </a:bodyPr>
          <a:lstStyle/>
          <a:p>
            <a:r>
              <a:rPr lang="en-US" sz="1860" b="1">
                <a:solidFill>
                  <a:srgbClr val="7030A0"/>
                </a:solidFill>
                <a:cs typeface="Arial" panose="020B0604020202020204" pitchFamily="34" charset="0"/>
              </a:rPr>
              <a:t>Closed Monthly Data: </a:t>
            </a:r>
          </a:p>
          <a:p>
            <a:pPr marL="285750" indent="-285750">
              <a:buFont typeface="Arial" panose="020B0604020202020204" pitchFamily="34" charset="0"/>
              <a:buChar char="•"/>
            </a:pPr>
            <a:r>
              <a:rPr lang="en-US">
                <a:solidFill>
                  <a:srgbClr val="7030A0"/>
                </a:solidFill>
                <a:cs typeface="Arial" panose="020B0604020202020204" pitchFamily="34" charset="0"/>
              </a:rPr>
              <a:t>Incidents closed by SD: </a:t>
            </a:r>
            <a:r>
              <a:rPr lang="en-US">
                <a:cs typeface="Arial" panose="020B0604020202020204" pitchFamily="34" charset="0"/>
              </a:rPr>
              <a:t>3,123</a:t>
            </a:r>
          </a:p>
          <a:p>
            <a:pPr marL="285750" indent="-285750">
              <a:buFont typeface="Arial" panose="020B0604020202020204" pitchFamily="34" charset="0"/>
              <a:buChar char="•"/>
            </a:pPr>
            <a:r>
              <a:rPr lang="en-US">
                <a:solidFill>
                  <a:srgbClr val="7030A0"/>
                </a:solidFill>
                <a:cs typeface="Arial" panose="020B0604020202020204" pitchFamily="34" charset="0"/>
              </a:rPr>
              <a:t>Total Closed Incidents: </a:t>
            </a:r>
            <a:r>
              <a:rPr lang="en-US">
                <a:cs typeface="Arial" panose="020B0604020202020204" pitchFamily="34" charset="0"/>
              </a:rPr>
              <a:t>3,781</a:t>
            </a:r>
          </a:p>
          <a:p>
            <a:pPr marL="285750" indent="-285750">
              <a:buFont typeface="Arial" panose="020B0604020202020204" pitchFamily="34" charset="0"/>
              <a:buChar char="•"/>
            </a:pPr>
            <a:r>
              <a:rPr lang="en-US">
                <a:solidFill>
                  <a:srgbClr val="7030A0"/>
                </a:solidFill>
                <a:cs typeface="Arial" panose="020B0604020202020204" pitchFamily="34" charset="0"/>
              </a:rPr>
              <a:t>Closed by SD Percentage: </a:t>
            </a:r>
            <a:r>
              <a:rPr lang="en-US">
                <a:cs typeface="Arial" panose="020B0604020202020204" pitchFamily="34" charset="0"/>
              </a:rPr>
              <a:t>82.6%</a:t>
            </a:r>
            <a:endParaRPr lang="en-US" b="1">
              <a:solidFill>
                <a:srgbClr val="7030A0"/>
              </a:solidFill>
              <a:cs typeface="Arial" panose="020B0604020202020204" pitchFamily="34" charset="0"/>
            </a:endParaRPr>
          </a:p>
          <a:p>
            <a:r>
              <a:rPr lang="en-US" sz="1860" b="1">
                <a:solidFill>
                  <a:srgbClr val="7030A0"/>
                </a:solidFill>
                <a:cs typeface="Arial" panose="020B0604020202020204" pitchFamily="34" charset="0"/>
              </a:rPr>
              <a:t>Incidents closed by Service Desk, by Source:</a:t>
            </a:r>
          </a:p>
          <a:p>
            <a:pPr marL="285750" indent="-285750">
              <a:buFont typeface="Arial" panose="020B0604020202020204" pitchFamily="34" charset="0"/>
              <a:buChar char="•"/>
            </a:pPr>
            <a:r>
              <a:rPr lang="en-US">
                <a:solidFill>
                  <a:srgbClr val="7030A0"/>
                </a:solidFill>
                <a:cs typeface="Arial" panose="020B0604020202020204" pitchFamily="34" charset="0"/>
              </a:rPr>
              <a:t>Phone: </a:t>
            </a:r>
            <a:r>
              <a:rPr lang="en-US">
                <a:cs typeface="Arial" panose="020B0604020202020204" pitchFamily="34" charset="0"/>
              </a:rPr>
              <a:t>2367</a:t>
            </a:r>
          </a:p>
          <a:p>
            <a:pPr marL="285750" indent="-285750">
              <a:buFont typeface="Arial" panose="020B0604020202020204" pitchFamily="34" charset="0"/>
              <a:buChar char="•"/>
            </a:pPr>
            <a:r>
              <a:rPr lang="en-US">
                <a:solidFill>
                  <a:srgbClr val="7030A0"/>
                </a:solidFill>
                <a:cs typeface="Arial" panose="020B0604020202020204" pitchFamily="34" charset="0"/>
              </a:rPr>
              <a:t>Email: </a:t>
            </a:r>
            <a:r>
              <a:rPr lang="en-US">
                <a:cs typeface="Arial" panose="020B0604020202020204" pitchFamily="34" charset="0"/>
              </a:rPr>
              <a:t>679</a:t>
            </a:r>
          </a:p>
          <a:p>
            <a:pPr marL="285750" indent="-285750">
              <a:buFont typeface="Arial" panose="020B0604020202020204" pitchFamily="34" charset="0"/>
              <a:buChar char="•"/>
            </a:pPr>
            <a:r>
              <a:rPr lang="en-US">
                <a:solidFill>
                  <a:srgbClr val="7030A0"/>
                </a:solidFill>
                <a:cs typeface="Arial" panose="020B0604020202020204" pitchFamily="34" charset="0"/>
              </a:rPr>
              <a:t>Self-Service: </a:t>
            </a:r>
            <a:r>
              <a:rPr lang="en-US">
                <a:cs typeface="Arial" panose="020B0604020202020204" pitchFamily="34" charset="0"/>
              </a:rPr>
              <a:t>49</a:t>
            </a:r>
          </a:p>
          <a:p>
            <a:pPr marL="285750" indent="-285750">
              <a:buFont typeface="Arial" panose="020B0604020202020204" pitchFamily="34" charset="0"/>
              <a:buChar char="•"/>
            </a:pPr>
            <a:r>
              <a:rPr lang="en-US">
                <a:solidFill>
                  <a:srgbClr val="7030A0"/>
                </a:solidFill>
                <a:cs typeface="Arial" panose="020B0604020202020204" pitchFamily="34" charset="0"/>
              </a:rPr>
              <a:t>Walk-in: </a:t>
            </a:r>
            <a:r>
              <a:rPr lang="en-US">
                <a:cs typeface="Arial" panose="020B0604020202020204" pitchFamily="34" charset="0"/>
              </a:rPr>
              <a:t>28</a:t>
            </a:r>
          </a:p>
          <a:p>
            <a:endParaRPr lang="en-US" sz="1600">
              <a:solidFill>
                <a:srgbClr val="7030A0"/>
              </a:solidFill>
            </a:endParaRPr>
          </a:p>
        </p:txBody>
      </p:sp>
    </p:spTree>
    <p:extLst>
      <p:ext uri="{BB962C8B-B14F-4D97-AF65-F5344CB8AC3E}">
        <p14:creationId xmlns:p14="http://schemas.microsoft.com/office/powerpoint/2010/main" val="41295057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Icon&#10;&#10;Description automatically generated">
            <a:extLst>
              <a:ext uri="{FF2B5EF4-FFF2-40B4-BE49-F238E27FC236}">
                <a16:creationId xmlns:a16="http://schemas.microsoft.com/office/drawing/2014/main" id="{FCC89A04-612E-4F47-90F9-306B995CE3D4}"/>
              </a:ext>
            </a:extLst>
          </p:cNvPr>
          <p:cNvPicPr>
            <a:picLocks noChangeAspect="1"/>
          </p:cNvPicPr>
          <p:nvPr/>
        </p:nvPicPr>
        <p:blipFill>
          <a:blip r:embed="rId3"/>
          <a:stretch>
            <a:fillRect/>
          </a:stretch>
        </p:blipFill>
        <p:spPr>
          <a:xfrm>
            <a:off x="9798613" y="-312576"/>
            <a:ext cx="2147511" cy="2147511"/>
          </a:xfrm>
          <a:prstGeom prst="rect">
            <a:avLst/>
          </a:prstGeom>
        </p:spPr>
      </p:pic>
      <p:sp>
        <p:nvSpPr>
          <p:cNvPr id="2" name="Footer Placeholder 1">
            <a:extLst>
              <a:ext uri="{FF2B5EF4-FFF2-40B4-BE49-F238E27FC236}">
                <a16:creationId xmlns:a16="http://schemas.microsoft.com/office/drawing/2014/main" id="{8EF660C1-DB06-4D93-81FD-D0A3CE3FD445}"/>
              </a:ext>
            </a:extLst>
          </p:cNvPr>
          <p:cNvSpPr>
            <a:spLocks noGrp="1"/>
          </p:cNvSpPr>
          <p:nvPr>
            <p:ph type="ftr" sz="quarter" idx="3"/>
          </p:nvPr>
        </p:nvSpPr>
        <p:spPr/>
        <p:txBody>
          <a:bodyPr/>
          <a:lstStyle/>
          <a:p>
            <a:r>
              <a:rPr lang="en-US" b="1"/>
              <a:t>Jackson Lewis P.C.  </a:t>
            </a:r>
            <a:endParaRPr lang="en-US"/>
          </a:p>
        </p:txBody>
      </p:sp>
      <p:sp>
        <p:nvSpPr>
          <p:cNvPr id="3" name="Slide Number Placeholder 2">
            <a:extLst>
              <a:ext uri="{FF2B5EF4-FFF2-40B4-BE49-F238E27FC236}">
                <a16:creationId xmlns:a16="http://schemas.microsoft.com/office/drawing/2014/main" id="{7BF809E5-ED8C-4146-A2A0-A1B3F0CAB789}"/>
              </a:ext>
            </a:extLst>
          </p:cNvPr>
          <p:cNvSpPr>
            <a:spLocks noGrp="1"/>
          </p:cNvSpPr>
          <p:nvPr>
            <p:ph type="sldNum" sz="quarter" idx="4"/>
          </p:nvPr>
        </p:nvSpPr>
        <p:spPr/>
        <p:txBody>
          <a:bodyPr/>
          <a:lstStyle/>
          <a:p>
            <a:fld id="{407F7647-6CBB-4945-B48A-22BF8575EA14}" type="slidenum">
              <a:rPr lang="en-US" smtClean="0"/>
              <a:pPr/>
              <a:t>24</a:t>
            </a:fld>
            <a:endParaRPr lang="en-US"/>
          </a:p>
        </p:txBody>
      </p:sp>
      <p:graphicFrame>
        <p:nvGraphicFramePr>
          <p:cNvPr id="7" name="Content Placeholder 6">
            <a:extLst>
              <a:ext uri="{FF2B5EF4-FFF2-40B4-BE49-F238E27FC236}">
                <a16:creationId xmlns:a16="http://schemas.microsoft.com/office/drawing/2014/main" id="{C8DDC3F9-A86F-4342-870A-E3F4D2BC24DE}"/>
              </a:ext>
            </a:extLst>
          </p:cNvPr>
          <p:cNvGraphicFramePr>
            <a:graphicFrameLocks noGrp="1"/>
          </p:cNvGraphicFramePr>
          <p:nvPr>
            <p:ph sz="half" idx="2"/>
            <p:extLst>
              <p:ext uri="{D42A27DB-BD31-4B8C-83A1-F6EECF244321}">
                <p14:modId xmlns:p14="http://schemas.microsoft.com/office/powerpoint/2010/main" val="1503628688"/>
              </p:ext>
            </p:extLst>
          </p:nvPr>
        </p:nvGraphicFramePr>
        <p:xfrm>
          <a:off x="171886" y="2205839"/>
          <a:ext cx="5921828" cy="2257806"/>
        </p:xfrm>
        <a:graphic>
          <a:graphicData uri="http://schemas.openxmlformats.org/drawingml/2006/table">
            <a:tbl>
              <a:tblPr/>
              <a:tblGrid>
                <a:gridCol w="1480457">
                  <a:extLst>
                    <a:ext uri="{9D8B030D-6E8A-4147-A177-3AD203B41FA5}">
                      <a16:colId xmlns:a16="http://schemas.microsoft.com/office/drawing/2014/main" val="3193128310"/>
                    </a:ext>
                  </a:extLst>
                </a:gridCol>
                <a:gridCol w="1480457">
                  <a:extLst>
                    <a:ext uri="{9D8B030D-6E8A-4147-A177-3AD203B41FA5}">
                      <a16:colId xmlns:a16="http://schemas.microsoft.com/office/drawing/2014/main" val="2187400195"/>
                    </a:ext>
                  </a:extLst>
                </a:gridCol>
                <a:gridCol w="1480457">
                  <a:extLst>
                    <a:ext uri="{9D8B030D-6E8A-4147-A177-3AD203B41FA5}">
                      <a16:colId xmlns:a16="http://schemas.microsoft.com/office/drawing/2014/main" val="1574895035"/>
                    </a:ext>
                  </a:extLst>
                </a:gridCol>
                <a:gridCol w="1480457">
                  <a:extLst>
                    <a:ext uri="{9D8B030D-6E8A-4147-A177-3AD203B41FA5}">
                      <a16:colId xmlns:a16="http://schemas.microsoft.com/office/drawing/2014/main" val="4062881144"/>
                    </a:ext>
                  </a:extLst>
                </a:gridCol>
              </a:tblGrid>
              <a:tr h="568477">
                <a:tc>
                  <a:txBody>
                    <a:bodyPr/>
                    <a:lstStyle/>
                    <a:p>
                      <a:pPr algn="l" fontAlgn="t"/>
                      <a:r>
                        <a:rPr lang="en-US" sz="1600" b="1">
                          <a:solidFill>
                            <a:srgbClr val="7030A0"/>
                          </a:solidFill>
                          <a:effectLst/>
                        </a:rPr>
                        <a:t>September</a:t>
                      </a:r>
                      <a:endParaRPr lang="en-US" sz="1600" b="0">
                        <a:solidFill>
                          <a:srgbClr val="7030A0"/>
                        </a:solidFill>
                        <a:effectLst/>
                      </a:endParaRP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solidFill>
                      <a:srgbClr val="F4F5F7"/>
                    </a:solidFill>
                  </a:tcPr>
                </a:tc>
                <a:tc>
                  <a:txBody>
                    <a:bodyPr/>
                    <a:lstStyle/>
                    <a:p>
                      <a:pPr algn="ctr" fontAlgn="t"/>
                      <a:r>
                        <a:rPr lang="en-US" sz="1600" b="1">
                          <a:solidFill>
                            <a:srgbClr val="7030A0"/>
                          </a:solidFill>
                          <a:effectLst/>
                        </a:rPr>
                        <a:t>Breached</a:t>
                      </a:r>
                      <a:endParaRPr lang="en-US" sz="1600" b="0">
                        <a:solidFill>
                          <a:srgbClr val="7030A0"/>
                        </a:solidFill>
                        <a:effectLst/>
                      </a:endParaRP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solidFill>
                      <a:srgbClr val="F4F5F7"/>
                    </a:solidFill>
                  </a:tcPr>
                </a:tc>
                <a:tc>
                  <a:txBody>
                    <a:bodyPr/>
                    <a:lstStyle/>
                    <a:p>
                      <a:pPr algn="ctr" fontAlgn="t"/>
                      <a:r>
                        <a:rPr lang="en-US" sz="1600" b="1">
                          <a:solidFill>
                            <a:srgbClr val="7030A0"/>
                          </a:solidFill>
                          <a:effectLst/>
                        </a:rPr>
                        <a:t>Has not Breached</a:t>
                      </a: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solidFill>
                      <a:srgbClr val="F4F5F7"/>
                    </a:solidFill>
                  </a:tcPr>
                </a:tc>
                <a:tc>
                  <a:txBody>
                    <a:bodyPr/>
                    <a:lstStyle/>
                    <a:p>
                      <a:pPr algn="ctr" fontAlgn="t"/>
                      <a:r>
                        <a:rPr lang="en-US" sz="1600" b="1">
                          <a:solidFill>
                            <a:srgbClr val="7030A0"/>
                          </a:solidFill>
                          <a:effectLst/>
                        </a:rPr>
                        <a:t>SLA %</a:t>
                      </a: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solidFill>
                      <a:srgbClr val="F4F5F7"/>
                    </a:solidFill>
                  </a:tcPr>
                </a:tc>
                <a:extLst>
                  <a:ext uri="{0D108BD9-81ED-4DB2-BD59-A6C34878D82A}">
                    <a16:rowId xmlns:a16="http://schemas.microsoft.com/office/drawing/2014/main" val="3657715792"/>
                  </a:ext>
                </a:extLst>
              </a:tr>
              <a:tr h="560832">
                <a:tc>
                  <a:txBody>
                    <a:bodyPr/>
                    <a:lstStyle/>
                    <a:p>
                      <a:pPr algn="l" fontAlgn="t"/>
                      <a:r>
                        <a:rPr lang="en-US" sz="1600" b="1">
                          <a:solidFill>
                            <a:srgbClr val="7030A0"/>
                          </a:solidFill>
                          <a:effectLst/>
                        </a:rPr>
                        <a:t>Response</a:t>
                      </a:r>
                      <a:endParaRPr lang="en-US" sz="1600" b="0">
                        <a:solidFill>
                          <a:srgbClr val="7030A0"/>
                        </a:solidFill>
                        <a:effectLst/>
                      </a:endParaRP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solidFill>
                      <a:srgbClr val="F4F5F7"/>
                    </a:solidFill>
                  </a:tcPr>
                </a:tc>
                <a:tc>
                  <a:txBody>
                    <a:bodyPr/>
                    <a:lstStyle/>
                    <a:p>
                      <a:pPr algn="ctr" fontAlgn="t"/>
                      <a:r>
                        <a:rPr lang="en-US" sz="1600" b="0">
                          <a:effectLst/>
                        </a:rPr>
                        <a:t>96</a:t>
                      </a: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tcPr>
                </a:tc>
                <a:tc>
                  <a:txBody>
                    <a:bodyPr/>
                    <a:lstStyle/>
                    <a:p>
                      <a:pPr algn="ctr" fontAlgn="t"/>
                      <a:r>
                        <a:rPr lang="en-US" sz="1600" b="0">
                          <a:effectLst/>
                        </a:rPr>
                        <a:t>3032</a:t>
                      </a: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tcPr>
                </a:tc>
                <a:tc>
                  <a:txBody>
                    <a:bodyPr/>
                    <a:lstStyle/>
                    <a:p>
                      <a:pPr algn="ctr" fontAlgn="t"/>
                      <a:r>
                        <a:rPr lang="en-US" sz="1600" b="0">
                          <a:effectLst/>
                        </a:rPr>
                        <a:t>96.84%</a:t>
                      </a: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tcPr>
                </a:tc>
                <a:extLst>
                  <a:ext uri="{0D108BD9-81ED-4DB2-BD59-A6C34878D82A}">
                    <a16:rowId xmlns:a16="http://schemas.microsoft.com/office/drawing/2014/main" val="94350572"/>
                  </a:ext>
                </a:extLst>
              </a:tr>
              <a:tr h="560832">
                <a:tc>
                  <a:txBody>
                    <a:bodyPr/>
                    <a:lstStyle/>
                    <a:p>
                      <a:pPr algn="l" fontAlgn="t"/>
                      <a:r>
                        <a:rPr lang="en-US" sz="1600" b="1">
                          <a:solidFill>
                            <a:srgbClr val="7030A0"/>
                          </a:solidFill>
                          <a:effectLst/>
                        </a:rPr>
                        <a:t>Resolution</a:t>
                      </a:r>
                      <a:endParaRPr lang="en-US" sz="1600" b="0">
                        <a:solidFill>
                          <a:srgbClr val="7030A0"/>
                        </a:solidFill>
                        <a:effectLst/>
                      </a:endParaRP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solidFill>
                      <a:srgbClr val="F4F5F7"/>
                    </a:solidFill>
                  </a:tcPr>
                </a:tc>
                <a:tc>
                  <a:txBody>
                    <a:bodyPr/>
                    <a:lstStyle/>
                    <a:p>
                      <a:pPr algn="ctr" fontAlgn="t"/>
                      <a:r>
                        <a:rPr lang="en-US" sz="1600" b="0">
                          <a:effectLst/>
                        </a:rPr>
                        <a:t>29</a:t>
                      </a: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tcPr>
                </a:tc>
                <a:tc>
                  <a:txBody>
                    <a:bodyPr/>
                    <a:lstStyle/>
                    <a:p>
                      <a:pPr algn="ctr" fontAlgn="t"/>
                      <a:r>
                        <a:rPr lang="en-US" sz="1600" b="0">
                          <a:effectLst/>
                        </a:rPr>
                        <a:t>3099</a:t>
                      </a: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tcPr>
                </a:tc>
                <a:tc>
                  <a:txBody>
                    <a:bodyPr/>
                    <a:lstStyle/>
                    <a:p>
                      <a:pPr algn="ctr" fontAlgn="t"/>
                      <a:r>
                        <a:rPr lang="en-US" sz="1600" b="0">
                          <a:effectLst/>
                        </a:rPr>
                        <a:t>99.06%</a:t>
                      </a: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tcPr>
                </a:tc>
                <a:extLst>
                  <a:ext uri="{0D108BD9-81ED-4DB2-BD59-A6C34878D82A}">
                    <a16:rowId xmlns:a16="http://schemas.microsoft.com/office/drawing/2014/main" val="996309969"/>
                  </a:ext>
                </a:extLst>
              </a:tr>
              <a:tr h="560832">
                <a:tc>
                  <a:txBody>
                    <a:bodyPr/>
                    <a:lstStyle/>
                    <a:p>
                      <a:pPr algn="l" fontAlgn="t"/>
                      <a:r>
                        <a:rPr lang="en-US" sz="1600" b="1">
                          <a:solidFill>
                            <a:srgbClr val="7030A0"/>
                          </a:solidFill>
                          <a:effectLst/>
                        </a:rPr>
                        <a:t>Overall</a:t>
                      </a: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solidFill>
                      <a:srgbClr val="F4F5F7"/>
                    </a:solidFill>
                  </a:tcPr>
                </a:tc>
                <a:tc>
                  <a:txBody>
                    <a:bodyPr/>
                    <a:lstStyle/>
                    <a:p>
                      <a:pPr algn="ctr" fontAlgn="t"/>
                      <a:r>
                        <a:rPr lang="en-US" sz="1600" b="0">
                          <a:effectLst/>
                        </a:rPr>
                        <a:t>125</a:t>
                      </a: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tcPr>
                </a:tc>
                <a:tc>
                  <a:txBody>
                    <a:bodyPr/>
                    <a:lstStyle/>
                    <a:p>
                      <a:pPr algn="ctr" fontAlgn="t"/>
                      <a:r>
                        <a:rPr lang="en-US" sz="1600" b="0">
                          <a:effectLst/>
                        </a:rPr>
                        <a:t>6131</a:t>
                      </a: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tcPr>
                </a:tc>
                <a:tc>
                  <a:txBody>
                    <a:bodyPr/>
                    <a:lstStyle/>
                    <a:p>
                      <a:pPr algn="ctr" fontAlgn="t"/>
                      <a:r>
                        <a:rPr lang="en-US" sz="1600" b="0">
                          <a:effectLst/>
                        </a:rPr>
                        <a:t>97.96%</a:t>
                      </a: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tcPr>
                </a:tc>
                <a:extLst>
                  <a:ext uri="{0D108BD9-81ED-4DB2-BD59-A6C34878D82A}">
                    <a16:rowId xmlns:a16="http://schemas.microsoft.com/office/drawing/2014/main" val="2663114445"/>
                  </a:ext>
                </a:extLst>
              </a:tr>
            </a:tbl>
          </a:graphicData>
        </a:graphic>
      </p:graphicFrame>
      <p:sp>
        <p:nvSpPr>
          <p:cNvPr id="6" name="Title 5">
            <a:extLst>
              <a:ext uri="{FF2B5EF4-FFF2-40B4-BE49-F238E27FC236}">
                <a16:creationId xmlns:a16="http://schemas.microsoft.com/office/drawing/2014/main" id="{A69021CE-F9BB-4F85-A9A9-77C4AD2B1002}"/>
              </a:ext>
            </a:extLst>
          </p:cNvPr>
          <p:cNvSpPr>
            <a:spLocks noGrp="1"/>
          </p:cNvSpPr>
          <p:nvPr>
            <p:ph type="title"/>
          </p:nvPr>
        </p:nvSpPr>
        <p:spPr/>
        <p:txBody>
          <a:bodyPr/>
          <a:lstStyle/>
          <a:p>
            <a:r>
              <a:rPr lang="en-US" altLang="en-US" sz="2500"/>
              <a:t>2021 Service Desk SLA Statistics</a:t>
            </a:r>
            <a:endParaRPr lang="en-US"/>
          </a:p>
        </p:txBody>
      </p:sp>
      <p:sp>
        <p:nvSpPr>
          <p:cNvPr id="9" name="TextBox 8">
            <a:extLst>
              <a:ext uri="{FF2B5EF4-FFF2-40B4-BE49-F238E27FC236}">
                <a16:creationId xmlns:a16="http://schemas.microsoft.com/office/drawing/2014/main" id="{A0F7F1B9-7665-4B06-91F1-A0A5DB36BA0F}"/>
              </a:ext>
            </a:extLst>
          </p:cNvPr>
          <p:cNvSpPr txBox="1"/>
          <p:nvPr/>
        </p:nvSpPr>
        <p:spPr>
          <a:xfrm>
            <a:off x="77771" y="4704245"/>
            <a:ext cx="6110058" cy="1200329"/>
          </a:xfrm>
          <a:prstGeom prst="rect">
            <a:avLst/>
          </a:prstGeom>
          <a:noFill/>
        </p:spPr>
        <p:txBody>
          <a:bodyPr wrap="square" lIns="91440" tIns="45720" rIns="91440" bIns="45720" rtlCol="0" anchor="t">
            <a:spAutoFit/>
          </a:bodyPr>
          <a:lstStyle/>
          <a:p>
            <a:pPr marL="285750" indent="-285750">
              <a:buFont typeface="Arial" panose="020B0604020202020204" pitchFamily="34" charset="0"/>
              <a:buChar char="•"/>
            </a:pPr>
            <a:r>
              <a:rPr lang="en-US">
                <a:solidFill>
                  <a:srgbClr val="7030A0"/>
                </a:solidFill>
                <a:cs typeface="Arial" panose="020B0604020202020204" pitchFamily="34" charset="0"/>
              </a:rPr>
              <a:t>Response &amp; Resolution SLA timers are determined by the Priority of the Incident. </a:t>
            </a:r>
          </a:p>
          <a:p>
            <a:pPr marL="285750" indent="-285750">
              <a:buFont typeface="Arial" panose="020B0604020202020204" pitchFamily="34" charset="0"/>
              <a:buChar char="•"/>
            </a:pPr>
            <a:r>
              <a:rPr lang="en-US">
                <a:solidFill>
                  <a:srgbClr val="7030A0"/>
                </a:solidFill>
                <a:cs typeface="Arial" panose="020B0604020202020204" pitchFamily="34" charset="0"/>
              </a:rPr>
              <a:t>Both Response and Resolution SLA reviewed on this slide are across all Priorities.   </a:t>
            </a:r>
          </a:p>
        </p:txBody>
      </p:sp>
      <p:sp>
        <p:nvSpPr>
          <p:cNvPr id="11" name="TextBox 10">
            <a:extLst>
              <a:ext uri="{FF2B5EF4-FFF2-40B4-BE49-F238E27FC236}">
                <a16:creationId xmlns:a16="http://schemas.microsoft.com/office/drawing/2014/main" id="{10EB87E4-F4D1-4662-9883-BEDED3DB6B49}"/>
              </a:ext>
            </a:extLst>
          </p:cNvPr>
          <p:cNvSpPr txBox="1"/>
          <p:nvPr/>
        </p:nvSpPr>
        <p:spPr>
          <a:xfrm>
            <a:off x="6270173" y="1352262"/>
            <a:ext cx="5921827" cy="5650778"/>
          </a:xfrm>
          <a:prstGeom prst="rect">
            <a:avLst/>
          </a:prstGeom>
          <a:noFill/>
        </p:spPr>
        <p:txBody>
          <a:bodyPr wrap="square" rtlCol="0">
            <a:spAutoFit/>
          </a:bodyPr>
          <a:lstStyle/>
          <a:p>
            <a:r>
              <a:rPr lang="en-US" sz="1860" dirty="0">
                <a:solidFill>
                  <a:srgbClr val="FF0000"/>
                </a:solidFill>
              </a:rPr>
              <a:t>Survey Response Comment Highlights</a:t>
            </a:r>
            <a:r>
              <a:rPr lang="en-US" sz="1860" dirty="0">
                <a:solidFill>
                  <a:srgbClr val="7030A0"/>
                </a:solidFill>
              </a:rPr>
              <a:t>:</a:t>
            </a:r>
          </a:p>
          <a:p>
            <a:pPr marL="342900" marR="0" lvl="0" indent="-342900">
              <a:spcBef>
                <a:spcPts val="0"/>
              </a:spcBef>
              <a:spcAft>
                <a:spcPts val="0"/>
              </a:spcAft>
              <a:buFont typeface="Symbol" pitchFamily="2" charset="2"/>
              <a:buChar char=""/>
            </a:pPr>
            <a:r>
              <a:rPr lang="en-US" sz="1800" dirty="0">
                <a:solidFill>
                  <a:srgbClr val="7030A0"/>
                </a:solidFill>
                <a:effectLst/>
                <a:latin typeface="Calibri" panose="020F0502020204030204" pitchFamily="34" charset="0"/>
                <a:ea typeface="Calibri" panose="020F0502020204030204" pitchFamily="34" charset="0"/>
                <a:cs typeface="Times New Roman" panose="02020603050405020304" pitchFamily="18" charset="0"/>
              </a:rPr>
              <a:t>Dan - As always, excellent.</a:t>
            </a:r>
          </a:p>
          <a:p>
            <a:pPr marL="342900" marR="0" lvl="0" indent="-342900">
              <a:spcBef>
                <a:spcPts val="0"/>
              </a:spcBef>
              <a:spcAft>
                <a:spcPts val="0"/>
              </a:spcAft>
              <a:buFont typeface="Symbol" pitchFamily="2" charset="2"/>
              <a:buChar char=""/>
            </a:pPr>
            <a:r>
              <a:rPr lang="en-US" sz="1800" dirty="0">
                <a:solidFill>
                  <a:srgbClr val="7030A0"/>
                </a:solidFill>
                <a:effectLst/>
                <a:latin typeface="Calibri" panose="020F0502020204030204" pitchFamily="34" charset="0"/>
                <a:ea typeface="Calibri" panose="020F0502020204030204" pitchFamily="34" charset="0"/>
                <a:cs typeface="Times New Roman" panose="02020603050405020304" pitchFamily="18" charset="0"/>
              </a:rPr>
              <a:t>Marcus, Chris, and Stephane have helped me so much with my extranet issues. They each provided me with very helpful and efficient guidance. I am very grateful!</a:t>
            </a:r>
          </a:p>
          <a:p>
            <a:pPr marL="342900" marR="0" lvl="0" indent="-342900">
              <a:spcBef>
                <a:spcPts val="0"/>
              </a:spcBef>
              <a:spcAft>
                <a:spcPts val="0"/>
              </a:spcAft>
              <a:buFont typeface="Symbol" pitchFamily="2" charset="2"/>
              <a:buChar char=""/>
            </a:pPr>
            <a:r>
              <a:rPr lang="en-US" sz="1800" dirty="0">
                <a:solidFill>
                  <a:srgbClr val="7030A0"/>
                </a:solidFill>
                <a:effectLst/>
                <a:latin typeface="Calibri" panose="020F0502020204030204" pitchFamily="34" charset="0"/>
                <a:ea typeface="Calibri" panose="020F0502020204030204" pitchFamily="34" charset="0"/>
                <a:cs typeface="Times New Roman" panose="02020603050405020304" pitchFamily="18" charset="0"/>
              </a:rPr>
              <a:t>Dan was super quick, super helpful, super easy to work with!</a:t>
            </a:r>
          </a:p>
          <a:p>
            <a:pPr marL="342900" marR="0" lvl="0" indent="-342900">
              <a:spcBef>
                <a:spcPts val="0"/>
              </a:spcBef>
              <a:spcAft>
                <a:spcPts val="0"/>
              </a:spcAft>
              <a:buFont typeface="Symbol" pitchFamily="2" charset="2"/>
              <a:buChar char=""/>
            </a:pPr>
            <a:r>
              <a:rPr lang="en-US" sz="1800" dirty="0">
                <a:solidFill>
                  <a:srgbClr val="7030A0"/>
                </a:solidFill>
                <a:effectLst/>
                <a:latin typeface="Calibri" panose="020F0502020204030204" pitchFamily="34" charset="0"/>
                <a:ea typeface="Calibri" panose="020F0502020204030204" pitchFamily="34" charset="0"/>
                <a:cs typeface="Times New Roman" panose="02020603050405020304" pitchFamily="18" charset="0"/>
              </a:rPr>
              <a:t>Chris - We have an AWESOME IT Team!!! Thank you!!!</a:t>
            </a:r>
          </a:p>
          <a:p>
            <a:pPr marL="342900" marR="0" lvl="0" indent="-342900">
              <a:spcBef>
                <a:spcPts val="0"/>
              </a:spcBef>
              <a:spcAft>
                <a:spcPts val="0"/>
              </a:spcAft>
              <a:buFont typeface="Symbol" pitchFamily="2" charset="2"/>
              <a:buChar char=""/>
            </a:pPr>
            <a:r>
              <a:rPr lang="en-US" sz="1800" dirty="0">
                <a:solidFill>
                  <a:srgbClr val="7030A0"/>
                </a:solidFill>
                <a:effectLst/>
                <a:latin typeface="Calibri" panose="020F0502020204030204" pitchFamily="34" charset="0"/>
                <a:ea typeface="Calibri" panose="020F0502020204030204" pitchFamily="34" charset="0"/>
                <a:cs typeface="Times New Roman" panose="02020603050405020304" pitchFamily="18" charset="0"/>
              </a:rPr>
              <a:t>Stephane - The staff expedited a new distribution list for us, delivering way before the usual turnaround time for such requests, so that we could quickly get an email out to the list members. We were very appreciative!</a:t>
            </a:r>
          </a:p>
          <a:p>
            <a:pPr marL="342900" marR="0" lvl="0" indent="-342900">
              <a:spcBef>
                <a:spcPts val="0"/>
              </a:spcBef>
              <a:spcAft>
                <a:spcPts val="0"/>
              </a:spcAft>
              <a:buFont typeface="Symbol" pitchFamily="2" charset="2"/>
              <a:buChar char=""/>
            </a:pPr>
            <a:r>
              <a:rPr lang="en-US" sz="1800" dirty="0">
                <a:solidFill>
                  <a:srgbClr val="7030A0"/>
                </a:solidFill>
                <a:effectLst/>
                <a:latin typeface="Calibri" panose="020F0502020204030204" pitchFamily="34" charset="0"/>
                <a:ea typeface="Calibri" panose="020F0502020204030204" pitchFamily="34" charset="0"/>
                <a:cs typeface="Times New Roman" panose="02020603050405020304" pitchFamily="18" charset="0"/>
              </a:rPr>
              <a:t>Chris is always very responsive and cheerfully helps me solve my IT problems.</a:t>
            </a:r>
          </a:p>
          <a:p>
            <a:pPr marL="342900" marR="0" lvl="0" indent="-342900">
              <a:spcBef>
                <a:spcPts val="0"/>
              </a:spcBef>
              <a:spcAft>
                <a:spcPts val="0"/>
              </a:spcAft>
              <a:buFont typeface="Symbol" pitchFamily="2" charset="2"/>
              <a:buChar char=""/>
            </a:pPr>
            <a:r>
              <a:rPr lang="en-US" sz="1800" dirty="0">
                <a:solidFill>
                  <a:srgbClr val="7030A0"/>
                </a:solidFill>
                <a:effectLst/>
                <a:latin typeface="Calibri" panose="020F0502020204030204" pitchFamily="34" charset="0"/>
                <a:ea typeface="Calibri" panose="020F0502020204030204" pitchFamily="34" charset="0"/>
                <a:cs typeface="Times New Roman" panose="02020603050405020304" pitchFamily="18" charset="0"/>
              </a:rPr>
              <a:t>Brandon - Always Awesome!!!  Thank You!!</a:t>
            </a:r>
          </a:p>
          <a:p>
            <a:pPr marL="342900" indent="-342900">
              <a:buFont typeface="Symbol" pitchFamily="2" charset="2"/>
              <a:buChar char=""/>
            </a:pPr>
            <a:r>
              <a:rPr lang="en-US" sz="1800" dirty="0">
                <a:solidFill>
                  <a:srgbClr val="7030A0"/>
                </a:solidFill>
                <a:effectLst/>
                <a:latin typeface="Calibri" panose="020F0502020204030204" pitchFamily="34" charset="0"/>
                <a:ea typeface="Calibri" panose="020F0502020204030204" pitchFamily="34" charset="0"/>
                <a:cs typeface="Times New Roman" panose="02020603050405020304" pitchFamily="18" charset="0"/>
              </a:rPr>
              <a:t>Dan &amp; Danae - Our IT people are the best!</a:t>
            </a:r>
          </a:p>
          <a:p>
            <a:pPr marL="342900" marR="0" lvl="0" indent="-342900">
              <a:spcBef>
                <a:spcPts val="0"/>
              </a:spcBef>
              <a:spcAft>
                <a:spcPts val="0"/>
              </a:spcAft>
              <a:buFont typeface="Symbol" pitchFamily="2" charset="2"/>
              <a:buChar char=""/>
            </a:pPr>
            <a:r>
              <a:rPr lang="en-US" sz="1800" dirty="0">
                <a:solidFill>
                  <a:srgbClr val="7030A0"/>
                </a:solidFill>
                <a:effectLst/>
                <a:latin typeface="Calibri" panose="020F0502020204030204" pitchFamily="34" charset="0"/>
                <a:ea typeface="Calibri" panose="020F0502020204030204" pitchFamily="34" charset="0"/>
                <a:cs typeface="Times New Roman" panose="02020603050405020304" pitchFamily="18" charset="0"/>
              </a:rPr>
              <a:t>Taylor - Always the best service with our IT Team.</a:t>
            </a:r>
          </a:p>
          <a:p>
            <a:pPr marL="342900" marR="0" lvl="0" indent="-342900">
              <a:spcBef>
                <a:spcPts val="0"/>
              </a:spcBef>
              <a:spcAft>
                <a:spcPts val="0"/>
              </a:spcAft>
              <a:buFont typeface="Symbol" pitchFamily="2" charset="2"/>
              <a:buChar char=""/>
            </a:pPr>
            <a:r>
              <a:rPr lang="en-US" sz="1800" dirty="0">
                <a:solidFill>
                  <a:srgbClr val="7030A0"/>
                </a:solidFill>
                <a:effectLst/>
                <a:latin typeface="Calibri" panose="020F0502020204030204" pitchFamily="34" charset="0"/>
                <a:ea typeface="Calibri" panose="020F0502020204030204" pitchFamily="34" charset="0"/>
                <a:cs typeface="Times New Roman" panose="02020603050405020304" pitchFamily="18" charset="0"/>
              </a:rPr>
              <a:t>Stephane is always a delight to work with and always solves the problem.  He is a real asset to the firm.</a:t>
            </a:r>
          </a:p>
          <a:p>
            <a:pPr marL="342900" marR="0" lvl="0" indent="-342900">
              <a:spcBef>
                <a:spcPts val="0"/>
              </a:spcBef>
              <a:spcAft>
                <a:spcPts val="0"/>
              </a:spcAft>
              <a:buFont typeface="Symbol" pitchFamily="2" charset="2"/>
              <a:buChar char=""/>
            </a:pPr>
            <a:endParaRPr lang="en-US" sz="1860" dirty="0">
              <a:solidFill>
                <a:srgbClr val="7030A0"/>
              </a:solidFill>
            </a:endParaRPr>
          </a:p>
        </p:txBody>
      </p:sp>
    </p:spTree>
    <p:extLst>
      <p:ext uri="{BB962C8B-B14F-4D97-AF65-F5344CB8AC3E}">
        <p14:creationId xmlns:p14="http://schemas.microsoft.com/office/powerpoint/2010/main" val="772991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EEE6C06-9CE5-435A-B15A-928435252C9B}"/>
              </a:ext>
            </a:extLst>
          </p:cNvPr>
          <p:cNvSpPr>
            <a:spLocks noGrp="1"/>
          </p:cNvSpPr>
          <p:nvPr>
            <p:ph type="sldNum" sz="quarter" idx="4"/>
          </p:nvPr>
        </p:nvSpPr>
        <p:spPr>
          <a:xfrm>
            <a:off x="8759952" y="6355080"/>
            <a:ext cx="2743200" cy="365125"/>
          </a:xfrm>
        </p:spPr>
        <p:txBody>
          <a:bodyPr vert="horz" lIns="0" tIns="0" rIns="0" bIns="0" rtlCol="0" anchor="t" anchorCtr="0">
            <a:normAutofit/>
          </a:bodyPr>
          <a:lstStyle/>
          <a:p>
            <a:pPr>
              <a:spcAft>
                <a:spcPts val="600"/>
              </a:spcAft>
            </a:pPr>
            <a:fld id="{407F7647-6CBB-4945-B48A-22BF8575EA14}" type="slidenum">
              <a:rPr lang="en-US" smtClean="0"/>
              <a:pPr>
                <a:spcAft>
                  <a:spcPts val="600"/>
                </a:spcAft>
              </a:pPr>
              <a:t>25</a:t>
            </a:fld>
            <a:endParaRPr lang="en-US"/>
          </a:p>
        </p:txBody>
      </p:sp>
      <p:sp>
        <p:nvSpPr>
          <p:cNvPr id="4" name="Title 3">
            <a:extLst>
              <a:ext uri="{FF2B5EF4-FFF2-40B4-BE49-F238E27FC236}">
                <a16:creationId xmlns:a16="http://schemas.microsoft.com/office/drawing/2014/main" id="{7A455A8E-83A6-4CED-B2D7-B167ABA98BDE}"/>
              </a:ext>
            </a:extLst>
          </p:cNvPr>
          <p:cNvSpPr>
            <a:spLocks noGrp="1"/>
          </p:cNvSpPr>
          <p:nvPr>
            <p:ph type="title"/>
          </p:nvPr>
        </p:nvSpPr>
        <p:spPr>
          <a:xfrm>
            <a:off x="685800" y="457200"/>
            <a:ext cx="10817352" cy="737961"/>
          </a:xfrm>
        </p:spPr>
        <p:txBody>
          <a:bodyPr vert="horz" lIns="0" tIns="0" rIns="0" bIns="0" rtlCol="0" anchor="t" anchorCtr="0">
            <a:normAutofit/>
          </a:bodyPr>
          <a:lstStyle/>
          <a:p>
            <a:r>
              <a:rPr lang="en-US" sz="2500" b="1" i="1" kern="1200">
                <a:latin typeface="Arial" panose="020B0604020202020204" pitchFamily="34" charset="0"/>
                <a:ea typeface="+mj-ea"/>
                <a:cs typeface="Arial" panose="020B0604020202020204" pitchFamily="34" charset="0"/>
              </a:rPr>
              <a:t>Update &amp; Reminder </a:t>
            </a:r>
            <a:r>
              <a:rPr lang="en-US" sz="2500" b="1" i="0" kern="1200">
                <a:latin typeface="Arial" panose="020B0604020202020204" pitchFamily="34" charset="0"/>
                <a:ea typeface="+mj-ea"/>
                <a:cs typeface="Arial" panose="020B0604020202020204" pitchFamily="34" charset="0"/>
              </a:rPr>
              <a:t>Highlights</a:t>
            </a:r>
            <a:br>
              <a:rPr lang="en-US" sz="2500" b="1" i="0" kern="1200">
                <a:latin typeface="Arial" panose="020B0604020202020204" pitchFamily="34" charset="0"/>
                <a:ea typeface="+mj-ea"/>
                <a:cs typeface="Arial" panose="020B0604020202020204" pitchFamily="34" charset="0"/>
              </a:rPr>
            </a:br>
            <a:endParaRPr lang="en-US" sz="2500" b="1" i="0" kern="1200">
              <a:latin typeface="Arial" panose="020B0604020202020204" pitchFamily="34" charset="0"/>
              <a:ea typeface="+mj-ea"/>
              <a:cs typeface="Arial" panose="020B0604020202020204" pitchFamily="34" charset="0"/>
            </a:endParaRPr>
          </a:p>
        </p:txBody>
      </p:sp>
      <p:sp>
        <p:nvSpPr>
          <p:cNvPr id="10" name="TextBox 9">
            <a:extLst>
              <a:ext uri="{FF2B5EF4-FFF2-40B4-BE49-F238E27FC236}">
                <a16:creationId xmlns:a16="http://schemas.microsoft.com/office/drawing/2014/main" id="{D714F2CE-A505-494C-B0FF-E33C09E3A775}"/>
              </a:ext>
            </a:extLst>
          </p:cNvPr>
          <p:cNvSpPr txBox="1"/>
          <p:nvPr/>
        </p:nvSpPr>
        <p:spPr>
          <a:xfrm>
            <a:off x="133007" y="1244800"/>
            <a:ext cx="11922937" cy="5632311"/>
          </a:xfrm>
          <a:prstGeom prst="rect">
            <a:avLst/>
          </a:prstGeom>
          <a:noFill/>
        </p:spPr>
        <p:txBody>
          <a:bodyPr wrap="square" rtlCol="0">
            <a:spAutoFit/>
          </a:bodyPr>
          <a:lstStyle/>
          <a:p>
            <a:pPr marL="285750" indent="-285750" algn="l">
              <a:buFont typeface="Arial" panose="020B0604020202020204" pitchFamily="34" charset="0"/>
              <a:buChar char="•"/>
            </a:pPr>
            <a:endParaRPr lang="en-US" b="1" i="0">
              <a:solidFill>
                <a:srgbClr val="7030A0"/>
              </a:solidFill>
              <a:effectLst/>
            </a:endParaRPr>
          </a:p>
          <a:p>
            <a:pPr marL="285750" indent="-285750" algn="l">
              <a:buFont typeface="Arial" panose="020B0604020202020204" pitchFamily="34" charset="0"/>
              <a:buChar char="•"/>
            </a:pPr>
            <a:r>
              <a:rPr lang="en-US" b="1" i="0" u="none" strike="noStrike">
                <a:solidFill>
                  <a:srgbClr val="7030A0"/>
                </a:solidFill>
                <a:effectLst/>
              </a:rPr>
              <a:t>Escalation:</a:t>
            </a:r>
            <a:r>
              <a:rPr lang="en-US" b="0" i="0" u="none" strike="noStrike">
                <a:solidFill>
                  <a:srgbClr val="7030A0"/>
                </a:solidFill>
                <a:effectLst/>
              </a:rPr>
              <a:t> A reminder that we should be escalating to groups, and then the members of those groups may pick up the incidents once available to do so. Not assigning incidents to a specific person.  </a:t>
            </a:r>
          </a:p>
          <a:p>
            <a:pPr marL="742950" lvl="1" indent="-285750" algn="l">
              <a:buFont typeface="Arial" panose="020B0604020202020204" pitchFamily="34" charset="0"/>
              <a:buChar char="•"/>
            </a:pPr>
            <a:r>
              <a:rPr lang="en-US" b="0" i="0" u="none" strike="noStrike">
                <a:solidFill>
                  <a:srgbClr val="7030A0"/>
                </a:solidFill>
                <a:effectLst/>
              </a:rPr>
              <a:t>Remember that you can add additional assignees if wanting to be sure someone is included on an incident.</a:t>
            </a:r>
          </a:p>
          <a:p>
            <a:pPr marL="285750" indent="-285750" algn="l">
              <a:buFont typeface="Arial" panose="020B0604020202020204" pitchFamily="34" charset="0"/>
              <a:buChar char="•"/>
            </a:pPr>
            <a:r>
              <a:rPr lang="en-US" b="1" i="0" u="none" strike="noStrike">
                <a:solidFill>
                  <a:srgbClr val="7030A0"/>
                </a:solidFill>
                <a:effectLst/>
              </a:rPr>
              <a:t>Escalation Guide</a:t>
            </a:r>
            <a:r>
              <a:rPr lang="en-US" b="0" i="0" u="none" strike="noStrike">
                <a:solidFill>
                  <a:srgbClr val="7030A0"/>
                </a:solidFill>
                <a:effectLst/>
              </a:rPr>
              <a:t>: We have a workflow pictured within our </a:t>
            </a:r>
            <a:r>
              <a:rPr lang="en-US" b="0" i="0" u="sng" strike="noStrike">
                <a:solidFill>
                  <a:srgbClr val="7030A0"/>
                </a:solidFill>
                <a:effectLst/>
                <a:hlinkClick r:id="rId3" tooltip="https://jacksonlewis.service-now.com/kb_view.do?sysparm_article=KB0010148">
                  <a:extLst>
                    <a:ext uri="{A12FA001-AC4F-418D-AE19-62706E023703}">
                      <ahyp:hlinkClr xmlns:ahyp="http://schemas.microsoft.com/office/drawing/2018/hyperlinkcolor" val="tx"/>
                    </a:ext>
                  </a:extLst>
                </a:hlinkClick>
              </a:rPr>
              <a:t>escalation guide</a:t>
            </a:r>
            <a:r>
              <a:rPr lang="en-US" b="0" i="0" u="none" strike="noStrike">
                <a:solidFill>
                  <a:srgbClr val="7030A0"/>
                </a:solidFill>
                <a:effectLst/>
              </a:rPr>
              <a:t>. Incidents are escalated through tiers and should not be coming back down to the Service Desk.</a:t>
            </a:r>
          </a:p>
          <a:p>
            <a:pPr marL="285750" indent="-285750" algn="l">
              <a:buFont typeface="Arial" panose="020B0604020202020204" pitchFamily="34" charset="0"/>
              <a:buChar char="•"/>
            </a:pPr>
            <a:r>
              <a:rPr lang="en-US" b="1" i="0" u="none" strike="noStrike">
                <a:solidFill>
                  <a:srgbClr val="7030A0"/>
                </a:solidFill>
                <a:effectLst/>
              </a:rPr>
              <a:t>Escalation Guide</a:t>
            </a:r>
            <a:r>
              <a:rPr lang="en-US" b="0" i="0" u="none" strike="noStrike">
                <a:solidFill>
                  <a:srgbClr val="7030A0"/>
                </a:solidFill>
                <a:effectLst/>
              </a:rPr>
              <a:t>: We have a workflow pictured within our </a:t>
            </a:r>
            <a:r>
              <a:rPr lang="en-US" b="0" i="0" u="sng" strike="noStrike">
                <a:solidFill>
                  <a:srgbClr val="7030A0"/>
                </a:solidFill>
                <a:effectLst/>
                <a:hlinkClick r:id="rId3" tooltip="https://jacksonlewis.service-now.com/kb_view.do?sysparm_article=KB0010148">
                  <a:extLst>
                    <a:ext uri="{A12FA001-AC4F-418D-AE19-62706E023703}">
                      <ahyp:hlinkClr xmlns:ahyp="http://schemas.microsoft.com/office/drawing/2018/hyperlinkcolor" val="tx"/>
                    </a:ext>
                  </a:extLst>
                </a:hlinkClick>
              </a:rPr>
              <a:t>escalation guide</a:t>
            </a:r>
            <a:r>
              <a:rPr lang="en-US" b="0" i="0" u="none" strike="noStrike">
                <a:solidFill>
                  <a:srgbClr val="7030A0"/>
                </a:solidFill>
                <a:effectLst/>
              </a:rPr>
              <a:t>. Incidents are escalated through tiers and should not be coming back down to the Service Desk.</a:t>
            </a:r>
            <a:endParaRPr lang="en-US">
              <a:solidFill>
                <a:srgbClr val="7030A0"/>
              </a:solidFill>
            </a:endParaRPr>
          </a:p>
          <a:p>
            <a:pPr marL="285750" indent="-285750">
              <a:buFont typeface="Arial" panose="020B0604020202020204" pitchFamily="34" charset="0"/>
              <a:buChar char="•"/>
            </a:pPr>
            <a:r>
              <a:rPr lang="en-US" b="1" i="0" u="none" strike="noStrike">
                <a:solidFill>
                  <a:srgbClr val="7030A0"/>
                </a:solidFill>
                <a:effectLst/>
              </a:rPr>
              <a:t>LinkedIn Learning:</a:t>
            </a:r>
            <a:r>
              <a:rPr lang="en-US" b="0" i="0" u="none" strike="noStrike">
                <a:solidFill>
                  <a:srgbClr val="7030A0"/>
                </a:solidFill>
                <a:effectLst/>
              </a:rPr>
              <a:t> Please review this </a:t>
            </a:r>
            <a:r>
              <a:rPr lang="en-US" b="0" i="0" u="sng" strike="noStrike">
                <a:solidFill>
                  <a:srgbClr val="7030A0"/>
                </a:solidFill>
                <a:effectLst/>
                <a:hlinkClick r:id="rId4" tooltip="https://jacksonlewis.service-now.com/kb_view.do?sysparm_article=KB0010989">
                  <a:extLst>
                    <a:ext uri="{A12FA001-AC4F-418D-AE19-62706E023703}">
                      <ahyp:hlinkClr xmlns:ahyp="http://schemas.microsoft.com/office/drawing/2018/hyperlinkcolor" val="tx"/>
                    </a:ext>
                  </a:extLst>
                </a:hlinkClick>
              </a:rPr>
              <a:t>new article</a:t>
            </a:r>
            <a:r>
              <a:rPr lang="en-US" b="0" i="0" u="none" strike="noStrike">
                <a:solidFill>
                  <a:srgbClr val="7030A0"/>
                </a:solidFill>
                <a:effectLst/>
              </a:rPr>
              <a:t>. Our license count has been reduced to 1000 and users may need to reactivate lapsed accounts.</a:t>
            </a:r>
          </a:p>
          <a:p>
            <a:pPr marL="285750" indent="-285750" algn="l">
              <a:buFont typeface="Arial" panose="020B0604020202020204" pitchFamily="34" charset="0"/>
              <a:buChar char="•"/>
            </a:pPr>
            <a:r>
              <a:rPr lang="en-US" b="1" i="0" u="none" strike="noStrike">
                <a:solidFill>
                  <a:srgbClr val="7030A0"/>
                </a:solidFill>
                <a:effectLst/>
              </a:rPr>
              <a:t>Security:</a:t>
            </a:r>
            <a:r>
              <a:rPr lang="en-US" b="0" i="0" u="none" strike="noStrike">
                <a:solidFill>
                  <a:srgbClr val="7030A0"/>
                </a:solidFill>
                <a:effectLst/>
              </a:rPr>
              <a:t> Have seen an uptick in incidents going to Security instead of the correct assignment group. Please be sure to reference the escalation guide in knowledge if you are unsure of where to send an Incident.</a:t>
            </a:r>
          </a:p>
          <a:p>
            <a:pPr marL="285750" indent="-285750" algn="l">
              <a:buFont typeface="Arial" panose="020B0604020202020204" pitchFamily="34" charset="0"/>
              <a:buChar char="•"/>
            </a:pPr>
            <a:r>
              <a:rPr lang="en-US" b="1" i="0" u="none" strike="noStrike">
                <a:solidFill>
                  <a:srgbClr val="7030A0"/>
                </a:solidFill>
                <a:effectLst/>
              </a:rPr>
              <a:t>Training Checkbox:</a:t>
            </a:r>
            <a:r>
              <a:rPr lang="en-US" b="0" i="0" u="none" strike="noStrike">
                <a:solidFill>
                  <a:srgbClr val="7030A0"/>
                </a:solidFill>
                <a:effectLst/>
              </a:rPr>
              <a:t> I’ve seen an increase in the use of the training checkbox within Incidents, thank you for continuing to use this! It’s providing very helpful feedback.</a:t>
            </a:r>
            <a:endParaRPr lang="en-US" u="none" strike="noStrike">
              <a:solidFill>
                <a:srgbClr val="7030A0"/>
              </a:solidFill>
            </a:endParaRPr>
          </a:p>
          <a:p>
            <a:pPr marL="285750" indent="-285750" algn="l">
              <a:buFont typeface="Arial" panose="020B0604020202020204" pitchFamily="34" charset="0"/>
              <a:buChar char="•"/>
            </a:pPr>
            <a:r>
              <a:rPr lang="en-US" b="1" i="0" u="none" strike="noStrike">
                <a:solidFill>
                  <a:srgbClr val="7030A0"/>
                </a:solidFill>
                <a:effectLst/>
              </a:rPr>
              <a:t>8x8 Phone System:</a:t>
            </a:r>
            <a:r>
              <a:rPr lang="en-US" b="0" i="0" u="none" strike="noStrike">
                <a:solidFill>
                  <a:srgbClr val="7030A0"/>
                </a:solidFill>
                <a:effectLst/>
              </a:rPr>
              <a:t> It’s official! We’re migrating our phone system from Cisco to 8x8, a cloud-based solution that integrates within Teams. The two things to take away from the below is there will be quite a bit of communications to users as well as preparation for and by IT.</a:t>
            </a:r>
            <a:endParaRPr lang="en-US" b="0" i="0">
              <a:solidFill>
                <a:srgbClr val="7030A0"/>
              </a:solidFill>
              <a:effectLst/>
            </a:endParaRPr>
          </a:p>
          <a:p>
            <a:pPr marL="285750" indent="-285750">
              <a:buFont typeface="Arial" panose="020B0604020202020204" pitchFamily="34" charset="0"/>
              <a:buChar char="•"/>
            </a:pPr>
            <a:r>
              <a:rPr lang="en-US" b="1" i="0" u="none" strike="noStrike">
                <a:solidFill>
                  <a:srgbClr val="7030A0"/>
                </a:solidFill>
                <a:effectLst/>
              </a:rPr>
              <a:t>Security Breach data requests:</a:t>
            </a:r>
            <a:r>
              <a:rPr lang="en-US" b="0" i="0" u="none" strike="noStrike">
                <a:solidFill>
                  <a:srgbClr val="7030A0"/>
                </a:solidFill>
                <a:effectLst/>
              </a:rPr>
              <a:t> In the case of any requests for information regarding the security breach that occurred in 2022, please follow the </a:t>
            </a:r>
            <a:r>
              <a:rPr lang="en-US" b="0" i="0" u="sng" strike="noStrike">
                <a:solidFill>
                  <a:srgbClr val="7030A0"/>
                </a:solidFill>
                <a:effectLst/>
                <a:hlinkClick r:id="rId5" tooltip="https://jacksonlewis.service-now.com/kb_view.do?sysparm_article=KB0010997">
                  <a:extLst>
                    <a:ext uri="{A12FA001-AC4F-418D-AE19-62706E023703}">
                      <ahyp:hlinkClr xmlns:ahyp="http://schemas.microsoft.com/office/drawing/2018/hyperlinkcolor" val="tx"/>
                    </a:ext>
                  </a:extLst>
                </a:hlinkClick>
              </a:rPr>
              <a:t>steps in knowledge</a:t>
            </a:r>
            <a:r>
              <a:rPr lang="en-US" b="0" i="0" u="none" strike="noStrike">
                <a:solidFill>
                  <a:srgbClr val="7030A0"/>
                </a:solidFill>
                <a:effectLst/>
              </a:rPr>
              <a:t>.</a:t>
            </a:r>
          </a:p>
          <a:p>
            <a:pPr algn="l"/>
            <a:endParaRPr lang="en-US" b="0" i="0" u="none" strike="noStrike">
              <a:solidFill>
                <a:srgbClr val="172B4D"/>
              </a:solidFill>
              <a:effectLst/>
              <a:latin typeface="-apple-system"/>
            </a:endParaRPr>
          </a:p>
        </p:txBody>
      </p:sp>
    </p:spTree>
    <p:extLst>
      <p:ext uri="{BB962C8B-B14F-4D97-AF65-F5344CB8AC3E}">
        <p14:creationId xmlns:p14="http://schemas.microsoft.com/office/powerpoint/2010/main" val="19161401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EEE6C06-9CE5-435A-B15A-928435252C9B}"/>
              </a:ext>
            </a:extLst>
          </p:cNvPr>
          <p:cNvSpPr>
            <a:spLocks noGrp="1"/>
          </p:cNvSpPr>
          <p:nvPr>
            <p:ph type="sldNum" sz="quarter" idx="4"/>
          </p:nvPr>
        </p:nvSpPr>
        <p:spPr>
          <a:xfrm>
            <a:off x="8759952" y="6355080"/>
            <a:ext cx="2743200" cy="365125"/>
          </a:xfrm>
        </p:spPr>
        <p:txBody>
          <a:bodyPr vert="horz" lIns="0" tIns="0" rIns="0" bIns="0" rtlCol="0" anchor="t" anchorCtr="0">
            <a:normAutofit/>
          </a:bodyPr>
          <a:lstStyle/>
          <a:p>
            <a:pPr>
              <a:spcAft>
                <a:spcPts val="600"/>
              </a:spcAft>
            </a:pPr>
            <a:fld id="{407F7647-6CBB-4945-B48A-22BF8575EA14}" type="slidenum">
              <a:rPr lang="en-US" smtClean="0"/>
              <a:pPr>
                <a:spcAft>
                  <a:spcPts val="600"/>
                </a:spcAft>
              </a:pPr>
              <a:t>26</a:t>
            </a:fld>
            <a:endParaRPr lang="en-US"/>
          </a:p>
        </p:txBody>
      </p:sp>
      <p:sp>
        <p:nvSpPr>
          <p:cNvPr id="4" name="Title 3">
            <a:extLst>
              <a:ext uri="{FF2B5EF4-FFF2-40B4-BE49-F238E27FC236}">
                <a16:creationId xmlns:a16="http://schemas.microsoft.com/office/drawing/2014/main" id="{7A455A8E-83A6-4CED-B2D7-B167ABA98BDE}"/>
              </a:ext>
            </a:extLst>
          </p:cNvPr>
          <p:cNvSpPr>
            <a:spLocks noGrp="1"/>
          </p:cNvSpPr>
          <p:nvPr>
            <p:ph type="title"/>
          </p:nvPr>
        </p:nvSpPr>
        <p:spPr>
          <a:xfrm>
            <a:off x="685800" y="457200"/>
            <a:ext cx="10817352" cy="737961"/>
          </a:xfrm>
        </p:spPr>
        <p:txBody>
          <a:bodyPr vert="horz" lIns="0" tIns="0" rIns="0" bIns="0" rtlCol="0" anchor="t" anchorCtr="0">
            <a:normAutofit/>
          </a:bodyPr>
          <a:lstStyle/>
          <a:p>
            <a:r>
              <a:rPr lang="en-US" sz="2500" b="1" i="1" kern="1200">
                <a:latin typeface="Arial" panose="020B0604020202020204" pitchFamily="34" charset="0"/>
                <a:ea typeface="+mj-ea"/>
                <a:cs typeface="Arial" panose="020B0604020202020204" pitchFamily="34" charset="0"/>
              </a:rPr>
              <a:t>8x8 </a:t>
            </a:r>
            <a:r>
              <a:rPr lang="en-US" sz="2500" b="1" kern="1200">
                <a:latin typeface="Arial" panose="020B0604020202020204" pitchFamily="34" charset="0"/>
                <a:ea typeface="+mj-ea"/>
                <a:cs typeface="Arial" panose="020B0604020202020204" pitchFamily="34" charset="0"/>
              </a:rPr>
              <a:t>Project Status</a:t>
            </a:r>
            <a:br>
              <a:rPr lang="en-US" sz="2500" b="1" i="0" kern="1200">
                <a:latin typeface="Arial" panose="020B0604020202020204" pitchFamily="34" charset="0"/>
                <a:ea typeface="+mj-ea"/>
                <a:cs typeface="Arial" panose="020B0604020202020204" pitchFamily="34" charset="0"/>
              </a:rPr>
            </a:br>
            <a:endParaRPr lang="en-US" sz="2500" b="1" i="0" kern="1200">
              <a:latin typeface="Arial" panose="020B0604020202020204" pitchFamily="34" charset="0"/>
              <a:ea typeface="+mj-ea"/>
              <a:cs typeface="Arial" panose="020B0604020202020204" pitchFamily="34" charset="0"/>
            </a:endParaRPr>
          </a:p>
        </p:txBody>
      </p:sp>
      <p:sp>
        <p:nvSpPr>
          <p:cNvPr id="10" name="TextBox 9">
            <a:extLst>
              <a:ext uri="{FF2B5EF4-FFF2-40B4-BE49-F238E27FC236}">
                <a16:creationId xmlns:a16="http://schemas.microsoft.com/office/drawing/2014/main" id="{D714F2CE-A505-494C-B0FF-E33C09E3A775}"/>
              </a:ext>
            </a:extLst>
          </p:cNvPr>
          <p:cNvSpPr txBox="1"/>
          <p:nvPr/>
        </p:nvSpPr>
        <p:spPr>
          <a:xfrm>
            <a:off x="1" y="1195161"/>
            <a:ext cx="12055944" cy="6463308"/>
          </a:xfrm>
          <a:prstGeom prst="rect">
            <a:avLst/>
          </a:prstGeom>
          <a:noFill/>
        </p:spPr>
        <p:txBody>
          <a:bodyPr wrap="square" rtlCol="0">
            <a:spAutoFit/>
          </a:bodyPr>
          <a:lstStyle/>
          <a:p>
            <a:r>
              <a:rPr lang="en-US" b="1">
                <a:solidFill>
                  <a:srgbClr val="7030A0"/>
                </a:solidFill>
              </a:rPr>
              <a:t>	Service Desk Goals for April:</a:t>
            </a:r>
          </a:p>
          <a:p>
            <a:pPr marL="285750" indent="-285750">
              <a:buFont typeface="Arial" panose="020B0604020202020204" pitchFamily="34" charset="0"/>
              <a:buChar char="•"/>
            </a:pPr>
            <a:r>
              <a:rPr lang="en-US">
                <a:solidFill>
                  <a:srgbClr val="7030A0"/>
                </a:solidFill>
              </a:rPr>
              <a:t>Continue configuring and testing </a:t>
            </a:r>
            <a:r>
              <a:rPr lang="en-US" i="1">
                <a:solidFill>
                  <a:srgbClr val="7030A0"/>
                </a:solidFill>
              </a:rPr>
              <a:t>Contact Center </a:t>
            </a:r>
            <a:r>
              <a:rPr lang="en-US">
                <a:solidFill>
                  <a:srgbClr val="7030A0"/>
                </a:solidFill>
              </a:rPr>
              <a:t>and the call flow. </a:t>
            </a:r>
          </a:p>
          <a:p>
            <a:pPr marL="285750" indent="-285750">
              <a:buFont typeface="Arial" panose="020B0604020202020204" pitchFamily="34" charset="0"/>
              <a:buChar char="•"/>
            </a:pPr>
            <a:r>
              <a:rPr lang="en-US">
                <a:solidFill>
                  <a:srgbClr val="7030A0"/>
                </a:solidFill>
              </a:rPr>
              <a:t>Configure and test </a:t>
            </a:r>
            <a:r>
              <a:rPr lang="en-US" i="1">
                <a:solidFill>
                  <a:srgbClr val="7030A0"/>
                </a:solidFill>
              </a:rPr>
              <a:t>Reporting</a:t>
            </a:r>
            <a:r>
              <a:rPr lang="en-US">
                <a:solidFill>
                  <a:srgbClr val="7030A0"/>
                </a:solidFill>
              </a:rPr>
              <a:t> to align with our current Cisco reports. </a:t>
            </a:r>
          </a:p>
          <a:p>
            <a:pPr marL="285750" indent="-285750">
              <a:buFont typeface="Arial" panose="020B0604020202020204" pitchFamily="34" charset="0"/>
              <a:buChar char="•"/>
            </a:pPr>
            <a:r>
              <a:rPr lang="en-US">
                <a:solidFill>
                  <a:srgbClr val="7030A0"/>
                </a:solidFill>
              </a:rPr>
              <a:t>Configure and test recording and </a:t>
            </a:r>
            <a:r>
              <a:rPr lang="en-US" i="1">
                <a:solidFill>
                  <a:srgbClr val="7030A0"/>
                </a:solidFill>
              </a:rPr>
              <a:t>Quality Management</a:t>
            </a:r>
            <a:r>
              <a:rPr lang="en-US">
                <a:solidFill>
                  <a:srgbClr val="7030A0"/>
                </a:solidFill>
              </a:rPr>
              <a:t>, to allow for continuation of call evaluations and continual improvement of the service level provided by the team. </a:t>
            </a:r>
          </a:p>
          <a:p>
            <a:pPr marL="285750" indent="-285750">
              <a:buFont typeface="Arial" panose="020B0604020202020204" pitchFamily="34" charset="0"/>
              <a:buChar char="•"/>
            </a:pPr>
            <a:r>
              <a:rPr lang="en-US">
                <a:solidFill>
                  <a:srgbClr val="7030A0"/>
                </a:solidFill>
              </a:rPr>
              <a:t>Configure </a:t>
            </a:r>
            <a:r>
              <a:rPr lang="en-US" i="1">
                <a:solidFill>
                  <a:srgbClr val="7030A0"/>
                </a:solidFill>
              </a:rPr>
              <a:t>Dashboards</a:t>
            </a:r>
            <a:r>
              <a:rPr lang="en-US">
                <a:solidFill>
                  <a:srgbClr val="7030A0"/>
                </a:solidFill>
              </a:rPr>
              <a:t> to provide similar data provided by our current 2Ring dashboards. </a:t>
            </a:r>
          </a:p>
          <a:p>
            <a:pPr algn="l"/>
            <a:endParaRPr lang="en-US" b="1">
              <a:solidFill>
                <a:srgbClr val="7030A0"/>
              </a:solidFill>
            </a:endParaRPr>
          </a:p>
          <a:p>
            <a:pPr algn="l"/>
            <a:r>
              <a:rPr lang="en-US" b="1">
                <a:solidFill>
                  <a:srgbClr val="7030A0"/>
                </a:solidFill>
              </a:rPr>
              <a:t>	</a:t>
            </a:r>
            <a:r>
              <a:rPr lang="en-US">
                <a:solidFill>
                  <a:srgbClr val="7030A0"/>
                </a:solidFill>
              </a:rPr>
              <a:t>The 8x8 project is now planned to start in May. Many of those who normally work on the NextGen project have been assigned to assist with the 8x8 rollout as the NextGen project has been put on hold for 2023. While onsite for 8x8 the team will handle a few items that are normally done during NextGen alongside the tasks for 8x8.   </a:t>
            </a:r>
            <a:endParaRPr lang="en-US" b="1" i="0">
              <a:solidFill>
                <a:srgbClr val="7030A0"/>
              </a:solidFill>
              <a:effectLst/>
            </a:endParaRPr>
          </a:p>
          <a:p>
            <a:pPr marL="285750" indent="-285750">
              <a:buFont typeface="Arial" panose="020B0604020202020204" pitchFamily="34" charset="0"/>
              <a:buChar char="•"/>
            </a:pPr>
            <a:r>
              <a:rPr lang="en-US">
                <a:solidFill>
                  <a:srgbClr val="7030A0"/>
                </a:solidFill>
              </a:rPr>
              <a:t>Removal of physical servers from rack for disposition. </a:t>
            </a:r>
          </a:p>
          <a:p>
            <a:pPr marL="285750" indent="-285750">
              <a:buFont typeface="Arial" panose="020B0604020202020204" pitchFamily="34" charset="0"/>
              <a:buChar char="•"/>
            </a:pPr>
            <a:r>
              <a:rPr lang="en-US">
                <a:solidFill>
                  <a:srgbClr val="7030A0"/>
                </a:solidFill>
              </a:rPr>
              <a:t>Replacing network printers. </a:t>
            </a:r>
          </a:p>
          <a:p>
            <a:r>
              <a:rPr lang="en-US">
                <a:solidFill>
                  <a:srgbClr val="7030A0"/>
                </a:solidFill>
              </a:rPr>
              <a:t>	With the migration from Cisco to 8x8 there will be </a:t>
            </a:r>
            <a:r>
              <a:rPr lang="en-US" i="1">
                <a:solidFill>
                  <a:srgbClr val="7030A0"/>
                </a:solidFill>
              </a:rPr>
              <a:t>benefits for the Service Desk team specifically</a:t>
            </a:r>
            <a:r>
              <a:rPr lang="en-US">
                <a:solidFill>
                  <a:srgbClr val="7030A0"/>
                </a:solidFill>
              </a:rPr>
              <a:t>. </a:t>
            </a:r>
          </a:p>
          <a:p>
            <a:pPr marL="285750" indent="-285750">
              <a:buFont typeface="Arial" panose="020B0604020202020204" pitchFamily="34" charset="0"/>
              <a:buChar char="•"/>
            </a:pPr>
            <a:r>
              <a:rPr lang="en-US" b="1">
                <a:solidFill>
                  <a:srgbClr val="7030A0"/>
                </a:solidFill>
              </a:rPr>
              <a:t>Callback: </a:t>
            </a:r>
            <a:r>
              <a:rPr lang="en-US">
                <a:solidFill>
                  <a:srgbClr val="7030A0"/>
                </a:solidFill>
              </a:rPr>
              <a:t>Introduction of the option to keep place in line and receive a call back. </a:t>
            </a:r>
          </a:p>
          <a:p>
            <a:pPr marL="285750" indent="-285750">
              <a:buFont typeface="Arial" panose="020B0604020202020204" pitchFamily="34" charset="0"/>
              <a:buChar char="•"/>
            </a:pPr>
            <a:r>
              <a:rPr lang="en-US" b="1" i="0" u="none" strike="noStrike">
                <a:solidFill>
                  <a:srgbClr val="7030A0"/>
                </a:solidFill>
                <a:effectLst/>
              </a:rPr>
              <a:t>Voicemail Queue: </a:t>
            </a:r>
            <a:r>
              <a:rPr lang="en-US" b="0" i="0" u="none" strike="noStrike">
                <a:solidFill>
                  <a:srgbClr val="7030A0"/>
                </a:solidFill>
                <a:effectLst/>
              </a:rPr>
              <a:t>When users select to leave a voicemail instead of an incident being generated, the voicemail will be added to the queue for review and a return call. </a:t>
            </a:r>
          </a:p>
          <a:p>
            <a:pPr marL="285750" indent="-285750">
              <a:buFont typeface="Arial" panose="020B0604020202020204" pitchFamily="34" charset="0"/>
              <a:buChar char="•"/>
            </a:pPr>
            <a:r>
              <a:rPr lang="en-US" b="1">
                <a:solidFill>
                  <a:srgbClr val="7030A0"/>
                </a:solidFill>
              </a:rPr>
              <a:t>Hardware Dependency: </a:t>
            </a:r>
            <a:r>
              <a:rPr lang="en-US">
                <a:solidFill>
                  <a:srgbClr val="7030A0"/>
                </a:solidFill>
              </a:rPr>
              <a:t>With the migration to softphone, the Service Desk team will be able to take calls from any JL office or remote work location without the dependency of traveling with their physical cisco phone.</a:t>
            </a:r>
          </a:p>
          <a:p>
            <a:pPr marL="285750" indent="-285750">
              <a:buFont typeface="Arial" panose="020B0604020202020204" pitchFamily="34" charset="0"/>
              <a:buChar char="•"/>
            </a:pPr>
            <a:r>
              <a:rPr lang="en-US">
                <a:solidFill>
                  <a:srgbClr val="7030A0"/>
                </a:solidFill>
              </a:rPr>
              <a:t>Interface: For administration, all of the tools are now within one administration portal, instead of being across 4. This also means we’re able to reduce the vendors used to accomplish the same tasks (Calabrio and 2Ring).</a:t>
            </a:r>
          </a:p>
          <a:p>
            <a:pPr marL="285750" indent="-285750">
              <a:buFont typeface="Arial" panose="020B0604020202020204" pitchFamily="34" charset="0"/>
              <a:buChar char="•"/>
            </a:pPr>
            <a:endParaRPr lang="en-US" b="1">
              <a:solidFill>
                <a:srgbClr val="7030A0"/>
              </a:solidFill>
            </a:endParaRPr>
          </a:p>
          <a:p>
            <a:pPr marL="285750" indent="-285750">
              <a:buFont typeface="Arial" panose="020B0604020202020204" pitchFamily="34" charset="0"/>
              <a:buChar char="•"/>
            </a:pPr>
            <a:endParaRPr lang="en-US" b="0" i="0" u="none" strike="noStrike">
              <a:solidFill>
                <a:srgbClr val="7030A0"/>
              </a:solidFill>
              <a:effectLst/>
            </a:endParaRPr>
          </a:p>
          <a:p>
            <a:pPr algn="l"/>
            <a:endParaRPr lang="en-US" b="0" i="0" u="none" strike="noStrike">
              <a:solidFill>
                <a:srgbClr val="172B4D"/>
              </a:solidFill>
              <a:effectLst/>
              <a:latin typeface="-apple-system"/>
            </a:endParaRPr>
          </a:p>
        </p:txBody>
      </p:sp>
    </p:spTree>
    <p:extLst>
      <p:ext uri="{BB962C8B-B14F-4D97-AF65-F5344CB8AC3E}">
        <p14:creationId xmlns:p14="http://schemas.microsoft.com/office/powerpoint/2010/main" val="24091932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4906772-A4EF-490E-9387-BB651BDCA075}"/>
              </a:ext>
            </a:extLst>
          </p:cNvPr>
          <p:cNvSpPr>
            <a:spLocks noGrp="1"/>
          </p:cNvSpPr>
          <p:nvPr>
            <p:ph type="title"/>
          </p:nvPr>
        </p:nvSpPr>
        <p:spPr/>
        <p:txBody>
          <a:bodyPr/>
          <a:lstStyle/>
          <a:p>
            <a:br>
              <a:rPr lang="en-US" sz="4000"/>
            </a:br>
            <a:r>
              <a:rPr lang="en-US" sz="4000"/>
              <a:t>Technology Operations</a:t>
            </a:r>
            <a:br>
              <a:rPr lang="en-US"/>
            </a:br>
            <a:endParaRPr lang="en-US"/>
          </a:p>
        </p:txBody>
      </p:sp>
      <p:sp>
        <p:nvSpPr>
          <p:cNvPr id="2" name="Footer Placeholder 1">
            <a:extLst>
              <a:ext uri="{FF2B5EF4-FFF2-40B4-BE49-F238E27FC236}">
                <a16:creationId xmlns:a16="http://schemas.microsoft.com/office/drawing/2014/main" id="{FE329348-6320-483F-A745-6555B90C2940}"/>
              </a:ext>
            </a:extLst>
          </p:cNvPr>
          <p:cNvSpPr>
            <a:spLocks noGrp="1"/>
          </p:cNvSpPr>
          <p:nvPr>
            <p:ph type="ftr" sz="quarter" idx="4294967295"/>
          </p:nvPr>
        </p:nvSpPr>
        <p:spPr>
          <a:xfrm>
            <a:off x="0" y="6356350"/>
            <a:ext cx="4114800" cy="365125"/>
          </a:xfrm>
        </p:spPr>
        <p:txBody>
          <a:bodyPr/>
          <a:lstStyle/>
          <a:p>
            <a:r>
              <a:rPr lang="en-US" b="1"/>
              <a:t>Jackson Lewis P.C.  </a:t>
            </a:r>
            <a:endParaRPr lang="en-US"/>
          </a:p>
        </p:txBody>
      </p:sp>
      <p:sp>
        <p:nvSpPr>
          <p:cNvPr id="3" name="Slide Number Placeholder 2">
            <a:extLst>
              <a:ext uri="{FF2B5EF4-FFF2-40B4-BE49-F238E27FC236}">
                <a16:creationId xmlns:a16="http://schemas.microsoft.com/office/drawing/2014/main" id="{E2DDFE91-434D-4BD4-A60E-4E8B492320D9}"/>
              </a:ext>
            </a:extLst>
          </p:cNvPr>
          <p:cNvSpPr>
            <a:spLocks noGrp="1"/>
          </p:cNvSpPr>
          <p:nvPr>
            <p:ph type="sldNum" sz="quarter" idx="4294967295"/>
          </p:nvPr>
        </p:nvSpPr>
        <p:spPr>
          <a:xfrm>
            <a:off x="9448800" y="6354763"/>
            <a:ext cx="2743200" cy="365125"/>
          </a:xfrm>
        </p:spPr>
        <p:txBody>
          <a:bodyPr/>
          <a:lstStyle/>
          <a:p>
            <a:fld id="{407F7647-6CBB-4945-B48A-22BF8575EA14}" type="slidenum">
              <a:rPr lang="en-US" smtClean="0"/>
              <a:pPr/>
              <a:t>27</a:t>
            </a:fld>
            <a:endParaRPr lang="en-US"/>
          </a:p>
        </p:txBody>
      </p:sp>
    </p:spTree>
    <p:extLst>
      <p:ext uri="{BB962C8B-B14F-4D97-AF65-F5344CB8AC3E}">
        <p14:creationId xmlns:p14="http://schemas.microsoft.com/office/powerpoint/2010/main" val="26759306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7835498-7952-47A7-95C8-BD7DEE591F99}"/>
              </a:ext>
            </a:extLst>
          </p:cNvPr>
          <p:cNvSpPr>
            <a:spLocks noGrp="1"/>
          </p:cNvSpPr>
          <p:nvPr>
            <p:ph type="ftr" sz="quarter" idx="3"/>
          </p:nvPr>
        </p:nvSpPr>
        <p:spPr/>
        <p:txBody>
          <a:bodyPr/>
          <a:lstStyle/>
          <a:p>
            <a:r>
              <a:rPr lang="en-US" b="1"/>
              <a:t>Jackson Lewis P.C.  </a:t>
            </a:r>
            <a:endParaRPr lang="en-US"/>
          </a:p>
        </p:txBody>
      </p:sp>
      <p:sp>
        <p:nvSpPr>
          <p:cNvPr id="3" name="Slide Number Placeholder 2">
            <a:extLst>
              <a:ext uri="{FF2B5EF4-FFF2-40B4-BE49-F238E27FC236}">
                <a16:creationId xmlns:a16="http://schemas.microsoft.com/office/drawing/2014/main" id="{CB6D4A68-E039-4353-9B6B-D85D10F682A8}"/>
              </a:ext>
            </a:extLst>
          </p:cNvPr>
          <p:cNvSpPr>
            <a:spLocks noGrp="1"/>
          </p:cNvSpPr>
          <p:nvPr>
            <p:ph type="sldNum" sz="quarter" idx="4"/>
          </p:nvPr>
        </p:nvSpPr>
        <p:spPr/>
        <p:txBody>
          <a:bodyPr/>
          <a:lstStyle/>
          <a:p>
            <a:fld id="{407F7647-6CBB-4945-B48A-22BF8575EA14}" type="slidenum">
              <a:rPr lang="en-US" smtClean="0"/>
              <a:pPr/>
              <a:t>28</a:t>
            </a:fld>
            <a:endParaRPr lang="en-US"/>
          </a:p>
        </p:txBody>
      </p:sp>
      <p:sp>
        <p:nvSpPr>
          <p:cNvPr id="6" name="Title 5">
            <a:extLst>
              <a:ext uri="{FF2B5EF4-FFF2-40B4-BE49-F238E27FC236}">
                <a16:creationId xmlns:a16="http://schemas.microsoft.com/office/drawing/2014/main" id="{4F961BD3-BC17-4AD6-A589-D7CE964A2F5F}"/>
              </a:ext>
            </a:extLst>
          </p:cNvPr>
          <p:cNvSpPr>
            <a:spLocks noGrp="1"/>
          </p:cNvSpPr>
          <p:nvPr>
            <p:ph type="title"/>
          </p:nvPr>
        </p:nvSpPr>
        <p:spPr/>
        <p:txBody>
          <a:bodyPr/>
          <a:lstStyle/>
          <a:p>
            <a:r>
              <a:rPr lang="en-US" sz="2500"/>
              <a:t>Escalation Status</a:t>
            </a:r>
            <a:br>
              <a:rPr lang="en-US" sz="2500"/>
            </a:br>
            <a:endParaRPr lang="en-US" sz="2500"/>
          </a:p>
        </p:txBody>
      </p:sp>
      <p:graphicFrame>
        <p:nvGraphicFramePr>
          <p:cNvPr id="9" name="Content Placeholder 13">
            <a:extLst>
              <a:ext uri="{FF2B5EF4-FFF2-40B4-BE49-F238E27FC236}">
                <a16:creationId xmlns:a16="http://schemas.microsoft.com/office/drawing/2014/main" id="{ED5316BA-5032-44AD-B1D4-AB70C072763A}"/>
              </a:ext>
            </a:extLst>
          </p:cNvPr>
          <p:cNvGraphicFramePr>
            <a:graphicFrameLocks/>
          </p:cNvGraphicFramePr>
          <p:nvPr>
            <p:extLst>
              <p:ext uri="{D42A27DB-BD31-4B8C-83A1-F6EECF244321}">
                <p14:modId xmlns:p14="http://schemas.microsoft.com/office/powerpoint/2010/main" val="1646166669"/>
              </p:ext>
            </p:extLst>
          </p:nvPr>
        </p:nvGraphicFramePr>
        <p:xfrm>
          <a:off x="734271" y="1364116"/>
          <a:ext cx="10905138" cy="482073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5853531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1E113F5-DFF8-4164-B36F-536494969DD1}"/>
              </a:ext>
            </a:extLst>
          </p:cNvPr>
          <p:cNvSpPr>
            <a:spLocks noGrp="1"/>
          </p:cNvSpPr>
          <p:nvPr>
            <p:ph type="ftr" sz="quarter" idx="3"/>
          </p:nvPr>
        </p:nvSpPr>
        <p:spPr/>
        <p:txBody>
          <a:bodyPr/>
          <a:lstStyle/>
          <a:p>
            <a:r>
              <a:rPr lang="en-US" b="1"/>
              <a:t>Jackson Lewis P.C.  </a:t>
            </a:r>
            <a:endParaRPr lang="en-US"/>
          </a:p>
        </p:txBody>
      </p:sp>
      <p:sp>
        <p:nvSpPr>
          <p:cNvPr id="3" name="Slide Number Placeholder 2">
            <a:extLst>
              <a:ext uri="{FF2B5EF4-FFF2-40B4-BE49-F238E27FC236}">
                <a16:creationId xmlns:a16="http://schemas.microsoft.com/office/drawing/2014/main" id="{3B74E2F7-94D5-4328-B617-D60FB1B52F13}"/>
              </a:ext>
            </a:extLst>
          </p:cNvPr>
          <p:cNvSpPr>
            <a:spLocks noGrp="1"/>
          </p:cNvSpPr>
          <p:nvPr>
            <p:ph type="sldNum" sz="quarter" idx="4"/>
          </p:nvPr>
        </p:nvSpPr>
        <p:spPr/>
        <p:txBody>
          <a:bodyPr/>
          <a:lstStyle/>
          <a:p>
            <a:fld id="{407F7647-6CBB-4945-B48A-22BF8575EA14}" type="slidenum">
              <a:rPr lang="en-US" smtClean="0"/>
              <a:pPr/>
              <a:t>29</a:t>
            </a:fld>
            <a:endParaRPr lang="en-US"/>
          </a:p>
        </p:txBody>
      </p:sp>
      <p:sp>
        <p:nvSpPr>
          <p:cNvPr id="7" name="Title 6">
            <a:extLst>
              <a:ext uri="{FF2B5EF4-FFF2-40B4-BE49-F238E27FC236}">
                <a16:creationId xmlns:a16="http://schemas.microsoft.com/office/drawing/2014/main" id="{5AC87D34-7247-4F24-80A1-17CAE7F9C124}"/>
              </a:ext>
            </a:extLst>
          </p:cNvPr>
          <p:cNvSpPr>
            <a:spLocks noGrp="1"/>
          </p:cNvSpPr>
          <p:nvPr>
            <p:ph type="title"/>
          </p:nvPr>
        </p:nvSpPr>
        <p:spPr/>
        <p:txBody>
          <a:bodyPr/>
          <a:lstStyle/>
          <a:p>
            <a:r>
              <a:rPr lang="en-US" sz="2500"/>
              <a:t>Escalation Baselines</a:t>
            </a:r>
            <a:br>
              <a:rPr lang="en-US" sz="2500">
                <a:solidFill>
                  <a:srgbClr val="FF0000"/>
                </a:solidFill>
              </a:rPr>
            </a:br>
            <a:endParaRPr lang="en-US" sz="2500"/>
          </a:p>
        </p:txBody>
      </p:sp>
      <p:graphicFrame>
        <p:nvGraphicFramePr>
          <p:cNvPr id="9" name="Content Placeholder 13">
            <a:extLst>
              <a:ext uri="{FF2B5EF4-FFF2-40B4-BE49-F238E27FC236}">
                <a16:creationId xmlns:a16="http://schemas.microsoft.com/office/drawing/2014/main" id="{DD42D8F5-1A2E-466D-9416-FE8984112E15}"/>
              </a:ext>
            </a:extLst>
          </p:cNvPr>
          <p:cNvGraphicFramePr>
            <a:graphicFrameLocks/>
          </p:cNvGraphicFramePr>
          <p:nvPr>
            <p:extLst>
              <p:ext uri="{D42A27DB-BD31-4B8C-83A1-F6EECF244321}">
                <p14:modId xmlns:p14="http://schemas.microsoft.com/office/powerpoint/2010/main" val="3800043268"/>
              </p:ext>
            </p:extLst>
          </p:nvPr>
        </p:nvGraphicFramePr>
        <p:xfrm>
          <a:off x="227642" y="1421280"/>
          <a:ext cx="11736716" cy="475092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2435775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A70941F-C2BA-45A3-AD04-6423809D205E}"/>
              </a:ext>
            </a:extLst>
          </p:cNvPr>
          <p:cNvSpPr>
            <a:spLocks noGrp="1"/>
          </p:cNvSpPr>
          <p:nvPr>
            <p:ph type="title"/>
          </p:nvPr>
        </p:nvSpPr>
        <p:spPr/>
        <p:txBody>
          <a:bodyPr/>
          <a:lstStyle/>
          <a:p>
            <a:r>
              <a:rPr lang="en-US"/>
              <a:t>Executive Summary</a:t>
            </a:r>
          </a:p>
        </p:txBody>
      </p:sp>
      <p:sp>
        <p:nvSpPr>
          <p:cNvPr id="7" name="Content Placeholder 4">
            <a:extLst>
              <a:ext uri="{FF2B5EF4-FFF2-40B4-BE49-F238E27FC236}">
                <a16:creationId xmlns:a16="http://schemas.microsoft.com/office/drawing/2014/main" id="{53DEA0B0-D7CE-4F75-96B1-B7DE1681D2A0}"/>
              </a:ext>
            </a:extLst>
          </p:cNvPr>
          <p:cNvSpPr>
            <a:spLocks noGrp="1"/>
          </p:cNvSpPr>
          <p:nvPr>
            <p:ph idx="1"/>
          </p:nvPr>
        </p:nvSpPr>
        <p:spPr>
          <a:xfrm>
            <a:off x="407467" y="1431636"/>
            <a:ext cx="11374018" cy="5286406"/>
          </a:xfrm>
        </p:spPr>
        <p:txBody>
          <a:bodyPr vert="horz" lIns="0" tIns="0" rIns="0" bIns="0" rtlCol="0" anchor="t">
            <a:noAutofit/>
          </a:bodyPr>
          <a:lstStyle/>
          <a:p>
            <a:pPr marL="0" indent="0">
              <a:buNone/>
            </a:pPr>
            <a:r>
              <a:rPr lang="en-US" sz="1800" dirty="0">
                <a:solidFill>
                  <a:srgbClr val="7030A0"/>
                </a:solidFill>
                <a:latin typeface="Arial"/>
                <a:cs typeface="Arial"/>
              </a:rPr>
              <a:t>Incident Management </a:t>
            </a:r>
            <a:r>
              <a:rPr lang="en-US" sz="1800" dirty="0">
                <a:latin typeface="Arial"/>
                <a:cs typeface="Arial"/>
              </a:rPr>
              <a:t>saw incident volume rise in March (3593). The first call resolution, or FCR, was 89.6%. The overall SLA goal across all teams was met at 91.8%. </a:t>
            </a:r>
            <a:endParaRPr lang="en-US" sz="1800" dirty="0">
              <a:latin typeface="Arial" panose="020B0604020202020204" pitchFamily="34" charset="0"/>
              <a:cs typeface="Arial" panose="020B0604020202020204" pitchFamily="34" charset="0"/>
            </a:endParaRPr>
          </a:p>
          <a:p>
            <a:pPr marL="0" indent="0">
              <a:buNone/>
            </a:pPr>
            <a:r>
              <a:rPr lang="en-US" sz="1800" dirty="0">
                <a:solidFill>
                  <a:srgbClr val="7030A0"/>
                </a:solidFill>
                <a:latin typeface="Arial"/>
                <a:cs typeface="Arial"/>
              </a:rPr>
              <a:t>Service Desk </a:t>
            </a:r>
            <a:r>
              <a:rPr lang="en-US" sz="1800" dirty="0">
                <a:latin typeface="Arial"/>
                <a:cs typeface="Arial"/>
              </a:rPr>
              <a:t>call volume remained steady at 2912 calls in March. Calls answered within 30-, 60-, and 90- seconds goals were surpassed. Average speed to answer was very low at 25 seconds. The abandonment rate goal for the month was also surpassed at 5.05%. SLA goals were met by the Service Desk with an overall SLA score of 97.9%. </a:t>
            </a:r>
          </a:p>
          <a:p>
            <a:pPr marL="0" indent="0">
              <a:buNone/>
            </a:pPr>
            <a:r>
              <a:rPr lang="en-US" sz="1800" dirty="0">
                <a:solidFill>
                  <a:srgbClr val="7030A0"/>
                </a:solidFill>
                <a:latin typeface="Arial"/>
                <a:cs typeface="Arial"/>
              </a:rPr>
              <a:t>Technology Operations </a:t>
            </a:r>
            <a:r>
              <a:rPr lang="en-US" sz="1800" dirty="0">
                <a:solidFill>
                  <a:srgbClr val="000000"/>
                </a:solidFill>
                <a:latin typeface="Arial"/>
                <a:cs typeface="Arial"/>
              </a:rPr>
              <a:t> </a:t>
            </a:r>
            <a:r>
              <a:rPr lang="en-US" sz="1800" dirty="0">
                <a:latin typeface="Arial"/>
                <a:cs typeface="Arial"/>
              </a:rPr>
              <a:t>22% increase in escalated tickets coming to Tech Ops from the previous month. Escalated tickets to engineers remain the same with most tickets going to Marion Thomas for </a:t>
            </a:r>
            <a:r>
              <a:rPr lang="en-US" sz="1800" dirty="0" err="1">
                <a:latin typeface="Arial"/>
                <a:cs typeface="Arial"/>
              </a:rPr>
              <a:t>NetDocs</a:t>
            </a:r>
            <a:r>
              <a:rPr lang="en-US" sz="1800" dirty="0">
                <a:latin typeface="Arial"/>
                <a:cs typeface="Arial"/>
              </a:rPr>
              <a:t>. 80% increase in logic monitor alerts due to mostly status/idle interval on network equipment. Investigating to further finetune threshold to reduce false positive of polling the network devices. Website Monitoring with 3 sites dropping from 99% due to authentication changes and DR testing with </a:t>
            </a:r>
            <a:r>
              <a:rPr lang="en-US" sz="1800" dirty="0" err="1">
                <a:latin typeface="Arial"/>
                <a:cs typeface="Arial"/>
              </a:rPr>
              <a:t>Biscom</a:t>
            </a:r>
            <a:r>
              <a:rPr lang="en-US" sz="1800" dirty="0">
                <a:latin typeface="Arial"/>
                <a:cs typeface="Arial"/>
              </a:rPr>
              <a:t>. </a:t>
            </a:r>
          </a:p>
          <a:p>
            <a:pPr marL="0" indent="0">
              <a:buNone/>
            </a:pPr>
            <a:r>
              <a:rPr lang="en-US" sz="1800" dirty="0">
                <a:solidFill>
                  <a:srgbClr val="7030A0"/>
                </a:solidFill>
                <a:latin typeface="Arial"/>
                <a:cs typeface="Arial"/>
              </a:rPr>
              <a:t>Endpoint Engineering </a:t>
            </a:r>
            <a:r>
              <a:rPr lang="en-US" sz="1800" dirty="0">
                <a:latin typeface="Arial"/>
                <a:cs typeface="Arial"/>
              </a:rPr>
              <a:t>April saw most of our dormant SCCM agents' self-heal and become active in our environment due to the certificate enrollment setting assigned in April. Assessment tools such as Novabench and </a:t>
            </a:r>
            <a:r>
              <a:rPr lang="en-US" sz="1800" dirty="0" err="1">
                <a:latin typeface="Arial"/>
                <a:cs typeface="Arial"/>
              </a:rPr>
              <a:t>PerfMon</a:t>
            </a:r>
            <a:r>
              <a:rPr lang="en-US" sz="1800" dirty="0">
                <a:latin typeface="Arial"/>
                <a:cs typeface="Arial"/>
              </a:rPr>
              <a:t> are assisting team for Win10-Win11 assessments across all JL specific production hardware/works flows. CIS profiles are in production on all workstations firmwide and going forward. In May, Kofax 5, Citrix(19.12.7000), </a:t>
            </a:r>
            <a:r>
              <a:rPr lang="en-US" sz="1800" dirty="0" err="1">
                <a:latin typeface="Arial"/>
                <a:cs typeface="Arial"/>
              </a:rPr>
              <a:t>ndOffice</a:t>
            </a:r>
            <a:r>
              <a:rPr lang="en-US" sz="1800" dirty="0">
                <a:latin typeface="Arial"/>
                <a:cs typeface="Arial"/>
              </a:rPr>
              <a:t> 320 and Research Monitor 9.5.0 all tested throughout April to eventually start to go production by June 1</a:t>
            </a:r>
            <a:r>
              <a:rPr lang="en-US" sz="1800" baseline="30000" dirty="0">
                <a:latin typeface="Arial"/>
                <a:cs typeface="Arial"/>
              </a:rPr>
              <a:t>st</a:t>
            </a:r>
            <a:r>
              <a:rPr lang="en-US" sz="1800" dirty="0">
                <a:latin typeface="Arial"/>
                <a:cs typeface="Arial"/>
              </a:rPr>
              <a:t> 2023. </a:t>
            </a:r>
          </a:p>
        </p:txBody>
      </p:sp>
      <p:sp>
        <p:nvSpPr>
          <p:cNvPr id="2" name="Oval 1">
            <a:extLst>
              <a:ext uri="{FF2B5EF4-FFF2-40B4-BE49-F238E27FC236}">
                <a16:creationId xmlns:a16="http://schemas.microsoft.com/office/drawing/2014/main" id="{60053ED2-EE88-E362-3356-91111135C010}"/>
              </a:ext>
            </a:extLst>
          </p:cNvPr>
          <p:cNvSpPr/>
          <p:nvPr/>
        </p:nvSpPr>
        <p:spPr>
          <a:xfrm>
            <a:off x="120770" y="163902"/>
            <a:ext cx="286697" cy="293298"/>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488163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1E113F5-DFF8-4164-B36F-536494969DD1}"/>
              </a:ext>
            </a:extLst>
          </p:cNvPr>
          <p:cNvSpPr>
            <a:spLocks noGrp="1"/>
          </p:cNvSpPr>
          <p:nvPr>
            <p:ph type="ftr" sz="quarter" idx="3"/>
          </p:nvPr>
        </p:nvSpPr>
        <p:spPr/>
        <p:txBody>
          <a:bodyPr/>
          <a:lstStyle/>
          <a:p>
            <a:r>
              <a:rPr lang="en-US" b="1"/>
              <a:t>Jackson Lewis P.C.  </a:t>
            </a:r>
            <a:endParaRPr lang="en-US"/>
          </a:p>
        </p:txBody>
      </p:sp>
      <p:sp>
        <p:nvSpPr>
          <p:cNvPr id="3" name="Slide Number Placeholder 2">
            <a:extLst>
              <a:ext uri="{FF2B5EF4-FFF2-40B4-BE49-F238E27FC236}">
                <a16:creationId xmlns:a16="http://schemas.microsoft.com/office/drawing/2014/main" id="{3B74E2F7-94D5-4328-B617-D60FB1B52F13}"/>
              </a:ext>
            </a:extLst>
          </p:cNvPr>
          <p:cNvSpPr>
            <a:spLocks noGrp="1"/>
          </p:cNvSpPr>
          <p:nvPr>
            <p:ph type="sldNum" sz="quarter" idx="4"/>
          </p:nvPr>
        </p:nvSpPr>
        <p:spPr/>
        <p:txBody>
          <a:bodyPr/>
          <a:lstStyle/>
          <a:p>
            <a:fld id="{407F7647-6CBB-4945-B48A-22BF8575EA14}" type="slidenum">
              <a:rPr lang="en-US" smtClean="0"/>
              <a:pPr/>
              <a:t>30</a:t>
            </a:fld>
            <a:endParaRPr lang="en-US"/>
          </a:p>
        </p:txBody>
      </p:sp>
      <p:sp>
        <p:nvSpPr>
          <p:cNvPr id="7" name="Title 6">
            <a:extLst>
              <a:ext uri="{FF2B5EF4-FFF2-40B4-BE49-F238E27FC236}">
                <a16:creationId xmlns:a16="http://schemas.microsoft.com/office/drawing/2014/main" id="{5AC87D34-7247-4F24-80A1-17CAE7F9C124}"/>
              </a:ext>
            </a:extLst>
          </p:cNvPr>
          <p:cNvSpPr>
            <a:spLocks noGrp="1"/>
          </p:cNvSpPr>
          <p:nvPr>
            <p:ph type="title"/>
          </p:nvPr>
        </p:nvSpPr>
        <p:spPr>
          <a:ln>
            <a:noFill/>
          </a:ln>
        </p:spPr>
        <p:txBody>
          <a:bodyPr/>
          <a:lstStyle/>
          <a:p>
            <a:r>
              <a:rPr lang="en-US" sz="2500"/>
              <a:t>Logic Monitor Alerts</a:t>
            </a:r>
            <a:br>
              <a:rPr lang="en-US" sz="2500"/>
            </a:br>
            <a:endParaRPr lang="en-US" sz="2500"/>
          </a:p>
        </p:txBody>
      </p:sp>
      <p:sp>
        <p:nvSpPr>
          <p:cNvPr id="4" name="TextBox 3">
            <a:extLst>
              <a:ext uri="{FF2B5EF4-FFF2-40B4-BE49-F238E27FC236}">
                <a16:creationId xmlns:a16="http://schemas.microsoft.com/office/drawing/2014/main" id="{66280822-F287-4C3C-9FF4-97BC632850E0}"/>
              </a:ext>
            </a:extLst>
          </p:cNvPr>
          <p:cNvSpPr txBox="1"/>
          <p:nvPr/>
        </p:nvSpPr>
        <p:spPr>
          <a:xfrm>
            <a:off x="6916483" y="1654668"/>
            <a:ext cx="5275517" cy="2819233"/>
          </a:xfrm>
          <a:prstGeom prst="rect">
            <a:avLst/>
          </a:prstGeom>
          <a:noFill/>
        </p:spPr>
        <p:txBody>
          <a:bodyPr vert="horz" wrap="square" lIns="91440" tIns="45720" rIns="91440" bIns="45720" rtlCol="0" anchor="t">
            <a:spAutoFit/>
          </a:bodyPr>
          <a:lstStyle/>
          <a:p>
            <a:r>
              <a:rPr lang="en-US" sz="1400" b="1" u="sng"/>
              <a:t>Critical Alerts:</a:t>
            </a:r>
          </a:p>
          <a:p>
            <a:pPr marL="742950" lvl="1" indent="-285750">
              <a:buFont typeface="Arial" panose="020B0604020202020204" pitchFamily="34" charset="0"/>
              <a:buChar char="•"/>
            </a:pPr>
            <a:r>
              <a:rPr lang="en-US" sz="1400"/>
              <a:t>Self-Signed Certs reach critical threshold (less than 2 days)</a:t>
            </a:r>
          </a:p>
          <a:p>
            <a:pPr marL="742950" lvl="1" indent="-285750">
              <a:buFont typeface="Arial" panose="020B0604020202020204" pitchFamily="34" charset="0"/>
              <a:buChar char="•"/>
            </a:pPr>
            <a:r>
              <a:rPr lang="en-US" sz="1400" err="1"/>
              <a:t>idleInterval</a:t>
            </a:r>
            <a:r>
              <a:rPr lang="en-US" sz="1400"/>
              <a:t> on network equipment ( Adjusting threshold for false positives)</a:t>
            </a:r>
          </a:p>
          <a:p>
            <a:r>
              <a:rPr lang="en-US" sz="1400" b="1" u="sng"/>
              <a:t>Error Alerts:</a:t>
            </a:r>
          </a:p>
          <a:p>
            <a:pPr marL="742950" lvl="1" indent="-285750">
              <a:buFont typeface="Arial" panose="020B0604020202020204" pitchFamily="34" charset="0"/>
              <a:buChar char="•"/>
            </a:pPr>
            <a:r>
              <a:rPr lang="en-US" sz="1400"/>
              <a:t>CPU/HDD Thresholds</a:t>
            </a:r>
          </a:p>
          <a:p>
            <a:pPr marL="742950" lvl="1" indent="-285750">
              <a:buFont typeface="Arial" panose="020B0604020202020204" pitchFamily="34" charset="0"/>
              <a:buChar char="•"/>
            </a:pPr>
            <a:r>
              <a:rPr lang="en-US" sz="1400">
                <a:cs typeface="Calibri"/>
              </a:rPr>
              <a:t>State on network </a:t>
            </a:r>
            <a:r>
              <a:rPr lang="en-US" sz="1400" err="1">
                <a:cs typeface="Calibri"/>
              </a:rPr>
              <a:t>equipments</a:t>
            </a:r>
            <a:endParaRPr lang="en-US" sz="1400">
              <a:cs typeface="Calibri"/>
            </a:endParaRPr>
          </a:p>
          <a:p>
            <a:pPr marL="742950" lvl="1" indent="-285750">
              <a:buFont typeface="Arial" panose="020B0604020202020204" pitchFamily="34" charset="0"/>
              <a:buChar char="•"/>
            </a:pPr>
            <a:r>
              <a:rPr lang="en-US" sz="1400">
                <a:cs typeface="Calibri"/>
              </a:rPr>
              <a:t>CLE/BHM ISP states</a:t>
            </a:r>
          </a:p>
          <a:p>
            <a:pPr lvl="1"/>
            <a:endParaRPr lang="en-US" sz="1400">
              <a:cs typeface="Calibri"/>
            </a:endParaRPr>
          </a:p>
          <a:p>
            <a:pPr lvl="1"/>
            <a:endParaRPr lang="en-US" sz="1400"/>
          </a:p>
          <a:p>
            <a:endParaRPr lang="en-US" sz="1860"/>
          </a:p>
          <a:p>
            <a:endParaRPr lang="en-US" sz="1860"/>
          </a:p>
        </p:txBody>
      </p:sp>
      <p:graphicFrame>
        <p:nvGraphicFramePr>
          <p:cNvPr id="9" name="Content Placeholder 13">
            <a:extLst>
              <a:ext uri="{FF2B5EF4-FFF2-40B4-BE49-F238E27FC236}">
                <a16:creationId xmlns:a16="http://schemas.microsoft.com/office/drawing/2014/main" id="{FFAABD10-263C-4728-A9EF-127D892D3140}"/>
              </a:ext>
            </a:extLst>
          </p:cNvPr>
          <p:cNvGraphicFramePr>
            <a:graphicFrameLocks/>
          </p:cNvGraphicFramePr>
          <p:nvPr>
            <p:extLst>
              <p:ext uri="{D42A27DB-BD31-4B8C-83A1-F6EECF244321}">
                <p14:modId xmlns:p14="http://schemas.microsoft.com/office/powerpoint/2010/main" val="1347724469"/>
              </p:ext>
            </p:extLst>
          </p:nvPr>
        </p:nvGraphicFramePr>
        <p:xfrm>
          <a:off x="0" y="1570182"/>
          <a:ext cx="6808242" cy="468329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06929302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1E113F5-DFF8-4164-B36F-536494969DD1}"/>
              </a:ext>
            </a:extLst>
          </p:cNvPr>
          <p:cNvSpPr>
            <a:spLocks noGrp="1"/>
          </p:cNvSpPr>
          <p:nvPr>
            <p:ph type="ftr" sz="quarter" idx="3"/>
          </p:nvPr>
        </p:nvSpPr>
        <p:spPr/>
        <p:txBody>
          <a:bodyPr/>
          <a:lstStyle/>
          <a:p>
            <a:r>
              <a:rPr lang="en-US" b="1"/>
              <a:t>Jackson Lewis P.C.  </a:t>
            </a:r>
            <a:endParaRPr lang="en-US"/>
          </a:p>
        </p:txBody>
      </p:sp>
      <p:sp>
        <p:nvSpPr>
          <p:cNvPr id="3" name="Slide Number Placeholder 2">
            <a:extLst>
              <a:ext uri="{FF2B5EF4-FFF2-40B4-BE49-F238E27FC236}">
                <a16:creationId xmlns:a16="http://schemas.microsoft.com/office/drawing/2014/main" id="{3B74E2F7-94D5-4328-B617-D60FB1B52F13}"/>
              </a:ext>
            </a:extLst>
          </p:cNvPr>
          <p:cNvSpPr>
            <a:spLocks noGrp="1"/>
          </p:cNvSpPr>
          <p:nvPr>
            <p:ph type="sldNum" sz="quarter" idx="4"/>
          </p:nvPr>
        </p:nvSpPr>
        <p:spPr/>
        <p:txBody>
          <a:bodyPr/>
          <a:lstStyle/>
          <a:p>
            <a:fld id="{407F7647-6CBB-4945-B48A-22BF8575EA14}" type="slidenum">
              <a:rPr lang="en-US" smtClean="0"/>
              <a:pPr/>
              <a:t>31</a:t>
            </a:fld>
            <a:endParaRPr lang="en-US"/>
          </a:p>
        </p:txBody>
      </p:sp>
      <p:sp>
        <p:nvSpPr>
          <p:cNvPr id="7" name="Title 6">
            <a:extLst>
              <a:ext uri="{FF2B5EF4-FFF2-40B4-BE49-F238E27FC236}">
                <a16:creationId xmlns:a16="http://schemas.microsoft.com/office/drawing/2014/main" id="{5AC87D34-7247-4F24-80A1-17CAE7F9C124}"/>
              </a:ext>
            </a:extLst>
          </p:cNvPr>
          <p:cNvSpPr>
            <a:spLocks noGrp="1"/>
          </p:cNvSpPr>
          <p:nvPr>
            <p:ph type="title"/>
          </p:nvPr>
        </p:nvSpPr>
        <p:spPr>
          <a:ln>
            <a:noFill/>
          </a:ln>
        </p:spPr>
        <p:txBody>
          <a:bodyPr/>
          <a:lstStyle/>
          <a:p>
            <a:r>
              <a:rPr lang="en-US" sz="2500">
                <a:latin typeface="Arial"/>
                <a:cs typeface="Arial"/>
              </a:rPr>
              <a:t>Resource Uptime</a:t>
            </a:r>
            <a:br>
              <a:rPr lang="en-US" sz="2500"/>
            </a:br>
            <a:endParaRPr lang="en-US" sz="2500"/>
          </a:p>
        </p:txBody>
      </p:sp>
      <p:sp>
        <p:nvSpPr>
          <p:cNvPr id="4" name="TextBox 3">
            <a:extLst>
              <a:ext uri="{FF2B5EF4-FFF2-40B4-BE49-F238E27FC236}">
                <a16:creationId xmlns:a16="http://schemas.microsoft.com/office/drawing/2014/main" id="{66280822-F287-4C3C-9FF4-97BC632850E0}"/>
              </a:ext>
            </a:extLst>
          </p:cNvPr>
          <p:cNvSpPr txBox="1"/>
          <p:nvPr/>
        </p:nvSpPr>
        <p:spPr>
          <a:xfrm>
            <a:off x="2408905" y="5248731"/>
            <a:ext cx="184731" cy="276999"/>
          </a:xfrm>
          <a:prstGeom prst="rect">
            <a:avLst/>
          </a:prstGeom>
          <a:noFill/>
        </p:spPr>
        <p:txBody>
          <a:bodyPr vert="horz" wrap="none" lIns="91440" tIns="45720" rIns="91440" bIns="45720" rtlCol="0" anchor="t">
            <a:spAutoFit/>
          </a:bodyPr>
          <a:lstStyle/>
          <a:p>
            <a:endParaRPr lang="en-US" sz="1200">
              <a:cs typeface="Calibri"/>
            </a:endParaRPr>
          </a:p>
        </p:txBody>
      </p:sp>
      <p:graphicFrame>
        <p:nvGraphicFramePr>
          <p:cNvPr id="10" name="Table 10">
            <a:extLst>
              <a:ext uri="{FF2B5EF4-FFF2-40B4-BE49-F238E27FC236}">
                <a16:creationId xmlns:a16="http://schemas.microsoft.com/office/drawing/2014/main" id="{2926F7AB-1857-D5C1-35B2-A22893FBB990}"/>
              </a:ext>
            </a:extLst>
          </p:cNvPr>
          <p:cNvGraphicFramePr>
            <a:graphicFrameLocks noGrp="1"/>
          </p:cNvGraphicFramePr>
          <p:nvPr>
            <p:extLst>
              <p:ext uri="{D42A27DB-BD31-4B8C-83A1-F6EECF244321}">
                <p14:modId xmlns:p14="http://schemas.microsoft.com/office/powerpoint/2010/main" val="199615818"/>
              </p:ext>
            </p:extLst>
          </p:nvPr>
        </p:nvGraphicFramePr>
        <p:xfrm>
          <a:off x="369455" y="1550719"/>
          <a:ext cx="6356661" cy="4496479"/>
        </p:xfrm>
        <a:graphic>
          <a:graphicData uri="http://schemas.openxmlformats.org/drawingml/2006/table">
            <a:tbl>
              <a:tblPr firstRow="1" bandRow="1">
                <a:tableStyleId>{5C22544A-7EE6-4342-B048-85BDC9FD1C3A}</a:tableStyleId>
              </a:tblPr>
              <a:tblGrid>
                <a:gridCol w="2307571">
                  <a:extLst>
                    <a:ext uri="{9D8B030D-6E8A-4147-A177-3AD203B41FA5}">
                      <a16:colId xmlns:a16="http://schemas.microsoft.com/office/drawing/2014/main" val="3664369614"/>
                    </a:ext>
                  </a:extLst>
                </a:gridCol>
                <a:gridCol w="1349552">
                  <a:extLst>
                    <a:ext uri="{9D8B030D-6E8A-4147-A177-3AD203B41FA5}">
                      <a16:colId xmlns:a16="http://schemas.microsoft.com/office/drawing/2014/main" val="182517123"/>
                    </a:ext>
                  </a:extLst>
                </a:gridCol>
                <a:gridCol w="1349769">
                  <a:extLst>
                    <a:ext uri="{9D8B030D-6E8A-4147-A177-3AD203B41FA5}">
                      <a16:colId xmlns:a16="http://schemas.microsoft.com/office/drawing/2014/main" val="2130247252"/>
                    </a:ext>
                  </a:extLst>
                </a:gridCol>
                <a:gridCol w="1349769">
                  <a:extLst>
                    <a:ext uri="{9D8B030D-6E8A-4147-A177-3AD203B41FA5}">
                      <a16:colId xmlns:a16="http://schemas.microsoft.com/office/drawing/2014/main" val="3523951045"/>
                    </a:ext>
                  </a:extLst>
                </a:gridCol>
              </a:tblGrid>
              <a:tr h="370840">
                <a:tc>
                  <a:txBody>
                    <a:bodyPr/>
                    <a:lstStyle/>
                    <a:p>
                      <a:r>
                        <a:rPr lang="en-US"/>
                        <a:t>Resource</a:t>
                      </a:r>
                    </a:p>
                  </a:txBody>
                  <a:tcPr/>
                </a:tc>
                <a:tc>
                  <a:txBody>
                    <a:bodyPr/>
                    <a:lstStyle/>
                    <a:p>
                      <a:pPr lvl="0">
                        <a:buNone/>
                      </a:pPr>
                      <a:r>
                        <a:rPr lang="en-US"/>
                        <a:t>January</a:t>
                      </a:r>
                    </a:p>
                  </a:txBody>
                  <a:tcPr/>
                </a:tc>
                <a:tc>
                  <a:txBody>
                    <a:bodyPr/>
                    <a:lstStyle/>
                    <a:p>
                      <a:pPr lvl="0">
                        <a:buNone/>
                      </a:pPr>
                      <a:r>
                        <a:rPr lang="en-US"/>
                        <a:t>February</a:t>
                      </a:r>
                    </a:p>
                  </a:txBody>
                  <a:tcPr/>
                </a:tc>
                <a:tc>
                  <a:txBody>
                    <a:bodyPr/>
                    <a:lstStyle/>
                    <a:p>
                      <a:pPr lvl="0">
                        <a:buNone/>
                      </a:pPr>
                      <a:r>
                        <a:rPr lang="en-US"/>
                        <a:t>March</a:t>
                      </a:r>
                    </a:p>
                  </a:txBody>
                  <a:tcPr/>
                </a:tc>
                <a:extLst>
                  <a:ext uri="{0D108BD9-81ED-4DB2-BD59-A6C34878D82A}">
                    <a16:rowId xmlns:a16="http://schemas.microsoft.com/office/drawing/2014/main" val="672133594"/>
                  </a:ext>
                </a:extLst>
              </a:tr>
              <a:tr h="370840">
                <a:tc>
                  <a:txBody>
                    <a:bodyPr/>
                    <a:lstStyle/>
                    <a:p>
                      <a:r>
                        <a:rPr lang="en-US"/>
                        <a:t>Aderant</a:t>
                      </a:r>
                    </a:p>
                  </a:txBody>
                  <a:tcPr/>
                </a:tc>
                <a:tc>
                  <a:txBody>
                    <a:bodyPr/>
                    <a:lstStyle/>
                    <a:p>
                      <a:pPr lvl="0">
                        <a:buNone/>
                      </a:pPr>
                      <a:r>
                        <a:rPr lang="en-US"/>
                        <a:t>100%</a:t>
                      </a:r>
                    </a:p>
                  </a:txBody>
                  <a:tcPr/>
                </a:tc>
                <a:tc>
                  <a:txBody>
                    <a:bodyPr/>
                    <a:lstStyle/>
                    <a:p>
                      <a:pPr lvl="0">
                        <a:buNone/>
                      </a:pPr>
                      <a:r>
                        <a:rPr lang="en-US"/>
                        <a:t>99.983%</a:t>
                      </a:r>
                    </a:p>
                  </a:txBody>
                  <a:tcPr/>
                </a:tc>
                <a:tc>
                  <a:txBody>
                    <a:bodyPr/>
                    <a:lstStyle/>
                    <a:p>
                      <a:pPr lvl="0">
                        <a:buNone/>
                      </a:pPr>
                      <a:r>
                        <a:rPr lang="en-US"/>
                        <a:t>99.973%</a:t>
                      </a:r>
                    </a:p>
                  </a:txBody>
                  <a:tcPr/>
                </a:tc>
                <a:extLst>
                  <a:ext uri="{0D108BD9-81ED-4DB2-BD59-A6C34878D82A}">
                    <a16:rowId xmlns:a16="http://schemas.microsoft.com/office/drawing/2014/main" val="507419065"/>
                  </a:ext>
                </a:extLst>
              </a:tr>
              <a:tr h="370840">
                <a:tc>
                  <a:txBody>
                    <a:bodyPr/>
                    <a:lstStyle/>
                    <a:p>
                      <a:r>
                        <a:rPr lang="en-US" err="1"/>
                        <a:t>Intapp</a:t>
                      </a:r>
                      <a:r>
                        <a:rPr lang="en-US"/>
                        <a:t> Walls</a:t>
                      </a:r>
                    </a:p>
                  </a:txBody>
                  <a:tcPr/>
                </a:tc>
                <a:tc>
                  <a:txBody>
                    <a:bodyPr/>
                    <a:lstStyle/>
                    <a:p>
                      <a:pPr lvl="0">
                        <a:buNone/>
                      </a:pPr>
                      <a:r>
                        <a:rPr lang="en-US"/>
                        <a:t>100%</a:t>
                      </a:r>
                    </a:p>
                  </a:txBody>
                  <a:tcPr/>
                </a:tc>
                <a:tc>
                  <a:txBody>
                    <a:bodyPr/>
                    <a:lstStyle/>
                    <a:p>
                      <a:pPr lvl="0">
                        <a:buNone/>
                      </a:pPr>
                      <a:r>
                        <a:rPr lang="en-US"/>
                        <a:t>99.971%</a:t>
                      </a:r>
                    </a:p>
                  </a:txBody>
                  <a:tcPr/>
                </a:tc>
                <a:tc>
                  <a:txBody>
                    <a:bodyPr/>
                    <a:lstStyle/>
                    <a:p>
                      <a:pPr lvl="0">
                        <a:buNone/>
                      </a:pPr>
                      <a:r>
                        <a:rPr lang="en-US"/>
                        <a:t>100%</a:t>
                      </a:r>
                    </a:p>
                  </a:txBody>
                  <a:tcPr/>
                </a:tc>
                <a:extLst>
                  <a:ext uri="{0D108BD9-81ED-4DB2-BD59-A6C34878D82A}">
                    <a16:rowId xmlns:a16="http://schemas.microsoft.com/office/drawing/2014/main" val="3405068511"/>
                  </a:ext>
                </a:extLst>
              </a:tr>
              <a:tr h="370840">
                <a:tc>
                  <a:txBody>
                    <a:bodyPr/>
                    <a:lstStyle/>
                    <a:p>
                      <a:r>
                        <a:rPr lang="en-US"/>
                        <a:t>JL - Home</a:t>
                      </a:r>
                    </a:p>
                  </a:txBody>
                  <a:tcPr/>
                </a:tc>
                <a:tc>
                  <a:txBody>
                    <a:bodyPr/>
                    <a:lstStyle/>
                    <a:p>
                      <a:pPr lvl="0">
                        <a:buNone/>
                      </a:pPr>
                      <a:r>
                        <a:rPr lang="en-US"/>
                        <a:t>99.946%</a:t>
                      </a:r>
                    </a:p>
                  </a:txBody>
                  <a:tcPr/>
                </a:tc>
                <a:tc>
                  <a:txBody>
                    <a:bodyPr/>
                    <a:lstStyle/>
                    <a:p>
                      <a:pPr lvl="0">
                        <a:buNone/>
                      </a:pPr>
                      <a:r>
                        <a:rPr lang="en-US"/>
                        <a:t>99.946%</a:t>
                      </a:r>
                    </a:p>
                  </a:txBody>
                  <a:tcPr/>
                </a:tc>
                <a:tc>
                  <a:txBody>
                    <a:bodyPr/>
                    <a:lstStyle/>
                    <a:p>
                      <a:pPr lvl="0">
                        <a:buNone/>
                      </a:pPr>
                      <a:r>
                        <a:rPr lang="en-US"/>
                        <a:t>96.77%</a:t>
                      </a:r>
                    </a:p>
                  </a:txBody>
                  <a:tcPr/>
                </a:tc>
                <a:extLst>
                  <a:ext uri="{0D108BD9-81ED-4DB2-BD59-A6C34878D82A}">
                    <a16:rowId xmlns:a16="http://schemas.microsoft.com/office/drawing/2014/main" val="618108969"/>
                  </a:ext>
                </a:extLst>
              </a:tr>
              <a:tr h="370840">
                <a:tc>
                  <a:txBody>
                    <a:bodyPr/>
                    <a:lstStyle/>
                    <a:p>
                      <a:r>
                        <a:rPr lang="en-US"/>
                        <a:t>JLink</a:t>
                      </a:r>
                    </a:p>
                  </a:txBody>
                  <a:tcPr/>
                </a:tc>
                <a:tc>
                  <a:txBody>
                    <a:bodyPr/>
                    <a:lstStyle/>
                    <a:p>
                      <a:pPr lvl="0">
                        <a:buNone/>
                      </a:pPr>
                      <a:r>
                        <a:rPr lang="en-US"/>
                        <a:t>99.983%</a:t>
                      </a:r>
                    </a:p>
                  </a:txBody>
                  <a:tcPr/>
                </a:tc>
                <a:tc>
                  <a:txBody>
                    <a:bodyPr/>
                    <a:lstStyle/>
                    <a:p>
                      <a:pPr lvl="0">
                        <a:buNone/>
                      </a:pPr>
                      <a:r>
                        <a:rPr lang="en-US"/>
                        <a:t>99.983%</a:t>
                      </a:r>
                    </a:p>
                  </a:txBody>
                  <a:tcPr/>
                </a:tc>
                <a:tc>
                  <a:txBody>
                    <a:bodyPr/>
                    <a:lstStyle/>
                    <a:p>
                      <a:pPr lvl="0">
                        <a:buNone/>
                      </a:pPr>
                      <a:r>
                        <a:rPr lang="en-US"/>
                        <a:t>99.98%</a:t>
                      </a:r>
                    </a:p>
                  </a:txBody>
                  <a:tcPr/>
                </a:tc>
                <a:extLst>
                  <a:ext uri="{0D108BD9-81ED-4DB2-BD59-A6C34878D82A}">
                    <a16:rowId xmlns:a16="http://schemas.microsoft.com/office/drawing/2014/main" val="1306464687"/>
                  </a:ext>
                </a:extLst>
              </a:tr>
              <a:tr h="370840">
                <a:tc>
                  <a:txBody>
                    <a:bodyPr/>
                    <a:lstStyle/>
                    <a:p>
                      <a:r>
                        <a:rPr lang="en-US"/>
                        <a:t>NBI </a:t>
                      </a:r>
                    </a:p>
                  </a:txBody>
                  <a:tcPr/>
                </a:tc>
                <a:tc>
                  <a:txBody>
                    <a:bodyPr/>
                    <a:lstStyle/>
                    <a:p>
                      <a:pPr lvl="0">
                        <a:buNone/>
                      </a:pPr>
                      <a:r>
                        <a:rPr lang="en-US"/>
                        <a:t>99.949%</a:t>
                      </a:r>
                    </a:p>
                  </a:txBody>
                  <a:tcPr/>
                </a:tc>
                <a:tc>
                  <a:txBody>
                    <a:bodyPr/>
                    <a:lstStyle/>
                    <a:p>
                      <a:pPr lvl="0">
                        <a:buNone/>
                      </a:pPr>
                      <a:r>
                        <a:rPr lang="en-US"/>
                        <a:t>99.951%</a:t>
                      </a:r>
                    </a:p>
                  </a:txBody>
                  <a:tcPr/>
                </a:tc>
                <a:tc>
                  <a:txBody>
                    <a:bodyPr/>
                    <a:lstStyle/>
                    <a:p>
                      <a:pPr lvl="0">
                        <a:buNone/>
                      </a:pPr>
                      <a:r>
                        <a:rPr lang="en-US"/>
                        <a:t>96.751%</a:t>
                      </a:r>
                    </a:p>
                  </a:txBody>
                  <a:tcPr/>
                </a:tc>
                <a:extLst>
                  <a:ext uri="{0D108BD9-81ED-4DB2-BD59-A6C34878D82A}">
                    <a16:rowId xmlns:a16="http://schemas.microsoft.com/office/drawing/2014/main" val="2136831971"/>
                  </a:ext>
                </a:extLst>
              </a:tr>
              <a:tr h="417246">
                <a:tc>
                  <a:txBody>
                    <a:bodyPr/>
                    <a:lstStyle/>
                    <a:p>
                      <a:r>
                        <a:rPr lang="en-US"/>
                        <a:t>Payments Credit Card</a:t>
                      </a:r>
                    </a:p>
                  </a:txBody>
                  <a:tcPr/>
                </a:tc>
                <a:tc>
                  <a:txBody>
                    <a:bodyPr/>
                    <a:lstStyle/>
                    <a:p>
                      <a:pPr lvl="0">
                        <a:buNone/>
                      </a:pPr>
                      <a:r>
                        <a:rPr lang="en-US"/>
                        <a:t>99.998%</a:t>
                      </a:r>
                    </a:p>
                  </a:txBody>
                  <a:tcPr/>
                </a:tc>
                <a:tc>
                  <a:txBody>
                    <a:bodyPr/>
                    <a:lstStyle/>
                    <a:p>
                      <a:pPr lvl="0">
                        <a:buNone/>
                      </a:pPr>
                      <a:r>
                        <a:rPr lang="en-US"/>
                        <a:t>100%</a:t>
                      </a:r>
                    </a:p>
                  </a:txBody>
                  <a:tcPr/>
                </a:tc>
                <a:tc>
                  <a:txBody>
                    <a:bodyPr/>
                    <a:lstStyle/>
                    <a:p>
                      <a:pPr lvl="0">
                        <a:buNone/>
                      </a:pPr>
                      <a:r>
                        <a:rPr lang="en-US"/>
                        <a:t>100%</a:t>
                      </a:r>
                    </a:p>
                  </a:txBody>
                  <a:tcPr/>
                </a:tc>
                <a:extLst>
                  <a:ext uri="{0D108BD9-81ED-4DB2-BD59-A6C34878D82A}">
                    <a16:rowId xmlns:a16="http://schemas.microsoft.com/office/drawing/2014/main" val="149074390"/>
                  </a:ext>
                </a:extLst>
              </a:tr>
              <a:tr h="370840">
                <a:tc>
                  <a:txBody>
                    <a:bodyPr/>
                    <a:lstStyle/>
                    <a:p>
                      <a:r>
                        <a:rPr lang="en-US"/>
                        <a:t>Dashboard</a:t>
                      </a:r>
                    </a:p>
                  </a:txBody>
                  <a:tcPr/>
                </a:tc>
                <a:tc>
                  <a:txBody>
                    <a:bodyPr/>
                    <a:lstStyle/>
                    <a:p>
                      <a:pPr lvl="0">
                        <a:buNone/>
                      </a:pPr>
                      <a:r>
                        <a:rPr lang="en-US"/>
                        <a:t>99.995%</a:t>
                      </a:r>
                    </a:p>
                  </a:txBody>
                  <a:tcPr/>
                </a:tc>
                <a:tc>
                  <a:txBody>
                    <a:bodyPr/>
                    <a:lstStyle/>
                    <a:p>
                      <a:pPr lvl="0">
                        <a:buNone/>
                      </a:pPr>
                      <a:r>
                        <a:rPr lang="en-US"/>
                        <a:t>100%</a:t>
                      </a:r>
                    </a:p>
                  </a:txBody>
                  <a:tcPr/>
                </a:tc>
                <a:tc>
                  <a:txBody>
                    <a:bodyPr/>
                    <a:lstStyle/>
                    <a:p>
                      <a:pPr lvl="0">
                        <a:buNone/>
                      </a:pPr>
                      <a:r>
                        <a:rPr lang="en-US"/>
                        <a:t>99.989%</a:t>
                      </a:r>
                    </a:p>
                  </a:txBody>
                  <a:tcPr/>
                </a:tc>
                <a:extLst>
                  <a:ext uri="{0D108BD9-81ED-4DB2-BD59-A6C34878D82A}">
                    <a16:rowId xmlns:a16="http://schemas.microsoft.com/office/drawing/2014/main" val="2263494704"/>
                  </a:ext>
                </a:extLst>
              </a:tr>
              <a:tr h="370839">
                <a:tc>
                  <a:txBody>
                    <a:bodyPr/>
                    <a:lstStyle/>
                    <a:p>
                      <a:pPr lvl="0">
                        <a:buNone/>
                      </a:pPr>
                      <a:r>
                        <a:rPr lang="en-US"/>
                        <a:t>Biscom</a:t>
                      </a:r>
                    </a:p>
                  </a:txBody>
                  <a:tcPr/>
                </a:tc>
                <a:tc>
                  <a:txBody>
                    <a:bodyPr/>
                    <a:lstStyle/>
                    <a:p>
                      <a:pPr lvl="0">
                        <a:buNone/>
                      </a:pPr>
                      <a:r>
                        <a:rPr lang="en-US"/>
                        <a:t>100%</a:t>
                      </a:r>
                    </a:p>
                  </a:txBody>
                  <a:tcPr/>
                </a:tc>
                <a:tc>
                  <a:txBody>
                    <a:bodyPr/>
                    <a:lstStyle/>
                    <a:p>
                      <a:pPr lvl="0">
                        <a:buNone/>
                      </a:pPr>
                      <a:r>
                        <a:rPr lang="en-US"/>
                        <a:t>100%</a:t>
                      </a:r>
                    </a:p>
                  </a:txBody>
                  <a:tcPr/>
                </a:tc>
                <a:tc>
                  <a:txBody>
                    <a:bodyPr/>
                    <a:lstStyle/>
                    <a:p>
                      <a:pPr lvl="0">
                        <a:buNone/>
                      </a:pPr>
                      <a:r>
                        <a:rPr lang="en-US"/>
                        <a:t>98.756%</a:t>
                      </a:r>
                    </a:p>
                  </a:txBody>
                  <a:tcPr/>
                </a:tc>
                <a:extLst>
                  <a:ext uri="{0D108BD9-81ED-4DB2-BD59-A6C34878D82A}">
                    <a16:rowId xmlns:a16="http://schemas.microsoft.com/office/drawing/2014/main" val="2471522693"/>
                  </a:ext>
                </a:extLst>
              </a:tr>
              <a:tr h="370838">
                <a:tc>
                  <a:txBody>
                    <a:bodyPr/>
                    <a:lstStyle/>
                    <a:p>
                      <a:pPr lvl="0">
                        <a:buNone/>
                      </a:pPr>
                      <a:r>
                        <a:rPr lang="en-US"/>
                        <a:t>Citrix</a:t>
                      </a:r>
                    </a:p>
                  </a:txBody>
                  <a:tcPr/>
                </a:tc>
                <a:tc>
                  <a:txBody>
                    <a:bodyPr/>
                    <a:lstStyle/>
                    <a:p>
                      <a:pPr lvl="0">
                        <a:buNone/>
                      </a:pPr>
                      <a:r>
                        <a:rPr lang="en-US"/>
                        <a:t>100%</a:t>
                      </a:r>
                    </a:p>
                  </a:txBody>
                  <a:tcPr/>
                </a:tc>
                <a:tc>
                  <a:txBody>
                    <a:bodyPr/>
                    <a:lstStyle/>
                    <a:p>
                      <a:pPr lvl="0">
                        <a:buNone/>
                      </a:pPr>
                      <a:r>
                        <a:rPr lang="en-US"/>
                        <a:t>99.997%</a:t>
                      </a:r>
                    </a:p>
                  </a:txBody>
                  <a:tcPr/>
                </a:tc>
                <a:tc>
                  <a:txBody>
                    <a:bodyPr/>
                    <a:lstStyle/>
                    <a:p>
                      <a:pPr lvl="0">
                        <a:buNone/>
                      </a:pPr>
                      <a:r>
                        <a:rPr lang="en-US"/>
                        <a:t>99.998%</a:t>
                      </a:r>
                    </a:p>
                  </a:txBody>
                  <a:tcPr/>
                </a:tc>
                <a:extLst>
                  <a:ext uri="{0D108BD9-81ED-4DB2-BD59-A6C34878D82A}">
                    <a16:rowId xmlns:a16="http://schemas.microsoft.com/office/drawing/2014/main" val="684611268"/>
                  </a:ext>
                </a:extLst>
              </a:tr>
              <a:tr h="370838">
                <a:tc>
                  <a:txBody>
                    <a:bodyPr/>
                    <a:lstStyle/>
                    <a:p>
                      <a:pPr lvl="0">
                        <a:buNone/>
                      </a:pPr>
                      <a:r>
                        <a:rPr lang="en-US"/>
                        <a:t>VPN East</a:t>
                      </a:r>
                    </a:p>
                  </a:txBody>
                  <a:tcPr/>
                </a:tc>
                <a:tc>
                  <a:txBody>
                    <a:bodyPr/>
                    <a:lstStyle/>
                    <a:p>
                      <a:pPr lvl="0">
                        <a:buNone/>
                      </a:pPr>
                      <a:r>
                        <a:rPr lang="en-US"/>
                        <a:t>100%</a:t>
                      </a:r>
                    </a:p>
                  </a:txBody>
                  <a:tcPr/>
                </a:tc>
                <a:tc>
                  <a:txBody>
                    <a:bodyPr/>
                    <a:lstStyle/>
                    <a:p>
                      <a:pPr lvl="0">
                        <a:buNone/>
                      </a:pPr>
                      <a:r>
                        <a:rPr lang="en-US"/>
                        <a:t>99.992%</a:t>
                      </a:r>
                    </a:p>
                  </a:txBody>
                  <a:tcPr/>
                </a:tc>
                <a:tc>
                  <a:txBody>
                    <a:bodyPr/>
                    <a:lstStyle/>
                    <a:p>
                      <a:pPr lvl="0">
                        <a:buNone/>
                      </a:pPr>
                      <a:r>
                        <a:rPr lang="en-US"/>
                        <a:t>99.997%</a:t>
                      </a:r>
                    </a:p>
                  </a:txBody>
                  <a:tcPr/>
                </a:tc>
                <a:extLst>
                  <a:ext uri="{0D108BD9-81ED-4DB2-BD59-A6C34878D82A}">
                    <a16:rowId xmlns:a16="http://schemas.microsoft.com/office/drawing/2014/main" val="841393170"/>
                  </a:ext>
                </a:extLst>
              </a:tr>
              <a:tr h="370838">
                <a:tc>
                  <a:txBody>
                    <a:bodyPr/>
                    <a:lstStyle/>
                    <a:p>
                      <a:pPr lvl="0">
                        <a:buNone/>
                      </a:pPr>
                      <a:r>
                        <a:rPr lang="en-US"/>
                        <a:t>VPN West</a:t>
                      </a:r>
                    </a:p>
                  </a:txBody>
                  <a:tcPr/>
                </a:tc>
                <a:tc>
                  <a:txBody>
                    <a:bodyPr/>
                    <a:lstStyle/>
                    <a:p>
                      <a:pPr lvl="0">
                        <a:buNone/>
                      </a:pPr>
                      <a:r>
                        <a:rPr lang="en-US"/>
                        <a:t>99.985%</a:t>
                      </a:r>
                    </a:p>
                  </a:txBody>
                  <a:tcPr/>
                </a:tc>
                <a:tc>
                  <a:txBody>
                    <a:bodyPr/>
                    <a:lstStyle/>
                    <a:p>
                      <a:pPr lvl="0">
                        <a:buNone/>
                      </a:pPr>
                      <a:r>
                        <a:rPr lang="en-US"/>
                        <a:t>99.998%</a:t>
                      </a:r>
                    </a:p>
                  </a:txBody>
                  <a:tcPr/>
                </a:tc>
                <a:tc>
                  <a:txBody>
                    <a:bodyPr/>
                    <a:lstStyle/>
                    <a:p>
                      <a:pPr lvl="0">
                        <a:buNone/>
                      </a:pPr>
                      <a:r>
                        <a:rPr lang="en-US"/>
                        <a:t>100%</a:t>
                      </a:r>
                    </a:p>
                  </a:txBody>
                  <a:tcPr/>
                </a:tc>
                <a:extLst>
                  <a:ext uri="{0D108BD9-81ED-4DB2-BD59-A6C34878D82A}">
                    <a16:rowId xmlns:a16="http://schemas.microsoft.com/office/drawing/2014/main" val="2369466744"/>
                  </a:ext>
                </a:extLst>
              </a:tr>
            </a:tbl>
          </a:graphicData>
        </a:graphic>
      </p:graphicFrame>
      <p:sp>
        <p:nvSpPr>
          <p:cNvPr id="11" name="TextBox 10">
            <a:extLst>
              <a:ext uri="{FF2B5EF4-FFF2-40B4-BE49-F238E27FC236}">
                <a16:creationId xmlns:a16="http://schemas.microsoft.com/office/drawing/2014/main" id="{822F1A64-38B8-53BA-DB83-82298D4C6D01}"/>
              </a:ext>
            </a:extLst>
          </p:cNvPr>
          <p:cNvSpPr txBox="1"/>
          <p:nvPr/>
        </p:nvSpPr>
        <p:spPr>
          <a:xfrm>
            <a:off x="6921177" y="1685198"/>
            <a:ext cx="4581975"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rgbClr val="7030A0"/>
                </a:solidFill>
                <a:cs typeface="Calibri"/>
              </a:rPr>
              <a:t>Logic Monitor Collector Polling</a:t>
            </a:r>
          </a:p>
          <a:p>
            <a:pPr marL="285750" indent="-285750">
              <a:buFont typeface="Arial" panose="020B0604020202020204" pitchFamily="34" charset="0"/>
              <a:buChar char="•"/>
            </a:pPr>
            <a:r>
              <a:rPr lang="en-US">
                <a:cs typeface="Calibri"/>
              </a:rPr>
              <a:t>JL – Home &amp; NBI reported issues and changes were made for status code due to authentication</a:t>
            </a:r>
          </a:p>
          <a:p>
            <a:pPr marL="285750" indent="-285750">
              <a:buFont typeface="Arial" panose="020B0604020202020204" pitchFamily="34" charset="0"/>
              <a:buChar char="•"/>
            </a:pPr>
            <a:r>
              <a:rPr lang="en-US">
                <a:cs typeface="Calibri"/>
              </a:rPr>
              <a:t>Biscom due to DR testing and Failover</a:t>
            </a:r>
          </a:p>
        </p:txBody>
      </p:sp>
    </p:spTree>
    <p:extLst>
      <p:ext uri="{BB962C8B-B14F-4D97-AF65-F5344CB8AC3E}">
        <p14:creationId xmlns:p14="http://schemas.microsoft.com/office/powerpoint/2010/main" val="348964240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9CB0E-0E07-4FE3-9AE6-42E15B7A1AF8}"/>
              </a:ext>
            </a:extLst>
          </p:cNvPr>
          <p:cNvSpPr>
            <a:spLocks noGrp="1"/>
          </p:cNvSpPr>
          <p:nvPr>
            <p:ph type="title"/>
          </p:nvPr>
        </p:nvSpPr>
        <p:spPr/>
        <p:txBody>
          <a:bodyPr/>
          <a:lstStyle/>
          <a:p>
            <a:r>
              <a:rPr lang="en-US" sz="4000"/>
              <a:t>Endpoint Engineering</a:t>
            </a:r>
          </a:p>
        </p:txBody>
      </p:sp>
    </p:spTree>
    <p:extLst>
      <p:ext uri="{BB962C8B-B14F-4D97-AF65-F5344CB8AC3E}">
        <p14:creationId xmlns:p14="http://schemas.microsoft.com/office/powerpoint/2010/main" val="87864295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35DD430-1563-49E4-B992-6C290336875F}"/>
              </a:ext>
            </a:extLst>
          </p:cNvPr>
          <p:cNvSpPr>
            <a:spLocks noGrp="1"/>
          </p:cNvSpPr>
          <p:nvPr>
            <p:ph type="ftr" sz="quarter" idx="3"/>
          </p:nvPr>
        </p:nvSpPr>
        <p:spPr>
          <a:xfrm>
            <a:off x="685800" y="6356350"/>
            <a:ext cx="4114800" cy="365125"/>
          </a:xfrm>
        </p:spPr>
        <p:txBody>
          <a:bodyPr vert="horz" lIns="0" tIns="0" rIns="0" bIns="0" rtlCol="0" anchor="t" anchorCtr="0">
            <a:normAutofit/>
          </a:bodyPr>
          <a:lstStyle/>
          <a:p>
            <a:pPr>
              <a:spcAft>
                <a:spcPts val="600"/>
              </a:spcAft>
            </a:pPr>
            <a:r>
              <a:rPr lang="en-US" b="1"/>
              <a:t>Jackson Lewis P.C.  </a:t>
            </a:r>
            <a:endParaRPr lang="en-US"/>
          </a:p>
        </p:txBody>
      </p:sp>
      <p:sp>
        <p:nvSpPr>
          <p:cNvPr id="3" name="Slide Number Placeholder 2">
            <a:extLst>
              <a:ext uri="{FF2B5EF4-FFF2-40B4-BE49-F238E27FC236}">
                <a16:creationId xmlns:a16="http://schemas.microsoft.com/office/drawing/2014/main" id="{FEEE6C06-9CE5-435A-B15A-928435252C9B}"/>
              </a:ext>
            </a:extLst>
          </p:cNvPr>
          <p:cNvSpPr>
            <a:spLocks noGrp="1"/>
          </p:cNvSpPr>
          <p:nvPr>
            <p:ph type="sldNum" sz="quarter" idx="4"/>
          </p:nvPr>
        </p:nvSpPr>
        <p:spPr>
          <a:xfrm>
            <a:off x="8759952" y="6355080"/>
            <a:ext cx="2743200" cy="365125"/>
          </a:xfrm>
        </p:spPr>
        <p:txBody>
          <a:bodyPr vert="horz" lIns="0" tIns="0" rIns="0" bIns="0" rtlCol="0" anchor="t" anchorCtr="0">
            <a:normAutofit/>
          </a:bodyPr>
          <a:lstStyle/>
          <a:p>
            <a:pPr>
              <a:spcAft>
                <a:spcPts val="600"/>
              </a:spcAft>
            </a:pPr>
            <a:fld id="{407F7647-6CBB-4945-B48A-22BF8575EA14}" type="slidenum">
              <a:rPr lang="en-US" smtClean="0"/>
              <a:pPr>
                <a:spcAft>
                  <a:spcPts val="600"/>
                </a:spcAft>
              </a:pPr>
              <a:t>33</a:t>
            </a:fld>
            <a:endParaRPr lang="en-US"/>
          </a:p>
        </p:txBody>
      </p:sp>
      <p:sp>
        <p:nvSpPr>
          <p:cNvPr id="4" name="Title 3">
            <a:extLst>
              <a:ext uri="{FF2B5EF4-FFF2-40B4-BE49-F238E27FC236}">
                <a16:creationId xmlns:a16="http://schemas.microsoft.com/office/drawing/2014/main" id="{7A455A8E-83A6-4CED-B2D7-B167ABA98BDE}"/>
              </a:ext>
            </a:extLst>
          </p:cNvPr>
          <p:cNvSpPr>
            <a:spLocks noGrp="1"/>
          </p:cNvSpPr>
          <p:nvPr>
            <p:ph type="title"/>
          </p:nvPr>
        </p:nvSpPr>
        <p:spPr>
          <a:xfrm>
            <a:off x="685800" y="457200"/>
            <a:ext cx="10817352" cy="737961"/>
          </a:xfrm>
        </p:spPr>
        <p:txBody>
          <a:bodyPr vert="horz" lIns="0" tIns="0" rIns="0" bIns="0" rtlCol="0" anchor="t" anchorCtr="0">
            <a:normAutofit/>
          </a:bodyPr>
          <a:lstStyle/>
          <a:p>
            <a:r>
              <a:rPr lang="en-US" sz="2500" b="1" i="0" kern="1200">
                <a:latin typeface="Arial" panose="020B0604020202020204" pitchFamily="34" charset="0"/>
                <a:ea typeface="+mj-ea"/>
                <a:cs typeface="Arial" panose="020B0604020202020204" pitchFamily="34" charset="0"/>
              </a:rPr>
              <a:t>Endpoint Analytics</a:t>
            </a:r>
          </a:p>
        </p:txBody>
      </p:sp>
      <p:graphicFrame>
        <p:nvGraphicFramePr>
          <p:cNvPr id="5" name="Chart 4">
            <a:extLst>
              <a:ext uri="{FF2B5EF4-FFF2-40B4-BE49-F238E27FC236}">
                <a16:creationId xmlns:a16="http://schemas.microsoft.com/office/drawing/2014/main" id="{AE38D0A1-B36E-3E4A-0BFE-16660074CAD0}"/>
              </a:ext>
            </a:extLst>
          </p:cNvPr>
          <p:cNvGraphicFramePr>
            <a:graphicFrameLocks/>
          </p:cNvGraphicFramePr>
          <p:nvPr>
            <p:extLst>
              <p:ext uri="{D42A27DB-BD31-4B8C-83A1-F6EECF244321}">
                <p14:modId xmlns:p14="http://schemas.microsoft.com/office/powerpoint/2010/main" val="1414169291"/>
              </p:ext>
            </p:extLst>
          </p:nvPr>
        </p:nvGraphicFramePr>
        <p:xfrm>
          <a:off x="796677" y="1616823"/>
          <a:ext cx="6394235" cy="402049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1" name="Diagram 10">
            <a:extLst>
              <a:ext uri="{FF2B5EF4-FFF2-40B4-BE49-F238E27FC236}">
                <a16:creationId xmlns:a16="http://schemas.microsoft.com/office/drawing/2014/main" id="{C93327A2-F89E-4D6B-1F95-9C2E564F119B}"/>
              </a:ext>
            </a:extLst>
          </p:cNvPr>
          <p:cNvGraphicFramePr/>
          <p:nvPr>
            <p:extLst>
              <p:ext uri="{D42A27DB-BD31-4B8C-83A1-F6EECF244321}">
                <p14:modId xmlns:p14="http://schemas.microsoft.com/office/powerpoint/2010/main" val="2347153613"/>
              </p:ext>
            </p:extLst>
          </p:nvPr>
        </p:nvGraphicFramePr>
        <p:xfrm>
          <a:off x="7283638" y="1828801"/>
          <a:ext cx="4652209" cy="387927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9922355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35DD430-1563-49E4-B992-6C290336875F}"/>
              </a:ext>
            </a:extLst>
          </p:cNvPr>
          <p:cNvSpPr>
            <a:spLocks noGrp="1"/>
          </p:cNvSpPr>
          <p:nvPr>
            <p:ph type="ftr" sz="quarter" idx="3"/>
          </p:nvPr>
        </p:nvSpPr>
        <p:spPr>
          <a:xfrm>
            <a:off x="685800" y="6356350"/>
            <a:ext cx="4114800" cy="365125"/>
          </a:xfrm>
        </p:spPr>
        <p:txBody>
          <a:bodyPr vert="horz" lIns="0" tIns="0" rIns="0" bIns="0" rtlCol="0" anchor="t" anchorCtr="0">
            <a:normAutofit/>
          </a:bodyPr>
          <a:lstStyle/>
          <a:p>
            <a:pPr>
              <a:spcAft>
                <a:spcPts val="600"/>
              </a:spcAft>
            </a:pPr>
            <a:r>
              <a:rPr lang="en-US" b="1"/>
              <a:t>Jackson Lewis P.C.  </a:t>
            </a:r>
            <a:endParaRPr lang="en-US"/>
          </a:p>
        </p:txBody>
      </p:sp>
      <p:sp>
        <p:nvSpPr>
          <p:cNvPr id="3" name="Slide Number Placeholder 2">
            <a:extLst>
              <a:ext uri="{FF2B5EF4-FFF2-40B4-BE49-F238E27FC236}">
                <a16:creationId xmlns:a16="http://schemas.microsoft.com/office/drawing/2014/main" id="{FEEE6C06-9CE5-435A-B15A-928435252C9B}"/>
              </a:ext>
            </a:extLst>
          </p:cNvPr>
          <p:cNvSpPr>
            <a:spLocks noGrp="1"/>
          </p:cNvSpPr>
          <p:nvPr>
            <p:ph type="sldNum" sz="quarter" idx="4"/>
          </p:nvPr>
        </p:nvSpPr>
        <p:spPr>
          <a:xfrm>
            <a:off x="8759952" y="6355080"/>
            <a:ext cx="2743200" cy="365125"/>
          </a:xfrm>
        </p:spPr>
        <p:txBody>
          <a:bodyPr vert="horz" lIns="0" tIns="0" rIns="0" bIns="0" rtlCol="0" anchor="t" anchorCtr="0">
            <a:normAutofit/>
          </a:bodyPr>
          <a:lstStyle/>
          <a:p>
            <a:pPr>
              <a:spcAft>
                <a:spcPts val="600"/>
              </a:spcAft>
            </a:pPr>
            <a:fld id="{407F7647-6CBB-4945-B48A-22BF8575EA14}" type="slidenum">
              <a:rPr lang="en-US" smtClean="0"/>
              <a:pPr>
                <a:spcAft>
                  <a:spcPts val="600"/>
                </a:spcAft>
              </a:pPr>
              <a:t>34</a:t>
            </a:fld>
            <a:endParaRPr lang="en-US"/>
          </a:p>
        </p:txBody>
      </p:sp>
      <p:sp>
        <p:nvSpPr>
          <p:cNvPr id="4" name="Title 3">
            <a:extLst>
              <a:ext uri="{FF2B5EF4-FFF2-40B4-BE49-F238E27FC236}">
                <a16:creationId xmlns:a16="http://schemas.microsoft.com/office/drawing/2014/main" id="{7A455A8E-83A6-4CED-B2D7-B167ABA98BDE}"/>
              </a:ext>
            </a:extLst>
          </p:cNvPr>
          <p:cNvSpPr>
            <a:spLocks noGrp="1"/>
          </p:cNvSpPr>
          <p:nvPr>
            <p:ph type="title"/>
          </p:nvPr>
        </p:nvSpPr>
        <p:spPr>
          <a:xfrm>
            <a:off x="685800" y="457200"/>
            <a:ext cx="10817352" cy="737961"/>
          </a:xfrm>
        </p:spPr>
        <p:txBody>
          <a:bodyPr vert="horz" lIns="0" tIns="0" rIns="0" bIns="0" rtlCol="0" anchor="t" anchorCtr="0">
            <a:normAutofit/>
          </a:bodyPr>
          <a:lstStyle/>
          <a:p>
            <a:r>
              <a:rPr lang="en-US" sz="2500" b="1" i="0" kern="1200">
                <a:latin typeface="Arial" panose="020B0604020202020204" pitchFamily="34" charset="0"/>
                <a:ea typeface="+mj-ea"/>
                <a:cs typeface="Arial" panose="020B0604020202020204" pitchFamily="34" charset="0"/>
              </a:rPr>
              <a:t>Endpoint Model Inventory</a:t>
            </a:r>
            <a:br>
              <a:rPr lang="en-US" sz="2500" b="1" i="0" kern="1200">
                <a:latin typeface="Arial" panose="020B0604020202020204" pitchFamily="34" charset="0"/>
                <a:ea typeface="+mj-ea"/>
                <a:cs typeface="Arial" panose="020B0604020202020204" pitchFamily="34" charset="0"/>
              </a:rPr>
            </a:br>
            <a:endParaRPr lang="en-US" sz="2500" b="1" i="0" kern="1200">
              <a:latin typeface="Arial" panose="020B0604020202020204" pitchFamily="34" charset="0"/>
              <a:ea typeface="+mj-ea"/>
              <a:cs typeface="Arial" panose="020B0604020202020204" pitchFamily="34" charset="0"/>
            </a:endParaRPr>
          </a:p>
        </p:txBody>
      </p:sp>
      <p:graphicFrame>
        <p:nvGraphicFramePr>
          <p:cNvPr id="10" name="Diagram 9">
            <a:extLst>
              <a:ext uri="{FF2B5EF4-FFF2-40B4-BE49-F238E27FC236}">
                <a16:creationId xmlns:a16="http://schemas.microsoft.com/office/drawing/2014/main" id="{532EC8A7-E5EB-4448-80F8-AC61430EA4B3}"/>
              </a:ext>
            </a:extLst>
          </p:cNvPr>
          <p:cNvGraphicFramePr/>
          <p:nvPr>
            <p:extLst>
              <p:ext uri="{D42A27DB-BD31-4B8C-83A1-F6EECF244321}">
                <p14:modId xmlns:p14="http://schemas.microsoft.com/office/powerpoint/2010/main" val="798036306"/>
              </p:ext>
            </p:extLst>
          </p:nvPr>
        </p:nvGraphicFramePr>
        <p:xfrm>
          <a:off x="7280680" y="2152442"/>
          <a:ext cx="4736662" cy="32162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9" name="Chart 8">
            <a:extLst>
              <a:ext uri="{FF2B5EF4-FFF2-40B4-BE49-F238E27FC236}">
                <a16:creationId xmlns:a16="http://schemas.microsoft.com/office/drawing/2014/main" id="{04F22CDB-C0DA-50D2-2989-0677C72D5625}"/>
              </a:ext>
            </a:extLst>
          </p:cNvPr>
          <p:cNvGraphicFramePr>
            <a:graphicFrameLocks/>
          </p:cNvGraphicFramePr>
          <p:nvPr>
            <p:extLst>
              <p:ext uri="{D42A27DB-BD31-4B8C-83A1-F6EECF244321}">
                <p14:modId xmlns:p14="http://schemas.microsoft.com/office/powerpoint/2010/main" val="1166641977"/>
              </p:ext>
            </p:extLst>
          </p:nvPr>
        </p:nvGraphicFramePr>
        <p:xfrm>
          <a:off x="330323" y="2041864"/>
          <a:ext cx="6203642" cy="3622815"/>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85802138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35DD430-1563-49E4-B992-6C290336875F}"/>
              </a:ext>
            </a:extLst>
          </p:cNvPr>
          <p:cNvSpPr>
            <a:spLocks noGrp="1"/>
          </p:cNvSpPr>
          <p:nvPr>
            <p:ph type="ftr" sz="quarter" idx="3"/>
          </p:nvPr>
        </p:nvSpPr>
        <p:spPr>
          <a:xfrm>
            <a:off x="685800" y="6356350"/>
            <a:ext cx="4114800" cy="365125"/>
          </a:xfrm>
        </p:spPr>
        <p:txBody>
          <a:bodyPr vert="horz" lIns="0" tIns="0" rIns="0" bIns="0" rtlCol="0" anchor="t" anchorCtr="0">
            <a:normAutofit/>
          </a:bodyPr>
          <a:lstStyle/>
          <a:p>
            <a:pPr>
              <a:spcAft>
                <a:spcPts val="600"/>
              </a:spcAft>
            </a:pPr>
            <a:r>
              <a:rPr lang="en-US" b="1"/>
              <a:t>Jackson Lewis P.C.  </a:t>
            </a:r>
            <a:endParaRPr lang="en-US"/>
          </a:p>
        </p:txBody>
      </p:sp>
      <p:sp>
        <p:nvSpPr>
          <p:cNvPr id="3" name="Slide Number Placeholder 2">
            <a:extLst>
              <a:ext uri="{FF2B5EF4-FFF2-40B4-BE49-F238E27FC236}">
                <a16:creationId xmlns:a16="http://schemas.microsoft.com/office/drawing/2014/main" id="{FEEE6C06-9CE5-435A-B15A-928435252C9B}"/>
              </a:ext>
            </a:extLst>
          </p:cNvPr>
          <p:cNvSpPr>
            <a:spLocks noGrp="1"/>
          </p:cNvSpPr>
          <p:nvPr>
            <p:ph type="sldNum" sz="quarter" idx="4"/>
          </p:nvPr>
        </p:nvSpPr>
        <p:spPr>
          <a:xfrm>
            <a:off x="8759952" y="6355080"/>
            <a:ext cx="2743200" cy="365125"/>
          </a:xfrm>
        </p:spPr>
        <p:txBody>
          <a:bodyPr vert="horz" lIns="0" tIns="0" rIns="0" bIns="0" rtlCol="0" anchor="t" anchorCtr="0">
            <a:normAutofit/>
          </a:bodyPr>
          <a:lstStyle/>
          <a:p>
            <a:pPr>
              <a:spcAft>
                <a:spcPts val="600"/>
              </a:spcAft>
            </a:pPr>
            <a:fld id="{407F7647-6CBB-4945-B48A-22BF8575EA14}" type="slidenum">
              <a:rPr lang="en-US" smtClean="0"/>
              <a:pPr>
                <a:spcAft>
                  <a:spcPts val="600"/>
                </a:spcAft>
              </a:pPr>
              <a:t>35</a:t>
            </a:fld>
            <a:endParaRPr lang="en-US"/>
          </a:p>
        </p:txBody>
      </p:sp>
      <p:sp>
        <p:nvSpPr>
          <p:cNvPr id="5" name="TextBox 4">
            <a:extLst>
              <a:ext uri="{FF2B5EF4-FFF2-40B4-BE49-F238E27FC236}">
                <a16:creationId xmlns:a16="http://schemas.microsoft.com/office/drawing/2014/main" id="{953F0C80-05D5-4C37-B21D-ED94321D9B11}"/>
              </a:ext>
            </a:extLst>
          </p:cNvPr>
          <p:cNvSpPr txBox="1"/>
          <p:nvPr/>
        </p:nvSpPr>
        <p:spPr>
          <a:xfrm>
            <a:off x="6248400" y="1705429"/>
            <a:ext cx="5257800" cy="4466771"/>
          </a:xfrm>
          <a:prstGeom prst="rect">
            <a:avLst/>
          </a:prstGeom>
        </p:spPr>
        <p:txBody>
          <a:bodyPr vert="horz" lIns="0" tIns="0" rIns="0" bIns="0" rtlCol="0">
            <a:normAutofit/>
          </a:bodyPr>
          <a:lstStyle/>
          <a:p>
            <a:pPr marL="0" marR="0">
              <a:lnSpc>
                <a:spcPct val="90000"/>
              </a:lnSpc>
              <a:spcBef>
                <a:spcPts val="0"/>
              </a:spcBef>
              <a:spcAft>
                <a:spcPts val="600"/>
              </a:spcAft>
              <a:buFont typeface="Arial" panose="020B0604020202020204" pitchFamily="34" charset="0"/>
            </a:pPr>
            <a:endParaRPr lang="en-US" sz="1400">
              <a:latin typeface="Arial" panose="020B0604020202020204" pitchFamily="34" charset="0"/>
              <a:cs typeface="Arial" panose="020B0604020202020204" pitchFamily="34" charset="0"/>
            </a:endParaRPr>
          </a:p>
          <a:p>
            <a:pPr marL="0" marR="0">
              <a:lnSpc>
                <a:spcPct val="90000"/>
              </a:lnSpc>
              <a:spcBef>
                <a:spcPts val="0"/>
              </a:spcBef>
              <a:spcAft>
                <a:spcPts val="600"/>
              </a:spcAft>
              <a:buFont typeface="Arial" panose="020B0604020202020204" pitchFamily="34" charset="0"/>
            </a:pPr>
            <a:endParaRPr lang="en-US" sz="1400">
              <a:latin typeface="Arial" panose="020B0604020202020204" pitchFamily="34" charset="0"/>
              <a:cs typeface="Arial" panose="020B0604020202020204" pitchFamily="34" charset="0"/>
            </a:endParaRPr>
          </a:p>
        </p:txBody>
      </p:sp>
      <p:sp>
        <p:nvSpPr>
          <p:cNvPr id="4" name="Title 3">
            <a:extLst>
              <a:ext uri="{FF2B5EF4-FFF2-40B4-BE49-F238E27FC236}">
                <a16:creationId xmlns:a16="http://schemas.microsoft.com/office/drawing/2014/main" id="{7A455A8E-83A6-4CED-B2D7-B167ABA98BDE}"/>
              </a:ext>
            </a:extLst>
          </p:cNvPr>
          <p:cNvSpPr>
            <a:spLocks noGrp="1"/>
          </p:cNvSpPr>
          <p:nvPr>
            <p:ph type="title"/>
          </p:nvPr>
        </p:nvSpPr>
        <p:spPr>
          <a:xfrm>
            <a:off x="685800" y="457200"/>
            <a:ext cx="10817352" cy="737961"/>
          </a:xfrm>
        </p:spPr>
        <p:txBody>
          <a:bodyPr vert="horz" lIns="0" tIns="0" rIns="0" bIns="0" rtlCol="0" anchor="t" anchorCtr="0">
            <a:normAutofit/>
          </a:bodyPr>
          <a:lstStyle/>
          <a:p>
            <a:r>
              <a:rPr lang="en-US" sz="2500" b="1" i="0" kern="1200">
                <a:latin typeface="Arial" panose="020B0604020202020204" pitchFamily="34" charset="0"/>
                <a:ea typeface="+mj-ea"/>
                <a:cs typeface="Arial" panose="020B0604020202020204" pitchFamily="34" charset="0"/>
              </a:rPr>
              <a:t>Endpoint Model Performance</a:t>
            </a:r>
            <a:br>
              <a:rPr lang="en-US" sz="2500" b="1" i="0" kern="1200">
                <a:latin typeface="Arial" panose="020B0604020202020204" pitchFamily="34" charset="0"/>
                <a:ea typeface="+mj-ea"/>
                <a:cs typeface="Arial" panose="020B0604020202020204" pitchFamily="34" charset="0"/>
              </a:rPr>
            </a:br>
            <a:endParaRPr lang="en-US" sz="2500" b="1" i="0" kern="1200">
              <a:latin typeface="Arial" panose="020B0604020202020204" pitchFamily="34" charset="0"/>
              <a:ea typeface="+mj-ea"/>
              <a:cs typeface="Arial" panose="020B0604020202020204" pitchFamily="34" charset="0"/>
            </a:endParaRPr>
          </a:p>
        </p:txBody>
      </p:sp>
      <p:graphicFrame>
        <p:nvGraphicFramePr>
          <p:cNvPr id="8" name="Diagram 7">
            <a:extLst>
              <a:ext uri="{FF2B5EF4-FFF2-40B4-BE49-F238E27FC236}">
                <a16:creationId xmlns:a16="http://schemas.microsoft.com/office/drawing/2014/main" id="{3C86BD21-1712-BF00-1700-14918F487775}"/>
              </a:ext>
            </a:extLst>
          </p:cNvPr>
          <p:cNvGraphicFramePr/>
          <p:nvPr>
            <p:extLst>
              <p:ext uri="{D42A27DB-BD31-4B8C-83A1-F6EECF244321}">
                <p14:modId xmlns:p14="http://schemas.microsoft.com/office/powerpoint/2010/main" val="2173380790"/>
              </p:ext>
            </p:extLst>
          </p:nvPr>
        </p:nvGraphicFramePr>
        <p:xfrm>
          <a:off x="7504963" y="1874982"/>
          <a:ext cx="4115552" cy="16098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Chart 5">
            <a:extLst>
              <a:ext uri="{FF2B5EF4-FFF2-40B4-BE49-F238E27FC236}">
                <a16:creationId xmlns:a16="http://schemas.microsoft.com/office/drawing/2014/main" id="{0AE64F61-7F6A-BB04-54BC-6C1B043F1D21}"/>
              </a:ext>
            </a:extLst>
          </p:cNvPr>
          <p:cNvGraphicFramePr>
            <a:graphicFrameLocks/>
          </p:cNvGraphicFramePr>
          <p:nvPr>
            <p:extLst>
              <p:ext uri="{D42A27DB-BD31-4B8C-83A1-F6EECF244321}">
                <p14:modId xmlns:p14="http://schemas.microsoft.com/office/powerpoint/2010/main" val="3594579835"/>
              </p:ext>
            </p:extLst>
          </p:nvPr>
        </p:nvGraphicFramePr>
        <p:xfrm>
          <a:off x="0" y="1397559"/>
          <a:ext cx="7613727" cy="4526083"/>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1" name="Diagram 10">
            <a:extLst>
              <a:ext uri="{FF2B5EF4-FFF2-40B4-BE49-F238E27FC236}">
                <a16:creationId xmlns:a16="http://schemas.microsoft.com/office/drawing/2014/main" id="{6D12BE0D-9588-8907-987A-40A677725545}"/>
              </a:ext>
            </a:extLst>
          </p:cNvPr>
          <p:cNvGraphicFramePr/>
          <p:nvPr>
            <p:extLst>
              <p:ext uri="{D42A27DB-BD31-4B8C-83A1-F6EECF244321}">
                <p14:modId xmlns:p14="http://schemas.microsoft.com/office/powerpoint/2010/main" val="2580408736"/>
              </p:ext>
            </p:extLst>
          </p:nvPr>
        </p:nvGraphicFramePr>
        <p:xfrm>
          <a:off x="7504963" y="3995121"/>
          <a:ext cx="4115552" cy="1465319"/>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257617749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100552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66D2BA4-60DD-4C70-9CA3-2C7148D70811}"/>
              </a:ext>
            </a:extLst>
          </p:cNvPr>
          <p:cNvSpPr>
            <a:spLocks noGrp="1"/>
          </p:cNvSpPr>
          <p:nvPr>
            <p:ph type="title"/>
          </p:nvPr>
        </p:nvSpPr>
        <p:spPr/>
        <p:txBody>
          <a:bodyPr/>
          <a:lstStyle/>
          <a:p>
            <a:r>
              <a:rPr lang="en-US"/>
              <a:t>Incident Management</a:t>
            </a:r>
          </a:p>
        </p:txBody>
      </p:sp>
      <p:sp>
        <p:nvSpPr>
          <p:cNvPr id="3" name="Slide Number Placeholder 2">
            <a:extLst>
              <a:ext uri="{FF2B5EF4-FFF2-40B4-BE49-F238E27FC236}">
                <a16:creationId xmlns:a16="http://schemas.microsoft.com/office/drawing/2014/main" id="{1D40BDF5-1B2E-42DB-A36B-09E1372E4F38}"/>
              </a:ext>
            </a:extLst>
          </p:cNvPr>
          <p:cNvSpPr>
            <a:spLocks noGrp="1"/>
          </p:cNvSpPr>
          <p:nvPr>
            <p:ph type="sldNum" sz="quarter" idx="4294967295"/>
          </p:nvPr>
        </p:nvSpPr>
        <p:spPr>
          <a:xfrm>
            <a:off x="9448800" y="6354763"/>
            <a:ext cx="2743200" cy="365125"/>
          </a:xfrm>
        </p:spPr>
        <p:txBody>
          <a:bodyPr/>
          <a:lstStyle/>
          <a:p>
            <a:fld id="{407F7647-6CBB-4945-B48A-22BF8575EA14}" type="slidenum">
              <a:rPr lang="en-US" smtClean="0"/>
              <a:pPr/>
              <a:t>4</a:t>
            </a:fld>
            <a:endParaRPr lang="en-US"/>
          </a:p>
        </p:txBody>
      </p:sp>
    </p:spTree>
    <p:extLst>
      <p:ext uri="{BB962C8B-B14F-4D97-AF65-F5344CB8AC3E}">
        <p14:creationId xmlns:p14="http://schemas.microsoft.com/office/powerpoint/2010/main" val="40533579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35DD430-1563-49E4-B992-6C290336875F}"/>
              </a:ext>
            </a:extLst>
          </p:cNvPr>
          <p:cNvSpPr>
            <a:spLocks noGrp="1"/>
          </p:cNvSpPr>
          <p:nvPr>
            <p:ph type="ftr" sz="quarter" idx="3"/>
          </p:nvPr>
        </p:nvSpPr>
        <p:spPr>
          <a:xfrm>
            <a:off x="685800" y="6356350"/>
            <a:ext cx="4114800" cy="365125"/>
          </a:xfrm>
        </p:spPr>
        <p:txBody>
          <a:bodyPr vert="horz" lIns="0" tIns="0" rIns="0" bIns="0" rtlCol="0" anchor="t" anchorCtr="0">
            <a:normAutofit/>
          </a:bodyPr>
          <a:lstStyle/>
          <a:p>
            <a:pPr>
              <a:spcAft>
                <a:spcPts val="600"/>
              </a:spcAft>
            </a:pPr>
            <a:r>
              <a:rPr lang="en-US" b="1"/>
              <a:t>Jackson Lewis P.C.  </a:t>
            </a:r>
            <a:endParaRPr lang="en-US"/>
          </a:p>
        </p:txBody>
      </p:sp>
      <p:sp>
        <p:nvSpPr>
          <p:cNvPr id="3" name="Slide Number Placeholder 2">
            <a:extLst>
              <a:ext uri="{FF2B5EF4-FFF2-40B4-BE49-F238E27FC236}">
                <a16:creationId xmlns:a16="http://schemas.microsoft.com/office/drawing/2014/main" id="{FEEE6C06-9CE5-435A-B15A-928435252C9B}"/>
              </a:ext>
            </a:extLst>
          </p:cNvPr>
          <p:cNvSpPr>
            <a:spLocks noGrp="1"/>
          </p:cNvSpPr>
          <p:nvPr>
            <p:ph type="sldNum" sz="quarter" idx="4"/>
          </p:nvPr>
        </p:nvSpPr>
        <p:spPr>
          <a:xfrm>
            <a:off x="8759952" y="6355080"/>
            <a:ext cx="2743200" cy="365125"/>
          </a:xfrm>
        </p:spPr>
        <p:txBody>
          <a:bodyPr vert="horz" lIns="0" tIns="0" rIns="0" bIns="0" rtlCol="0" anchor="t" anchorCtr="0">
            <a:normAutofit/>
          </a:bodyPr>
          <a:lstStyle/>
          <a:p>
            <a:pPr>
              <a:spcAft>
                <a:spcPts val="600"/>
              </a:spcAft>
            </a:pPr>
            <a:fld id="{407F7647-6CBB-4945-B48A-22BF8575EA14}" type="slidenum">
              <a:rPr lang="en-US" smtClean="0"/>
              <a:pPr>
                <a:spcAft>
                  <a:spcPts val="600"/>
                </a:spcAft>
              </a:pPr>
              <a:t>5</a:t>
            </a:fld>
            <a:endParaRPr lang="en-US"/>
          </a:p>
        </p:txBody>
      </p:sp>
      <p:sp>
        <p:nvSpPr>
          <p:cNvPr id="4" name="Title 3">
            <a:extLst>
              <a:ext uri="{FF2B5EF4-FFF2-40B4-BE49-F238E27FC236}">
                <a16:creationId xmlns:a16="http://schemas.microsoft.com/office/drawing/2014/main" id="{7A455A8E-83A6-4CED-B2D7-B167ABA98BDE}"/>
              </a:ext>
            </a:extLst>
          </p:cNvPr>
          <p:cNvSpPr>
            <a:spLocks noGrp="1"/>
          </p:cNvSpPr>
          <p:nvPr>
            <p:ph type="title"/>
          </p:nvPr>
        </p:nvSpPr>
        <p:spPr>
          <a:xfrm>
            <a:off x="685800" y="457200"/>
            <a:ext cx="10817352" cy="737961"/>
          </a:xfrm>
        </p:spPr>
        <p:txBody>
          <a:bodyPr vert="horz" lIns="0" tIns="0" rIns="0" bIns="0" rtlCol="0" anchor="t" anchorCtr="0">
            <a:normAutofit/>
          </a:bodyPr>
          <a:lstStyle/>
          <a:p>
            <a:r>
              <a:rPr lang="en-US" sz="2500" b="1" i="0" kern="1200">
                <a:latin typeface="Arial" panose="020B0604020202020204" pitchFamily="34" charset="0"/>
                <a:ea typeface="+mj-ea"/>
                <a:cs typeface="Arial" panose="020B0604020202020204" pitchFamily="34" charset="0"/>
              </a:rPr>
              <a:t>Incident Statistics</a:t>
            </a:r>
            <a:br>
              <a:rPr lang="en-US" sz="2500" b="1" i="0" kern="1200">
                <a:latin typeface="Arial" panose="020B0604020202020204" pitchFamily="34" charset="0"/>
                <a:ea typeface="+mj-ea"/>
                <a:cs typeface="Arial" panose="020B0604020202020204" pitchFamily="34" charset="0"/>
              </a:rPr>
            </a:br>
            <a:endParaRPr lang="en-US" sz="2500" b="1" i="0" kern="1200">
              <a:latin typeface="Arial" panose="020B0604020202020204" pitchFamily="34" charset="0"/>
              <a:ea typeface="+mj-ea"/>
              <a:cs typeface="Arial" panose="020B0604020202020204" pitchFamily="34" charset="0"/>
            </a:endParaRPr>
          </a:p>
        </p:txBody>
      </p:sp>
      <p:graphicFrame>
        <p:nvGraphicFramePr>
          <p:cNvPr id="17" name="Chart 16">
            <a:extLst>
              <a:ext uri="{FF2B5EF4-FFF2-40B4-BE49-F238E27FC236}">
                <a16:creationId xmlns:a16="http://schemas.microsoft.com/office/drawing/2014/main" id="{D0422A1A-1723-4AEA-8957-B654D58F82F1}"/>
              </a:ext>
            </a:extLst>
          </p:cNvPr>
          <p:cNvGraphicFramePr/>
          <p:nvPr>
            <p:extLst>
              <p:ext uri="{D42A27DB-BD31-4B8C-83A1-F6EECF244321}">
                <p14:modId xmlns:p14="http://schemas.microsoft.com/office/powerpoint/2010/main" val="1281725329"/>
              </p:ext>
            </p:extLst>
          </p:nvPr>
        </p:nvGraphicFramePr>
        <p:xfrm>
          <a:off x="55138" y="1283342"/>
          <a:ext cx="6039338" cy="2800767"/>
        </p:xfrm>
        <a:graphic>
          <a:graphicData uri="http://schemas.openxmlformats.org/drawingml/2006/chart">
            <c:chart xmlns:c="http://schemas.openxmlformats.org/drawingml/2006/chart" xmlns:r="http://schemas.openxmlformats.org/officeDocument/2006/relationships" r:id="rId3"/>
          </a:graphicData>
        </a:graphic>
      </p:graphicFrame>
      <p:sp>
        <p:nvSpPr>
          <p:cNvPr id="5" name="TextBox 4">
            <a:extLst>
              <a:ext uri="{FF2B5EF4-FFF2-40B4-BE49-F238E27FC236}">
                <a16:creationId xmlns:a16="http://schemas.microsoft.com/office/drawing/2014/main" id="{C40779DA-F183-431D-89FA-B8B4573A8884}"/>
              </a:ext>
            </a:extLst>
          </p:cNvPr>
          <p:cNvSpPr txBox="1"/>
          <p:nvPr/>
        </p:nvSpPr>
        <p:spPr>
          <a:xfrm>
            <a:off x="6512716" y="1383961"/>
            <a:ext cx="5624146" cy="4770537"/>
          </a:xfrm>
          <a:prstGeom prst="rect">
            <a:avLst/>
          </a:prstGeom>
          <a:noFill/>
        </p:spPr>
        <p:txBody>
          <a:bodyPr wrap="square" rtlCol="0">
            <a:spAutoFit/>
          </a:bodyPr>
          <a:lstStyle/>
          <a:p>
            <a:r>
              <a:rPr lang="en-US" sz="1600">
                <a:latin typeface="Arial" panose="020B0604020202020204" pitchFamily="34" charset="0"/>
                <a:cs typeface="Arial" panose="020B0604020202020204" pitchFamily="34" charset="0"/>
              </a:rPr>
              <a:t> </a:t>
            </a:r>
            <a:r>
              <a:rPr lang="en-US" sz="1600">
                <a:solidFill>
                  <a:srgbClr val="7030A0"/>
                </a:solidFill>
                <a:latin typeface="Arial" panose="020B0604020202020204" pitchFamily="34" charset="0"/>
                <a:cs typeface="Arial" panose="020B0604020202020204" pitchFamily="34" charset="0"/>
              </a:rPr>
              <a:t> </a:t>
            </a:r>
          </a:p>
          <a:p>
            <a:r>
              <a:rPr lang="en-US" sz="1600">
                <a:solidFill>
                  <a:srgbClr val="7030A0"/>
                </a:solidFill>
                <a:latin typeface="Arial" panose="020B0604020202020204" pitchFamily="34" charset="0"/>
                <a:cs typeface="Arial" panose="020B0604020202020204" pitchFamily="34" charset="0"/>
              </a:rPr>
              <a:t>3,593 incidents were opened during the month, across all groups within SNOW. 24% of incident volume was email, while seeing a higher volume of phishing reported to the Service Desk.</a:t>
            </a:r>
          </a:p>
          <a:p>
            <a:endParaRPr lang="en-US" sz="1600">
              <a:solidFill>
                <a:srgbClr val="7030A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a:solidFill>
                  <a:srgbClr val="7030A0"/>
                </a:solidFill>
                <a:latin typeface="Arial" panose="020B0604020202020204" pitchFamily="34" charset="0"/>
                <a:cs typeface="Arial" panose="020B0604020202020204" pitchFamily="34" charset="0"/>
              </a:rPr>
              <a:t>Phone: 2602</a:t>
            </a:r>
          </a:p>
          <a:p>
            <a:pPr marL="285750" indent="-285750">
              <a:buFont typeface="Arial" panose="020B0604020202020204" pitchFamily="34" charset="0"/>
              <a:buChar char="•"/>
            </a:pPr>
            <a:r>
              <a:rPr lang="en-US" sz="1600">
                <a:solidFill>
                  <a:srgbClr val="7030A0"/>
                </a:solidFill>
                <a:latin typeface="Arial" panose="020B0604020202020204" pitchFamily="34" charset="0"/>
                <a:cs typeface="Arial" panose="020B0604020202020204" pitchFamily="34" charset="0"/>
              </a:rPr>
              <a:t>Email: 863</a:t>
            </a:r>
          </a:p>
          <a:p>
            <a:pPr marL="285750" indent="-285750">
              <a:buFont typeface="Arial" panose="020B0604020202020204" pitchFamily="34" charset="0"/>
              <a:buChar char="•"/>
            </a:pPr>
            <a:r>
              <a:rPr lang="en-US" sz="1600">
                <a:solidFill>
                  <a:srgbClr val="7030A0"/>
                </a:solidFill>
                <a:latin typeface="Arial" panose="020B0604020202020204" pitchFamily="34" charset="0"/>
                <a:cs typeface="Arial" panose="020B0604020202020204" pitchFamily="34" charset="0"/>
              </a:rPr>
              <a:t>Self-Service: 82</a:t>
            </a:r>
          </a:p>
          <a:p>
            <a:pPr marL="285750" indent="-285750">
              <a:buFont typeface="Arial" panose="020B0604020202020204" pitchFamily="34" charset="0"/>
              <a:buChar char="•"/>
            </a:pPr>
            <a:r>
              <a:rPr lang="en-US" sz="1600">
                <a:solidFill>
                  <a:srgbClr val="7030A0"/>
                </a:solidFill>
                <a:latin typeface="Arial" panose="020B0604020202020204" pitchFamily="34" charset="0"/>
                <a:cs typeface="Arial" panose="020B0604020202020204" pitchFamily="34" charset="0"/>
              </a:rPr>
              <a:t>Walk-in: 45</a:t>
            </a:r>
          </a:p>
          <a:p>
            <a:pPr marL="285750" indent="-285750">
              <a:buFont typeface="Arial" panose="020B0604020202020204" pitchFamily="34" charset="0"/>
              <a:buChar char="•"/>
            </a:pPr>
            <a:r>
              <a:rPr lang="en-US" sz="1600">
                <a:solidFill>
                  <a:srgbClr val="7030A0"/>
                </a:solidFill>
                <a:latin typeface="Arial" panose="020B0604020202020204" pitchFamily="34" charset="0"/>
                <a:cs typeface="Arial" panose="020B0604020202020204" pitchFamily="34" charset="0"/>
              </a:rPr>
              <a:t>Chat: 1</a:t>
            </a:r>
          </a:p>
          <a:p>
            <a:pPr marL="285750" indent="-285750">
              <a:buFont typeface="Arial" panose="020B0604020202020204" pitchFamily="34" charset="0"/>
              <a:buChar char="•"/>
            </a:pPr>
            <a:endParaRPr lang="en-US" sz="1600">
              <a:solidFill>
                <a:srgbClr val="7030A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sz="1600">
              <a:solidFill>
                <a:srgbClr val="7030A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a:solidFill>
                  <a:srgbClr val="7030A0"/>
                </a:solidFill>
                <a:latin typeface="Arial" panose="020B0604020202020204" pitchFamily="34" charset="0"/>
                <a:cs typeface="Arial" panose="020B0604020202020204" pitchFamily="34" charset="0"/>
              </a:rPr>
              <a:t>First contact resolution rose to 89.6% in March. (as opposed to 85% in February). </a:t>
            </a:r>
          </a:p>
          <a:p>
            <a:pPr marL="285750" indent="-285750">
              <a:buFont typeface="Arial" panose="020B0604020202020204" pitchFamily="34" charset="0"/>
              <a:buChar char="•"/>
            </a:pPr>
            <a:endParaRPr lang="en-US" sz="1600">
              <a:solidFill>
                <a:srgbClr val="7030A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sz="1600">
              <a:solidFill>
                <a:srgbClr val="7030A0"/>
              </a:solidFill>
              <a:latin typeface="Arial" panose="020B0604020202020204" pitchFamily="34" charset="0"/>
              <a:cs typeface="Arial" panose="020B0604020202020204" pitchFamily="34" charset="0"/>
            </a:endParaRPr>
          </a:p>
          <a:p>
            <a:endParaRPr lang="en-US" sz="1600">
              <a:solidFill>
                <a:srgbClr val="7030A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sz="1600">
              <a:solidFill>
                <a:srgbClr val="7030A0"/>
              </a:solidFill>
              <a:latin typeface="Arial" panose="020B0604020202020204" pitchFamily="34" charset="0"/>
              <a:cs typeface="Arial" panose="020B0604020202020204" pitchFamily="34" charset="0"/>
            </a:endParaRPr>
          </a:p>
        </p:txBody>
      </p:sp>
      <p:graphicFrame>
        <p:nvGraphicFramePr>
          <p:cNvPr id="7" name="Chart 6">
            <a:extLst>
              <a:ext uri="{FF2B5EF4-FFF2-40B4-BE49-F238E27FC236}">
                <a16:creationId xmlns:a16="http://schemas.microsoft.com/office/drawing/2014/main" id="{EC79EF8C-5C60-4F13-B65D-E3459647ECF4}"/>
              </a:ext>
            </a:extLst>
          </p:cNvPr>
          <p:cNvGraphicFramePr/>
          <p:nvPr>
            <p:extLst>
              <p:ext uri="{D42A27DB-BD31-4B8C-83A1-F6EECF244321}">
                <p14:modId xmlns:p14="http://schemas.microsoft.com/office/powerpoint/2010/main" val="3517004234"/>
              </p:ext>
            </p:extLst>
          </p:nvPr>
        </p:nvGraphicFramePr>
        <p:xfrm>
          <a:off x="55138" y="4172290"/>
          <a:ext cx="6039338" cy="2365352"/>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4312728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35DD430-1563-49E4-B992-6C290336875F}"/>
              </a:ext>
            </a:extLst>
          </p:cNvPr>
          <p:cNvSpPr>
            <a:spLocks noGrp="1"/>
          </p:cNvSpPr>
          <p:nvPr>
            <p:ph type="ftr" sz="quarter" idx="3"/>
          </p:nvPr>
        </p:nvSpPr>
        <p:spPr>
          <a:xfrm>
            <a:off x="685800" y="6356350"/>
            <a:ext cx="4114800" cy="365125"/>
          </a:xfrm>
        </p:spPr>
        <p:txBody>
          <a:bodyPr vert="horz" lIns="0" tIns="0" rIns="0" bIns="0" rtlCol="0" anchor="t" anchorCtr="0">
            <a:normAutofit/>
          </a:bodyPr>
          <a:lstStyle/>
          <a:p>
            <a:pPr>
              <a:spcAft>
                <a:spcPts val="600"/>
              </a:spcAft>
            </a:pPr>
            <a:r>
              <a:rPr lang="en-US" b="1"/>
              <a:t>Jackson Lewis P.C.  </a:t>
            </a:r>
            <a:endParaRPr lang="en-US"/>
          </a:p>
        </p:txBody>
      </p:sp>
      <p:sp>
        <p:nvSpPr>
          <p:cNvPr id="3" name="Slide Number Placeholder 2">
            <a:extLst>
              <a:ext uri="{FF2B5EF4-FFF2-40B4-BE49-F238E27FC236}">
                <a16:creationId xmlns:a16="http://schemas.microsoft.com/office/drawing/2014/main" id="{FEEE6C06-9CE5-435A-B15A-928435252C9B}"/>
              </a:ext>
            </a:extLst>
          </p:cNvPr>
          <p:cNvSpPr>
            <a:spLocks noGrp="1"/>
          </p:cNvSpPr>
          <p:nvPr>
            <p:ph type="sldNum" sz="quarter" idx="4"/>
          </p:nvPr>
        </p:nvSpPr>
        <p:spPr>
          <a:xfrm>
            <a:off x="8759952" y="6355080"/>
            <a:ext cx="2743200" cy="365125"/>
          </a:xfrm>
        </p:spPr>
        <p:txBody>
          <a:bodyPr vert="horz" lIns="0" tIns="0" rIns="0" bIns="0" rtlCol="0" anchor="t" anchorCtr="0">
            <a:normAutofit/>
          </a:bodyPr>
          <a:lstStyle/>
          <a:p>
            <a:pPr>
              <a:spcAft>
                <a:spcPts val="600"/>
              </a:spcAft>
            </a:pPr>
            <a:fld id="{407F7647-6CBB-4945-B48A-22BF8575EA14}" type="slidenum">
              <a:rPr lang="en-US" smtClean="0"/>
              <a:pPr>
                <a:spcAft>
                  <a:spcPts val="600"/>
                </a:spcAft>
              </a:pPr>
              <a:t>6</a:t>
            </a:fld>
            <a:endParaRPr lang="en-US"/>
          </a:p>
        </p:txBody>
      </p:sp>
      <p:sp>
        <p:nvSpPr>
          <p:cNvPr id="4" name="Title 3">
            <a:extLst>
              <a:ext uri="{FF2B5EF4-FFF2-40B4-BE49-F238E27FC236}">
                <a16:creationId xmlns:a16="http://schemas.microsoft.com/office/drawing/2014/main" id="{7A455A8E-83A6-4CED-B2D7-B167ABA98BDE}"/>
              </a:ext>
            </a:extLst>
          </p:cNvPr>
          <p:cNvSpPr>
            <a:spLocks noGrp="1"/>
          </p:cNvSpPr>
          <p:nvPr>
            <p:ph type="title"/>
          </p:nvPr>
        </p:nvSpPr>
        <p:spPr>
          <a:xfrm>
            <a:off x="687324" y="457200"/>
            <a:ext cx="10817352" cy="737961"/>
          </a:xfrm>
        </p:spPr>
        <p:txBody>
          <a:bodyPr vert="horz" lIns="0" tIns="0" rIns="0" bIns="0" rtlCol="0" anchor="t" anchorCtr="0">
            <a:normAutofit/>
          </a:bodyPr>
          <a:lstStyle/>
          <a:p>
            <a:r>
              <a:rPr lang="en-US" sz="2500" b="1" i="0" kern="1200">
                <a:latin typeface="Arial" panose="020B0604020202020204" pitchFamily="34" charset="0"/>
                <a:ea typeface="+mj-ea"/>
                <a:cs typeface="Arial" panose="020B0604020202020204" pitchFamily="34" charset="0"/>
              </a:rPr>
              <a:t>Incident Statistics</a:t>
            </a:r>
            <a:br>
              <a:rPr lang="en-US" sz="2500" b="1" i="0" kern="1200">
                <a:latin typeface="Arial" panose="020B0604020202020204" pitchFamily="34" charset="0"/>
                <a:ea typeface="+mj-ea"/>
                <a:cs typeface="Arial" panose="020B0604020202020204" pitchFamily="34" charset="0"/>
              </a:rPr>
            </a:br>
            <a:endParaRPr lang="en-US" sz="2500" b="1" i="0" kern="1200">
              <a:latin typeface="Arial" panose="020B0604020202020204" pitchFamily="34" charset="0"/>
              <a:ea typeface="+mj-ea"/>
              <a:cs typeface="Arial" panose="020B0604020202020204" pitchFamily="34" charset="0"/>
            </a:endParaRPr>
          </a:p>
        </p:txBody>
      </p:sp>
      <p:sp>
        <p:nvSpPr>
          <p:cNvPr id="9" name="TextBox 8">
            <a:extLst>
              <a:ext uri="{FF2B5EF4-FFF2-40B4-BE49-F238E27FC236}">
                <a16:creationId xmlns:a16="http://schemas.microsoft.com/office/drawing/2014/main" id="{F4839A5F-8230-4CFF-99D0-FE29C294B650}"/>
              </a:ext>
            </a:extLst>
          </p:cNvPr>
          <p:cNvSpPr txBox="1"/>
          <p:nvPr/>
        </p:nvSpPr>
        <p:spPr>
          <a:xfrm>
            <a:off x="0" y="1347537"/>
            <a:ext cx="12191999" cy="378565"/>
          </a:xfrm>
          <a:prstGeom prst="rect">
            <a:avLst/>
          </a:prstGeom>
          <a:noFill/>
        </p:spPr>
        <p:txBody>
          <a:bodyPr wrap="square" rtlCol="0">
            <a:spAutoFit/>
          </a:bodyPr>
          <a:lstStyle/>
          <a:p>
            <a:r>
              <a:rPr lang="en-US" sz="1860">
                <a:solidFill>
                  <a:srgbClr val="7030A0"/>
                </a:solidFill>
              </a:rPr>
              <a:t>Incidents Opened by Week</a:t>
            </a:r>
          </a:p>
        </p:txBody>
      </p:sp>
      <p:sp>
        <p:nvSpPr>
          <p:cNvPr id="11" name="TextBox 10">
            <a:extLst>
              <a:ext uri="{FF2B5EF4-FFF2-40B4-BE49-F238E27FC236}">
                <a16:creationId xmlns:a16="http://schemas.microsoft.com/office/drawing/2014/main" id="{4C9E97A7-8CF9-4121-BD5C-C518FC9BBDEC}"/>
              </a:ext>
            </a:extLst>
          </p:cNvPr>
          <p:cNvSpPr txBox="1"/>
          <p:nvPr/>
        </p:nvSpPr>
        <p:spPr>
          <a:xfrm>
            <a:off x="-1" y="4046315"/>
            <a:ext cx="12191999" cy="378565"/>
          </a:xfrm>
          <a:prstGeom prst="rect">
            <a:avLst/>
          </a:prstGeom>
          <a:noFill/>
        </p:spPr>
        <p:txBody>
          <a:bodyPr wrap="square" rtlCol="0">
            <a:spAutoFit/>
          </a:bodyPr>
          <a:lstStyle/>
          <a:p>
            <a:r>
              <a:rPr lang="en-US" sz="1860">
                <a:solidFill>
                  <a:srgbClr val="7030A0"/>
                </a:solidFill>
              </a:rPr>
              <a:t>Percentage of incidents resolved; same day opened. </a:t>
            </a:r>
          </a:p>
        </p:txBody>
      </p:sp>
      <p:sp>
        <p:nvSpPr>
          <p:cNvPr id="7" name="TextBox 6">
            <a:extLst>
              <a:ext uri="{FF2B5EF4-FFF2-40B4-BE49-F238E27FC236}">
                <a16:creationId xmlns:a16="http://schemas.microsoft.com/office/drawing/2014/main" id="{FE7EE410-2640-4E5A-B961-2D0C05BB533F}"/>
              </a:ext>
            </a:extLst>
          </p:cNvPr>
          <p:cNvSpPr txBox="1"/>
          <p:nvPr/>
        </p:nvSpPr>
        <p:spPr>
          <a:xfrm>
            <a:off x="7866345" y="1785168"/>
            <a:ext cx="4205494" cy="4278094"/>
          </a:xfrm>
          <a:prstGeom prst="rect">
            <a:avLst/>
          </a:prstGeom>
          <a:noFill/>
        </p:spPr>
        <p:txBody>
          <a:bodyPr wrap="square" rtlCol="0">
            <a:spAutoFit/>
          </a:bodyPr>
          <a:lstStyle/>
          <a:p>
            <a:pPr marL="285750" indent="-285750">
              <a:buFont typeface="Arial" panose="020B0604020202020204" pitchFamily="34" charset="0"/>
              <a:buChar char="•"/>
            </a:pPr>
            <a:r>
              <a:rPr lang="en-US" sz="1600">
                <a:solidFill>
                  <a:srgbClr val="7030A0"/>
                </a:solidFill>
                <a:latin typeface="Arial" panose="020B0604020202020204" pitchFamily="34" charset="0"/>
                <a:cs typeface="Arial" panose="020B0604020202020204" pitchFamily="34" charset="0"/>
              </a:rPr>
              <a:t>Incidents opened by week trended downward over the last two months. </a:t>
            </a:r>
          </a:p>
          <a:p>
            <a:pPr marL="285750" indent="-285750">
              <a:buFont typeface="Arial" panose="020B0604020202020204" pitchFamily="34" charset="0"/>
              <a:buChar char="•"/>
            </a:pPr>
            <a:r>
              <a:rPr lang="en-US" sz="1600">
                <a:solidFill>
                  <a:srgbClr val="7030A0"/>
                </a:solidFill>
                <a:latin typeface="Arial" panose="020B0604020202020204" pitchFamily="34" charset="0"/>
                <a:cs typeface="Arial" panose="020B0604020202020204" pitchFamily="34" charset="0"/>
              </a:rPr>
              <a:t>Week 10, or March 5</a:t>
            </a:r>
            <a:r>
              <a:rPr lang="en-US" sz="1600" baseline="30000">
                <a:solidFill>
                  <a:srgbClr val="7030A0"/>
                </a:solidFill>
                <a:latin typeface="Arial" panose="020B0604020202020204" pitchFamily="34" charset="0"/>
                <a:cs typeface="Arial" panose="020B0604020202020204" pitchFamily="34" charset="0"/>
              </a:rPr>
              <a:t>th</a:t>
            </a:r>
            <a:r>
              <a:rPr lang="en-US" sz="1600">
                <a:solidFill>
                  <a:srgbClr val="7030A0"/>
                </a:solidFill>
                <a:latin typeface="Arial" panose="020B0604020202020204" pitchFamily="34" charset="0"/>
                <a:cs typeface="Arial" panose="020B0604020202020204" pitchFamily="34" charset="0"/>
              </a:rPr>
              <a:t> through 11</a:t>
            </a:r>
            <a:r>
              <a:rPr lang="en-US" sz="1600" baseline="30000">
                <a:solidFill>
                  <a:srgbClr val="7030A0"/>
                </a:solidFill>
                <a:latin typeface="Arial" panose="020B0604020202020204" pitchFamily="34" charset="0"/>
                <a:cs typeface="Arial" panose="020B0604020202020204" pitchFamily="34" charset="0"/>
              </a:rPr>
              <a:t>th</a:t>
            </a:r>
            <a:r>
              <a:rPr lang="en-US" sz="1600">
                <a:solidFill>
                  <a:srgbClr val="7030A0"/>
                </a:solidFill>
                <a:latin typeface="Arial" panose="020B0604020202020204" pitchFamily="34" charset="0"/>
                <a:cs typeface="Arial" panose="020B0604020202020204" pitchFamily="34" charset="0"/>
              </a:rPr>
              <a:t> saw a high point for incidents opened. This week saw the start of the Phishing Campaign by Security. This included 147 reports.</a:t>
            </a:r>
          </a:p>
          <a:p>
            <a:endParaRPr lang="en-US" sz="1600">
              <a:solidFill>
                <a:srgbClr val="7030A0"/>
              </a:solidFill>
              <a:latin typeface="Arial" panose="020B0604020202020204" pitchFamily="34" charset="0"/>
              <a:cs typeface="Arial" panose="020B0604020202020204" pitchFamily="34" charset="0"/>
            </a:endParaRPr>
          </a:p>
          <a:p>
            <a:endParaRPr lang="en-US" sz="1600">
              <a:solidFill>
                <a:srgbClr val="7030A0"/>
              </a:solidFill>
              <a:latin typeface="Arial" panose="020B0604020202020204" pitchFamily="34" charset="0"/>
              <a:cs typeface="Arial" panose="020B0604020202020204" pitchFamily="34" charset="0"/>
            </a:endParaRPr>
          </a:p>
          <a:p>
            <a:endParaRPr lang="en-US" sz="1600">
              <a:solidFill>
                <a:srgbClr val="7030A0"/>
              </a:solidFill>
              <a:latin typeface="Arial" panose="020B0604020202020204" pitchFamily="34" charset="0"/>
              <a:cs typeface="Arial" panose="020B0604020202020204" pitchFamily="34" charset="0"/>
            </a:endParaRPr>
          </a:p>
          <a:p>
            <a:endParaRPr lang="en-US" sz="1600">
              <a:solidFill>
                <a:srgbClr val="7030A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a:solidFill>
                  <a:srgbClr val="7030A0"/>
                </a:solidFill>
                <a:latin typeface="Arial" panose="020B0604020202020204" pitchFamily="34" charset="0"/>
                <a:cs typeface="Arial" panose="020B0604020202020204" pitchFamily="34" charset="0"/>
              </a:rPr>
              <a:t>The percentage of incidents resolved the same day that they were opened began to trend downward in March. </a:t>
            </a:r>
          </a:p>
          <a:p>
            <a:pPr marL="285750" indent="-285750">
              <a:buFont typeface="Arial" panose="020B0604020202020204" pitchFamily="34" charset="0"/>
              <a:buChar char="•"/>
            </a:pPr>
            <a:r>
              <a:rPr lang="en-US" sz="1600">
                <a:solidFill>
                  <a:srgbClr val="7030A0"/>
                </a:solidFill>
                <a:latin typeface="Arial" panose="020B0604020202020204" pitchFamily="34" charset="0"/>
                <a:cs typeface="Arial" panose="020B0604020202020204" pitchFamily="34" charset="0"/>
              </a:rPr>
              <a:t>The incidents opened remained steady (specifically week 11,12, &amp; 13) while this occurred.</a:t>
            </a:r>
          </a:p>
        </p:txBody>
      </p:sp>
      <p:pic>
        <p:nvPicPr>
          <p:cNvPr id="14" name="Picture 13" descr="Chart, line chart&#10;&#10;Description automatically generated">
            <a:extLst>
              <a:ext uri="{FF2B5EF4-FFF2-40B4-BE49-F238E27FC236}">
                <a16:creationId xmlns:a16="http://schemas.microsoft.com/office/drawing/2014/main" id="{BA17A125-F7D7-4C5E-9DF6-4BB65B9B9E7E}"/>
              </a:ext>
            </a:extLst>
          </p:cNvPr>
          <p:cNvPicPr>
            <a:picLocks noChangeAspect="1"/>
          </p:cNvPicPr>
          <p:nvPr/>
        </p:nvPicPr>
        <p:blipFill>
          <a:blip r:embed="rId3"/>
          <a:stretch>
            <a:fillRect/>
          </a:stretch>
        </p:blipFill>
        <p:spPr>
          <a:xfrm>
            <a:off x="-8467" y="4399072"/>
            <a:ext cx="7772400" cy="2398536"/>
          </a:xfrm>
          <a:prstGeom prst="rect">
            <a:avLst/>
          </a:prstGeom>
        </p:spPr>
      </p:pic>
      <p:pic>
        <p:nvPicPr>
          <p:cNvPr id="17" name="Picture 16" descr="Chart, line chart&#10;&#10;Description automatically generated">
            <a:extLst>
              <a:ext uri="{FF2B5EF4-FFF2-40B4-BE49-F238E27FC236}">
                <a16:creationId xmlns:a16="http://schemas.microsoft.com/office/drawing/2014/main" id="{F8AF78FC-C157-DF66-5537-B61A68253865}"/>
              </a:ext>
            </a:extLst>
          </p:cNvPr>
          <p:cNvPicPr>
            <a:picLocks noChangeAspect="1"/>
          </p:cNvPicPr>
          <p:nvPr/>
        </p:nvPicPr>
        <p:blipFill>
          <a:blip r:embed="rId4"/>
          <a:stretch>
            <a:fillRect/>
          </a:stretch>
        </p:blipFill>
        <p:spPr>
          <a:xfrm>
            <a:off x="0" y="1655765"/>
            <a:ext cx="7145867" cy="2488714"/>
          </a:xfrm>
          <a:prstGeom prst="rect">
            <a:avLst/>
          </a:prstGeom>
        </p:spPr>
      </p:pic>
    </p:spTree>
    <p:extLst>
      <p:ext uri="{BB962C8B-B14F-4D97-AF65-F5344CB8AC3E}">
        <p14:creationId xmlns:p14="http://schemas.microsoft.com/office/powerpoint/2010/main" val="37265867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10AE14C-031C-495C-B643-CAD3BB053782}"/>
              </a:ext>
            </a:extLst>
          </p:cNvPr>
          <p:cNvSpPr>
            <a:spLocks noGrp="1"/>
          </p:cNvSpPr>
          <p:nvPr>
            <p:ph type="ftr" sz="quarter" idx="3"/>
          </p:nvPr>
        </p:nvSpPr>
        <p:spPr/>
        <p:txBody>
          <a:bodyPr/>
          <a:lstStyle/>
          <a:p>
            <a:r>
              <a:rPr lang="en-US" b="1"/>
              <a:t>Jackson Lewis P.C.  </a:t>
            </a:r>
            <a:endParaRPr lang="en-US"/>
          </a:p>
        </p:txBody>
      </p:sp>
      <p:sp>
        <p:nvSpPr>
          <p:cNvPr id="3" name="Slide Number Placeholder 2">
            <a:extLst>
              <a:ext uri="{FF2B5EF4-FFF2-40B4-BE49-F238E27FC236}">
                <a16:creationId xmlns:a16="http://schemas.microsoft.com/office/drawing/2014/main" id="{C4731DB1-8F0E-4F7B-82AD-550F9CD8E90E}"/>
              </a:ext>
            </a:extLst>
          </p:cNvPr>
          <p:cNvSpPr>
            <a:spLocks noGrp="1"/>
          </p:cNvSpPr>
          <p:nvPr>
            <p:ph type="sldNum" sz="quarter" idx="4"/>
          </p:nvPr>
        </p:nvSpPr>
        <p:spPr/>
        <p:txBody>
          <a:bodyPr/>
          <a:lstStyle/>
          <a:p>
            <a:fld id="{407F7647-6CBB-4945-B48A-22BF8575EA14}" type="slidenum">
              <a:rPr lang="en-US" smtClean="0"/>
              <a:pPr/>
              <a:t>7</a:t>
            </a:fld>
            <a:endParaRPr lang="en-US"/>
          </a:p>
        </p:txBody>
      </p:sp>
      <p:sp>
        <p:nvSpPr>
          <p:cNvPr id="11" name="Title 3">
            <a:extLst>
              <a:ext uri="{FF2B5EF4-FFF2-40B4-BE49-F238E27FC236}">
                <a16:creationId xmlns:a16="http://schemas.microsoft.com/office/drawing/2014/main" id="{32F48467-7A62-41C0-A1E7-3811EC513CC9}"/>
              </a:ext>
            </a:extLst>
          </p:cNvPr>
          <p:cNvSpPr>
            <a:spLocks noGrp="1"/>
          </p:cNvSpPr>
          <p:nvPr>
            <p:ph type="title"/>
          </p:nvPr>
        </p:nvSpPr>
        <p:spPr>
          <a:xfrm>
            <a:off x="687324" y="457200"/>
            <a:ext cx="10817352" cy="737961"/>
          </a:xfrm>
        </p:spPr>
        <p:txBody>
          <a:bodyPr vert="horz" lIns="0" tIns="0" rIns="0" bIns="0" rtlCol="0" anchor="t" anchorCtr="0">
            <a:normAutofit/>
          </a:bodyPr>
          <a:lstStyle/>
          <a:p>
            <a:r>
              <a:rPr lang="en-US" sz="2500" b="1" i="0" kern="1200">
                <a:latin typeface="Arial" panose="020B0604020202020204" pitchFamily="34" charset="0"/>
                <a:ea typeface="+mj-ea"/>
                <a:cs typeface="Arial" panose="020B0604020202020204" pitchFamily="34" charset="0"/>
              </a:rPr>
              <a:t>Incident Statistics</a:t>
            </a:r>
            <a:br>
              <a:rPr lang="en-US" sz="2500" b="1" i="0" kern="1200">
                <a:latin typeface="Arial" panose="020B0604020202020204" pitchFamily="34" charset="0"/>
                <a:ea typeface="+mj-ea"/>
                <a:cs typeface="Arial" panose="020B0604020202020204" pitchFamily="34" charset="0"/>
              </a:rPr>
            </a:br>
            <a:endParaRPr lang="en-US" sz="2500" b="1" i="0" kern="1200">
              <a:latin typeface="Arial" panose="020B0604020202020204" pitchFamily="34" charset="0"/>
              <a:ea typeface="+mj-ea"/>
              <a:cs typeface="Arial" panose="020B0604020202020204" pitchFamily="34" charset="0"/>
            </a:endParaRPr>
          </a:p>
        </p:txBody>
      </p:sp>
      <p:sp>
        <p:nvSpPr>
          <p:cNvPr id="12" name="TextBox 11">
            <a:extLst>
              <a:ext uri="{FF2B5EF4-FFF2-40B4-BE49-F238E27FC236}">
                <a16:creationId xmlns:a16="http://schemas.microsoft.com/office/drawing/2014/main" id="{51013045-3E88-4BA4-A7CC-7C45C7A49A34}"/>
              </a:ext>
            </a:extLst>
          </p:cNvPr>
          <p:cNvSpPr txBox="1"/>
          <p:nvPr/>
        </p:nvSpPr>
        <p:spPr>
          <a:xfrm>
            <a:off x="0" y="1514079"/>
            <a:ext cx="12192000" cy="378565"/>
          </a:xfrm>
          <a:prstGeom prst="rect">
            <a:avLst/>
          </a:prstGeom>
          <a:noFill/>
        </p:spPr>
        <p:txBody>
          <a:bodyPr wrap="square" rtlCol="0">
            <a:spAutoFit/>
          </a:bodyPr>
          <a:lstStyle/>
          <a:p>
            <a:r>
              <a:rPr lang="en-US" sz="1860">
                <a:solidFill>
                  <a:srgbClr val="7030A0"/>
                </a:solidFill>
              </a:rPr>
              <a:t>Open Incident Backlog Growth</a:t>
            </a:r>
          </a:p>
        </p:txBody>
      </p:sp>
      <p:sp>
        <p:nvSpPr>
          <p:cNvPr id="10" name="TextBox 9">
            <a:extLst>
              <a:ext uri="{FF2B5EF4-FFF2-40B4-BE49-F238E27FC236}">
                <a16:creationId xmlns:a16="http://schemas.microsoft.com/office/drawing/2014/main" id="{EFC61EF0-BFEF-4476-BEE4-401B95F38623}"/>
              </a:ext>
            </a:extLst>
          </p:cNvPr>
          <p:cNvSpPr txBox="1"/>
          <p:nvPr/>
        </p:nvSpPr>
        <p:spPr>
          <a:xfrm>
            <a:off x="684276" y="5631829"/>
            <a:ext cx="10818876" cy="338554"/>
          </a:xfrm>
          <a:prstGeom prst="rect">
            <a:avLst/>
          </a:prstGeom>
          <a:noFill/>
        </p:spPr>
        <p:txBody>
          <a:bodyPr wrap="square" rtlCol="0">
            <a:spAutoFit/>
          </a:bodyPr>
          <a:lstStyle/>
          <a:p>
            <a:pPr marL="285750" indent="-285750">
              <a:buFont typeface="Arial" panose="020B0604020202020204" pitchFamily="34" charset="0"/>
              <a:buChar char="•"/>
            </a:pPr>
            <a:r>
              <a:rPr lang="en-US" sz="1600">
                <a:solidFill>
                  <a:srgbClr val="7030A0"/>
                </a:solidFill>
                <a:latin typeface="Arial" panose="020B0604020202020204" pitchFamily="34" charset="0"/>
                <a:cs typeface="Arial" panose="020B0604020202020204" pitchFamily="34" charset="0"/>
              </a:rPr>
              <a:t>Backlog growth declined across March.</a:t>
            </a:r>
          </a:p>
        </p:txBody>
      </p:sp>
      <p:pic>
        <p:nvPicPr>
          <p:cNvPr id="6" name="Picture 5" descr="Chart, waterfall chart&#10;&#10;Description automatically generated">
            <a:extLst>
              <a:ext uri="{FF2B5EF4-FFF2-40B4-BE49-F238E27FC236}">
                <a16:creationId xmlns:a16="http://schemas.microsoft.com/office/drawing/2014/main" id="{B2DB68FD-3D56-273C-9DFF-A186AFA735F4}"/>
              </a:ext>
            </a:extLst>
          </p:cNvPr>
          <p:cNvPicPr>
            <a:picLocks noChangeAspect="1"/>
          </p:cNvPicPr>
          <p:nvPr/>
        </p:nvPicPr>
        <p:blipFill>
          <a:blip r:embed="rId3"/>
          <a:stretch>
            <a:fillRect/>
          </a:stretch>
        </p:blipFill>
        <p:spPr>
          <a:xfrm>
            <a:off x="206084" y="1928082"/>
            <a:ext cx="11775260" cy="3633805"/>
          </a:xfrm>
          <a:prstGeom prst="rect">
            <a:avLst/>
          </a:prstGeom>
        </p:spPr>
      </p:pic>
    </p:spTree>
    <p:extLst>
      <p:ext uri="{BB962C8B-B14F-4D97-AF65-F5344CB8AC3E}">
        <p14:creationId xmlns:p14="http://schemas.microsoft.com/office/powerpoint/2010/main" val="15950377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35DD430-1563-49E4-B992-6C290336875F}"/>
              </a:ext>
            </a:extLst>
          </p:cNvPr>
          <p:cNvSpPr>
            <a:spLocks noGrp="1"/>
          </p:cNvSpPr>
          <p:nvPr>
            <p:ph type="ftr" sz="quarter" idx="3"/>
          </p:nvPr>
        </p:nvSpPr>
        <p:spPr>
          <a:xfrm>
            <a:off x="685800" y="6356350"/>
            <a:ext cx="4114800" cy="365125"/>
          </a:xfrm>
        </p:spPr>
        <p:txBody>
          <a:bodyPr vert="horz" lIns="0" tIns="0" rIns="0" bIns="0" rtlCol="0" anchor="t" anchorCtr="0">
            <a:normAutofit/>
          </a:bodyPr>
          <a:lstStyle/>
          <a:p>
            <a:pPr>
              <a:spcAft>
                <a:spcPts val="600"/>
              </a:spcAft>
            </a:pPr>
            <a:r>
              <a:rPr lang="en-US" b="1"/>
              <a:t>Jackson Lewis P.C.  </a:t>
            </a:r>
            <a:endParaRPr lang="en-US"/>
          </a:p>
        </p:txBody>
      </p:sp>
      <p:sp>
        <p:nvSpPr>
          <p:cNvPr id="3" name="Slide Number Placeholder 2">
            <a:extLst>
              <a:ext uri="{FF2B5EF4-FFF2-40B4-BE49-F238E27FC236}">
                <a16:creationId xmlns:a16="http://schemas.microsoft.com/office/drawing/2014/main" id="{FEEE6C06-9CE5-435A-B15A-928435252C9B}"/>
              </a:ext>
            </a:extLst>
          </p:cNvPr>
          <p:cNvSpPr>
            <a:spLocks noGrp="1"/>
          </p:cNvSpPr>
          <p:nvPr>
            <p:ph type="sldNum" sz="quarter" idx="4"/>
          </p:nvPr>
        </p:nvSpPr>
        <p:spPr>
          <a:xfrm>
            <a:off x="8759952" y="6355080"/>
            <a:ext cx="2743200" cy="365125"/>
          </a:xfrm>
        </p:spPr>
        <p:txBody>
          <a:bodyPr vert="horz" lIns="0" tIns="0" rIns="0" bIns="0" rtlCol="0" anchor="t" anchorCtr="0">
            <a:normAutofit/>
          </a:bodyPr>
          <a:lstStyle/>
          <a:p>
            <a:pPr>
              <a:spcAft>
                <a:spcPts val="600"/>
              </a:spcAft>
            </a:pPr>
            <a:fld id="{407F7647-6CBB-4945-B48A-22BF8575EA14}" type="slidenum">
              <a:rPr lang="en-US" smtClean="0"/>
              <a:pPr>
                <a:spcAft>
                  <a:spcPts val="600"/>
                </a:spcAft>
              </a:pPr>
              <a:t>8</a:t>
            </a:fld>
            <a:endParaRPr lang="en-US"/>
          </a:p>
        </p:txBody>
      </p:sp>
      <p:sp>
        <p:nvSpPr>
          <p:cNvPr id="4" name="Title 3">
            <a:extLst>
              <a:ext uri="{FF2B5EF4-FFF2-40B4-BE49-F238E27FC236}">
                <a16:creationId xmlns:a16="http://schemas.microsoft.com/office/drawing/2014/main" id="{7A455A8E-83A6-4CED-B2D7-B167ABA98BDE}"/>
              </a:ext>
            </a:extLst>
          </p:cNvPr>
          <p:cNvSpPr>
            <a:spLocks noGrp="1"/>
          </p:cNvSpPr>
          <p:nvPr>
            <p:ph type="title"/>
          </p:nvPr>
        </p:nvSpPr>
        <p:spPr>
          <a:xfrm>
            <a:off x="687324" y="457200"/>
            <a:ext cx="10817352" cy="737961"/>
          </a:xfrm>
        </p:spPr>
        <p:txBody>
          <a:bodyPr vert="horz" lIns="0" tIns="0" rIns="0" bIns="0" rtlCol="0" anchor="t" anchorCtr="0">
            <a:normAutofit/>
          </a:bodyPr>
          <a:lstStyle/>
          <a:p>
            <a:r>
              <a:rPr lang="en-US" sz="2500" b="1" i="0" kern="1200">
                <a:latin typeface="Arial" panose="020B0604020202020204" pitchFamily="34" charset="0"/>
                <a:ea typeface="+mj-ea"/>
                <a:cs typeface="Arial" panose="020B0604020202020204" pitchFamily="34" charset="0"/>
              </a:rPr>
              <a:t>Incident Statistics</a:t>
            </a:r>
            <a:br>
              <a:rPr lang="en-US" sz="2500" b="1" i="0" kern="1200">
                <a:latin typeface="Arial" panose="020B0604020202020204" pitchFamily="34" charset="0"/>
                <a:ea typeface="+mj-ea"/>
                <a:cs typeface="Arial" panose="020B0604020202020204" pitchFamily="34" charset="0"/>
              </a:rPr>
            </a:br>
            <a:endParaRPr lang="en-US" sz="2500" b="1" i="0" kern="1200">
              <a:latin typeface="Arial" panose="020B0604020202020204" pitchFamily="34" charset="0"/>
              <a:ea typeface="+mj-ea"/>
              <a:cs typeface="Arial" panose="020B0604020202020204" pitchFamily="34" charset="0"/>
            </a:endParaRPr>
          </a:p>
        </p:txBody>
      </p:sp>
      <p:sp>
        <p:nvSpPr>
          <p:cNvPr id="9" name="TextBox 8">
            <a:extLst>
              <a:ext uri="{FF2B5EF4-FFF2-40B4-BE49-F238E27FC236}">
                <a16:creationId xmlns:a16="http://schemas.microsoft.com/office/drawing/2014/main" id="{F4839A5F-8230-4CFF-99D0-FE29C294B650}"/>
              </a:ext>
            </a:extLst>
          </p:cNvPr>
          <p:cNvSpPr txBox="1"/>
          <p:nvPr/>
        </p:nvSpPr>
        <p:spPr>
          <a:xfrm>
            <a:off x="0" y="1347537"/>
            <a:ext cx="12191999" cy="378565"/>
          </a:xfrm>
          <a:prstGeom prst="rect">
            <a:avLst/>
          </a:prstGeom>
          <a:noFill/>
        </p:spPr>
        <p:txBody>
          <a:bodyPr wrap="square" rtlCol="0">
            <a:spAutoFit/>
          </a:bodyPr>
          <a:lstStyle/>
          <a:p>
            <a:r>
              <a:rPr lang="en-US" sz="1860">
                <a:solidFill>
                  <a:srgbClr val="7030A0"/>
                </a:solidFill>
              </a:rPr>
              <a:t>Average Age of Open Incidents</a:t>
            </a:r>
          </a:p>
        </p:txBody>
      </p:sp>
      <p:sp>
        <p:nvSpPr>
          <p:cNvPr id="7" name="TextBox 6">
            <a:extLst>
              <a:ext uri="{FF2B5EF4-FFF2-40B4-BE49-F238E27FC236}">
                <a16:creationId xmlns:a16="http://schemas.microsoft.com/office/drawing/2014/main" id="{FE7EE410-2640-4E5A-B961-2D0C05BB533F}"/>
              </a:ext>
            </a:extLst>
          </p:cNvPr>
          <p:cNvSpPr txBox="1"/>
          <p:nvPr/>
        </p:nvSpPr>
        <p:spPr>
          <a:xfrm>
            <a:off x="684276" y="5933791"/>
            <a:ext cx="10818876" cy="338554"/>
          </a:xfrm>
          <a:prstGeom prst="rect">
            <a:avLst/>
          </a:prstGeom>
          <a:noFill/>
        </p:spPr>
        <p:txBody>
          <a:bodyPr wrap="square" rtlCol="0">
            <a:spAutoFit/>
          </a:bodyPr>
          <a:lstStyle/>
          <a:p>
            <a:pPr marL="285750" indent="-285750">
              <a:buFont typeface="Arial" panose="020B0604020202020204" pitchFamily="34" charset="0"/>
              <a:buChar char="•"/>
            </a:pPr>
            <a:r>
              <a:rPr lang="en-US" sz="1600">
                <a:solidFill>
                  <a:srgbClr val="7030A0"/>
                </a:solidFill>
                <a:latin typeface="Arial" panose="020B0604020202020204" pitchFamily="34" charset="0"/>
                <a:cs typeface="Arial" panose="020B0604020202020204" pitchFamily="34" charset="0"/>
              </a:rPr>
              <a:t>In March, the average age of open incidents increased. </a:t>
            </a:r>
          </a:p>
        </p:txBody>
      </p:sp>
      <p:pic>
        <p:nvPicPr>
          <p:cNvPr id="8" name="Picture 7" descr="Chart, line chart&#10;&#10;Description automatically generated">
            <a:extLst>
              <a:ext uri="{FF2B5EF4-FFF2-40B4-BE49-F238E27FC236}">
                <a16:creationId xmlns:a16="http://schemas.microsoft.com/office/drawing/2014/main" id="{B0527033-0E91-8B95-375E-494F16EF2FFF}"/>
              </a:ext>
            </a:extLst>
          </p:cNvPr>
          <p:cNvPicPr>
            <a:picLocks noChangeAspect="1"/>
          </p:cNvPicPr>
          <p:nvPr/>
        </p:nvPicPr>
        <p:blipFill>
          <a:blip r:embed="rId3"/>
          <a:stretch>
            <a:fillRect/>
          </a:stretch>
        </p:blipFill>
        <p:spPr>
          <a:xfrm>
            <a:off x="57452" y="1722564"/>
            <a:ext cx="12072524" cy="4204537"/>
          </a:xfrm>
          <a:prstGeom prst="rect">
            <a:avLst/>
          </a:prstGeom>
        </p:spPr>
      </p:pic>
    </p:spTree>
    <p:extLst>
      <p:ext uri="{BB962C8B-B14F-4D97-AF65-F5344CB8AC3E}">
        <p14:creationId xmlns:p14="http://schemas.microsoft.com/office/powerpoint/2010/main" val="32164866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B85CAC0-AF8E-4065-9D0E-F4C9CA829998}"/>
              </a:ext>
            </a:extLst>
          </p:cNvPr>
          <p:cNvSpPr>
            <a:spLocks noGrp="1"/>
          </p:cNvSpPr>
          <p:nvPr>
            <p:ph type="ftr" sz="quarter" idx="3"/>
          </p:nvPr>
        </p:nvSpPr>
        <p:spPr/>
        <p:txBody>
          <a:bodyPr/>
          <a:lstStyle/>
          <a:p>
            <a:r>
              <a:rPr lang="en-US" b="1"/>
              <a:t>Jackson Lewis P.C.  </a:t>
            </a:r>
            <a:endParaRPr lang="en-US"/>
          </a:p>
        </p:txBody>
      </p:sp>
      <p:sp>
        <p:nvSpPr>
          <p:cNvPr id="3" name="Slide Number Placeholder 2">
            <a:extLst>
              <a:ext uri="{FF2B5EF4-FFF2-40B4-BE49-F238E27FC236}">
                <a16:creationId xmlns:a16="http://schemas.microsoft.com/office/drawing/2014/main" id="{0D077938-94BD-47FC-8081-11FCE984B42B}"/>
              </a:ext>
            </a:extLst>
          </p:cNvPr>
          <p:cNvSpPr>
            <a:spLocks noGrp="1"/>
          </p:cNvSpPr>
          <p:nvPr>
            <p:ph type="sldNum" sz="quarter" idx="4"/>
          </p:nvPr>
        </p:nvSpPr>
        <p:spPr/>
        <p:txBody>
          <a:bodyPr/>
          <a:lstStyle/>
          <a:p>
            <a:fld id="{407F7647-6CBB-4945-B48A-22BF8575EA14}" type="slidenum">
              <a:rPr lang="en-US" smtClean="0"/>
              <a:pPr/>
              <a:t>9</a:t>
            </a:fld>
            <a:endParaRPr lang="en-US"/>
          </a:p>
        </p:txBody>
      </p:sp>
      <p:sp>
        <p:nvSpPr>
          <p:cNvPr id="9" name="TextBox 8">
            <a:extLst>
              <a:ext uri="{FF2B5EF4-FFF2-40B4-BE49-F238E27FC236}">
                <a16:creationId xmlns:a16="http://schemas.microsoft.com/office/drawing/2014/main" id="{F57FFC0A-E3F0-4D84-A449-FA37792AF326}"/>
              </a:ext>
            </a:extLst>
          </p:cNvPr>
          <p:cNvSpPr txBox="1"/>
          <p:nvPr/>
        </p:nvSpPr>
        <p:spPr>
          <a:xfrm>
            <a:off x="0" y="1514079"/>
            <a:ext cx="12192000" cy="378565"/>
          </a:xfrm>
          <a:prstGeom prst="rect">
            <a:avLst/>
          </a:prstGeom>
          <a:noFill/>
        </p:spPr>
        <p:txBody>
          <a:bodyPr wrap="square" lIns="91440" tIns="45720" rIns="91440" bIns="45720" rtlCol="0" anchor="t">
            <a:spAutoFit/>
          </a:bodyPr>
          <a:lstStyle/>
          <a:p>
            <a:r>
              <a:rPr lang="en-US" sz="1850">
                <a:solidFill>
                  <a:srgbClr val="7030A0"/>
                </a:solidFill>
              </a:rPr>
              <a:t>Average Age of Open Incidents by Assignment Group - as of the last day of the month</a:t>
            </a:r>
            <a:endParaRPr lang="en-US" sz="1860">
              <a:solidFill>
                <a:srgbClr val="7030A0"/>
              </a:solidFill>
              <a:cs typeface="Calibri" panose="020F0502020204030204"/>
            </a:endParaRPr>
          </a:p>
        </p:txBody>
      </p:sp>
      <p:sp>
        <p:nvSpPr>
          <p:cNvPr id="10" name="Title 3">
            <a:extLst>
              <a:ext uri="{FF2B5EF4-FFF2-40B4-BE49-F238E27FC236}">
                <a16:creationId xmlns:a16="http://schemas.microsoft.com/office/drawing/2014/main" id="{CA0BFE7E-2ECD-4986-BEA7-50D8AC475A55}"/>
              </a:ext>
            </a:extLst>
          </p:cNvPr>
          <p:cNvSpPr>
            <a:spLocks noGrp="1"/>
          </p:cNvSpPr>
          <p:nvPr>
            <p:ph type="title"/>
          </p:nvPr>
        </p:nvSpPr>
        <p:spPr>
          <a:xfrm>
            <a:off x="687324" y="457200"/>
            <a:ext cx="10817352" cy="737961"/>
          </a:xfrm>
        </p:spPr>
        <p:txBody>
          <a:bodyPr vert="horz" lIns="0" tIns="0" rIns="0" bIns="0" rtlCol="0" anchor="t" anchorCtr="0">
            <a:normAutofit/>
          </a:bodyPr>
          <a:lstStyle/>
          <a:p>
            <a:r>
              <a:rPr lang="en-US" sz="2500" b="1" i="0" kern="1200">
                <a:latin typeface="Arial" panose="020B0604020202020204" pitchFamily="34" charset="0"/>
                <a:ea typeface="+mj-ea"/>
                <a:cs typeface="Arial" panose="020B0604020202020204" pitchFamily="34" charset="0"/>
              </a:rPr>
              <a:t>Incident Statistics</a:t>
            </a:r>
            <a:br>
              <a:rPr lang="en-US" sz="2500" b="1" i="0" kern="1200">
                <a:latin typeface="Arial" panose="020B0604020202020204" pitchFamily="34" charset="0"/>
                <a:ea typeface="+mj-ea"/>
                <a:cs typeface="Arial" panose="020B0604020202020204" pitchFamily="34" charset="0"/>
              </a:rPr>
            </a:br>
            <a:endParaRPr lang="en-US" sz="2500" b="1" i="0" kern="1200">
              <a:latin typeface="Arial" panose="020B0604020202020204" pitchFamily="34" charset="0"/>
              <a:ea typeface="+mj-ea"/>
              <a:cs typeface="Arial" panose="020B0604020202020204" pitchFamily="34" charset="0"/>
            </a:endParaRPr>
          </a:p>
        </p:txBody>
      </p:sp>
      <p:pic>
        <p:nvPicPr>
          <p:cNvPr id="7" name="Picture 6" descr="Chart, bar chart&#10;&#10;Description automatically generated">
            <a:extLst>
              <a:ext uri="{FF2B5EF4-FFF2-40B4-BE49-F238E27FC236}">
                <a16:creationId xmlns:a16="http://schemas.microsoft.com/office/drawing/2014/main" id="{11DD4DF5-3368-DCAE-2773-EC4E8939F51A}"/>
              </a:ext>
            </a:extLst>
          </p:cNvPr>
          <p:cNvPicPr>
            <a:picLocks noChangeAspect="1"/>
          </p:cNvPicPr>
          <p:nvPr/>
        </p:nvPicPr>
        <p:blipFill>
          <a:blip r:embed="rId2"/>
          <a:stretch>
            <a:fillRect/>
          </a:stretch>
        </p:blipFill>
        <p:spPr>
          <a:xfrm>
            <a:off x="1595967" y="1867292"/>
            <a:ext cx="9000066" cy="4533508"/>
          </a:xfrm>
          <a:prstGeom prst="rect">
            <a:avLst/>
          </a:prstGeom>
        </p:spPr>
      </p:pic>
    </p:spTree>
    <p:extLst>
      <p:ext uri="{BB962C8B-B14F-4D97-AF65-F5344CB8AC3E}">
        <p14:creationId xmlns:p14="http://schemas.microsoft.com/office/powerpoint/2010/main" val="4203422222"/>
      </p:ext>
    </p:extLst>
  </p:cSld>
  <p:clrMapOvr>
    <a:masterClrMapping/>
  </p:clrMapOvr>
</p:sld>
</file>

<file path=ppt/theme/theme1.xml><?xml version="1.0" encoding="utf-8"?>
<a:theme xmlns:a="http://schemas.openxmlformats.org/drawingml/2006/main" name="Office Theme">
  <a:themeElements>
    <a:clrScheme name="Custom 3">
      <a:dk1>
        <a:srgbClr val="000000"/>
      </a:dk1>
      <a:lt1>
        <a:srgbClr val="FFFFFF"/>
      </a:lt1>
      <a:dk2>
        <a:srgbClr val="44546A"/>
      </a:dk2>
      <a:lt2>
        <a:srgbClr val="E7E6E6"/>
      </a:lt2>
      <a:accent1>
        <a:srgbClr val="3B1365"/>
      </a:accent1>
      <a:accent2>
        <a:srgbClr val="FF5750"/>
      </a:accent2>
      <a:accent3>
        <a:srgbClr val="91D2F2"/>
      </a:accent3>
      <a:accent4>
        <a:srgbClr val="00A87E"/>
      </a:accent4>
      <a:accent5>
        <a:srgbClr val="BC3D95"/>
      </a:accent5>
      <a:accent6>
        <a:srgbClr val="FDF385"/>
      </a:accent6>
      <a:hlink>
        <a:srgbClr val="3B1264"/>
      </a:hlink>
      <a:folHlink>
        <a:srgbClr val="3B1264"/>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JL_PPT_Short_V1_20200113.pptx  -  Read-Only" id="{48D00568-7052-4F53-AB33-9D3848305AA0}" vid="{2109B9BA-1E9D-414D-9B7E-3A0BDFCE5AF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JL_PPT_Short_V1_20200113</Template>
  <TotalTime>0</TotalTime>
  <Words>3325</Words>
  <Application>Microsoft Office PowerPoint</Application>
  <PresentationFormat>Widescreen</PresentationFormat>
  <Paragraphs>544</Paragraphs>
  <Slides>36</Slides>
  <Notes>19</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36</vt:i4>
      </vt:variant>
    </vt:vector>
  </HeadingPairs>
  <TitlesOfParts>
    <vt:vector size="41" baseType="lpstr">
      <vt:lpstr>-apple-system</vt:lpstr>
      <vt:lpstr>Arial</vt:lpstr>
      <vt:lpstr>Calibri</vt:lpstr>
      <vt:lpstr>Symbol</vt:lpstr>
      <vt:lpstr>Office Theme</vt:lpstr>
      <vt:lpstr>Endpoints Operations</vt:lpstr>
      <vt:lpstr>PowerPoint Presentation</vt:lpstr>
      <vt:lpstr>Executive Summary</vt:lpstr>
      <vt:lpstr>Incident Management</vt:lpstr>
      <vt:lpstr>Incident Statistics </vt:lpstr>
      <vt:lpstr>Incident Statistics </vt:lpstr>
      <vt:lpstr>Incident Statistics </vt:lpstr>
      <vt:lpstr>Incident Statistics </vt:lpstr>
      <vt:lpstr>Incident Statistics </vt:lpstr>
      <vt:lpstr>Incident Statistics </vt:lpstr>
      <vt:lpstr>Incident Statistics </vt:lpstr>
      <vt:lpstr>Incident Statistics </vt:lpstr>
      <vt:lpstr>Incident Statistics </vt:lpstr>
      <vt:lpstr>Incident Statistics </vt:lpstr>
      <vt:lpstr>2022 SLA Goals &amp; Actuals</vt:lpstr>
      <vt:lpstr>PowerPoint Presentation</vt:lpstr>
      <vt:lpstr>Risk Management</vt:lpstr>
      <vt:lpstr>Service Desk</vt:lpstr>
      <vt:lpstr>Year over Year Quarterly Results</vt:lpstr>
      <vt:lpstr>Key Call Statistics </vt:lpstr>
      <vt:lpstr>Key Call Statistics </vt:lpstr>
      <vt:lpstr>Key Call &amp; Knowledge Statistics </vt:lpstr>
      <vt:lpstr>Incident Statistics </vt:lpstr>
      <vt:lpstr>2021 Service Desk SLA Statistics</vt:lpstr>
      <vt:lpstr>Update &amp; Reminder Highlights </vt:lpstr>
      <vt:lpstr>8x8 Project Status </vt:lpstr>
      <vt:lpstr> Technology Operations </vt:lpstr>
      <vt:lpstr>Escalation Status </vt:lpstr>
      <vt:lpstr>Escalation Baselines </vt:lpstr>
      <vt:lpstr>Logic Monitor Alerts </vt:lpstr>
      <vt:lpstr>Resource Uptime </vt:lpstr>
      <vt:lpstr>Endpoint Engineering</vt:lpstr>
      <vt:lpstr>Endpoint Analytics</vt:lpstr>
      <vt:lpstr>Endpoint Model Inventory </vt:lpstr>
      <vt:lpstr>Endpoint Model Performance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JL IT Risk &amp; Security TVA Report</dc:title>
  <dc:creator>Noble, Keith (IT)</dc:creator>
  <cp:lastModifiedBy>Doss, Randy R. (IT)</cp:lastModifiedBy>
  <cp:revision>4</cp:revision>
  <dcterms:created xsi:type="dcterms:W3CDTF">2021-04-29T18:29:43Z</dcterms:created>
  <dcterms:modified xsi:type="dcterms:W3CDTF">2023-05-09T20:12:02Z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348b226d-6b88-4ce3-8eaa-79f3faccaf85_Enabled">
    <vt:lpwstr>true</vt:lpwstr>
  </property>
  <property fmtid="{D5CDD505-2E9C-101B-9397-08002B2CF9AE}" pid="3" name="MSIP_Label_348b226d-6b88-4ce3-8eaa-79f3faccaf85_SetDate">
    <vt:lpwstr>2021-04-29T18:29:43Z</vt:lpwstr>
  </property>
  <property fmtid="{D5CDD505-2E9C-101B-9397-08002B2CF9AE}" pid="4" name="MSIP_Label_348b226d-6b88-4ce3-8eaa-79f3faccaf85_Method">
    <vt:lpwstr>Standard</vt:lpwstr>
  </property>
  <property fmtid="{D5CDD505-2E9C-101B-9397-08002B2CF9AE}" pid="5" name="MSIP_Label_348b226d-6b88-4ce3-8eaa-79f3faccaf85_Name">
    <vt:lpwstr>348b226d-6b88-4ce3-8eaa-79f3faccaf85</vt:lpwstr>
  </property>
  <property fmtid="{D5CDD505-2E9C-101B-9397-08002B2CF9AE}" pid="6" name="MSIP_Label_348b226d-6b88-4ce3-8eaa-79f3faccaf85_SiteId">
    <vt:lpwstr>6ab77482-4dda-43b3-9e50-82db3e426c2c</vt:lpwstr>
  </property>
  <property fmtid="{D5CDD505-2E9C-101B-9397-08002B2CF9AE}" pid="7" name="MSIP_Label_348b226d-6b88-4ce3-8eaa-79f3faccaf85_ActionId">
    <vt:lpwstr>2d8f1f87-5cf1-4f44-9c7c-91a170a2c201</vt:lpwstr>
  </property>
  <property fmtid="{D5CDD505-2E9C-101B-9397-08002B2CF9AE}" pid="8" name="MSIP_Label_348b226d-6b88-4ce3-8eaa-79f3faccaf85_ContentBits">
    <vt:lpwstr>0</vt:lpwstr>
  </property>
</Properties>
</file>