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0"/>
  </p:notesMasterIdLst>
  <p:sldIdLst>
    <p:sldId id="438" r:id="rId2"/>
    <p:sldId id="1537" r:id="rId3"/>
    <p:sldId id="1497" r:id="rId4"/>
    <p:sldId id="1520" r:id="rId5"/>
    <p:sldId id="1551" r:id="rId6"/>
    <p:sldId id="1552" r:id="rId7"/>
    <p:sldId id="1553" r:id="rId8"/>
    <p:sldId id="1532" r:id="rId9"/>
    <p:sldId id="1536" r:id="rId10"/>
    <p:sldId id="1500" r:id="rId11"/>
    <p:sldId id="1530" r:id="rId12"/>
    <p:sldId id="1540" r:id="rId13"/>
    <p:sldId id="1549" r:id="rId14"/>
    <p:sldId id="1501" r:id="rId15"/>
    <p:sldId id="1542" r:id="rId16"/>
    <p:sldId id="1548" r:id="rId17"/>
    <p:sldId id="1547"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ble, Keith (IT)" initials="NK(" lastIdx="2" clrIdx="0">
    <p:extLst>
      <p:ext uri="{19B8F6BF-5375-455C-9EA6-DF929625EA0E}">
        <p15:presenceInfo xmlns:p15="http://schemas.microsoft.com/office/powerpoint/2012/main" userId="S::NobleK@jacksonlewis.com::693b87e5-2de0-43c1-b3ce-396dda00bef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F975F9-0A94-E97B-ED39-C99A2795C528}" v="53" dt="2023-06-05T21:21:51.546"/>
    <p1510:client id="{AD43EF98-3725-4BF7-89CF-D348EB07D897}" v="490" dt="2023-06-05T16:06:49.314"/>
    <p1510:client id="{D488759F-A678-154E-A874-AE1919C6AC70}" v="631" dt="2023-06-05T17:35:34.892"/>
    <p1510:client id="{F10F1E66-0346-B6A3-C1C9-C80B1A8A19F3}" v="817" dt="2023-06-06T13:40:00.1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5D9_554F7D7E.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_5D9_554F7D7E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_5D9_554F7D7E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_5D9_554F7D7E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_5FC_DEF7D599.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_5FA_D5B425B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_604_F28C7BDC.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Incidents opened per month, </a:t>
            </a:r>
            <a:r>
              <a:rPr lang="en-US" baseline="0">
                <a:solidFill>
                  <a:srgbClr val="7030A0"/>
                </a:solidFill>
              </a:rPr>
              <a:t>by Source</a:t>
            </a:r>
          </a:p>
        </c:rich>
      </c:tx>
      <c:layout>
        <c:manualLayout>
          <c:xMode val="edge"/>
          <c:yMode val="edge"/>
          <c:x val="0.18824674456487905"/>
          <c:y val="3.569768783055754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Phone</c:v>
                </c:pt>
              </c:strCache>
            </c:strRef>
          </c:tx>
          <c:spPr>
            <a:solidFill>
              <a:schemeClr val="accent1"/>
            </a:solidFill>
            <a:ln>
              <a:noFill/>
            </a:ln>
            <a:effectLst/>
          </c:spPr>
          <c:invertIfNegative val="0"/>
          <c:cat>
            <c:strRef>
              <c:f>Sheet1!$A$16:$A$18</c:f>
              <c:strCache>
                <c:ptCount val="3"/>
                <c:pt idx="0">
                  <c:v>March</c:v>
                </c:pt>
                <c:pt idx="1">
                  <c:v>April</c:v>
                </c:pt>
                <c:pt idx="2">
                  <c:v>May</c:v>
                </c:pt>
              </c:strCache>
            </c:strRef>
          </c:cat>
          <c:val>
            <c:numRef>
              <c:f>Sheet1!$B$16:$B$18</c:f>
              <c:numCache>
                <c:formatCode>General</c:formatCode>
                <c:ptCount val="3"/>
                <c:pt idx="0">
                  <c:v>2602</c:v>
                </c:pt>
                <c:pt idx="1">
                  <c:v>2774</c:v>
                </c:pt>
                <c:pt idx="2">
                  <c:v>2464</c:v>
                </c:pt>
              </c:numCache>
            </c:numRef>
          </c:val>
          <c:extLst>
            <c:ext xmlns:c16="http://schemas.microsoft.com/office/drawing/2014/chart" uri="{C3380CC4-5D6E-409C-BE32-E72D297353CC}">
              <c16:uniqueId val="{00000000-2613-447E-A06A-8A1F041D8066}"/>
            </c:ext>
          </c:extLst>
        </c:ser>
        <c:ser>
          <c:idx val="1"/>
          <c:order val="1"/>
          <c:tx>
            <c:strRef>
              <c:f>Sheet1!$C$1</c:f>
              <c:strCache>
                <c:ptCount val="1"/>
                <c:pt idx="0">
                  <c:v>Email</c:v>
                </c:pt>
              </c:strCache>
            </c:strRef>
          </c:tx>
          <c:spPr>
            <a:solidFill>
              <a:schemeClr val="accent2"/>
            </a:solidFill>
            <a:ln>
              <a:noFill/>
            </a:ln>
            <a:effectLst/>
          </c:spPr>
          <c:invertIfNegative val="0"/>
          <c:cat>
            <c:strRef>
              <c:f>Sheet1!$A$16:$A$18</c:f>
              <c:strCache>
                <c:ptCount val="3"/>
                <c:pt idx="0">
                  <c:v>March</c:v>
                </c:pt>
                <c:pt idx="1">
                  <c:v>April</c:v>
                </c:pt>
                <c:pt idx="2">
                  <c:v>May</c:v>
                </c:pt>
              </c:strCache>
            </c:strRef>
          </c:cat>
          <c:val>
            <c:numRef>
              <c:f>Sheet1!$C$16:$C$18</c:f>
              <c:numCache>
                <c:formatCode>General</c:formatCode>
                <c:ptCount val="3"/>
                <c:pt idx="0">
                  <c:v>863</c:v>
                </c:pt>
                <c:pt idx="1">
                  <c:v>691</c:v>
                </c:pt>
                <c:pt idx="2">
                  <c:v>801</c:v>
                </c:pt>
              </c:numCache>
            </c:numRef>
          </c:val>
          <c:extLst>
            <c:ext xmlns:c16="http://schemas.microsoft.com/office/drawing/2014/chart" uri="{C3380CC4-5D6E-409C-BE32-E72D297353CC}">
              <c16:uniqueId val="{00000001-2613-447E-A06A-8A1F041D8066}"/>
            </c:ext>
          </c:extLst>
        </c:ser>
        <c:ser>
          <c:idx val="2"/>
          <c:order val="2"/>
          <c:tx>
            <c:strRef>
              <c:f>Sheet1!$D$1</c:f>
              <c:strCache>
                <c:ptCount val="1"/>
                <c:pt idx="0">
                  <c:v>Self-Service</c:v>
                </c:pt>
              </c:strCache>
            </c:strRef>
          </c:tx>
          <c:spPr>
            <a:solidFill>
              <a:schemeClr val="accent3"/>
            </a:solidFill>
            <a:ln>
              <a:noFill/>
            </a:ln>
            <a:effectLst/>
          </c:spPr>
          <c:invertIfNegative val="0"/>
          <c:cat>
            <c:strRef>
              <c:f>Sheet1!$A$16:$A$18</c:f>
              <c:strCache>
                <c:ptCount val="3"/>
                <c:pt idx="0">
                  <c:v>March</c:v>
                </c:pt>
                <c:pt idx="1">
                  <c:v>April</c:v>
                </c:pt>
                <c:pt idx="2">
                  <c:v>May</c:v>
                </c:pt>
              </c:strCache>
            </c:strRef>
          </c:cat>
          <c:val>
            <c:numRef>
              <c:f>Sheet1!$D$16:$D$18</c:f>
              <c:numCache>
                <c:formatCode>General</c:formatCode>
                <c:ptCount val="3"/>
                <c:pt idx="0">
                  <c:v>82</c:v>
                </c:pt>
                <c:pt idx="1">
                  <c:v>84</c:v>
                </c:pt>
                <c:pt idx="2">
                  <c:v>92</c:v>
                </c:pt>
              </c:numCache>
            </c:numRef>
          </c:val>
          <c:extLst>
            <c:ext xmlns:c16="http://schemas.microsoft.com/office/drawing/2014/chart" uri="{C3380CC4-5D6E-409C-BE32-E72D297353CC}">
              <c16:uniqueId val="{00000002-2613-447E-A06A-8A1F041D8066}"/>
            </c:ext>
          </c:extLst>
        </c:ser>
        <c:ser>
          <c:idx val="3"/>
          <c:order val="3"/>
          <c:tx>
            <c:strRef>
              <c:f>Sheet1!$E$1</c:f>
              <c:strCache>
                <c:ptCount val="1"/>
                <c:pt idx="0">
                  <c:v>Walk-in</c:v>
                </c:pt>
              </c:strCache>
            </c:strRef>
          </c:tx>
          <c:spPr>
            <a:solidFill>
              <a:schemeClr val="accent4"/>
            </a:solidFill>
            <a:ln>
              <a:noFill/>
            </a:ln>
            <a:effectLst/>
          </c:spPr>
          <c:invertIfNegative val="0"/>
          <c:cat>
            <c:strRef>
              <c:f>Sheet1!$A$16:$A$18</c:f>
              <c:strCache>
                <c:ptCount val="3"/>
                <c:pt idx="0">
                  <c:v>March</c:v>
                </c:pt>
                <c:pt idx="1">
                  <c:v>April</c:v>
                </c:pt>
                <c:pt idx="2">
                  <c:v>May</c:v>
                </c:pt>
              </c:strCache>
            </c:strRef>
          </c:cat>
          <c:val>
            <c:numRef>
              <c:f>Sheet1!$E$16:$E$18</c:f>
              <c:numCache>
                <c:formatCode>General</c:formatCode>
                <c:ptCount val="3"/>
                <c:pt idx="0">
                  <c:v>45</c:v>
                </c:pt>
                <c:pt idx="1">
                  <c:v>51</c:v>
                </c:pt>
                <c:pt idx="2">
                  <c:v>62</c:v>
                </c:pt>
              </c:numCache>
            </c:numRef>
          </c:val>
          <c:extLst>
            <c:ext xmlns:c16="http://schemas.microsoft.com/office/drawing/2014/chart" uri="{C3380CC4-5D6E-409C-BE32-E72D297353CC}">
              <c16:uniqueId val="{00000004-2613-447E-A06A-8A1F041D8066}"/>
            </c:ext>
          </c:extLst>
        </c:ser>
        <c:ser>
          <c:idx val="4"/>
          <c:order val="4"/>
          <c:tx>
            <c:strRef>
              <c:f>Sheet1!$F$1</c:f>
              <c:strCache>
                <c:ptCount val="1"/>
                <c:pt idx="0">
                  <c:v>Chat</c:v>
                </c:pt>
              </c:strCache>
            </c:strRef>
          </c:tx>
          <c:spPr>
            <a:solidFill>
              <a:schemeClr val="accent5"/>
            </a:solidFill>
            <a:ln>
              <a:noFill/>
            </a:ln>
            <a:effectLst/>
          </c:spPr>
          <c:invertIfNegative val="0"/>
          <c:cat>
            <c:strRef>
              <c:f>Sheet1!$A$16:$A$18</c:f>
              <c:strCache>
                <c:ptCount val="3"/>
                <c:pt idx="0">
                  <c:v>March</c:v>
                </c:pt>
                <c:pt idx="1">
                  <c:v>April</c:v>
                </c:pt>
                <c:pt idx="2">
                  <c:v>May</c:v>
                </c:pt>
              </c:strCache>
            </c:strRef>
          </c:cat>
          <c:val>
            <c:numRef>
              <c:f>Sheet1!$F$16:$F$18</c:f>
              <c:numCache>
                <c:formatCode>General</c:formatCode>
                <c:ptCount val="3"/>
                <c:pt idx="0">
                  <c:v>1</c:v>
                </c:pt>
                <c:pt idx="1">
                  <c:v>0</c:v>
                </c:pt>
                <c:pt idx="2">
                  <c:v>5</c:v>
                </c:pt>
              </c:numCache>
            </c:numRef>
          </c:val>
          <c:extLst>
            <c:ext xmlns:c16="http://schemas.microsoft.com/office/drawing/2014/chart" uri="{C3380CC4-5D6E-409C-BE32-E72D297353CC}">
              <c16:uniqueId val="{00000005-2613-447E-A06A-8A1F041D8066}"/>
            </c:ext>
          </c:extLst>
        </c:ser>
        <c:dLbls>
          <c:showLegendKey val="0"/>
          <c:showVal val="0"/>
          <c:showCatName val="0"/>
          <c:showSerName val="0"/>
          <c:showPercent val="0"/>
          <c:showBubbleSize val="0"/>
        </c:dLbls>
        <c:gapWidth val="150"/>
        <c:overlap val="100"/>
        <c:axId val="1934353728"/>
        <c:axId val="1928843536"/>
      </c:barChart>
      <c:catAx>
        <c:axId val="1934353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28843536"/>
        <c:crosses val="autoZero"/>
        <c:auto val="1"/>
        <c:lblAlgn val="ctr"/>
        <c:lblOffset val="100"/>
        <c:noMultiLvlLbl val="0"/>
      </c:catAx>
      <c:valAx>
        <c:axId val="1928843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343537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Call Volume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Total Calls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Sheet1!$A$16:$A$18</c:f>
              <c:strCache>
                <c:ptCount val="3"/>
                <c:pt idx="0">
                  <c:v>March</c:v>
                </c:pt>
                <c:pt idx="1">
                  <c:v>April</c:v>
                </c:pt>
                <c:pt idx="2">
                  <c:v>May</c:v>
                </c:pt>
              </c:strCache>
            </c:strRef>
          </c:cat>
          <c:val>
            <c:numRef>
              <c:f>Sheet1!$B$16:$B$18</c:f>
              <c:numCache>
                <c:formatCode>General</c:formatCode>
                <c:ptCount val="3"/>
                <c:pt idx="0">
                  <c:v>2912</c:v>
                </c:pt>
                <c:pt idx="1">
                  <c:v>3272</c:v>
                </c:pt>
                <c:pt idx="2">
                  <c:v>2953</c:v>
                </c:pt>
              </c:numCache>
            </c:numRef>
          </c:val>
          <c:smooth val="0"/>
          <c:extLst>
            <c:ext xmlns:c16="http://schemas.microsoft.com/office/drawing/2014/chart" uri="{C3380CC4-5D6E-409C-BE32-E72D297353CC}">
              <c16:uniqueId val="{00000000-4080-DF4E-8BA6-6C8DA4FC3995}"/>
            </c:ext>
          </c:extLst>
        </c:ser>
        <c:dLbls>
          <c:showLegendKey val="0"/>
          <c:showVal val="0"/>
          <c:showCatName val="0"/>
          <c:showSerName val="0"/>
          <c:showPercent val="0"/>
          <c:showBubbleSize val="0"/>
        </c:dLbls>
        <c:marker val="1"/>
        <c:smooth val="0"/>
        <c:axId val="1130547248"/>
        <c:axId val="1211046208"/>
      </c:lineChart>
      <c:catAx>
        <c:axId val="1130547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11046208"/>
        <c:crosses val="autoZero"/>
        <c:auto val="1"/>
        <c:lblAlgn val="ctr"/>
        <c:lblOffset val="100"/>
        <c:noMultiLvlLbl val="0"/>
      </c:catAx>
      <c:valAx>
        <c:axId val="1211046208"/>
        <c:scaling>
          <c:orientation val="minMax"/>
          <c:min val="2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0547248"/>
        <c:crosses val="autoZero"/>
        <c:crossBetween val="between"/>
        <c:minorUnit val="4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Abandonment Rate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Abandonment Rate</c:v>
                </c:pt>
              </c:strCache>
            </c:strRef>
          </c:tx>
          <c:spPr>
            <a:ln w="28575" cap="rnd">
              <a:solidFill>
                <a:schemeClr val="accent1"/>
              </a:solidFill>
              <a:round/>
            </a:ln>
            <a:effectLst/>
          </c:spPr>
          <c:marker>
            <c:symbol val="circle"/>
            <c:size val="5"/>
            <c:spPr>
              <a:solidFill>
                <a:schemeClr val="accent1"/>
              </a:solidFill>
              <a:ln w="9525">
                <a:solidFill>
                  <a:schemeClr val="accent1">
                    <a:alpha val="92000"/>
                  </a:schemeClr>
                </a:solidFill>
              </a:ln>
              <a:effectLst/>
            </c:spPr>
          </c:marker>
          <c:cat>
            <c:strRef>
              <c:f>Sheet1!$A$16:$A$18</c:f>
              <c:strCache>
                <c:ptCount val="3"/>
                <c:pt idx="0">
                  <c:v>March</c:v>
                </c:pt>
                <c:pt idx="1">
                  <c:v>April</c:v>
                </c:pt>
                <c:pt idx="2">
                  <c:v>May</c:v>
                </c:pt>
              </c:strCache>
            </c:strRef>
          </c:cat>
          <c:val>
            <c:numRef>
              <c:f>Sheet1!$B$16:$B$18</c:f>
              <c:numCache>
                <c:formatCode>0.00%</c:formatCode>
                <c:ptCount val="3"/>
                <c:pt idx="0">
                  <c:v>5.0500000000000003E-2</c:v>
                </c:pt>
                <c:pt idx="1">
                  <c:v>9.1999999999999998E-2</c:v>
                </c:pt>
                <c:pt idx="2">
                  <c:v>4.2700000000000002E-2</c:v>
                </c:pt>
              </c:numCache>
            </c:numRef>
          </c:val>
          <c:smooth val="0"/>
          <c:extLst>
            <c:ext xmlns:c16="http://schemas.microsoft.com/office/drawing/2014/chart" uri="{C3380CC4-5D6E-409C-BE32-E72D297353CC}">
              <c16:uniqueId val="{00000000-0F7A-5C47-BCB4-B13F5CA830A9}"/>
            </c:ext>
          </c:extLst>
        </c:ser>
        <c:dLbls>
          <c:showLegendKey val="0"/>
          <c:showVal val="0"/>
          <c:showCatName val="0"/>
          <c:showSerName val="0"/>
          <c:showPercent val="0"/>
          <c:showBubbleSize val="0"/>
        </c:dLbls>
        <c:marker val="1"/>
        <c:smooth val="0"/>
        <c:axId val="686313760"/>
        <c:axId val="686332480"/>
      </c:lineChart>
      <c:catAx>
        <c:axId val="68631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6332480"/>
        <c:crosses val="autoZero"/>
        <c:auto val="1"/>
        <c:lblAlgn val="ctr"/>
        <c:lblOffset val="100"/>
        <c:noMultiLvlLbl val="0"/>
      </c:catAx>
      <c:valAx>
        <c:axId val="686332480"/>
        <c:scaling>
          <c:orientation val="minMax"/>
          <c:max val="0.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631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Average Speed to Answer (in seconds)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Average Speed to Answer</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Sheet1!$A$16:$A$18</c:f>
              <c:strCache>
                <c:ptCount val="3"/>
                <c:pt idx="0">
                  <c:v>March</c:v>
                </c:pt>
                <c:pt idx="1">
                  <c:v>April</c:v>
                </c:pt>
                <c:pt idx="2">
                  <c:v>May</c:v>
                </c:pt>
              </c:strCache>
            </c:strRef>
          </c:cat>
          <c:val>
            <c:numRef>
              <c:f>Sheet1!$B$16:$B$18</c:f>
              <c:numCache>
                <c:formatCode>General</c:formatCode>
                <c:ptCount val="3"/>
                <c:pt idx="0">
                  <c:v>25</c:v>
                </c:pt>
                <c:pt idx="1">
                  <c:v>42</c:v>
                </c:pt>
                <c:pt idx="2">
                  <c:v>31</c:v>
                </c:pt>
              </c:numCache>
            </c:numRef>
          </c:val>
          <c:smooth val="0"/>
          <c:extLst>
            <c:ext xmlns:c16="http://schemas.microsoft.com/office/drawing/2014/chart" uri="{C3380CC4-5D6E-409C-BE32-E72D297353CC}">
              <c16:uniqueId val="{00000000-B461-564A-B199-FCC016883579}"/>
            </c:ext>
          </c:extLst>
        </c:ser>
        <c:dLbls>
          <c:showLegendKey val="0"/>
          <c:showVal val="0"/>
          <c:showCatName val="0"/>
          <c:showSerName val="0"/>
          <c:showPercent val="0"/>
          <c:showBubbleSize val="0"/>
        </c:dLbls>
        <c:marker val="1"/>
        <c:smooth val="0"/>
        <c:axId val="1019531760"/>
        <c:axId val="144300896"/>
      </c:lineChart>
      <c:catAx>
        <c:axId val="1019531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300896"/>
        <c:crosses val="autoZero"/>
        <c:auto val="1"/>
        <c:lblAlgn val="ctr"/>
        <c:lblOffset val="100"/>
        <c:noMultiLvlLbl val="0"/>
      </c:catAx>
      <c:valAx>
        <c:axId val="144300896"/>
        <c:scaling>
          <c:orientation val="minMax"/>
          <c:max val="15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1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r>
              <a:rPr lang="en-US"/>
              <a:t>Problem, opened per month</a:t>
            </a:r>
          </a:p>
        </c:rich>
      </c:tx>
      <c:overlay val="0"/>
      <c:spPr>
        <a:noFill/>
        <a:ln>
          <a:noFill/>
        </a:ln>
        <a:effectLst/>
      </c:spPr>
      <c:txPr>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Problems</c:v>
                </c:pt>
              </c:strCache>
            </c:strRef>
          </c:tx>
          <c:spPr>
            <a:solidFill>
              <a:schemeClr val="accent1"/>
            </a:solidFill>
            <a:ln>
              <a:noFill/>
            </a:ln>
            <a:effectLst/>
          </c:spPr>
          <c:invertIfNegative val="0"/>
          <c:cat>
            <c:strRef>
              <c:f>Sheet1!$A$16:$A$18</c:f>
              <c:strCache>
                <c:ptCount val="3"/>
                <c:pt idx="0">
                  <c:v>March</c:v>
                </c:pt>
                <c:pt idx="1">
                  <c:v>April</c:v>
                </c:pt>
                <c:pt idx="2">
                  <c:v>May</c:v>
                </c:pt>
              </c:strCache>
            </c:strRef>
          </c:cat>
          <c:val>
            <c:numRef>
              <c:f>Sheet1!$B$16:$B$18</c:f>
              <c:numCache>
                <c:formatCode>General</c:formatCode>
                <c:ptCount val="3"/>
                <c:pt idx="0">
                  <c:v>17</c:v>
                </c:pt>
                <c:pt idx="1">
                  <c:v>4</c:v>
                </c:pt>
                <c:pt idx="2">
                  <c:v>8</c:v>
                </c:pt>
              </c:numCache>
            </c:numRef>
          </c:val>
          <c:extLst>
            <c:ext xmlns:c16="http://schemas.microsoft.com/office/drawing/2014/chart" uri="{C3380CC4-5D6E-409C-BE32-E72D297353CC}">
              <c16:uniqueId val="{00000000-63C5-4636-A890-00AA0622ECCD}"/>
            </c:ext>
          </c:extLst>
        </c:ser>
        <c:dLbls>
          <c:showLegendKey val="0"/>
          <c:showVal val="0"/>
          <c:showCatName val="0"/>
          <c:showSerName val="0"/>
          <c:showPercent val="0"/>
          <c:showBubbleSize val="0"/>
        </c:dLbls>
        <c:gapWidth val="219"/>
        <c:overlap val="-27"/>
        <c:axId val="65666271"/>
        <c:axId val="65662943"/>
      </c:barChart>
      <c:catAx>
        <c:axId val="656662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662943"/>
        <c:crosses val="autoZero"/>
        <c:auto val="1"/>
        <c:lblAlgn val="ctr"/>
        <c:lblOffset val="100"/>
        <c:noMultiLvlLbl val="0"/>
      </c:catAx>
      <c:valAx>
        <c:axId val="65662943"/>
        <c:scaling>
          <c:orientation val="minMax"/>
          <c:max val="2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6662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862" b="0" i="0" u="none" strike="noStrike" kern="1200" spc="0" baseline="0">
                <a:solidFill>
                  <a:srgbClr val="7030A0"/>
                </a:solidFill>
                <a:latin typeface="+mn-lt"/>
                <a:ea typeface="+mn-ea"/>
                <a:cs typeface="+mn-cs"/>
              </a:defRPr>
            </a:pPr>
            <a:r>
              <a:rPr lang="en-US">
                <a:solidFill>
                  <a:srgbClr val="7030A0"/>
                </a:solidFill>
              </a:rPr>
              <a:t>Opened &amp;</a:t>
            </a:r>
            <a:r>
              <a:rPr lang="en-US" baseline="0">
                <a:solidFill>
                  <a:srgbClr val="7030A0"/>
                </a:solidFill>
              </a:rPr>
              <a:t> Escalated Incidents to Engineering and Tech Operations Groups</a:t>
            </a:r>
            <a:endParaRPr lang="en-US">
              <a:solidFill>
                <a:srgbClr val="7030A0"/>
              </a:solidFill>
            </a:endParaRPr>
          </a:p>
        </c:rich>
      </c:tx>
      <c:layout>
        <c:manualLayout>
          <c:xMode val="edge"/>
          <c:yMode val="edge"/>
          <c:x val="0.20809429463432741"/>
          <c:y val="2.1977335840002953E-2"/>
        </c:manualLayout>
      </c:layout>
      <c:overlay val="0"/>
      <c:spPr>
        <a:noFill/>
        <a:ln>
          <a:noFill/>
        </a:ln>
        <a:effectLst/>
      </c:spPr>
      <c:txPr>
        <a:bodyPr rot="0" spcFirstLastPara="1" vertOverflow="ellipsis" vert="horz" wrap="square" anchor="ctr" anchorCtr="1"/>
        <a:lstStyle/>
        <a:p>
          <a:pPr algn="ctr">
            <a:defRPr sz="1862" b="0" i="0" u="none" strike="noStrike" kern="1200" spc="0" baseline="0">
              <a:solidFill>
                <a:srgbClr val="7030A0"/>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Tech Ops</c:v>
                </c:pt>
              </c:strCache>
            </c:strRef>
          </c:tx>
          <c:spPr>
            <a:solidFill>
              <a:schemeClr val="accent1"/>
            </a:solidFill>
            <a:ln>
              <a:noFill/>
            </a:ln>
            <a:effectLst/>
          </c:spPr>
          <c:invertIfNegative val="0"/>
          <c:cat>
            <c:strRef>
              <c:f>Sheet1!$A$4:$A$6</c:f>
              <c:strCache>
                <c:ptCount val="3"/>
                <c:pt idx="0">
                  <c:v>March</c:v>
                </c:pt>
                <c:pt idx="1">
                  <c:v>April</c:v>
                </c:pt>
                <c:pt idx="2">
                  <c:v>May</c:v>
                </c:pt>
              </c:strCache>
            </c:strRef>
          </c:cat>
          <c:val>
            <c:numRef>
              <c:f>Sheet1!$B$4:$B$6</c:f>
              <c:numCache>
                <c:formatCode>General</c:formatCode>
                <c:ptCount val="3"/>
                <c:pt idx="0">
                  <c:v>438</c:v>
                </c:pt>
                <c:pt idx="1">
                  <c:v>449</c:v>
                </c:pt>
                <c:pt idx="2">
                  <c:v>516</c:v>
                </c:pt>
              </c:numCache>
            </c:numRef>
          </c:val>
          <c:extLst>
            <c:ext xmlns:c16="http://schemas.microsoft.com/office/drawing/2014/chart" uri="{C3380CC4-5D6E-409C-BE32-E72D297353CC}">
              <c16:uniqueId val="{00000000-D36C-4536-BBC7-F8339B6CF9F7}"/>
            </c:ext>
          </c:extLst>
        </c:ser>
        <c:ser>
          <c:idx val="1"/>
          <c:order val="1"/>
          <c:tx>
            <c:strRef>
              <c:f>Sheet1!$C$1</c:f>
              <c:strCache>
                <c:ptCount val="1"/>
                <c:pt idx="0">
                  <c:v>Engineering Groups</c:v>
                </c:pt>
              </c:strCache>
            </c:strRef>
          </c:tx>
          <c:spPr>
            <a:solidFill>
              <a:schemeClr val="accent2"/>
            </a:solidFill>
            <a:ln>
              <a:noFill/>
            </a:ln>
            <a:effectLst/>
          </c:spPr>
          <c:invertIfNegative val="0"/>
          <c:cat>
            <c:strRef>
              <c:f>Sheet1!$A$4:$A$6</c:f>
              <c:strCache>
                <c:ptCount val="3"/>
                <c:pt idx="0">
                  <c:v>March</c:v>
                </c:pt>
                <c:pt idx="1">
                  <c:v>April</c:v>
                </c:pt>
                <c:pt idx="2">
                  <c:v>May</c:v>
                </c:pt>
              </c:strCache>
            </c:strRef>
          </c:cat>
          <c:val>
            <c:numRef>
              <c:f>Sheet1!$C$4:$C$6</c:f>
              <c:numCache>
                <c:formatCode>General</c:formatCode>
                <c:ptCount val="3"/>
                <c:pt idx="0">
                  <c:v>77</c:v>
                </c:pt>
                <c:pt idx="1">
                  <c:v>237</c:v>
                </c:pt>
                <c:pt idx="2">
                  <c:v>73</c:v>
                </c:pt>
              </c:numCache>
            </c:numRef>
          </c:val>
          <c:extLst>
            <c:ext xmlns:c16="http://schemas.microsoft.com/office/drawing/2014/chart" uri="{C3380CC4-5D6E-409C-BE32-E72D297353CC}">
              <c16:uniqueId val="{00000001-D36C-4536-BBC7-F8339B6CF9F7}"/>
            </c:ext>
          </c:extLst>
        </c:ser>
        <c:dLbls>
          <c:showLegendKey val="0"/>
          <c:showVal val="0"/>
          <c:showCatName val="0"/>
          <c:showSerName val="0"/>
          <c:showPercent val="0"/>
          <c:showBubbleSize val="0"/>
        </c:dLbls>
        <c:gapWidth val="219"/>
        <c:overlap val="-27"/>
        <c:axId val="999717296"/>
        <c:axId val="1001939072"/>
      </c:barChart>
      <c:catAx>
        <c:axId val="99971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1939072"/>
        <c:crosses val="autoZero"/>
        <c:auto val="1"/>
        <c:lblAlgn val="ctr"/>
        <c:lblOffset val="100"/>
        <c:noMultiLvlLbl val="0"/>
      </c:catAx>
      <c:valAx>
        <c:axId val="1001939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9717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Critical</c:v>
                </c:pt>
              </c:strCache>
            </c:strRef>
          </c:tx>
          <c:spPr>
            <a:solidFill>
              <a:schemeClr val="accent1"/>
            </a:solidFill>
            <a:ln>
              <a:noFill/>
            </a:ln>
            <a:effectLst/>
          </c:spPr>
          <c:invertIfNegative val="0"/>
          <c:cat>
            <c:strRef>
              <c:f>Sheet1!$A$4:$A$6</c:f>
              <c:strCache>
                <c:ptCount val="3"/>
                <c:pt idx="0">
                  <c:v>March</c:v>
                </c:pt>
                <c:pt idx="1">
                  <c:v>April</c:v>
                </c:pt>
                <c:pt idx="2">
                  <c:v>May</c:v>
                </c:pt>
              </c:strCache>
            </c:strRef>
          </c:cat>
          <c:val>
            <c:numRef>
              <c:f>Sheet1!$B$4:$B$6</c:f>
              <c:numCache>
                <c:formatCode>General</c:formatCode>
                <c:ptCount val="3"/>
                <c:pt idx="0">
                  <c:v>189</c:v>
                </c:pt>
                <c:pt idx="1">
                  <c:v>99</c:v>
                </c:pt>
                <c:pt idx="2">
                  <c:v>396</c:v>
                </c:pt>
              </c:numCache>
            </c:numRef>
          </c:val>
          <c:extLst>
            <c:ext xmlns:c16="http://schemas.microsoft.com/office/drawing/2014/chart" uri="{C3380CC4-5D6E-409C-BE32-E72D297353CC}">
              <c16:uniqueId val="{00000000-7D4E-460D-8589-FC31B8D7D6D1}"/>
            </c:ext>
          </c:extLst>
        </c:ser>
        <c:ser>
          <c:idx val="1"/>
          <c:order val="1"/>
          <c:tx>
            <c:strRef>
              <c:f>Sheet1!$C$1</c:f>
              <c:strCache>
                <c:ptCount val="1"/>
                <c:pt idx="0">
                  <c:v>Error</c:v>
                </c:pt>
              </c:strCache>
            </c:strRef>
          </c:tx>
          <c:spPr>
            <a:solidFill>
              <a:schemeClr val="accent2"/>
            </a:solidFill>
            <a:ln>
              <a:noFill/>
            </a:ln>
            <a:effectLst/>
          </c:spPr>
          <c:invertIfNegative val="0"/>
          <c:cat>
            <c:strRef>
              <c:f>Sheet1!$A$4:$A$6</c:f>
              <c:strCache>
                <c:ptCount val="3"/>
                <c:pt idx="0">
                  <c:v>March</c:v>
                </c:pt>
                <c:pt idx="1">
                  <c:v>April</c:v>
                </c:pt>
                <c:pt idx="2">
                  <c:v>May</c:v>
                </c:pt>
              </c:strCache>
            </c:strRef>
          </c:cat>
          <c:val>
            <c:numRef>
              <c:f>Sheet1!$C$4:$C$6</c:f>
              <c:numCache>
                <c:formatCode>General</c:formatCode>
                <c:ptCount val="3"/>
                <c:pt idx="0">
                  <c:v>667</c:v>
                </c:pt>
                <c:pt idx="1">
                  <c:v>701</c:v>
                </c:pt>
                <c:pt idx="2">
                  <c:v>1779</c:v>
                </c:pt>
              </c:numCache>
            </c:numRef>
          </c:val>
          <c:extLst>
            <c:ext xmlns:c16="http://schemas.microsoft.com/office/drawing/2014/chart" uri="{C3380CC4-5D6E-409C-BE32-E72D297353CC}">
              <c16:uniqueId val="{00000001-7D4E-460D-8589-FC31B8D7D6D1}"/>
            </c:ext>
          </c:extLst>
        </c:ser>
        <c:dLbls>
          <c:showLegendKey val="0"/>
          <c:showVal val="0"/>
          <c:showCatName val="0"/>
          <c:showSerName val="0"/>
          <c:showPercent val="0"/>
          <c:showBubbleSize val="0"/>
        </c:dLbls>
        <c:gapWidth val="219"/>
        <c:overlap val="-27"/>
        <c:axId val="999717296"/>
        <c:axId val="1001939072"/>
      </c:barChart>
      <c:catAx>
        <c:axId val="99971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1939072"/>
        <c:crosses val="autoZero"/>
        <c:auto val="1"/>
        <c:lblAlgn val="ctr"/>
        <c:lblOffset val="100"/>
        <c:noMultiLvlLbl val="0"/>
      </c:catAx>
      <c:valAx>
        <c:axId val="1001939072"/>
        <c:scaling>
          <c:orientation val="minMax"/>
          <c:max val="250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9717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EBE399-8C46-FA4D-99D8-A612947CBB12}" type="datetimeFigureOut">
              <a:rPr lang="en-US" smtClean="0"/>
              <a:t>6/6/2023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51208E-DFFB-4D4B-ACF1-BAD28AF62538}" type="slidenum">
              <a:rPr lang="en-US" smtClean="0"/>
              <a:t>‹#›</a:t>
            </a:fld>
            <a:endParaRPr lang="en-US"/>
          </a:p>
        </p:txBody>
      </p:sp>
    </p:spTree>
    <p:extLst>
      <p:ext uri="{BB962C8B-B14F-4D97-AF65-F5344CB8AC3E}">
        <p14:creationId xmlns:p14="http://schemas.microsoft.com/office/powerpoint/2010/main" val="720338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a:t>
            </a:fld>
            <a:endParaRPr lang="en-US"/>
          </a:p>
        </p:txBody>
      </p:sp>
    </p:spTree>
    <p:extLst>
      <p:ext uri="{BB962C8B-B14F-4D97-AF65-F5344CB8AC3E}">
        <p14:creationId xmlns:p14="http://schemas.microsoft.com/office/powerpoint/2010/main" val="1260369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3</a:t>
            </a:fld>
            <a:endParaRPr lang="en-US"/>
          </a:p>
        </p:txBody>
      </p:sp>
    </p:spTree>
    <p:extLst>
      <p:ext uri="{BB962C8B-B14F-4D97-AF65-F5344CB8AC3E}">
        <p14:creationId xmlns:p14="http://schemas.microsoft.com/office/powerpoint/2010/main" val="1468483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6</a:t>
            </a:fld>
            <a:endParaRPr lang="en-US"/>
          </a:p>
        </p:txBody>
      </p:sp>
    </p:spTree>
    <p:extLst>
      <p:ext uri="{BB962C8B-B14F-4D97-AF65-F5344CB8AC3E}">
        <p14:creationId xmlns:p14="http://schemas.microsoft.com/office/powerpoint/2010/main" val="2319302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7</a:t>
            </a:fld>
            <a:endParaRPr lang="en-US"/>
          </a:p>
        </p:txBody>
      </p:sp>
    </p:spTree>
    <p:extLst>
      <p:ext uri="{BB962C8B-B14F-4D97-AF65-F5344CB8AC3E}">
        <p14:creationId xmlns:p14="http://schemas.microsoft.com/office/powerpoint/2010/main" val="3996211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8</a:t>
            </a:fld>
            <a:endParaRPr lang="en-US"/>
          </a:p>
        </p:txBody>
      </p:sp>
    </p:spTree>
    <p:extLst>
      <p:ext uri="{BB962C8B-B14F-4D97-AF65-F5344CB8AC3E}">
        <p14:creationId xmlns:p14="http://schemas.microsoft.com/office/powerpoint/2010/main" val="2580856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7030A0"/>
                </a:solidFill>
                <a:cs typeface="Arial" panose="020B0604020202020204" pitchFamily="34" charset="0"/>
              </a:rPr>
              <a:t>Some highlights from the month’s U&amp;R emails are listed here.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solidFill>
                <a:srgbClr val="7030A0"/>
              </a:solidFill>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solidFill>
                <a:srgbClr val="7030A0"/>
              </a:solidFill>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7030A0"/>
                </a:solidFill>
                <a:cs typeface="Arial" panose="020B0604020202020204" pitchFamily="34" charset="0"/>
              </a:rPr>
              <a:t>One to two emails are sent a week to the Service Desk reminding them, or updating them on, changes to existing workflows or policies. </a:t>
            </a:r>
            <a:br>
              <a:rPr lang="en-US">
                <a:solidFill>
                  <a:srgbClr val="7030A0"/>
                </a:solidFill>
                <a:cs typeface="Arial" panose="020B0604020202020204" pitchFamily="34" charset="0"/>
              </a:rPr>
            </a:br>
            <a:r>
              <a:rPr lang="en-US">
                <a:solidFill>
                  <a:srgbClr val="7030A0"/>
                </a:solidFill>
                <a:cs typeface="Arial" panose="020B0604020202020204" pitchFamily="34" charset="0"/>
              </a:rPr>
              <a:t>Quick notes sent via Teams are also rolled up into these emails to be sure that these points are not missed. </a:t>
            </a:r>
            <a:br>
              <a:rPr lang="en-US">
                <a:solidFill>
                  <a:srgbClr val="7030A0"/>
                </a:solidFill>
                <a:cs typeface="Arial" panose="020B0604020202020204" pitchFamily="34" charset="0"/>
              </a:rPr>
            </a:br>
            <a:r>
              <a:rPr lang="en-US">
                <a:solidFill>
                  <a:srgbClr val="7030A0"/>
                </a:solidFill>
                <a:cs typeface="Arial" panose="020B0604020202020204" pitchFamily="34" charset="0"/>
              </a:rPr>
              <a:t>All U&amp;R emails are listed in Confluence for reference by other teams. </a:t>
            </a:r>
            <a:endParaRPr lang="en-US">
              <a:cs typeface="Arial" panose="020B0604020202020204" pitchFamily="34" charset="0"/>
            </a:endParaRPr>
          </a:p>
          <a:p>
            <a:br>
              <a:rPr lang="en-US"/>
            </a:br>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9</a:t>
            </a:fld>
            <a:endParaRPr lang="en-US"/>
          </a:p>
        </p:txBody>
      </p:sp>
    </p:spTree>
    <p:extLst>
      <p:ext uri="{BB962C8B-B14F-4D97-AF65-F5344CB8AC3E}">
        <p14:creationId xmlns:p14="http://schemas.microsoft.com/office/powerpoint/2010/main" val="1351509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12</a:t>
            </a:fld>
            <a:endParaRPr lang="en-US"/>
          </a:p>
        </p:txBody>
      </p:sp>
    </p:spTree>
    <p:extLst>
      <p:ext uri="{BB962C8B-B14F-4D97-AF65-F5344CB8AC3E}">
        <p14:creationId xmlns:p14="http://schemas.microsoft.com/office/powerpoint/2010/main" val="2914042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13</a:t>
            </a:fld>
            <a:endParaRPr lang="en-US"/>
          </a:p>
        </p:txBody>
      </p:sp>
    </p:spTree>
    <p:extLst>
      <p:ext uri="{BB962C8B-B14F-4D97-AF65-F5344CB8AC3E}">
        <p14:creationId xmlns:p14="http://schemas.microsoft.com/office/powerpoint/2010/main" val="23210533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Amethys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3ACBEF-EDE2-49F3-A80C-D3C8A5594F65}"/>
              </a:ext>
            </a:extLst>
          </p:cNvPr>
          <p:cNvSpPr/>
          <p:nvPr userDrawn="1"/>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DA30F6-69D6-D540-94FB-80E4D4880D83}"/>
              </a:ext>
            </a:extLst>
          </p:cNvPr>
          <p:cNvSpPr>
            <a:spLocks noGrp="1"/>
          </p:cNvSpPr>
          <p:nvPr>
            <p:ph type="ctrTitle" hasCustomPrompt="1"/>
          </p:nvPr>
        </p:nvSpPr>
        <p:spPr>
          <a:xfrm>
            <a:off x="699805" y="1983604"/>
            <a:ext cx="10829544" cy="1559719"/>
          </a:xfrm>
          <a:prstGeom prst="rect">
            <a:avLst/>
          </a:prstGeom>
        </p:spPr>
        <p:txBody>
          <a:bodyPr anchor="b"/>
          <a:lstStyle>
            <a:lvl1pPr algn="l">
              <a:defRPr sz="4800"/>
            </a:lvl1pPr>
          </a:lstStyle>
          <a:p>
            <a:r>
              <a:rPr lang="en-US"/>
              <a:t>Title Goes Here</a:t>
            </a:r>
          </a:p>
        </p:txBody>
      </p:sp>
      <p:sp>
        <p:nvSpPr>
          <p:cNvPr id="3" name="Subtitle 2">
            <a:extLst>
              <a:ext uri="{FF2B5EF4-FFF2-40B4-BE49-F238E27FC236}">
                <a16:creationId xmlns:a16="http://schemas.microsoft.com/office/drawing/2014/main" id="{C2BA5ED3-CA83-A04A-8DB8-B16120AF2B73}"/>
              </a:ext>
            </a:extLst>
          </p:cNvPr>
          <p:cNvSpPr>
            <a:spLocks noGrp="1"/>
          </p:cNvSpPr>
          <p:nvPr>
            <p:ph type="subTitle" idx="1" hasCustomPrompt="1"/>
          </p:nvPr>
        </p:nvSpPr>
        <p:spPr>
          <a:xfrm>
            <a:off x="699805" y="3598739"/>
            <a:ext cx="10825975" cy="1535649"/>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a:p>
            <a:endParaRPr lang="en-US"/>
          </a:p>
        </p:txBody>
      </p:sp>
      <p:pic>
        <p:nvPicPr>
          <p:cNvPr id="9" name="Picture 8">
            <a:extLst>
              <a:ext uri="{FF2B5EF4-FFF2-40B4-BE49-F238E27FC236}">
                <a16:creationId xmlns:a16="http://schemas.microsoft.com/office/drawing/2014/main" id="{83AEE761-B543-46C6-933E-75A99117BA52}"/>
              </a:ext>
            </a:extLst>
          </p:cNvPr>
          <p:cNvPicPr>
            <a:picLocks noChangeAspect="1"/>
          </p:cNvPicPr>
          <p:nvPr userDrawn="1"/>
        </p:nvPicPr>
        <p:blipFill>
          <a:blip r:embed="rId2"/>
          <a:stretch>
            <a:fillRect/>
          </a:stretch>
        </p:blipFill>
        <p:spPr>
          <a:xfrm>
            <a:off x="680225" y="661719"/>
            <a:ext cx="2667000" cy="317885"/>
          </a:xfrm>
          <a:prstGeom prst="rect">
            <a:avLst/>
          </a:prstGeom>
        </p:spPr>
      </p:pic>
      <p:sp>
        <p:nvSpPr>
          <p:cNvPr id="6" name="Text Placeholder 5">
            <a:extLst>
              <a:ext uri="{FF2B5EF4-FFF2-40B4-BE49-F238E27FC236}">
                <a16:creationId xmlns:a16="http://schemas.microsoft.com/office/drawing/2014/main" id="{6CF61252-D212-46B4-9E84-AEB18ABA9126}"/>
              </a:ext>
            </a:extLst>
          </p:cNvPr>
          <p:cNvSpPr>
            <a:spLocks noGrp="1"/>
          </p:cNvSpPr>
          <p:nvPr>
            <p:ph type="body" sz="quarter" idx="10" hasCustomPrompt="1"/>
          </p:nvPr>
        </p:nvSpPr>
        <p:spPr>
          <a:xfrm>
            <a:off x="699805" y="5169909"/>
            <a:ext cx="6259853" cy="269192"/>
          </a:xfrm>
        </p:spPr>
        <p:txBody>
          <a:bodyPr/>
          <a:lstStyle>
            <a:lvl1pPr marL="0" indent="0">
              <a:buNone/>
              <a:defRPr sz="1600" b="1">
                <a:solidFill>
                  <a:schemeClr val="accent2"/>
                </a:solidFill>
              </a:defRPr>
            </a:lvl1pPr>
          </a:lstStyle>
          <a:p>
            <a:pPr lvl="0"/>
            <a:r>
              <a:rPr lang="en-US"/>
              <a:t>Presenter Name</a:t>
            </a:r>
          </a:p>
        </p:txBody>
      </p:sp>
      <p:sp>
        <p:nvSpPr>
          <p:cNvPr id="10" name="Text Placeholder 9">
            <a:extLst>
              <a:ext uri="{FF2B5EF4-FFF2-40B4-BE49-F238E27FC236}">
                <a16:creationId xmlns:a16="http://schemas.microsoft.com/office/drawing/2014/main" id="{6DFCE14A-AE27-4D48-B0F8-F2713092F76D}"/>
              </a:ext>
            </a:extLst>
          </p:cNvPr>
          <p:cNvSpPr>
            <a:spLocks noGrp="1"/>
          </p:cNvSpPr>
          <p:nvPr>
            <p:ph type="body" sz="quarter" idx="11" hasCustomPrompt="1"/>
          </p:nvPr>
        </p:nvSpPr>
        <p:spPr>
          <a:xfrm>
            <a:off x="699805" y="5474621"/>
            <a:ext cx="3449205" cy="302236"/>
          </a:xfrm>
        </p:spPr>
        <p:txBody>
          <a:bodyPr/>
          <a:lstStyle>
            <a:lvl1pPr marL="0" indent="0">
              <a:buNone/>
              <a:defRPr sz="1200" b="1">
                <a:solidFill>
                  <a:schemeClr val="bg1"/>
                </a:solidFill>
              </a:defRPr>
            </a:lvl1pPr>
          </a:lstStyle>
          <a:p>
            <a:pPr lvl="0"/>
            <a:r>
              <a:rPr lang="en-US"/>
              <a:t>[00.00.2020]</a:t>
            </a:r>
          </a:p>
        </p:txBody>
      </p:sp>
      <p:sp>
        <p:nvSpPr>
          <p:cNvPr id="5" name="TextBox 4">
            <a:extLst>
              <a:ext uri="{FF2B5EF4-FFF2-40B4-BE49-F238E27FC236}">
                <a16:creationId xmlns:a16="http://schemas.microsoft.com/office/drawing/2014/main" id="{D12B0FEF-FC7E-4554-BA89-893283BCE8FB}"/>
              </a:ext>
            </a:extLst>
          </p:cNvPr>
          <p:cNvSpPr txBox="1"/>
          <p:nvPr userDrawn="1"/>
        </p:nvSpPr>
        <p:spPr>
          <a:xfrm>
            <a:off x="685800" y="6431460"/>
            <a:ext cx="4505498" cy="215444"/>
          </a:xfrm>
          <a:prstGeom prst="rect">
            <a:avLst/>
          </a:prstGeom>
          <a:noFill/>
        </p:spPr>
        <p:txBody>
          <a:bodyPr wrap="square" lIns="0" rtlCol="0">
            <a:spAutoFit/>
          </a:bodyPr>
          <a:lstStyle/>
          <a:p>
            <a:r>
              <a:rPr lang="en-US" sz="800">
                <a:solidFill>
                  <a:schemeClr val="bg1"/>
                </a:solidFill>
                <a:latin typeface="Arial" panose="020B0604020202020204" pitchFamily="34" charset="0"/>
                <a:cs typeface="Arial" panose="020B0604020202020204" pitchFamily="34" charset="0"/>
              </a:rPr>
              <a:t>© 2020 Jackson Lewis P.C.</a:t>
            </a:r>
          </a:p>
        </p:txBody>
      </p:sp>
      <p:sp>
        <p:nvSpPr>
          <p:cNvPr id="13" name="Text Placeholder 9">
            <a:extLst>
              <a:ext uri="{FF2B5EF4-FFF2-40B4-BE49-F238E27FC236}">
                <a16:creationId xmlns:a16="http://schemas.microsoft.com/office/drawing/2014/main" id="{BE807693-1192-C34F-9A0E-E42928AB429B}"/>
              </a:ext>
            </a:extLst>
          </p:cNvPr>
          <p:cNvSpPr>
            <a:spLocks noGrp="1"/>
          </p:cNvSpPr>
          <p:nvPr>
            <p:ph type="body" sz="quarter" idx="13" hasCustomPrompt="1"/>
          </p:nvPr>
        </p:nvSpPr>
        <p:spPr>
          <a:xfrm>
            <a:off x="699805" y="5812378"/>
            <a:ext cx="7442574" cy="193893"/>
          </a:xfr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200" b="0">
                <a:solidFill>
                  <a:schemeClr val="bg1"/>
                </a:solidFill>
              </a:defRPr>
            </a:lvl1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a:t>Jackson Lewis P.C. ● [Office]</a:t>
            </a:r>
          </a:p>
        </p:txBody>
      </p:sp>
      <p:sp>
        <p:nvSpPr>
          <p:cNvPr id="15" name="Text Placeholder 9">
            <a:extLst>
              <a:ext uri="{FF2B5EF4-FFF2-40B4-BE49-F238E27FC236}">
                <a16:creationId xmlns:a16="http://schemas.microsoft.com/office/drawing/2014/main" id="{F71F420C-6F30-EC42-AFBD-E65EFC5942B8}"/>
              </a:ext>
            </a:extLst>
          </p:cNvPr>
          <p:cNvSpPr>
            <a:spLocks noGrp="1"/>
          </p:cNvSpPr>
          <p:nvPr>
            <p:ph type="body" sz="quarter" idx="14" hasCustomPrompt="1"/>
          </p:nvPr>
        </p:nvSpPr>
        <p:spPr>
          <a:xfrm>
            <a:off x="699805" y="6070617"/>
            <a:ext cx="7442574" cy="308931"/>
          </a:xfr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200" b="0">
                <a:solidFill>
                  <a:schemeClr val="bg1"/>
                </a:solidFill>
              </a:defRPr>
            </a:lvl1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a:t>[Email] ● [Phone]</a:t>
            </a:r>
          </a:p>
        </p:txBody>
      </p:sp>
    </p:spTree>
    <p:extLst>
      <p:ext uri="{BB962C8B-B14F-4D97-AF65-F5344CB8AC3E}">
        <p14:creationId xmlns:p14="http://schemas.microsoft.com/office/powerpoint/2010/main" val="520477425"/>
      </p:ext>
    </p:extLst>
  </p:cSld>
  <p:clrMapOvr>
    <a:masterClrMapping/>
  </p:clrMapOvr>
  <p:extLst>
    <p:ext uri="{DCECCB84-F9BA-43D5-87BE-67443E8EF086}">
      <p15:sldGuideLst xmlns:p15="http://schemas.microsoft.com/office/powerpoint/2012/main">
        <p15:guide id="1" orient="horz" pos="2136">
          <p15:clr>
            <a:srgbClr val="FBAE40"/>
          </p15:clr>
        </p15:guide>
        <p15:guide id="2" orient="horz" pos="25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2 column subheads">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764EA6E-80E6-B34F-887A-59949864C795}"/>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1812BB44-8134-BC46-833F-5E4D72C7A92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3">
            <a:extLst>
              <a:ext uri="{FF2B5EF4-FFF2-40B4-BE49-F238E27FC236}">
                <a16:creationId xmlns:a16="http://schemas.microsoft.com/office/drawing/2014/main" id="{F9028A84-F258-7B4F-8184-F864F5845DE9}"/>
              </a:ext>
            </a:extLst>
          </p:cNvPr>
          <p:cNvSpPr>
            <a:spLocks noGrp="1"/>
          </p:cNvSpPr>
          <p:nvPr>
            <p:ph sz="half" idx="2"/>
          </p:nvPr>
        </p:nvSpPr>
        <p:spPr>
          <a:xfrm>
            <a:off x="685800" y="2211160"/>
            <a:ext cx="5257800" cy="3961040"/>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a:extLst>
              <a:ext uri="{FF2B5EF4-FFF2-40B4-BE49-F238E27FC236}">
                <a16:creationId xmlns:a16="http://schemas.microsoft.com/office/drawing/2014/main" id="{7277077D-157A-FD42-B080-97316937EFEB}"/>
              </a:ext>
            </a:extLst>
          </p:cNvPr>
          <p:cNvSpPr>
            <a:spLocks noGrp="1"/>
          </p:cNvSpPr>
          <p:nvPr>
            <p:ph sz="half" idx="13"/>
          </p:nvPr>
        </p:nvSpPr>
        <p:spPr>
          <a:xfrm>
            <a:off x="6248400" y="2211160"/>
            <a:ext cx="5257800" cy="3961040"/>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Rectangle 12">
            <a:extLst>
              <a:ext uri="{FF2B5EF4-FFF2-40B4-BE49-F238E27FC236}">
                <a16:creationId xmlns:a16="http://schemas.microsoft.com/office/drawing/2014/main" id="{2E75C5DC-0B18-0642-9ACA-52298D2A5E56}"/>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itle Placeholder 1">
            <a:extLst>
              <a:ext uri="{FF2B5EF4-FFF2-40B4-BE49-F238E27FC236}">
                <a16:creationId xmlns:a16="http://schemas.microsoft.com/office/drawing/2014/main" id="{D2010694-D2A1-3C4E-BDE3-FFFEC9BF8F99}"/>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5" name="Text Placeholder 2">
            <a:extLst>
              <a:ext uri="{FF2B5EF4-FFF2-40B4-BE49-F238E27FC236}">
                <a16:creationId xmlns:a16="http://schemas.microsoft.com/office/drawing/2014/main" id="{FA58DCE0-85D0-964E-8ECA-4980FA6001D7}"/>
              </a:ext>
            </a:extLst>
          </p:cNvPr>
          <p:cNvSpPr>
            <a:spLocks noGrp="1"/>
          </p:cNvSpPr>
          <p:nvPr>
            <p:ph type="body" idx="10"/>
          </p:nvPr>
        </p:nvSpPr>
        <p:spPr>
          <a:xfrm>
            <a:off x="685800" y="1685067"/>
            <a:ext cx="5257800" cy="526093"/>
          </a:xfrm>
        </p:spPr>
        <p:txBody>
          <a:bodyPr lIns="0" anchor="t" anchorCtr="0">
            <a:normAutofit/>
          </a:bodyPr>
          <a:lstStyle>
            <a:lvl1pPr marL="0" indent="0">
              <a:buNone/>
              <a:defRPr sz="20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2">
            <a:extLst>
              <a:ext uri="{FF2B5EF4-FFF2-40B4-BE49-F238E27FC236}">
                <a16:creationId xmlns:a16="http://schemas.microsoft.com/office/drawing/2014/main" id="{68D5EE91-3AD5-9A43-9657-8AC9045F296C}"/>
              </a:ext>
            </a:extLst>
          </p:cNvPr>
          <p:cNvSpPr>
            <a:spLocks noGrp="1"/>
          </p:cNvSpPr>
          <p:nvPr>
            <p:ph type="body" idx="14"/>
          </p:nvPr>
        </p:nvSpPr>
        <p:spPr>
          <a:xfrm>
            <a:off x="6248400" y="1685067"/>
            <a:ext cx="5257800" cy="526093"/>
          </a:xfrm>
        </p:spPr>
        <p:txBody>
          <a:bodyPr lIns="0" anchor="t" anchorCtr="0">
            <a:normAutofit/>
          </a:bodyPr>
          <a:lstStyle>
            <a:lvl1pPr marL="0" indent="0">
              <a:buNone/>
              <a:defRPr sz="20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4048606522"/>
      </p:ext>
    </p:extLst>
  </p:cSld>
  <p:clrMapOvr>
    <a:masterClrMapping/>
  </p:clrMapOvr>
  <p:extLst>
    <p:ext uri="{DCECCB84-F9BA-43D5-87BE-67443E8EF086}">
      <p15:sldGuideLst xmlns:p15="http://schemas.microsoft.com/office/powerpoint/2012/main">
        <p15:guide id="1" pos="3744">
          <p15:clr>
            <a:srgbClr val="FBAE40"/>
          </p15:clr>
        </p15:guide>
        <p15:guide id="2" pos="3936">
          <p15:clr>
            <a:srgbClr val="FBAE40"/>
          </p15:clr>
        </p15:guide>
        <p15:guide id="3" orient="horz" pos="1200" userDrawn="1">
          <p15:clr>
            <a:srgbClr val="FBAE40"/>
          </p15:clr>
        </p15:guide>
        <p15:guide id="4" orient="horz" pos="151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2 column">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764EA6E-80E6-B34F-887A-59949864C795}"/>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1812BB44-8134-BC46-833F-5E4D72C7A92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3">
            <a:extLst>
              <a:ext uri="{FF2B5EF4-FFF2-40B4-BE49-F238E27FC236}">
                <a16:creationId xmlns:a16="http://schemas.microsoft.com/office/drawing/2014/main" id="{F9028A84-F258-7B4F-8184-F864F5845DE9}"/>
              </a:ext>
            </a:extLst>
          </p:cNvPr>
          <p:cNvSpPr>
            <a:spLocks noGrp="1"/>
          </p:cNvSpPr>
          <p:nvPr>
            <p:ph sz="half" idx="2"/>
          </p:nvPr>
        </p:nvSpPr>
        <p:spPr>
          <a:xfrm>
            <a:off x="685800" y="1705429"/>
            <a:ext cx="5257800" cy="4466771"/>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a:extLst>
              <a:ext uri="{FF2B5EF4-FFF2-40B4-BE49-F238E27FC236}">
                <a16:creationId xmlns:a16="http://schemas.microsoft.com/office/drawing/2014/main" id="{7277077D-157A-FD42-B080-97316937EFEB}"/>
              </a:ext>
            </a:extLst>
          </p:cNvPr>
          <p:cNvSpPr>
            <a:spLocks noGrp="1"/>
          </p:cNvSpPr>
          <p:nvPr>
            <p:ph sz="half" idx="13"/>
          </p:nvPr>
        </p:nvSpPr>
        <p:spPr>
          <a:xfrm>
            <a:off x="6248400" y="1705429"/>
            <a:ext cx="5257800" cy="4466771"/>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Rectangle 12">
            <a:extLst>
              <a:ext uri="{FF2B5EF4-FFF2-40B4-BE49-F238E27FC236}">
                <a16:creationId xmlns:a16="http://schemas.microsoft.com/office/drawing/2014/main" id="{2E75C5DC-0B18-0642-9ACA-52298D2A5E56}"/>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itle Placeholder 1">
            <a:extLst>
              <a:ext uri="{FF2B5EF4-FFF2-40B4-BE49-F238E27FC236}">
                <a16:creationId xmlns:a16="http://schemas.microsoft.com/office/drawing/2014/main" id="{D2010694-D2A1-3C4E-BDE3-FFFEC9BF8F99}"/>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4040545407"/>
      </p:ext>
    </p:extLst>
  </p:cSld>
  <p:clrMapOvr>
    <a:masterClrMapping/>
  </p:clrMapOvr>
  <p:extLst>
    <p:ext uri="{DCECCB84-F9BA-43D5-87BE-67443E8EF086}">
      <p15:sldGuideLst xmlns:p15="http://schemas.microsoft.com/office/powerpoint/2012/main">
        <p15:guide id="1" pos="3744">
          <p15:clr>
            <a:srgbClr val="FBAE40"/>
          </p15:clr>
        </p15:guide>
        <p15:guide id="2" pos="3936">
          <p15:clr>
            <a:srgbClr val="FBAE40"/>
          </p15:clr>
        </p15:guide>
        <p15:guide id="3" orient="horz" pos="1200">
          <p15:clr>
            <a:srgbClr val="FBAE40"/>
          </p15:clr>
        </p15:guide>
        <p15:guide id="4" orient="horz" pos="151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otnote no content ">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B52A4C5-2716-E347-BA83-8194E78AFAED}"/>
              </a:ext>
            </a:extLst>
          </p:cNvPr>
          <p:cNvSpPr>
            <a:spLocks noGrp="1"/>
          </p:cNvSpPr>
          <p:nvPr>
            <p:ph type="ftr" sz="quarter" idx="10"/>
          </p:nvPr>
        </p:nvSpPr>
        <p:spPr/>
        <p:txBody>
          <a:bodyPr/>
          <a:lstStyle/>
          <a:p>
            <a:r>
              <a:rPr lang="en-US" b="1"/>
              <a:t>Jackson Lewis P.C.</a:t>
            </a:r>
            <a:endParaRPr lang="en-US"/>
          </a:p>
        </p:txBody>
      </p:sp>
      <p:sp>
        <p:nvSpPr>
          <p:cNvPr id="4" name="Slide Number Placeholder 3">
            <a:extLst>
              <a:ext uri="{FF2B5EF4-FFF2-40B4-BE49-F238E27FC236}">
                <a16:creationId xmlns:a16="http://schemas.microsoft.com/office/drawing/2014/main" id="{7BA38785-7ADF-A34A-93D3-3070905B4905}"/>
              </a:ext>
            </a:extLst>
          </p:cNvPr>
          <p:cNvSpPr>
            <a:spLocks noGrp="1"/>
          </p:cNvSpPr>
          <p:nvPr>
            <p:ph type="sldNum" sz="quarter" idx="11"/>
          </p:nvPr>
        </p:nvSpPr>
        <p:spPr/>
        <p:txBody>
          <a:bodyPr/>
          <a:lstStyle/>
          <a:p>
            <a:fld id="{407F7647-6CBB-4945-B48A-22BF8575EA14}" type="slidenum">
              <a:rPr lang="en-US" smtClean="0"/>
              <a:pPr/>
              <a:t>‹#›</a:t>
            </a:fld>
            <a:endParaRPr lang="en-US"/>
          </a:p>
        </p:txBody>
      </p:sp>
    </p:spTree>
    <p:extLst>
      <p:ext uri="{BB962C8B-B14F-4D97-AF65-F5344CB8AC3E}">
        <p14:creationId xmlns:p14="http://schemas.microsoft.com/office/powerpoint/2010/main" val="1486861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columns">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F610FD58-353C-F240-AA43-30C04915F686}"/>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9D73A866-0BBE-F444-8B58-702BA5D0B55B}"/>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15" name="Content Placeholder 3">
            <a:extLst>
              <a:ext uri="{FF2B5EF4-FFF2-40B4-BE49-F238E27FC236}">
                <a16:creationId xmlns:a16="http://schemas.microsoft.com/office/drawing/2014/main" id="{32841B70-5E35-3840-88CE-0055F744C878}"/>
              </a:ext>
            </a:extLst>
          </p:cNvPr>
          <p:cNvSpPr>
            <a:spLocks noGrp="1"/>
          </p:cNvSpPr>
          <p:nvPr>
            <p:ph sz="half" idx="2"/>
          </p:nvPr>
        </p:nvSpPr>
        <p:spPr>
          <a:xfrm>
            <a:off x="695614" y="2091806"/>
            <a:ext cx="3381086" cy="4080394"/>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Content Placeholder 3">
            <a:extLst>
              <a:ext uri="{FF2B5EF4-FFF2-40B4-BE49-F238E27FC236}">
                <a16:creationId xmlns:a16="http://schemas.microsoft.com/office/drawing/2014/main" id="{5B3FB8AA-3A22-6C42-94F6-1EC29754F03D}"/>
              </a:ext>
            </a:extLst>
          </p:cNvPr>
          <p:cNvSpPr>
            <a:spLocks noGrp="1"/>
          </p:cNvSpPr>
          <p:nvPr>
            <p:ph sz="half" idx="10"/>
          </p:nvPr>
        </p:nvSpPr>
        <p:spPr>
          <a:xfrm>
            <a:off x="4390736" y="2091806"/>
            <a:ext cx="3381664" cy="4080394"/>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Content Placeholder 3">
            <a:extLst>
              <a:ext uri="{FF2B5EF4-FFF2-40B4-BE49-F238E27FC236}">
                <a16:creationId xmlns:a16="http://schemas.microsoft.com/office/drawing/2014/main" id="{9DAE58FD-2FAB-4E4C-8AA0-C9B549EAF94E}"/>
              </a:ext>
            </a:extLst>
          </p:cNvPr>
          <p:cNvSpPr>
            <a:spLocks noGrp="1"/>
          </p:cNvSpPr>
          <p:nvPr>
            <p:ph sz="half" idx="11"/>
          </p:nvPr>
        </p:nvSpPr>
        <p:spPr>
          <a:xfrm>
            <a:off x="8095672" y="2091806"/>
            <a:ext cx="3410528" cy="4080394"/>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Rectangle 10">
            <a:extLst>
              <a:ext uri="{FF2B5EF4-FFF2-40B4-BE49-F238E27FC236}">
                <a16:creationId xmlns:a16="http://schemas.microsoft.com/office/drawing/2014/main" id="{DB424AD2-C2FD-8942-A059-3B231330A15F}"/>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itle Placeholder 1">
            <a:extLst>
              <a:ext uri="{FF2B5EF4-FFF2-40B4-BE49-F238E27FC236}">
                <a16:creationId xmlns:a16="http://schemas.microsoft.com/office/drawing/2014/main" id="{DFF234AD-98E6-BC44-8F6E-63EFE730F397}"/>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3" name="Text Placeholder 2">
            <a:extLst>
              <a:ext uri="{FF2B5EF4-FFF2-40B4-BE49-F238E27FC236}">
                <a16:creationId xmlns:a16="http://schemas.microsoft.com/office/drawing/2014/main" id="{726F8AF8-61F0-7D42-9986-49F3FA5594E1}"/>
              </a:ext>
            </a:extLst>
          </p:cNvPr>
          <p:cNvSpPr>
            <a:spLocks noGrp="1"/>
          </p:cNvSpPr>
          <p:nvPr>
            <p:ph type="body" idx="12"/>
          </p:nvPr>
        </p:nvSpPr>
        <p:spPr>
          <a:xfrm>
            <a:off x="685800" y="1685067"/>
            <a:ext cx="3390900" cy="406739"/>
          </a:xfrm>
        </p:spPr>
        <p:txBody>
          <a:bodyPr lIns="0" anchor="t" anchorCtr="0">
            <a:normAutofit/>
          </a:bodyPr>
          <a:lstStyle>
            <a:lvl1pPr marL="0" indent="0">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Text Placeholder 2">
            <a:extLst>
              <a:ext uri="{FF2B5EF4-FFF2-40B4-BE49-F238E27FC236}">
                <a16:creationId xmlns:a16="http://schemas.microsoft.com/office/drawing/2014/main" id="{8A559C3F-C6F1-1B4F-96DF-4769B4B5E90D}"/>
              </a:ext>
            </a:extLst>
          </p:cNvPr>
          <p:cNvSpPr>
            <a:spLocks noGrp="1"/>
          </p:cNvSpPr>
          <p:nvPr>
            <p:ph type="body" idx="14"/>
          </p:nvPr>
        </p:nvSpPr>
        <p:spPr>
          <a:xfrm>
            <a:off x="4381500" y="1685067"/>
            <a:ext cx="3390900" cy="406739"/>
          </a:xfrm>
        </p:spPr>
        <p:txBody>
          <a:bodyPr lIns="0" anchor="t" anchorCtr="0">
            <a:normAutofit/>
          </a:bodyPr>
          <a:lstStyle>
            <a:lvl1pPr marL="0" indent="0">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2">
            <a:extLst>
              <a:ext uri="{FF2B5EF4-FFF2-40B4-BE49-F238E27FC236}">
                <a16:creationId xmlns:a16="http://schemas.microsoft.com/office/drawing/2014/main" id="{5761A200-7679-7348-AB01-CF00EF0FF10F}"/>
              </a:ext>
            </a:extLst>
          </p:cNvPr>
          <p:cNvSpPr>
            <a:spLocks noGrp="1"/>
          </p:cNvSpPr>
          <p:nvPr>
            <p:ph type="body" idx="15"/>
          </p:nvPr>
        </p:nvSpPr>
        <p:spPr>
          <a:xfrm>
            <a:off x="8096250" y="1681225"/>
            <a:ext cx="3390900" cy="410581"/>
          </a:xfrm>
        </p:spPr>
        <p:txBody>
          <a:bodyPr lIns="0" anchor="t" anchorCtr="0">
            <a:normAutofit/>
          </a:bodyPr>
          <a:lstStyle>
            <a:lvl1pPr marL="0" indent="0">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10030017"/>
      </p:ext>
    </p:extLst>
  </p:cSld>
  <p:clrMapOvr>
    <a:masterClrMapping/>
  </p:clrMapOvr>
  <p:extLst>
    <p:ext uri="{DCECCB84-F9BA-43D5-87BE-67443E8EF086}">
      <p15:sldGuideLst xmlns:p15="http://schemas.microsoft.com/office/powerpoint/2012/main">
        <p15:guide id="1" orient="horz" pos="1176" userDrawn="1">
          <p15:clr>
            <a:srgbClr val="FBAE40"/>
          </p15:clr>
        </p15:guide>
        <p15:guide id="2" pos="2568">
          <p15:clr>
            <a:srgbClr val="FBAE40"/>
          </p15:clr>
        </p15:guide>
        <p15:guide id="3" pos="2760">
          <p15:clr>
            <a:srgbClr val="FBAE40"/>
          </p15:clr>
        </p15:guide>
        <p15:guide id="4" pos="4896">
          <p15:clr>
            <a:srgbClr val="FBAE40"/>
          </p15:clr>
        </p15:guide>
        <p15:guide id="5" pos="5088">
          <p15:clr>
            <a:srgbClr val="FBAE40"/>
          </p15:clr>
        </p15:guide>
        <p15:guide id="6" orient="horz" pos="14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atement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6D1FA51-3B57-40BD-91B5-CEC224871270}"/>
              </a:ext>
            </a:extLst>
          </p:cNvPr>
          <p:cNvSpPr/>
          <p:nvPr userDrawn="1"/>
        </p:nvSpPr>
        <p:spPr>
          <a:xfrm>
            <a:off x="0" y="-18472"/>
            <a:ext cx="12192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Text Placeholder 4">
            <a:extLst>
              <a:ext uri="{FF2B5EF4-FFF2-40B4-BE49-F238E27FC236}">
                <a16:creationId xmlns:a16="http://schemas.microsoft.com/office/drawing/2014/main" id="{E3AD1CAC-E36E-45DC-981C-F6F305145AA5}"/>
              </a:ext>
            </a:extLst>
          </p:cNvPr>
          <p:cNvSpPr>
            <a:spLocks noGrp="1"/>
          </p:cNvSpPr>
          <p:nvPr>
            <p:ph type="body" sz="quarter" idx="10" hasCustomPrompt="1"/>
          </p:nvPr>
        </p:nvSpPr>
        <p:spPr>
          <a:xfrm>
            <a:off x="793750" y="1902691"/>
            <a:ext cx="10612438" cy="3131127"/>
          </a:xfrm>
        </p:spPr>
        <p:txBody>
          <a:bodyPr anchor="ctr"/>
          <a:lstStyle>
            <a:lvl1pPr marL="0" indent="0">
              <a:buNone/>
              <a:defRPr sz="6000">
                <a:solidFill>
                  <a:schemeClr val="bg1"/>
                </a:solidFill>
              </a:defRPr>
            </a:lvl1pPr>
          </a:lstStyle>
          <a:p>
            <a:pPr lvl="0"/>
            <a:r>
              <a:rPr lang="en-US"/>
              <a:t>Insert accent statement here.</a:t>
            </a:r>
          </a:p>
        </p:txBody>
      </p:sp>
    </p:spTree>
    <p:extLst>
      <p:ext uri="{BB962C8B-B14F-4D97-AF65-F5344CB8AC3E}">
        <p14:creationId xmlns:p14="http://schemas.microsoft.com/office/powerpoint/2010/main" val="374556245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 Content amethyst lef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39ADF0-50B4-4858-95F7-7C51A1239CD5}"/>
              </a:ext>
            </a:extLst>
          </p:cNvPr>
          <p:cNvSpPr/>
          <p:nvPr userDrawn="1"/>
        </p:nvSpPr>
        <p:spPr>
          <a:xfrm>
            <a:off x="0" y="0"/>
            <a:ext cx="43815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685800" y="2321472"/>
            <a:ext cx="3416300" cy="3850728"/>
          </a:xfrm>
          <a:prstGeom prst="rect">
            <a:avLst/>
          </a:prstGeom>
        </p:spPr>
        <p:txBody>
          <a:bodyPr/>
          <a:lstStyle>
            <a:lvl1pPr marL="0" indent="0">
              <a:buNone/>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2">
            <a:extLst>
              <a:ext uri="{FF2B5EF4-FFF2-40B4-BE49-F238E27FC236}">
                <a16:creationId xmlns:a16="http://schemas.microsoft.com/office/drawing/2014/main" id="{A6AA6A22-A47C-474C-8FE7-674A5F7B867F}"/>
              </a:ext>
            </a:extLst>
          </p:cNvPr>
          <p:cNvSpPr>
            <a:spLocks noGrp="1"/>
          </p:cNvSpPr>
          <p:nvPr>
            <p:ph idx="11"/>
          </p:nvPr>
        </p:nvSpPr>
        <p:spPr>
          <a:xfrm>
            <a:off x="685800" y="1181100"/>
            <a:ext cx="3416300" cy="762000"/>
          </a:xfrm>
          <a:prstGeom prst="rect">
            <a:avLst/>
          </a:prstGeom>
        </p:spPr>
        <p:txBody>
          <a:bodyPr anchor="b"/>
          <a:lstStyle>
            <a:lvl1pPr marL="0" indent="0">
              <a:buNone/>
              <a:defRPr sz="2000" b="1">
                <a:solidFill>
                  <a:schemeClr val="bg1"/>
                </a:solidFill>
              </a:defRPr>
            </a:lvl1pPr>
          </a:lstStyle>
          <a:p>
            <a:pPr lvl="0"/>
            <a:r>
              <a:rPr lang="en-US"/>
              <a:t>Click to edit Master text styles</a:t>
            </a:r>
          </a:p>
        </p:txBody>
      </p:sp>
      <p:sp>
        <p:nvSpPr>
          <p:cNvPr id="7" name="Content Placeholder 2">
            <a:extLst>
              <a:ext uri="{FF2B5EF4-FFF2-40B4-BE49-F238E27FC236}">
                <a16:creationId xmlns:a16="http://schemas.microsoft.com/office/drawing/2014/main" id="{C3CB3C04-38A0-6047-A160-729D7E2E77C9}"/>
              </a:ext>
            </a:extLst>
          </p:cNvPr>
          <p:cNvSpPr>
            <a:spLocks noGrp="1"/>
          </p:cNvSpPr>
          <p:nvPr>
            <p:ph idx="10"/>
          </p:nvPr>
        </p:nvSpPr>
        <p:spPr>
          <a:xfrm>
            <a:off x="4838700" y="1584767"/>
            <a:ext cx="6664452" cy="3797300"/>
          </a:xfrm>
          <a:prstGeom prst="rect">
            <a:avLst/>
          </a:prstGeom>
        </p:spPr>
        <p:txBody>
          <a:bodyPr/>
          <a:lstStyle>
            <a:lvl1pPr>
              <a:defRPr>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2372795"/>
      </p:ext>
    </p:extLst>
  </p:cSld>
  <p:clrMapOvr>
    <a:masterClrMapping/>
  </p:clrMapOvr>
  <p:extLst>
    <p:ext uri="{DCECCB84-F9BA-43D5-87BE-67443E8EF086}">
      <p15:sldGuideLst xmlns:p15="http://schemas.microsoft.com/office/powerpoint/2012/main">
        <p15:guide id="1" pos="2760">
          <p15:clr>
            <a:srgbClr val="FBAE40"/>
          </p15:clr>
        </p15:guide>
        <p15:guide id="2" pos="3048">
          <p15:clr>
            <a:srgbClr val="FBAE40"/>
          </p15:clr>
        </p15:guide>
        <p15:guide id="3" orient="horz" pos="98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 Content amethyst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39ADF0-50B4-4858-95F7-7C51A1239CD5}"/>
              </a:ext>
            </a:extLst>
          </p:cNvPr>
          <p:cNvSpPr/>
          <p:nvPr userDrawn="1"/>
        </p:nvSpPr>
        <p:spPr>
          <a:xfrm>
            <a:off x="7810500" y="0"/>
            <a:ext cx="43815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8089900" y="2321472"/>
            <a:ext cx="3416300" cy="3850728"/>
          </a:xfrm>
          <a:prstGeom prst="rect">
            <a:avLst/>
          </a:prstGeom>
        </p:spPr>
        <p:txBody>
          <a:bodyPr/>
          <a:lstStyle>
            <a:lvl1pPr marL="0" indent="0">
              <a:buNone/>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2">
            <a:extLst>
              <a:ext uri="{FF2B5EF4-FFF2-40B4-BE49-F238E27FC236}">
                <a16:creationId xmlns:a16="http://schemas.microsoft.com/office/drawing/2014/main" id="{A6AA6A22-A47C-474C-8FE7-674A5F7B867F}"/>
              </a:ext>
            </a:extLst>
          </p:cNvPr>
          <p:cNvSpPr>
            <a:spLocks noGrp="1"/>
          </p:cNvSpPr>
          <p:nvPr>
            <p:ph idx="11"/>
          </p:nvPr>
        </p:nvSpPr>
        <p:spPr>
          <a:xfrm>
            <a:off x="8089900" y="1181100"/>
            <a:ext cx="3416300" cy="762000"/>
          </a:xfrm>
          <a:prstGeom prst="rect">
            <a:avLst/>
          </a:prstGeom>
        </p:spPr>
        <p:txBody>
          <a:bodyPr anchor="b"/>
          <a:lstStyle>
            <a:lvl1pPr marL="0" indent="0">
              <a:buNone/>
              <a:defRPr sz="2000" b="1">
                <a:solidFill>
                  <a:schemeClr val="bg1"/>
                </a:solidFill>
              </a:defRPr>
            </a:lvl1pPr>
          </a:lstStyle>
          <a:p>
            <a:pPr lvl="0"/>
            <a:r>
              <a:rPr lang="en-US"/>
              <a:t>Click to edit Master text styles</a:t>
            </a:r>
          </a:p>
        </p:txBody>
      </p:sp>
      <p:sp>
        <p:nvSpPr>
          <p:cNvPr id="7" name="Footer Placeholder 2">
            <a:extLst>
              <a:ext uri="{FF2B5EF4-FFF2-40B4-BE49-F238E27FC236}">
                <a16:creationId xmlns:a16="http://schemas.microsoft.com/office/drawing/2014/main" id="{CA2827E9-8B6E-8B4A-A34B-69F79E1C5CB8}"/>
              </a:ext>
            </a:extLst>
          </p:cNvPr>
          <p:cNvSpPr>
            <a:spLocks noGrp="1"/>
          </p:cNvSpPr>
          <p:nvPr>
            <p:ph type="ftr" sz="quarter" idx="12"/>
          </p:nvPr>
        </p:nvSpPr>
        <p:spPr>
          <a:xfrm>
            <a:off x="685800" y="6356350"/>
            <a:ext cx="4114800" cy="365125"/>
          </a:xfrm>
        </p:spPr>
        <p:txBody>
          <a:bodyPr/>
          <a:lstStyle/>
          <a:p>
            <a:r>
              <a:rPr lang="en-US" b="1"/>
              <a:t>Jackson Lewis P.C.  </a:t>
            </a:r>
            <a:endParaRPr lang="en-US"/>
          </a:p>
        </p:txBody>
      </p:sp>
      <p:sp>
        <p:nvSpPr>
          <p:cNvPr id="10" name="Content Placeholder 2">
            <a:extLst>
              <a:ext uri="{FF2B5EF4-FFF2-40B4-BE49-F238E27FC236}">
                <a16:creationId xmlns:a16="http://schemas.microsoft.com/office/drawing/2014/main" id="{2D52510A-B443-3A41-856F-1DC143ABE19B}"/>
              </a:ext>
            </a:extLst>
          </p:cNvPr>
          <p:cNvSpPr>
            <a:spLocks noGrp="1"/>
          </p:cNvSpPr>
          <p:nvPr>
            <p:ph idx="10"/>
          </p:nvPr>
        </p:nvSpPr>
        <p:spPr>
          <a:xfrm>
            <a:off x="688848" y="1584767"/>
            <a:ext cx="6664452" cy="3797300"/>
          </a:xfrm>
          <a:prstGeom prst="rect">
            <a:avLst/>
          </a:prstGeom>
        </p:spPr>
        <p:txBody>
          <a:bodyPr/>
          <a:lstStyle>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5143121"/>
      </p:ext>
    </p:extLst>
  </p:cSld>
  <p:clrMapOvr>
    <a:masterClrMapping/>
  </p:clrMapOvr>
  <p:extLst>
    <p:ext uri="{DCECCB84-F9BA-43D5-87BE-67443E8EF086}">
      <p15:sldGuideLst xmlns:p15="http://schemas.microsoft.com/office/powerpoint/2012/main">
        <p15:guide id="1" pos="4632">
          <p15:clr>
            <a:srgbClr val="FBAE40"/>
          </p15:clr>
        </p15:guide>
        <p15:guide id="2" pos="4920">
          <p15:clr>
            <a:srgbClr val="FBAE40"/>
          </p15:clr>
        </p15:guide>
        <p15:guide id="3" orient="horz" pos="98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no Content">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0" name="Picture Placeholder 2">
            <a:extLst>
              <a:ext uri="{FF2B5EF4-FFF2-40B4-BE49-F238E27FC236}">
                <a16:creationId xmlns:a16="http://schemas.microsoft.com/office/drawing/2014/main" id="{271A8290-D5AB-7E43-B58F-00526C5516A5}"/>
              </a:ext>
            </a:extLst>
          </p:cNvPr>
          <p:cNvSpPr>
            <a:spLocks noGrp="1"/>
          </p:cNvSpPr>
          <p:nvPr>
            <p:ph type="pic" idx="1"/>
          </p:nvPr>
        </p:nvSpPr>
        <p:spPr>
          <a:xfrm>
            <a:off x="3140364" y="1562101"/>
            <a:ext cx="5763491" cy="32592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Content Placeholder 3">
            <a:extLst>
              <a:ext uri="{FF2B5EF4-FFF2-40B4-BE49-F238E27FC236}">
                <a16:creationId xmlns:a16="http://schemas.microsoft.com/office/drawing/2014/main" id="{E4ACE865-B391-F441-BEDF-5E90D6B1A5BA}"/>
              </a:ext>
            </a:extLst>
          </p:cNvPr>
          <p:cNvSpPr>
            <a:spLocks noGrp="1"/>
          </p:cNvSpPr>
          <p:nvPr>
            <p:ph sz="half" idx="2" hasCustomPrompt="1"/>
          </p:nvPr>
        </p:nvSpPr>
        <p:spPr>
          <a:xfrm>
            <a:off x="3140363" y="5347860"/>
            <a:ext cx="5763491" cy="313872"/>
          </a:xfrm>
        </p:spPr>
        <p:txBody>
          <a:bodyPr lIns="0"/>
          <a:lstStyle>
            <a:lvl1pPr marL="0" indent="0">
              <a:buNone/>
              <a:defRPr sz="1400">
                <a:solidFill>
                  <a:schemeClr val="tx1">
                    <a:lumMod val="75000"/>
                    <a:lumOff val="25000"/>
                  </a:schemeClr>
                </a:solidFill>
              </a:defRPr>
            </a:lvl1pPr>
            <a:lvl2pPr marL="457200" indent="0">
              <a:buNone/>
              <a:defRPr sz="1400">
                <a:solidFill>
                  <a:schemeClr val="tx1">
                    <a:lumMod val="75000"/>
                    <a:lumOff val="25000"/>
                  </a:schemeClr>
                </a:solidFill>
              </a:defRPr>
            </a:lvl2pPr>
            <a:lvl3pPr>
              <a:defRPr sz="14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65000"/>
                    <a:lumOff val="35000"/>
                  </a:schemeClr>
                </a:solidFill>
              </a:defRPr>
            </a:lvl5pPr>
          </a:lstStyle>
          <a:p>
            <a:pPr lvl="0"/>
            <a:r>
              <a:rPr lang="en-US"/>
              <a:t>Second level</a:t>
            </a:r>
          </a:p>
        </p:txBody>
      </p:sp>
      <p:sp>
        <p:nvSpPr>
          <p:cNvPr id="12" name="Text Placeholder 2">
            <a:extLst>
              <a:ext uri="{FF2B5EF4-FFF2-40B4-BE49-F238E27FC236}">
                <a16:creationId xmlns:a16="http://schemas.microsoft.com/office/drawing/2014/main" id="{FA580981-3CE7-4D41-998D-87EB3B252D35}"/>
              </a:ext>
            </a:extLst>
          </p:cNvPr>
          <p:cNvSpPr>
            <a:spLocks noGrp="1"/>
          </p:cNvSpPr>
          <p:nvPr>
            <p:ph type="body" idx="10"/>
          </p:nvPr>
        </p:nvSpPr>
        <p:spPr>
          <a:xfrm>
            <a:off x="3140363" y="5006489"/>
            <a:ext cx="5763491" cy="324789"/>
          </a:xfrm>
        </p:spPr>
        <p:txBody>
          <a:bodyPr lIns="0" anchor="t" anchorCtr="0">
            <a:normAutofit/>
          </a:bodyPr>
          <a:lstStyle>
            <a:lvl1pPr marL="0" indent="0">
              <a:buNone/>
              <a:defRPr sz="16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6876628"/>
      </p:ext>
    </p:extLst>
  </p:cSld>
  <p:clrMapOvr>
    <a:masterClrMapping/>
  </p:clrMapOvr>
  <p:extLst>
    <p:ext uri="{DCECCB84-F9BA-43D5-87BE-67443E8EF086}">
      <p15:sldGuideLst xmlns:p15="http://schemas.microsoft.com/office/powerpoint/2012/main">
        <p15:guide id="1" orient="horz" pos="120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6D1FA51-3B57-40BD-91B5-CEC224871270}"/>
              </a:ext>
            </a:extLst>
          </p:cNvPr>
          <p:cNvSpPr/>
          <p:nvPr userDrawn="1"/>
        </p:nvSpPr>
        <p:spPr>
          <a:xfrm>
            <a:off x="0" y="0"/>
            <a:ext cx="12192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 name="TextBox 1">
            <a:extLst>
              <a:ext uri="{FF2B5EF4-FFF2-40B4-BE49-F238E27FC236}">
                <a16:creationId xmlns:a16="http://schemas.microsoft.com/office/drawing/2014/main" id="{5A78F35C-B711-459A-8D9C-462DD4E0FE0F}"/>
              </a:ext>
            </a:extLst>
          </p:cNvPr>
          <p:cNvSpPr txBox="1"/>
          <p:nvPr userDrawn="1"/>
        </p:nvSpPr>
        <p:spPr>
          <a:xfrm>
            <a:off x="685800" y="2752344"/>
            <a:ext cx="7813964" cy="1015663"/>
          </a:xfrm>
          <a:prstGeom prst="rect">
            <a:avLst/>
          </a:prstGeom>
          <a:noFill/>
        </p:spPr>
        <p:txBody>
          <a:bodyPr wrap="square" rtlCol="0">
            <a:spAutoFit/>
          </a:bodyPr>
          <a:lstStyle/>
          <a:p>
            <a:r>
              <a:rPr lang="en-US" sz="6000" b="1">
                <a:solidFill>
                  <a:schemeClr val="bg1"/>
                </a:solidFill>
                <a:latin typeface="Arial" panose="020B0604020202020204" pitchFamily="34" charset="0"/>
                <a:cs typeface="Arial" panose="020B0604020202020204" pitchFamily="34" charset="0"/>
              </a:rPr>
              <a:t>Thank </a:t>
            </a:r>
            <a:r>
              <a:rPr lang="en-US" sz="6000" b="1">
                <a:solidFill>
                  <a:schemeClr val="accent2"/>
                </a:solidFill>
                <a:latin typeface="Arial" panose="020B0604020202020204" pitchFamily="34" charset="0"/>
                <a:cs typeface="Arial" panose="020B0604020202020204" pitchFamily="34" charset="0"/>
              </a:rPr>
              <a:t>you</a:t>
            </a:r>
            <a:r>
              <a:rPr lang="en-US" sz="6000" b="1">
                <a:solidFill>
                  <a:schemeClr val="bg1"/>
                </a:solidFill>
                <a:latin typeface="Arial" panose="020B0604020202020204" pitchFamily="34" charset="0"/>
                <a:cs typeface="Arial" panose="020B0604020202020204" pitchFamily="34" charset="0"/>
              </a:rPr>
              <a:t>.</a:t>
            </a:r>
          </a:p>
        </p:txBody>
      </p:sp>
      <p:pic>
        <p:nvPicPr>
          <p:cNvPr id="4" name="Picture 3" descr="A picture containing drawing&#10;&#10;Description automatically generated">
            <a:extLst>
              <a:ext uri="{FF2B5EF4-FFF2-40B4-BE49-F238E27FC236}">
                <a16:creationId xmlns:a16="http://schemas.microsoft.com/office/drawing/2014/main" id="{9C2CAC87-7752-4274-8537-B916C8EA400C}"/>
              </a:ext>
            </a:extLst>
          </p:cNvPr>
          <p:cNvPicPr>
            <a:picLocks noChangeAspect="1"/>
          </p:cNvPicPr>
          <p:nvPr userDrawn="1"/>
        </p:nvPicPr>
        <p:blipFill>
          <a:blip r:embed="rId2"/>
          <a:stretch>
            <a:fillRect/>
          </a:stretch>
        </p:blipFill>
        <p:spPr>
          <a:xfrm>
            <a:off x="8820635" y="658368"/>
            <a:ext cx="2670048" cy="412550"/>
          </a:xfrm>
          <a:prstGeom prst="rect">
            <a:avLst/>
          </a:prstGeom>
        </p:spPr>
      </p:pic>
    </p:spTree>
    <p:extLst>
      <p:ext uri="{BB962C8B-B14F-4D97-AF65-F5344CB8AC3E}">
        <p14:creationId xmlns:p14="http://schemas.microsoft.com/office/powerpoint/2010/main" val="32173135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_Coral">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3C9DD92-D611-4045-9BE2-B28CA8F0D72D}"/>
              </a:ext>
            </a:extLst>
          </p:cNvPr>
          <p:cNvSpPr/>
          <p:nvPr userDrawn="1"/>
        </p:nvSpPr>
        <p:spPr>
          <a:xfrm>
            <a:off x="0" y="0"/>
            <a:ext cx="12192000"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 name="Title 1">
            <a:extLst>
              <a:ext uri="{FF2B5EF4-FFF2-40B4-BE49-F238E27FC236}">
                <a16:creationId xmlns:a16="http://schemas.microsoft.com/office/drawing/2014/main" id="{CCF83363-4AE9-4C7D-ACC9-83EDF6E0B84D}"/>
              </a:ext>
            </a:extLst>
          </p:cNvPr>
          <p:cNvSpPr>
            <a:spLocks noGrp="1"/>
          </p:cNvSpPr>
          <p:nvPr>
            <p:ph type="title" hasCustomPrompt="1"/>
          </p:nvPr>
        </p:nvSpPr>
        <p:spPr>
          <a:xfrm>
            <a:off x="694392" y="1673352"/>
            <a:ext cx="4462272" cy="1398094"/>
          </a:xfrm>
        </p:spPr>
        <p:txBody>
          <a:bodyPr/>
          <a:lstStyle>
            <a:lvl1pPr>
              <a:defRPr sz="4000">
                <a:solidFill>
                  <a:schemeClr val="bg1"/>
                </a:solidFill>
              </a:defRPr>
            </a:lvl1pPr>
          </a:lstStyle>
          <a:p>
            <a:r>
              <a:rPr lang="en-US"/>
              <a:t>Contents</a:t>
            </a:r>
          </a:p>
        </p:txBody>
      </p:sp>
      <p:sp>
        <p:nvSpPr>
          <p:cNvPr id="8" name="Text Placeholder 7">
            <a:extLst>
              <a:ext uri="{FF2B5EF4-FFF2-40B4-BE49-F238E27FC236}">
                <a16:creationId xmlns:a16="http://schemas.microsoft.com/office/drawing/2014/main" id="{2E0ABC08-DFAC-40B4-8954-B26CF2BBF41B}"/>
              </a:ext>
            </a:extLst>
          </p:cNvPr>
          <p:cNvSpPr>
            <a:spLocks noGrp="1"/>
          </p:cNvSpPr>
          <p:nvPr>
            <p:ph type="body" sz="quarter" idx="10" hasCustomPrompt="1"/>
          </p:nvPr>
        </p:nvSpPr>
        <p:spPr>
          <a:xfrm>
            <a:off x="5971032" y="1673352"/>
            <a:ext cx="5577840" cy="3630168"/>
          </a:xfrm>
        </p:spPr>
        <p:txBody>
          <a:bodyPr/>
          <a:lstStyle>
            <a:lvl1pPr marL="457200" indent="-457200">
              <a:buFont typeface="Arial" panose="020B0604020202020204" pitchFamily="34" charset="0"/>
              <a:buChar char="•"/>
              <a:defRPr sz="1800" b="1">
                <a:solidFill>
                  <a:schemeClr val="bg1"/>
                </a:solidFill>
              </a:defRPr>
            </a:lvl1pPr>
            <a:lvl2pPr marL="914400" indent="-457200">
              <a:buFont typeface="+mj-lt"/>
              <a:buAutoNum type="arabicPeriod"/>
              <a:defRPr sz="1800" b="1">
                <a:solidFill>
                  <a:schemeClr val="bg1"/>
                </a:solidFill>
              </a:defRPr>
            </a:lvl2pPr>
            <a:lvl3pPr marL="1257300" indent="-342900">
              <a:buFont typeface="+mj-lt"/>
              <a:buAutoNum type="arabicPeriod"/>
              <a:defRPr sz="1800" b="1">
                <a:solidFill>
                  <a:schemeClr val="bg1"/>
                </a:solidFill>
              </a:defRPr>
            </a:lvl3pPr>
            <a:lvl4pPr marL="1714500" indent="-342900">
              <a:buFont typeface="+mj-lt"/>
              <a:buAutoNum type="arabicPeriod"/>
              <a:defRPr sz="1800" b="1">
                <a:solidFill>
                  <a:schemeClr val="bg1"/>
                </a:solidFill>
              </a:defRPr>
            </a:lvl4pPr>
            <a:lvl5pPr marL="2171700" indent="-342900">
              <a:buFont typeface="+mj-lt"/>
              <a:buAutoNum type="arabicPeriod"/>
              <a:defRPr sz="1800" b="1">
                <a:solidFill>
                  <a:schemeClr val="bg1"/>
                </a:solidFill>
              </a:defRPr>
            </a:lvl5pPr>
          </a:lstStyle>
          <a:p>
            <a:pPr lvl="0"/>
            <a:r>
              <a:rPr lang="en-US"/>
              <a:t>Item</a:t>
            </a:r>
          </a:p>
          <a:p>
            <a:pPr lvl="0"/>
            <a:r>
              <a:rPr lang="en-US"/>
              <a:t>Item</a:t>
            </a:r>
          </a:p>
          <a:p>
            <a:pPr lvl="0"/>
            <a:r>
              <a:rPr lang="en-US"/>
              <a:t>Item</a:t>
            </a:r>
          </a:p>
          <a:p>
            <a:pPr lvl="0"/>
            <a:r>
              <a:rPr lang="en-US"/>
              <a:t>Item</a:t>
            </a:r>
          </a:p>
          <a:p>
            <a:pPr lvl="0"/>
            <a:r>
              <a:rPr lang="en-US"/>
              <a:t>Item</a:t>
            </a:r>
          </a:p>
          <a:p>
            <a:pPr lvl="0"/>
            <a:r>
              <a:rPr lang="en-US"/>
              <a:t>Item</a:t>
            </a:r>
          </a:p>
        </p:txBody>
      </p:sp>
    </p:spTree>
    <p:extLst>
      <p:ext uri="{BB962C8B-B14F-4D97-AF65-F5344CB8AC3E}">
        <p14:creationId xmlns:p14="http://schemas.microsoft.com/office/powerpoint/2010/main" val="2308752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_Coral photo">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662097-3A13-0548-A148-A0D38A232115}"/>
              </a:ext>
            </a:extLst>
          </p:cNvPr>
          <p:cNvPicPr>
            <a:picLocks noChangeAspect="1"/>
          </p:cNvPicPr>
          <p:nvPr userDrawn="1"/>
        </p:nvPicPr>
        <p:blipFill rotWithShape="1">
          <a:blip r:embed="rId2"/>
          <a:srcRect l="7262" t="683" r="50951" b="598"/>
          <a:stretch/>
        </p:blipFill>
        <p:spPr>
          <a:xfrm>
            <a:off x="0" y="1"/>
            <a:ext cx="7391400" cy="6858000"/>
          </a:xfrm>
          <a:prstGeom prst="rect">
            <a:avLst/>
          </a:prstGeom>
        </p:spPr>
      </p:pic>
      <p:sp>
        <p:nvSpPr>
          <p:cNvPr id="4" name="Rectangle 3">
            <a:extLst>
              <a:ext uri="{FF2B5EF4-FFF2-40B4-BE49-F238E27FC236}">
                <a16:creationId xmlns:a16="http://schemas.microsoft.com/office/drawing/2014/main" id="{EBAB421E-8DBB-DB4E-BA02-D46FB52D5410}"/>
              </a:ext>
            </a:extLst>
          </p:cNvPr>
          <p:cNvSpPr/>
          <p:nvPr userDrawn="1"/>
        </p:nvSpPr>
        <p:spPr>
          <a:xfrm>
            <a:off x="0" y="0"/>
            <a:ext cx="7391400" cy="6858000"/>
          </a:xfrm>
          <a:prstGeom prst="rect">
            <a:avLst/>
          </a:prstGeom>
          <a:solidFill>
            <a:schemeClr val="accent2">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7">
            <a:extLst>
              <a:ext uri="{FF2B5EF4-FFF2-40B4-BE49-F238E27FC236}">
                <a16:creationId xmlns:a16="http://schemas.microsoft.com/office/drawing/2014/main" id="{2CFDE4D6-90CF-D549-BF76-045623733127}"/>
              </a:ext>
            </a:extLst>
          </p:cNvPr>
          <p:cNvSpPr>
            <a:spLocks noGrp="1"/>
          </p:cNvSpPr>
          <p:nvPr>
            <p:ph type="body" sz="quarter" idx="10" hasCustomPrompt="1"/>
          </p:nvPr>
        </p:nvSpPr>
        <p:spPr>
          <a:xfrm>
            <a:off x="5971032" y="1591056"/>
            <a:ext cx="4919662" cy="3511550"/>
          </a:xfrm>
          <a:solidFill>
            <a:schemeClr val="bg1"/>
          </a:solidFill>
          <a:ln>
            <a:solidFill>
              <a:schemeClr val="bg1"/>
            </a:solidFill>
          </a:ln>
        </p:spPr>
        <p:txBody>
          <a:bodyPr anchor="ctr"/>
          <a:lstStyle>
            <a:lvl1pPr marL="974725" indent="-401638" defTabSz="1828800">
              <a:tabLst/>
              <a:defRPr sz="1800">
                <a:solidFill>
                  <a:schemeClr val="accent1"/>
                </a:solidFill>
              </a:defRPr>
            </a:lvl1pPr>
          </a:lstStyle>
          <a:p>
            <a:pPr lvl="0"/>
            <a:r>
              <a:rPr lang="en-US"/>
              <a:t>Topic 1</a:t>
            </a:r>
          </a:p>
          <a:p>
            <a:pPr lvl="0"/>
            <a:r>
              <a:rPr lang="en-US"/>
              <a:t>Topic 2</a:t>
            </a:r>
          </a:p>
          <a:p>
            <a:pPr lvl="0"/>
            <a:r>
              <a:rPr lang="en-US"/>
              <a:t>Topic 3</a:t>
            </a:r>
          </a:p>
          <a:p>
            <a:pPr lvl="0"/>
            <a:r>
              <a:rPr lang="en-US"/>
              <a:t>Topic 4</a:t>
            </a:r>
          </a:p>
          <a:p>
            <a:pPr lvl="0"/>
            <a:r>
              <a:rPr lang="en-US"/>
              <a:t>Topic 5</a:t>
            </a:r>
          </a:p>
        </p:txBody>
      </p:sp>
      <p:sp>
        <p:nvSpPr>
          <p:cNvPr id="6" name="Title 1">
            <a:extLst>
              <a:ext uri="{FF2B5EF4-FFF2-40B4-BE49-F238E27FC236}">
                <a16:creationId xmlns:a16="http://schemas.microsoft.com/office/drawing/2014/main" id="{0B3F8F76-7615-7744-AE5A-38B7FC6ACCDC}"/>
              </a:ext>
            </a:extLst>
          </p:cNvPr>
          <p:cNvSpPr>
            <a:spLocks noGrp="1"/>
          </p:cNvSpPr>
          <p:nvPr>
            <p:ph type="title" hasCustomPrompt="1"/>
          </p:nvPr>
        </p:nvSpPr>
        <p:spPr>
          <a:xfrm>
            <a:off x="694392" y="2816352"/>
            <a:ext cx="4062336" cy="777240"/>
          </a:xfrm>
        </p:spPr>
        <p:txBody>
          <a:bodyPr/>
          <a:lstStyle>
            <a:lvl1pPr>
              <a:defRPr sz="6600">
                <a:solidFill>
                  <a:schemeClr val="bg1"/>
                </a:solidFill>
              </a:defRPr>
            </a:lvl1pPr>
          </a:lstStyle>
          <a:p>
            <a:r>
              <a:rPr lang="en-US"/>
              <a:t>Agenda</a:t>
            </a:r>
          </a:p>
        </p:txBody>
      </p:sp>
    </p:spTree>
    <p:extLst>
      <p:ext uri="{BB962C8B-B14F-4D97-AF65-F5344CB8AC3E}">
        <p14:creationId xmlns:p14="http://schemas.microsoft.com/office/powerpoint/2010/main" val="3226619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coral">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6D1FA51-3B57-40BD-91B5-CEC224871270}"/>
              </a:ext>
            </a:extLst>
          </p:cNvPr>
          <p:cNvSpPr/>
          <p:nvPr userDrawn="1"/>
        </p:nvSpPr>
        <p:spPr>
          <a:xfrm>
            <a:off x="0" y="0"/>
            <a:ext cx="12192000"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5115D650-12C9-4CF6-8C8E-1C3E2245418A}"/>
              </a:ext>
            </a:extLst>
          </p:cNvPr>
          <p:cNvSpPr>
            <a:spLocks noGrp="1"/>
          </p:cNvSpPr>
          <p:nvPr>
            <p:ph sz="quarter" idx="12" hasCustomPrompt="1"/>
          </p:nvPr>
        </p:nvSpPr>
        <p:spPr>
          <a:xfrm>
            <a:off x="685800" y="2753580"/>
            <a:ext cx="10820399" cy="890587"/>
          </a:xfrm>
        </p:spPr>
        <p:txBody>
          <a:bodyPr anchor="ctr"/>
          <a:lstStyle>
            <a:lvl1pPr marL="0" indent="0">
              <a:buNone/>
              <a:defRPr sz="6000" b="1">
                <a:solidFill>
                  <a:schemeClr val="bg1"/>
                </a:solidFill>
              </a:defRPr>
            </a:lvl1pPr>
          </a:lstStyle>
          <a:p>
            <a:pPr lvl="0"/>
            <a:r>
              <a:rPr lang="en-US"/>
              <a:t>Section divider</a:t>
            </a:r>
          </a:p>
        </p:txBody>
      </p:sp>
    </p:spTree>
    <p:extLst>
      <p:ext uri="{BB962C8B-B14F-4D97-AF65-F5344CB8AC3E}">
        <p14:creationId xmlns:p14="http://schemas.microsoft.com/office/powerpoint/2010/main" val="57255609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268E-BDBF-46CF-9145-6D0B411E5FED}"/>
              </a:ext>
            </a:extLst>
          </p:cNvPr>
          <p:cNvSpPr>
            <a:spLocks noGrp="1"/>
          </p:cNvSpPr>
          <p:nvPr>
            <p:ph type="title" hasCustomPrompt="1"/>
          </p:nvPr>
        </p:nvSpPr>
        <p:spPr>
          <a:xfrm>
            <a:off x="749808" y="3054096"/>
            <a:ext cx="8814816" cy="777240"/>
          </a:xfrm>
        </p:spPr>
        <p:txBody>
          <a:bodyPr anchor="ctr"/>
          <a:lstStyle>
            <a:lvl1pPr>
              <a:defRPr sz="4800">
                <a:solidFill>
                  <a:schemeClr val="accent1"/>
                </a:solidFill>
              </a:defRPr>
            </a:lvl1pPr>
          </a:lstStyle>
          <a:p>
            <a:r>
              <a:rPr lang="en-US"/>
              <a:t>Section Divider</a:t>
            </a:r>
          </a:p>
        </p:txBody>
      </p:sp>
      <p:cxnSp>
        <p:nvCxnSpPr>
          <p:cNvPr id="5" name="Straight Connector 4">
            <a:extLst>
              <a:ext uri="{FF2B5EF4-FFF2-40B4-BE49-F238E27FC236}">
                <a16:creationId xmlns:a16="http://schemas.microsoft.com/office/drawing/2014/main" id="{6BB2AA69-C160-4C56-9A25-F4B7EECA0C35}"/>
              </a:ext>
            </a:extLst>
          </p:cNvPr>
          <p:cNvCxnSpPr/>
          <p:nvPr userDrawn="1"/>
        </p:nvCxnSpPr>
        <p:spPr>
          <a:xfrm>
            <a:off x="745919" y="2735283"/>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55E8954-6251-4AEE-9C4D-A0ACA58B451B}"/>
              </a:ext>
            </a:extLst>
          </p:cNvPr>
          <p:cNvCxnSpPr/>
          <p:nvPr userDrawn="1"/>
        </p:nvCxnSpPr>
        <p:spPr>
          <a:xfrm>
            <a:off x="745919" y="4057561"/>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36AAD43-4D9B-42EF-8C9E-E30407CFA8DE}"/>
              </a:ext>
            </a:extLst>
          </p:cNvPr>
          <p:cNvPicPr>
            <a:picLocks noChangeAspect="1"/>
          </p:cNvPicPr>
          <p:nvPr userDrawn="1"/>
        </p:nvPicPr>
        <p:blipFill>
          <a:blip r:embed="rId2"/>
          <a:srcRect/>
          <a:stretch/>
        </p:blipFill>
        <p:spPr>
          <a:xfrm>
            <a:off x="680225" y="661719"/>
            <a:ext cx="2667000" cy="317884"/>
          </a:xfrm>
          <a:prstGeom prst="rect">
            <a:avLst/>
          </a:prstGeom>
        </p:spPr>
      </p:pic>
    </p:spTree>
    <p:extLst>
      <p:ext uri="{BB962C8B-B14F-4D97-AF65-F5344CB8AC3E}">
        <p14:creationId xmlns:p14="http://schemas.microsoft.com/office/powerpoint/2010/main" val="87808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_Two l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268E-BDBF-46CF-9145-6D0B411E5FED}"/>
              </a:ext>
            </a:extLst>
          </p:cNvPr>
          <p:cNvSpPr>
            <a:spLocks noGrp="1"/>
          </p:cNvSpPr>
          <p:nvPr>
            <p:ph type="title" hasCustomPrompt="1"/>
          </p:nvPr>
        </p:nvSpPr>
        <p:spPr>
          <a:xfrm>
            <a:off x="749808" y="2752344"/>
            <a:ext cx="8814816" cy="1444752"/>
          </a:xfrm>
        </p:spPr>
        <p:txBody>
          <a:bodyPr anchor="ctr"/>
          <a:lstStyle>
            <a:lvl1pPr>
              <a:defRPr sz="4800">
                <a:solidFill>
                  <a:schemeClr val="accent1"/>
                </a:solidFill>
              </a:defRPr>
            </a:lvl1pPr>
          </a:lstStyle>
          <a:p>
            <a:r>
              <a:rPr lang="en-US"/>
              <a:t>Section Divider:</a:t>
            </a:r>
            <a:br>
              <a:rPr lang="en-US"/>
            </a:br>
            <a:r>
              <a:rPr lang="en-US"/>
              <a:t>Two Lines</a:t>
            </a:r>
          </a:p>
        </p:txBody>
      </p:sp>
      <p:cxnSp>
        <p:nvCxnSpPr>
          <p:cNvPr id="7" name="Straight Connector 6">
            <a:extLst>
              <a:ext uri="{FF2B5EF4-FFF2-40B4-BE49-F238E27FC236}">
                <a16:creationId xmlns:a16="http://schemas.microsoft.com/office/drawing/2014/main" id="{B0F7EB9C-7D39-4B23-9B6D-90342B6E8F10}"/>
              </a:ext>
            </a:extLst>
          </p:cNvPr>
          <p:cNvCxnSpPr/>
          <p:nvPr userDrawn="1"/>
        </p:nvCxnSpPr>
        <p:spPr>
          <a:xfrm>
            <a:off x="745919" y="2438400"/>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95B5F58-D1AA-4102-84D4-E125BFA8FA63}"/>
              </a:ext>
            </a:extLst>
          </p:cNvPr>
          <p:cNvCxnSpPr/>
          <p:nvPr userDrawn="1"/>
        </p:nvCxnSpPr>
        <p:spPr>
          <a:xfrm>
            <a:off x="745919" y="4425696"/>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4F4E2C7-8516-49E6-8CB1-3AB9CD6DF5C8}"/>
              </a:ext>
            </a:extLst>
          </p:cNvPr>
          <p:cNvPicPr>
            <a:picLocks noChangeAspect="1"/>
          </p:cNvPicPr>
          <p:nvPr userDrawn="1"/>
        </p:nvPicPr>
        <p:blipFill>
          <a:blip r:embed="rId2"/>
          <a:srcRect/>
          <a:stretch/>
        </p:blipFill>
        <p:spPr>
          <a:xfrm>
            <a:off x="680225" y="661719"/>
            <a:ext cx="2667000" cy="317884"/>
          </a:xfrm>
          <a:prstGeom prst="rect">
            <a:avLst/>
          </a:prstGeom>
        </p:spPr>
      </p:pic>
    </p:spTree>
    <p:extLst>
      <p:ext uri="{BB962C8B-B14F-4D97-AF65-F5344CB8AC3E}">
        <p14:creationId xmlns:p14="http://schemas.microsoft.com/office/powerpoint/2010/main" val="2814096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hea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685800" y="2211160"/>
            <a:ext cx="10817352" cy="3961039"/>
          </a:xfrm>
          <a:prstGeom prst="rect">
            <a:avLst/>
          </a:prstGeom>
        </p:spPr>
        <p:txBody>
          <a:bodyPr/>
          <a:lstStyle>
            <a:lvl1pP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0" name="Text Placeholder 2">
            <a:extLst>
              <a:ext uri="{FF2B5EF4-FFF2-40B4-BE49-F238E27FC236}">
                <a16:creationId xmlns:a16="http://schemas.microsoft.com/office/drawing/2014/main" id="{4B811CE4-5549-8542-8E93-3471FF994AED}"/>
              </a:ext>
            </a:extLst>
          </p:cNvPr>
          <p:cNvSpPr>
            <a:spLocks noGrp="1"/>
          </p:cNvSpPr>
          <p:nvPr>
            <p:ph type="body" idx="10"/>
          </p:nvPr>
        </p:nvSpPr>
        <p:spPr>
          <a:xfrm>
            <a:off x="685800" y="1685067"/>
            <a:ext cx="10817352" cy="473025"/>
          </a:xfrm>
        </p:spPr>
        <p:txBody>
          <a:bodyPr lIns="0" anchor="t" anchorCtr="0">
            <a:normAutofit/>
          </a:bodyPr>
          <a:lstStyle>
            <a:lvl1pPr marL="0" indent="0">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891390756"/>
      </p:ext>
    </p:extLst>
  </p:cSld>
  <p:clrMapOvr>
    <a:masterClrMapping/>
  </p:clrMapOvr>
  <p:extLst>
    <p:ext uri="{DCECCB84-F9BA-43D5-87BE-67443E8EF086}">
      <p15:sldGuideLst xmlns:p15="http://schemas.microsoft.com/office/powerpoint/2012/main">
        <p15:guide id="1" orient="horz" pos="120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685800" y="1705430"/>
            <a:ext cx="10817352" cy="4466770"/>
          </a:xfrm>
          <a:prstGeom prst="rect">
            <a:avLst/>
          </a:prstGeom>
        </p:spPr>
        <p:txBody>
          <a:bodyPr/>
          <a:lstStyle>
            <a:lvl1pP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810521249"/>
      </p:ext>
    </p:extLst>
  </p:cSld>
  <p:clrMapOvr>
    <a:masterClrMapping/>
  </p:clrMapOvr>
  <p:extLst>
    <p:ext uri="{DCECCB84-F9BA-43D5-87BE-67443E8EF086}">
      <p15:sldGuideLst xmlns:p15="http://schemas.microsoft.com/office/powerpoint/2012/main">
        <p15:guide id="1" orient="horz" pos="12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no Content">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96716581"/>
      </p:ext>
    </p:extLst>
  </p:cSld>
  <p:clrMapOvr>
    <a:masterClrMapping/>
  </p:clrMapOvr>
  <p:extLst>
    <p:ext uri="{DCECCB84-F9BA-43D5-87BE-67443E8EF086}">
      <p15:sldGuideLst xmlns:p15="http://schemas.microsoft.com/office/powerpoint/2012/main">
        <p15:guide id="1" orient="horz" pos="12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B67E8-37D2-8C4E-932B-52A93588AA25}"/>
              </a:ext>
            </a:extLst>
          </p:cNvPr>
          <p:cNvSpPr>
            <a:spLocks noGrp="1"/>
          </p:cNvSpPr>
          <p:nvPr>
            <p:ph type="title"/>
          </p:nvPr>
        </p:nvSpPr>
        <p:spPr>
          <a:xfrm>
            <a:off x="685800" y="457200"/>
            <a:ext cx="10515600" cy="480951"/>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5AADA0D5-3024-8340-8D84-D65735B57DEF}"/>
              </a:ext>
            </a:extLst>
          </p:cNvPr>
          <p:cNvSpPr>
            <a:spLocks noGrp="1"/>
          </p:cNvSpPr>
          <p:nvPr>
            <p:ph type="body" idx="1"/>
          </p:nvPr>
        </p:nvSpPr>
        <p:spPr>
          <a:xfrm>
            <a:off x="685800" y="1364805"/>
            <a:ext cx="10515600"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23F7706-036D-FB4D-BF65-51EC680ACC28}"/>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a:t>
            </a:r>
            <a:endParaRPr lang="en-US"/>
          </a:p>
        </p:txBody>
      </p:sp>
      <p:sp>
        <p:nvSpPr>
          <p:cNvPr id="6" name="Slide Number Placeholder 5">
            <a:extLst>
              <a:ext uri="{FF2B5EF4-FFF2-40B4-BE49-F238E27FC236}">
                <a16:creationId xmlns:a16="http://schemas.microsoft.com/office/drawing/2014/main" id="{B9E45BDC-DC77-4547-AB6C-D56C743F2E5C}"/>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Tree>
    <p:extLst>
      <p:ext uri="{BB962C8B-B14F-4D97-AF65-F5344CB8AC3E}">
        <p14:creationId xmlns:p14="http://schemas.microsoft.com/office/powerpoint/2010/main" val="1787901010"/>
      </p:ext>
    </p:extLst>
  </p:cSld>
  <p:clrMap bg1="lt1" tx1="dk1" bg2="lt2" tx2="dk2" accent1="accent1" accent2="accent2" accent3="accent3" accent4="accent4" accent5="accent5" accent6="accent6" hlink="hlink" folHlink="folHlink"/>
  <p:sldLayoutIdLst>
    <p:sldLayoutId id="2147483652" r:id="rId1"/>
    <p:sldLayoutId id="2147483656" r:id="rId2"/>
    <p:sldLayoutId id="2147483661" r:id="rId3"/>
    <p:sldLayoutId id="2147483657" r:id="rId4"/>
    <p:sldLayoutId id="2147483670" r:id="rId5"/>
    <p:sldLayoutId id="2147483671" r:id="rId6"/>
    <p:sldLayoutId id="2147483650" r:id="rId7"/>
    <p:sldLayoutId id="2147483664" r:id="rId8"/>
    <p:sldLayoutId id="2147483665" r:id="rId9"/>
    <p:sldLayoutId id="2147483662" r:id="rId10"/>
    <p:sldLayoutId id="2147483666" r:id="rId11"/>
    <p:sldLayoutId id="2147483667" r:id="rId12"/>
    <p:sldLayoutId id="2147483663" r:id="rId13"/>
    <p:sldLayoutId id="2147483672" r:id="rId14"/>
    <p:sldLayoutId id="2147483658" r:id="rId15"/>
    <p:sldLayoutId id="2147483659" r:id="rId16"/>
    <p:sldLayoutId id="2147483668" r:id="rId17"/>
    <p:sldLayoutId id="2147483669" r:id="rId18"/>
  </p:sldLayoutIdLst>
  <p:hf hdr="0" dt="0"/>
  <p:txStyles>
    <p:titleStyle>
      <a:lvl1pPr algn="l" defTabSz="914400" rtl="0" eaLnBrk="1" latinLnBrk="0" hangingPunct="1">
        <a:lnSpc>
          <a:spcPct val="90000"/>
        </a:lnSpc>
        <a:spcBef>
          <a:spcPct val="0"/>
        </a:spcBef>
        <a:buNone/>
        <a:defRPr sz="3200" b="1" i="0" kern="1200">
          <a:solidFill>
            <a:schemeClr val="accent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32" userDrawn="1">
          <p15:clr>
            <a:srgbClr val="F26B43"/>
          </p15:clr>
        </p15:guide>
        <p15:guide id="2" pos="7248" userDrawn="1">
          <p15:clr>
            <a:srgbClr val="F26B43"/>
          </p15:clr>
        </p15:guide>
        <p15:guide id="3" orient="horz" pos="504" userDrawn="1">
          <p15:clr>
            <a:srgbClr val="F26B43"/>
          </p15:clr>
        </p15:guide>
        <p15:guide id="4" orient="horz" pos="4080" userDrawn="1">
          <p15:clr>
            <a:srgbClr val="F26B43"/>
          </p15:clr>
        </p15:guide>
        <p15:guide id="5" orient="horz" pos="3888" userDrawn="1">
          <p15:clr>
            <a:srgbClr val="F26B43"/>
          </p15:clr>
        </p15:guide>
        <p15:guide id="6" orient="horz" pos="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8" Type="http://schemas.openxmlformats.org/officeDocument/2006/relationships/hyperlink" Target="https://jacksonlewis.service-now.com/problem.do?sys_id=f495a25f1b856510601ea9fbbc4bcb43&amp;sysparm_record_target=problem&amp;sysparm_record_row=10&amp;sysparm_record_rows=12&amp;sysparm_record_list=state%21%3D107%5EORstate%3DNULL%5Estate%21%3D106%5EORstate%3DNULL%5EORDERBYnumber" TargetMode="External"/><Relationship Id="rId13" Type="http://schemas.openxmlformats.org/officeDocument/2006/relationships/hyperlink" Target="https://jacksonlewis.service-now.com/problem.do?sys_id=7baab1e51b4f29d004933224cc4bcbdb&amp;sysparm_record_target=problem&amp;sysparm_record_row=10&amp;sysparm_record_rows=11&amp;sysparm_record_list=state%21%3D107%5EORstate%3D%5Eshort_descriptionDOES+NOT+CONTAINrisk%5Estate%21%3D106%5EORstate%3DNULL%5EORDERBYnumber" TargetMode="External"/><Relationship Id="rId3" Type="http://schemas.openxmlformats.org/officeDocument/2006/relationships/chart" Target="../charts/chart5.xml"/><Relationship Id="rId7" Type="http://schemas.openxmlformats.org/officeDocument/2006/relationships/hyperlink" Target="https://jacksonlewis.service-now.com/problem.do?sys_id=5f52aa171bb3d510601ea9fbbc4bcb13&amp;sysparm_record_target=problem&amp;sysparm_record_row=12&amp;sysparm_record_rows=12&amp;sysparm_record_list=state%21%3D107%5EORstate%3DNULL%5Estate%21%3D106%5EORstate%3DNULL%5EORDERBYnumber" TargetMode="External"/><Relationship Id="rId12" Type="http://schemas.openxmlformats.org/officeDocument/2006/relationships/hyperlink" Target="https://jacksonlewis.service-now.com/problem.do?sys_id=5a890ab11b62ed107aa00dc8cc4bcb5b&amp;sysparm_record_target=problem&amp;sysparm_record_row=9&amp;sysparm_record_rows=11&amp;sysparm_record_list=state%21%3D107%5EORstate%3D%5Eshort_descriptionDOES+NOT+CONTAINrisk%5Estate%21%3D106%5EORstate%3DNULL%5EORDERBYnumber"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hyperlink" Target="https://jacksonlewis.service-now.com/problem.do?sys_id=137c09291b31559004933224cc4bcb85&amp;sysparm_record_target=problem&amp;sysparm_record_row=8&amp;sysparm_record_rows=10&amp;sysparm_record_list=state%21%3D107%5EORstate%3DNULL%5Estate%21%3D106%5EORstate%3DNULL%5EORDERBYopened_at" TargetMode="External"/><Relationship Id="rId11" Type="http://schemas.openxmlformats.org/officeDocument/2006/relationships/hyperlink" Target="https://jacksonlewis.service-now.com/problem.do?sys_id=4d9068011b39a5107aa00dc8cc4bcb3b&amp;sysparm_record_target=problem&amp;sysparm_record_row=20&amp;sysparm_record_rows=23&amp;sysparm_record_list=state%21%3D107%5EORstate%3DNULL%5Estate%21%3D106%5EORstate%3DNULL%5EORDERBYopened_at" TargetMode="External"/><Relationship Id="rId5" Type="http://schemas.openxmlformats.org/officeDocument/2006/relationships/hyperlink" Target="https://jacksonlewis.service-now.com/problem.do?sys_id=c8e4b27a1bd1d1547aa00dc8cc4bcbd0&amp;sysparm_record_target=problem&amp;sysparm_record_row=6&amp;sysparm_record_rows=10&amp;sysparm_record_list=state%21%3D107%5EORstate%3DNULL%5Estate%21%3D106%5EORstate%3DNULL%5EORDERBYopened_at" TargetMode="External"/><Relationship Id="rId10" Type="http://schemas.openxmlformats.org/officeDocument/2006/relationships/hyperlink" Target="https://jacksonlewis.service-now.com/problem.do?sys_id=0cf594c01b99a910601ea9fbbc4bcb6b&amp;sysparm_record_target=problem&amp;sysparm_record_row=12&amp;sysparm_record_rows=12&amp;sysparm_record_list=state%21%3D107%5EORstate%3DNULL%5Estate%21%3D106%5EORstate%3DNULL%5EORDERBYnumber" TargetMode="External"/><Relationship Id="rId4" Type="http://schemas.openxmlformats.org/officeDocument/2006/relationships/hyperlink" Target="https://jacksonlewis.service-now.com/problem.do?sys_id=c05734931b1cf810601ea9fbbc4bcb8f&amp;sysparm_record_target=problem&amp;sysparm_record_row=1&amp;sysparm_record_rows=10&amp;sysparm_record_list=state%21%3D107%5EORstate%3DNULL%5Estate%21%3D106%5EORstate%3DNULL%5EORDERBYopened_at" TargetMode="External"/><Relationship Id="rId9" Type="http://schemas.openxmlformats.org/officeDocument/2006/relationships/hyperlink" Target="https://jacksonlewis.service-now.com/problem.do?sys_id=eab5c03b1b05e510ec0896c62a4bcb0a&amp;sysparm_record_target=problem&amp;sysparm_record_row=11&amp;sysparm_record_rows=12&amp;sysparm_record_list=state%21%3D107%5EORstate%3DNULL%5Estate%21%3D106%5EORstate%3DNULL%5EORDERBYnumber" TargetMode="External"/><Relationship Id="rId14" Type="http://schemas.openxmlformats.org/officeDocument/2006/relationships/hyperlink" Target="https://jacksonlewis.service-now.com/problem.do?sys_id=409004531b47e9107aa00dc8cc4bcbba&amp;sysparm_record_target=problem&amp;sysparm_record_row=11&amp;sysparm_record_rows=11&amp;sysparm_record_list=state%21%3D107%5EORstate%3D%5Eshort_descriptionDOES+NOT+CONTAINrisk%5Estate%21%3D106%5EORstate%3DNULL%5EORDERBYnumber"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jacksonlewis.service-now.com/kb_view.do?sysparm_article=KB0010148"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8DD573-1A45-DC49-9E3D-C06DB4ED16D4}"/>
              </a:ext>
            </a:extLst>
          </p:cNvPr>
          <p:cNvSpPr>
            <a:spLocks noGrp="1"/>
          </p:cNvSpPr>
          <p:nvPr>
            <p:ph type="ctrTitle"/>
          </p:nvPr>
        </p:nvSpPr>
        <p:spPr/>
        <p:txBody>
          <a:bodyPr/>
          <a:lstStyle/>
          <a:p>
            <a:r>
              <a:rPr lang="en-US" sz="4400"/>
              <a:t>Endpoints Operations</a:t>
            </a:r>
          </a:p>
        </p:txBody>
      </p:sp>
      <p:sp>
        <p:nvSpPr>
          <p:cNvPr id="8" name="Subtitle 7">
            <a:extLst>
              <a:ext uri="{FF2B5EF4-FFF2-40B4-BE49-F238E27FC236}">
                <a16:creationId xmlns:a16="http://schemas.microsoft.com/office/drawing/2014/main" id="{487D7977-4FEC-694B-908B-9639E3A51285}"/>
              </a:ext>
            </a:extLst>
          </p:cNvPr>
          <p:cNvSpPr>
            <a:spLocks noGrp="1"/>
          </p:cNvSpPr>
          <p:nvPr>
            <p:ph type="subTitle" idx="1"/>
          </p:nvPr>
        </p:nvSpPr>
        <p:spPr/>
        <p:txBody>
          <a:bodyPr/>
          <a:lstStyle/>
          <a:p>
            <a:r>
              <a:rPr lang="en-US"/>
              <a:t>Monthly Operations Summary </a:t>
            </a:r>
          </a:p>
        </p:txBody>
      </p:sp>
      <p:sp>
        <p:nvSpPr>
          <p:cNvPr id="9" name="Text Placeholder 8">
            <a:extLst>
              <a:ext uri="{FF2B5EF4-FFF2-40B4-BE49-F238E27FC236}">
                <a16:creationId xmlns:a16="http://schemas.microsoft.com/office/drawing/2014/main" id="{C8D96FA3-D690-6440-A7C0-2683DDDC6C52}"/>
              </a:ext>
            </a:extLst>
          </p:cNvPr>
          <p:cNvSpPr>
            <a:spLocks noGrp="1"/>
          </p:cNvSpPr>
          <p:nvPr>
            <p:ph type="body" sz="quarter" idx="10"/>
          </p:nvPr>
        </p:nvSpPr>
        <p:spPr/>
        <p:txBody>
          <a:bodyPr/>
          <a:lstStyle/>
          <a:p>
            <a:r>
              <a:rPr lang="en-US"/>
              <a:t>JL IT</a:t>
            </a:r>
          </a:p>
        </p:txBody>
      </p:sp>
      <p:sp>
        <p:nvSpPr>
          <p:cNvPr id="10" name="Text Placeholder 9">
            <a:extLst>
              <a:ext uri="{FF2B5EF4-FFF2-40B4-BE49-F238E27FC236}">
                <a16:creationId xmlns:a16="http://schemas.microsoft.com/office/drawing/2014/main" id="{2E62CBB6-F9C7-564E-81A8-448D6005B293}"/>
              </a:ext>
            </a:extLst>
          </p:cNvPr>
          <p:cNvSpPr>
            <a:spLocks noGrp="1"/>
          </p:cNvSpPr>
          <p:nvPr>
            <p:ph type="body" sz="quarter" idx="11"/>
          </p:nvPr>
        </p:nvSpPr>
        <p:spPr/>
        <p:txBody>
          <a:bodyPr/>
          <a:lstStyle/>
          <a:p>
            <a:r>
              <a:rPr lang="en-US"/>
              <a:t>May 2023</a:t>
            </a:r>
          </a:p>
        </p:txBody>
      </p:sp>
    </p:spTree>
    <p:extLst>
      <p:ext uri="{BB962C8B-B14F-4D97-AF65-F5344CB8AC3E}">
        <p14:creationId xmlns:p14="http://schemas.microsoft.com/office/powerpoint/2010/main" val="76865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906772-A4EF-490E-9387-BB651BDCA075}"/>
              </a:ext>
            </a:extLst>
          </p:cNvPr>
          <p:cNvSpPr>
            <a:spLocks noGrp="1"/>
          </p:cNvSpPr>
          <p:nvPr>
            <p:ph type="title"/>
          </p:nvPr>
        </p:nvSpPr>
        <p:spPr/>
        <p:txBody>
          <a:bodyPr/>
          <a:lstStyle/>
          <a:p>
            <a:br>
              <a:rPr lang="en-US" sz="4000"/>
            </a:br>
            <a:r>
              <a:rPr lang="en-US" sz="4000"/>
              <a:t>Technology Operations</a:t>
            </a:r>
            <a:br>
              <a:rPr lang="en-US"/>
            </a:br>
            <a:endParaRPr lang="en-US"/>
          </a:p>
        </p:txBody>
      </p:sp>
      <p:sp>
        <p:nvSpPr>
          <p:cNvPr id="2" name="Footer Placeholder 1">
            <a:extLst>
              <a:ext uri="{FF2B5EF4-FFF2-40B4-BE49-F238E27FC236}">
                <a16:creationId xmlns:a16="http://schemas.microsoft.com/office/drawing/2014/main" id="{FE329348-6320-483F-A745-6555B90C2940}"/>
              </a:ext>
            </a:extLst>
          </p:cNvPr>
          <p:cNvSpPr>
            <a:spLocks noGrp="1"/>
          </p:cNvSpPr>
          <p:nvPr>
            <p:ph type="ftr" sz="quarter" idx="4294967295"/>
          </p:nvPr>
        </p:nvSpPr>
        <p:spPr>
          <a:xfrm>
            <a:off x="0" y="6356350"/>
            <a:ext cx="4114800" cy="365125"/>
          </a:xfrm>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E2DDFE91-434D-4BD4-A60E-4E8B492320D9}"/>
              </a:ext>
            </a:extLst>
          </p:cNvPr>
          <p:cNvSpPr>
            <a:spLocks noGrp="1"/>
          </p:cNvSpPr>
          <p:nvPr>
            <p:ph type="sldNum" sz="quarter" idx="4294967295"/>
          </p:nvPr>
        </p:nvSpPr>
        <p:spPr>
          <a:xfrm>
            <a:off x="9448800" y="6354763"/>
            <a:ext cx="2743200" cy="365125"/>
          </a:xfrm>
        </p:spPr>
        <p:txBody>
          <a:bodyPr/>
          <a:lstStyle/>
          <a:p>
            <a:fld id="{407F7647-6CBB-4945-B48A-22BF8575EA14}" type="slidenum">
              <a:rPr lang="en-US" smtClean="0"/>
              <a:pPr/>
              <a:t>10</a:t>
            </a:fld>
            <a:endParaRPr lang="en-US"/>
          </a:p>
        </p:txBody>
      </p:sp>
    </p:spTree>
    <p:extLst>
      <p:ext uri="{BB962C8B-B14F-4D97-AF65-F5344CB8AC3E}">
        <p14:creationId xmlns:p14="http://schemas.microsoft.com/office/powerpoint/2010/main" val="2675930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835498-7952-47A7-95C8-BD7DEE591F99}"/>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CB6D4A68-E039-4353-9B6B-D85D10F682A8}"/>
              </a:ext>
            </a:extLst>
          </p:cNvPr>
          <p:cNvSpPr>
            <a:spLocks noGrp="1"/>
          </p:cNvSpPr>
          <p:nvPr>
            <p:ph type="sldNum" sz="quarter" idx="4"/>
          </p:nvPr>
        </p:nvSpPr>
        <p:spPr/>
        <p:txBody>
          <a:bodyPr/>
          <a:lstStyle/>
          <a:p>
            <a:fld id="{407F7647-6CBB-4945-B48A-22BF8575EA14}" type="slidenum">
              <a:rPr lang="en-US" smtClean="0"/>
              <a:pPr/>
              <a:t>11</a:t>
            </a:fld>
            <a:endParaRPr lang="en-US"/>
          </a:p>
        </p:txBody>
      </p:sp>
      <p:sp>
        <p:nvSpPr>
          <p:cNvPr id="6" name="Title 5">
            <a:extLst>
              <a:ext uri="{FF2B5EF4-FFF2-40B4-BE49-F238E27FC236}">
                <a16:creationId xmlns:a16="http://schemas.microsoft.com/office/drawing/2014/main" id="{4F961BD3-BC17-4AD6-A589-D7CE964A2F5F}"/>
              </a:ext>
            </a:extLst>
          </p:cNvPr>
          <p:cNvSpPr>
            <a:spLocks noGrp="1"/>
          </p:cNvSpPr>
          <p:nvPr>
            <p:ph type="title"/>
          </p:nvPr>
        </p:nvSpPr>
        <p:spPr/>
        <p:txBody>
          <a:bodyPr/>
          <a:lstStyle/>
          <a:p>
            <a:r>
              <a:rPr lang="en-US" sz="2500"/>
              <a:t>Escalation Status</a:t>
            </a:r>
            <a:br>
              <a:rPr lang="en-US" sz="2500"/>
            </a:br>
            <a:endParaRPr lang="en-US" sz="2500"/>
          </a:p>
        </p:txBody>
      </p:sp>
      <p:graphicFrame>
        <p:nvGraphicFramePr>
          <p:cNvPr id="9" name="Content Placeholder 13">
            <a:extLst>
              <a:ext uri="{FF2B5EF4-FFF2-40B4-BE49-F238E27FC236}">
                <a16:creationId xmlns:a16="http://schemas.microsoft.com/office/drawing/2014/main" id="{ED5316BA-5032-44AD-B1D4-AB70C072763A}"/>
              </a:ext>
            </a:extLst>
          </p:cNvPr>
          <p:cNvGraphicFramePr>
            <a:graphicFrameLocks/>
          </p:cNvGraphicFramePr>
          <p:nvPr>
            <p:extLst>
              <p:ext uri="{D42A27DB-BD31-4B8C-83A1-F6EECF244321}">
                <p14:modId xmlns:p14="http://schemas.microsoft.com/office/powerpoint/2010/main" val="2867759807"/>
              </p:ext>
            </p:extLst>
          </p:nvPr>
        </p:nvGraphicFramePr>
        <p:xfrm>
          <a:off x="734271" y="1364116"/>
          <a:ext cx="10905138" cy="48207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85353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E113F5-DFF8-4164-B36F-536494969DD1}"/>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3B74E2F7-94D5-4328-B617-D60FB1B52F13}"/>
              </a:ext>
            </a:extLst>
          </p:cNvPr>
          <p:cNvSpPr>
            <a:spLocks noGrp="1"/>
          </p:cNvSpPr>
          <p:nvPr>
            <p:ph type="sldNum" sz="quarter" idx="4"/>
          </p:nvPr>
        </p:nvSpPr>
        <p:spPr/>
        <p:txBody>
          <a:bodyPr/>
          <a:lstStyle/>
          <a:p>
            <a:fld id="{407F7647-6CBB-4945-B48A-22BF8575EA14}" type="slidenum">
              <a:rPr lang="en-US" smtClean="0"/>
              <a:pPr/>
              <a:t>12</a:t>
            </a:fld>
            <a:endParaRPr lang="en-US"/>
          </a:p>
        </p:txBody>
      </p:sp>
      <p:sp>
        <p:nvSpPr>
          <p:cNvPr id="7" name="Title 6">
            <a:extLst>
              <a:ext uri="{FF2B5EF4-FFF2-40B4-BE49-F238E27FC236}">
                <a16:creationId xmlns:a16="http://schemas.microsoft.com/office/drawing/2014/main" id="{5AC87D34-7247-4F24-80A1-17CAE7F9C124}"/>
              </a:ext>
            </a:extLst>
          </p:cNvPr>
          <p:cNvSpPr>
            <a:spLocks noGrp="1"/>
          </p:cNvSpPr>
          <p:nvPr>
            <p:ph type="title"/>
          </p:nvPr>
        </p:nvSpPr>
        <p:spPr>
          <a:ln>
            <a:noFill/>
          </a:ln>
        </p:spPr>
        <p:txBody>
          <a:bodyPr/>
          <a:lstStyle/>
          <a:p>
            <a:r>
              <a:rPr lang="en-US" sz="2500"/>
              <a:t>Logic Monitor Alerts</a:t>
            </a:r>
            <a:br>
              <a:rPr lang="en-US" sz="2500"/>
            </a:br>
            <a:endParaRPr lang="en-US" sz="2500"/>
          </a:p>
        </p:txBody>
      </p:sp>
      <p:sp>
        <p:nvSpPr>
          <p:cNvPr id="4" name="TextBox 3">
            <a:extLst>
              <a:ext uri="{FF2B5EF4-FFF2-40B4-BE49-F238E27FC236}">
                <a16:creationId xmlns:a16="http://schemas.microsoft.com/office/drawing/2014/main" id="{66280822-F287-4C3C-9FF4-97BC632850E0}"/>
              </a:ext>
            </a:extLst>
          </p:cNvPr>
          <p:cNvSpPr txBox="1"/>
          <p:nvPr/>
        </p:nvSpPr>
        <p:spPr>
          <a:xfrm>
            <a:off x="6916483" y="1648881"/>
            <a:ext cx="5275517" cy="2819233"/>
          </a:xfrm>
          <a:prstGeom prst="rect">
            <a:avLst/>
          </a:prstGeom>
          <a:noFill/>
        </p:spPr>
        <p:txBody>
          <a:bodyPr vert="horz" wrap="square" lIns="91440" tIns="45720" rIns="91440" bIns="45720" rtlCol="0" anchor="t">
            <a:spAutoFit/>
          </a:bodyPr>
          <a:lstStyle/>
          <a:p>
            <a:r>
              <a:rPr lang="en-US" sz="1400" b="1" u="sng"/>
              <a:t>Critical Alerts:</a:t>
            </a:r>
          </a:p>
          <a:p>
            <a:pPr marL="742950" lvl="1" indent="-285750">
              <a:buFont typeface="Arial" panose="020B0604020202020204" pitchFamily="34" charset="0"/>
              <a:buChar char="•"/>
            </a:pPr>
            <a:r>
              <a:rPr lang="en-US" sz="1400"/>
              <a:t>Majority of critical was due to JL-Mimecast-E01 consuming resources on the VM and the host it resides.</a:t>
            </a:r>
          </a:p>
          <a:p>
            <a:pPr marL="742950" lvl="1" indent="-285750">
              <a:buFont typeface="Arial" panose="020B0604020202020204" pitchFamily="34" charset="0"/>
              <a:buChar char="•"/>
            </a:pPr>
            <a:r>
              <a:rPr lang="en-US" sz="1400"/>
              <a:t>Idle Interval ( no response back from LM)</a:t>
            </a:r>
          </a:p>
          <a:p>
            <a:r>
              <a:rPr lang="en-US" sz="1400" b="1" u="sng"/>
              <a:t>Error Alerts:</a:t>
            </a:r>
          </a:p>
          <a:p>
            <a:pPr marL="742950" lvl="1" indent="-285750">
              <a:buFont typeface="Arial" panose="020B0604020202020204" pitchFamily="34" charset="0"/>
              <a:buChar char="•"/>
            </a:pPr>
            <a:r>
              <a:rPr lang="en-US" sz="1400" err="1"/>
              <a:t>AvailabilityStateErrorAlert</a:t>
            </a:r>
            <a:r>
              <a:rPr lang="en-US" sz="1400"/>
              <a:t> – Citrix Virtual Desktops in Azure</a:t>
            </a:r>
          </a:p>
          <a:p>
            <a:pPr marL="742950" lvl="1" indent="-285750">
              <a:buFont typeface="Arial" panose="020B0604020202020204" pitchFamily="34" charset="0"/>
              <a:buChar char="•"/>
            </a:pPr>
            <a:r>
              <a:rPr lang="en-US" sz="1400">
                <a:cs typeface="Calibri"/>
              </a:rPr>
              <a:t>Physical Blade Servers State due to </a:t>
            </a:r>
            <a:r>
              <a:rPr lang="en-US" sz="1400" err="1">
                <a:cs typeface="Calibri"/>
              </a:rPr>
              <a:t>mimecast</a:t>
            </a:r>
            <a:r>
              <a:rPr lang="en-US" sz="1400">
                <a:cs typeface="Calibri"/>
              </a:rPr>
              <a:t> VM max out resources</a:t>
            </a:r>
          </a:p>
          <a:p>
            <a:pPr lvl="1"/>
            <a:endParaRPr lang="en-US" sz="1400">
              <a:cs typeface="Calibri"/>
            </a:endParaRPr>
          </a:p>
          <a:p>
            <a:pPr lvl="1"/>
            <a:endParaRPr lang="en-US" sz="1400"/>
          </a:p>
          <a:p>
            <a:endParaRPr lang="en-US" sz="1860"/>
          </a:p>
          <a:p>
            <a:endParaRPr lang="en-US" sz="1860"/>
          </a:p>
        </p:txBody>
      </p:sp>
      <p:graphicFrame>
        <p:nvGraphicFramePr>
          <p:cNvPr id="9" name="Content Placeholder 13">
            <a:extLst>
              <a:ext uri="{FF2B5EF4-FFF2-40B4-BE49-F238E27FC236}">
                <a16:creationId xmlns:a16="http://schemas.microsoft.com/office/drawing/2014/main" id="{FFAABD10-263C-4728-A9EF-127D892D3140}"/>
              </a:ext>
            </a:extLst>
          </p:cNvPr>
          <p:cNvGraphicFramePr>
            <a:graphicFrameLocks/>
          </p:cNvGraphicFramePr>
          <p:nvPr>
            <p:extLst>
              <p:ext uri="{D42A27DB-BD31-4B8C-83A1-F6EECF244321}">
                <p14:modId xmlns:p14="http://schemas.microsoft.com/office/powerpoint/2010/main" val="1286194914"/>
              </p:ext>
            </p:extLst>
          </p:nvPr>
        </p:nvGraphicFramePr>
        <p:xfrm>
          <a:off x="0" y="1570182"/>
          <a:ext cx="6808242" cy="468329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69293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E113F5-DFF8-4164-B36F-536494969DD1}"/>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3B74E2F7-94D5-4328-B617-D60FB1B52F13}"/>
              </a:ext>
            </a:extLst>
          </p:cNvPr>
          <p:cNvSpPr>
            <a:spLocks noGrp="1"/>
          </p:cNvSpPr>
          <p:nvPr>
            <p:ph type="sldNum" sz="quarter" idx="4"/>
          </p:nvPr>
        </p:nvSpPr>
        <p:spPr/>
        <p:txBody>
          <a:bodyPr/>
          <a:lstStyle/>
          <a:p>
            <a:fld id="{407F7647-6CBB-4945-B48A-22BF8575EA14}" type="slidenum">
              <a:rPr lang="en-US" smtClean="0"/>
              <a:pPr/>
              <a:t>13</a:t>
            </a:fld>
            <a:endParaRPr lang="en-US"/>
          </a:p>
        </p:txBody>
      </p:sp>
      <p:sp>
        <p:nvSpPr>
          <p:cNvPr id="7" name="Title 6">
            <a:extLst>
              <a:ext uri="{FF2B5EF4-FFF2-40B4-BE49-F238E27FC236}">
                <a16:creationId xmlns:a16="http://schemas.microsoft.com/office/drawing/2014/main" id="{5AC87D34-7247-4F24-80A1-17CAE7F9C124}"/>
              </a:ext>
            </a:extLst>
          </p:cNvPr>
          <p:cNvSpPr>
            <a:spLocks noGrp="1"/>
          </p:cNvSpPr>
          <p:nvPr>
            <p:ph type="title"/>
          </p:nvPr>
        </p:nvSpPr>
        <p:spPr>
          <a:ln>
            <a:noFill/>
          </a:ln>
        </p:spPr>
        <p:txBody>
          <a:bodyPr/>
          <a:lstStyle/>
          <a:p>
            <a:r>
              <a:rPr lang="en-US" sz="2500">
                <a:latin typeface="Arial"/>
                <a:cs typeface="Arial"/>
              </a:rPr>
              <a:t>Resource Uptime</a:t>
            </a:r>
            <a:br>
              <a:rPr lang="en-US" sz="2500"/>
            </a:br>
            <a:endParaRPr lang="en-US" sz="2500"/>
          </a:p>
        </p:txBody>
      </p:sp>
      <p:sp>
        <p:nvSpPr>
          <p:cNvPr id="4" name="TextBox 3">
            <a:extLst>
              <a:ext uri="{FF2B5EF4-FFF2-40B4-BE49-F238E27FC236}">
                <a16:creationId xmlns:a16="http://schemas.microsoft.com/office/drawing/2014/main" id="{66280822-F287-4C3C-9FF4-97BC632850E0}"/>
              </a:ext>
            </a:extLst>
          </p:cNvPr>
          <p:cNvSpPr txBox="1"/>
          <p:nvPr/>
        </p:nvSpPr>
        <p:spPr>
          <a:xfrm>
            <a:off x="2408905" y="5248731"/>
            <a:ext cx="184731" cy="276999"/>
          </a:xfrm>
          <a:prstGeom prst="rect">
            <a:avLst/>
          </a:prstGeom>
          <a:noFill/>
        </p:spPr>
        <p:txBody>
          <a:bodyPr vert="horz" wrap="none" lIns="91440" tIns="45720" rIns="91440" bIns="45720" rtlCol="0" anchor="t">
            <a:spAutoFit/>
          </a:bodyPr>
          <a:lstStyle/>
          <a:p>
            <a:endParaRPr lang="en-US" sz="1200">
              <a:cs typeface="Calibri"/>
            </a:endParaRPr>
          </a:p>
        </p:txBody>
      </p:sp>
      <p:graphicFrame>
        <p:nvGraphicFramePr>
          <p:cNvPr id="10" name="Table 10">
            <a:extLst>
              <a:ext uri="{FF2B5EF4-FFF2-40B4-BE49-F238E27FC236}">
                <a16:creationId xmlns:a16="http://schemas.microsoft.com/office/drawing/2014/main" id="{2926F7AB-1857-D5C1-35B2-A22893FBB990}"/>
              </a:ext>
            </a:extLst>
          </p:cNvPr>
          <p:cNvGraphicFramePr>
            <a:graphicFrameLocks noGrp="1"/>
          </p:cNvGraphicFramePr>
          <p:nvPr>
            <p:extLst>
              <p:ext uri="{D42A27DB-BD31-4B8C-83A1-F6EECF244321}">
                <p14:modId xmlns:p14="http://schemas.microsoft.com/office/powerpoint/2010/main" val="2229757664"/>
              </p:ext>
            </p:extLst>
          </p:nvPr>
        </p:nvGraphicFramePr>
        <p:xfrm>
          <a:off x="369455" y="1550719"/>
          <a:ext cx="6356661" cy="4496479"/>
        </p:xfrm>
        <a:graphic>
          <a:graphicData uri="http://schemas.openxmlformats.org/drawingml/2006/table">
            <a:tbl>
              <a:tblPr firstRow="1" bandRow="1">
                <a:tableStyleId>{5C22544A-7EE6-4342-B048-85BDC9FD1C3A}</a:tableStyleId>
              </a:tblPr>
              <a:tblGrid>
                <a:gridCol w="2307571">
                  <a:extLst>
                    <a:ext uri="{9D8B030D-6E8A-4147-A177-3AD203B41FA5}">
                      <a16:colId xmlns:a16="http://schemas.microsoft.com/office/drawing/2014/main" val="3664369614"/>
                    </a:ext>
                  </a:extLst>
                </a:gridCol>
                <a:gridCol w="1349552">
                  <a:extLst>
                    <a:ext uri="{9D8B030D-6E8A-4147-A177-3AD203B41FA5}">
                      <a16:colId xmlns:a16="http://schemas.microsoft.com/office/drawing/2014/main" val="182517123"/>
                    </a:ext>
                  </a:extLst>
                </a:gridCol>
                <a:gridCol w="1349769">
                  <a:extLst>
                    <a:ext uri="{9D8B030D-6E8A-4147-A177-3AD203B41FA5}">
                      <a16:colId xmlns:a16="http://schemas.microsoft.com/office/drawing/2014/main" val="2130247252"/>
                    </a:ext>
                  </a:extLst>
                </a:gridCol>
                <a:gridCol w="1349769">
                  <a:extLst>
                    <a:ext uri="{9D8B030D-6E8A-4147-A177-3AD203B41FA5}">
                      <a16:colId xmlns:a16="http://schemas.microsoft.com/office/drawing/2014/main" val="3523951045"/>
                    </a:ext>
                  </a:extLst>
                </a:gridCol>
              </a:tblGrid>
              <a:tr h="370840">
                <a:tc>
                  <a:txBody>
                    <a:bodyPr/>
                    <a:lstStyle/>
                    <a:p>
                      <a:r>
                        <a:rPr lang="en-US"/>
                        <a:t>Resource</a:t>
                      </a:r>
                    </a:p>
                  </a:txBody>
                  <a:tcPr/>
                </a:tc>
                <a:tc>
                  <a:txBody>
                    <a:bodyPr/>
                    <a:lstStyle/>
                    <a:p>
                      <a:pPr lvl="0">
                        <a:buNone/>
                      </a:pPr>
                      <a:r>
                        <a:rPr lang="en-US"/>
                        <a:t>March</a:t>
                      </a:r>
                    </a:p>
                  </a:txBody>
                  <a:tcPr/>
                </a:tc>
                <a:tc>
                  <a:txBody>
                    <a:bodyPr/>
                    <a:lstStyle/>
                    <a:p>
                      <a:pPr lvl="0">
                        <a:buNone/>
                      </a:pPr>
                      <a:r>
                        <a:rPr lang="en-US"/>
                        <a:t>April</a:t>
                      </a:r>
                    </a:p>
                  </a:txBody>
                  <a:tcPr/>
                </a:tc>
                <a:tc>
                  <a:txBody>
                    <a:bodyPr/>
                    <a:lstStyle/>
                    <a:p>
                      <a:pPr lvl="0">
                        <a:buNone/>
                      </a:pPr>
                      <a:r>
                        <a:rPr lang="en-US"/>
                        <a:t>May</a:t>
                      </a:r>
                    </a:p>
                  </a:txBody>
                  <a:tcPr/>
                </a:tc>
                <a:extLst>
                  <a:ext uri="{0D108BD9-81ED-4DB2-BD59-A6C34878D82A}">
                    <a16:rowId xmlns:a16="http://schemas.microsoft.com/office/drawing/2014/main" val="672133594"/>
                  </a:ext>
                </a:extLst>
              </a:tr>
              <a:tr h="370840">
                <a:tc>
                  <a:txBody>
                    <a:bodyPr/>
                    <a:lstStyle/>
                    <a:p>
                      <a:r>
                        <a:rPr lang="en-US"/>
                        <a:t>Aderant</a:t>
                      </a:r>
                    </a:p>
                  </a:txBody>
                  <a:tcPr/>
                </a:tc>
                <a:tc>
                  <a:txBody>
                    <a:bodyPr/>
                    <a:lstStyle/>
                    <a:p>
                      <a:pPr lvl="0">
                        <a:buNone/>
                      </a:pPr>
                      <a:r>
                        <a:rPr lang="en-US"/>
                        <a:t>99.973%</a:t>
                      </a:r>
                    </a:p>
                  </a:txBody>
                  <a:tcPr/>
                </a:tc>
                <a:tc>
                  <a:txBody>
                    <a:bodyPr/>
                    <a:lstStyle/>
                    <a:p>
                      <a:pPr lvl="0">
                        <a:buNone/>
                      </a:pPr>
                      <a:r>
                        <a:rPr lang="en-US"/>
                        <a:t>99.979%</a:t>
                      </a:r>
                    </a:p>
                  </a:txBody>
                  <a:tcPr/>
                </a:tc>
                <a:tc>
                  <a:txBody>
                    <a:bodyPr/>
                    <a:lstStyle/>
                    <a:p>
                      <a:pPr lvl="0">
                        <a:buNone/>
                      </a:pPr>
                      <a:r>
                        <a:rPr lang="en-US"/>
                        <a:t>99.996%</a:t>
                      </a:r>
                    </a:p>
                  </a:txBody>
                  <a:tcPr/>
                </a:tc>
                <a:extLst>
                  <a:ext uri="{0D108BD9-81ED-4DB2-BD59-A6C34878D82A}">
                    <a16:rowId xmlns:a16="http://schemas.microsoft.com/office/drawing/2014/main" val="507419065"/>
                  </a:ext>
                </a:extLst>
              </a:tr>
              <a:tr h="370840">
                <a:tc>
                  <a:txBody>
                    <a:bodyPr/>
                    <a:lstStyle/>
                    <a:p>
                      <a:r>
                        <a:rPr lang="en-US" err="1"/>
                        <a:t>Intapp</a:t>
                      </a:r>
                      <a:r>
                        <a:rPr lang="en-US"/>
                        <a:t> Walls</a:t>
                      </a:r>
                    </a:p>
                  </a:txBody>
                  <a:tcPr/>
                </a:tc>
                <a:tc>
                  <a:txBody>
                    <a:bodyPr/>
                    <a:lstStyle/>
                    <a:p>
                      <a:pPr lvl="0">
                        <a:buNone/>
                      </a:pPr>
                      <a:r>
                        <a:rPr lang="en-US"/>
                        <a:t>100%</a:t>
                      </a:r>
                    </a:p>
                  </a:txBody>
                  <a:tcPr/>
                </a:tc>
                <a:tc>
                  <a:txBody>
                    <a:bodyPr/>
                    <a:lstStyle/>
                    <a:p>
                      <a:pPr lvl="0">
                        <a:buNone/>
                      </a:pPr>
                      <a:r>
                        <a:rPr lang="en-US"/>
                        <a:t>100%</a:t>
                      </a:r>
                    </a:p>
                  </a:txBody>
                  <a:tcPr/>
                </a:tc>
                <a:tc>
                  <a:txBody>
                    <a:bodyPr/>
                    <a:lstStyle/>
                    <a:p>
                      <a:pPr lvl="0">
                        <a:buNone/>
                      </a:pPr>
                      <a:r>
                        <a:rPr lang="en-US"/>
                        <a:t>99.997%</a:t>
                      </a:r>
                    </a:p>
                  </a:txBody>
                  <a:tcPr/>
                </a:tc>
                <a:extLst>
                  <a:ext uri="{0D108BD9-81ED-4DB2-BD59-A6C34878D82A}">
                    <a16:rowId xmlns:a16="http://schemas.microsoft.com/office/drawing/2014/main" val="3405068511"/>
                  </a:ext>
                </a:extLst>
              </a:tr>
              <a:tr h="370840">
                <a:tc>
                  <a:txBody>
                    <a:bodyPr/>
                    <a:lstStyle/>
                    <a:p>
                      <a:r>
                        <a:rPr lang="en-US"/>
                        <a:t>JL - Home</a:t>
                      </a:r>
                    </a:p>
                  </a:txBody>
                  <a:tcPr/>
                </a:tc>
                <a:tc>
                  <a:txBody>
                    <a:bodyPr/>
                    <a:lstStyle/>
                    <a:p>
                      <a:pPr lvl="0">
                        <a:buNone/>
                      </a:pPr>
                      <a:r>
                        <a:rPr lang="en-US"/>
                        <a:t>96.77%</a:t>
                      </a:r>
                    </a:p>
                  </a:txBody>
                  <a:tcPr/>
                </a:tc>
                <a:tc>
                  <a:txBody>
                    <a:bodyPr/>
                    <a:lstStyle/>
                    <a:p>
                      <a:pPr lvl="0">
                        <a:buNone/>
                      </a:pPr>
                      <a:r>
                        <a:rPr lang="en-US"/>
                        <a:t>96.996%</a:t>
                      </a:r>
                    </a:p>
                  </a:txBody>
                  <a:tcPr/>
                </a:tc>
                <a:tc>
                  <a:txBody>
                    <a:bodyPr/>
                    <a:lstStyle/>
                    <a:p>
                      <a:pPr lvl="0">
                        <a:buNone/>
                      </a:pPr>
                      <a:r>
                        <a:rPr lang="en-US"/>
                        <a:t>99.981%</a:t>
                      </a:r>
                    </a:p>
                  </a:txBody>
                  <a:tcPr/>
                </a:tc>
                <a:extLst>
                  <a:ext uri="{0D108BD9-81ED-4DB2-BD59-A6C34878D82A}">
                    <a16:rowId xmlns:a16="http://schemas.microsoft.com/office/drawing/2014/main" val="618108969"/>
                  </a:ext>
                </a:extLst>
              </a:tr>
              <a:tr h="370840">
                <a:tc>
                  <a:txBody>
                    <a:bodyPr/>
                    <a:lstStyle/>
                    <a:p>
                      <a:r>
                        <a:rPr lang="en-US"/>
                        <a:t>JLink</a:t>
                      </a:r>
                    </a:p>
                  </a:txBody>
                  <a:tcPr/>
                </a:tc>
                <a:tc>
                  <a:txBody>
                    <a:bodyPr/>
                    <a:lstStyle/>
                    <a:p>
                      <a:pPr lvl="0">
                        <a:buNone/>
                      </a:pPr>
                      <a:r>
                        <a:rPr lang="en-US"/>
                        <a:t>99.98%</a:t>
                      </a:r>
                    </a:p>
                  </a:txBody>
                  <a:tcPr/>
                </a:tc>
                <a:tc>
                  <a:txBody>
                    <a:bodyPr/>
                    <a:lstStyle/>
                    <a:p>
                      <a:pPr lvl="0">
                        <a:buNone/>
                      </a:pPr>
                      <a:r>
                        <a:rPr lang="en-US"/>
                        <a:t>99.996%</a:t>
                      </a:r>
                    </a:p>
                  </a:txBody>
                  <a:tcPr/>
                </a:tc>
                <a:tc>
                  <a:txBody>
                    <a:bodyPr/>
                    <a:lstStyle/>
                    <a:p>
                      <a:pPr lvl="0">
                        <a:buNone/>
                      </a:pPr>
                      <a:r>
                        <a:rPr lang="en-US"/>
                        <a:t>99.992%</a:t>
                      </a:r>
                    </a:p>
                  </a:txBody>
                  <a:tcPr/>
                </a:tc>
                <a:extLst>
                  <a:ext uri="{0D108BD9-81ED-4DB2-BD59-A6C34878D82A}">
                    <a16:rowId xmlns:a16="http://schemas.microsoft.com/office/drawing/2014/main" val="1306464687"/>
                  </a:ext>
                </a:extLst>
              </a:tr>
              <a:tr h="370840">
                <a:tc>
                  <a:txBody>
                    <a:bodyPr/>
                    <a:lstStyle/>
                    <a:p>
                      <a:r>
                        <a:rPr lang="en-US"/>
                        <a:t>NBI </a:t>
                      </a:r>
                    </a:p>
                  </a:txBody>
                  <a:tcPr/>
                </a:tc>
                <a:tc>
                  <a:txBody>
                    <a:bodyPr/>
                    <a:lstStyle/>
                    <a:p>
                      <a:pPr lvl="0">
                        <a:buNone/>
                      </a:pPr>
                      <a:r>
                        <a:rPr lang="en-US"/>
                        <a:t>96.751%</a:t>
                      </a:r>
                    </a:p>
                  </a:txBody>
                  <a:tcPr/>
                </a:tc>
                <a:tc>
                  <a:txBody>
                    <a:bodyPr/>
                    <a:lstStyle/>
                    <a:p>
                      <a:pPr lvl="0">
                        <a:buNone/>
                      </a:pPr>
                      <a:r>
                        <a:rPr lang="en-US"/>
                        <a:t>99.989%</a:t>
                      </a:r>
                    </a:p>
                  </a:txBody>
                  <a:tcPr/>
                </a:tc>
                <a:tc>
                  <a:txBody>
                    <a:bodyPr/>
                    <a:lstStyle/>
                    <a:p>
                      <a:pPr lvl="0">
                        <a:buNone/>
                      </a:pPr>
                      <a:r>
                        <a:rPr lang="en-US"/>
                        <a:t>99.974%</a:t>
                      </a:r>
                    </a:p>
                  </a:txBody>
                  <a:tcPr/>
                </a:tc>
                <a:extLst>
                  <a:ext uri="{0D108BD9-81ED-4DB2-BD59-A6C34878D82A}">
                    <a16:rowId xmlns:a16="http://schemas.microsoft.com/office/drawing/2014/main" val="2136831971"/>
                  </a:ext>
                </a:extLst>
              </a:tr>
              <a:tr h="417246">
                <a:tc>
                  <a:txBody>
                    <a:bodyPr/>
                    <a:lstStyle/>
                    <a:p>
                      <a:r>
                        <a:rPr lang="en-US"/>
                        <a:t>Payments Credit Card</a:t>
                      </a:r>
                    </a:p>
                  </a:txBody>
                  <a:tcPr/>
                </a:tc>
                <a:tc>
                  <a:txBody>
                    <a:bodyPr/>
                    <a:lstStyle/>
                    <a:p>
                      <a:pPr lvl="0">
                        <a:buNone/>
                      </a:pPr>
                      <a:r>
                        <a:rPr lang="en-US"/>
                        <a:t>100%</a:t>
                      </a:r>
                    </a:p>
                  </a:txBody>
                  <a:tcPr/>
                </a:tc>
                <a:tc>
                  <a:txBody>
                    <a:bodyPr/>
                    <a:lstStyle/>
                    <a:p>
                      <a:pPr lvl="0">
                        <a:buNone/>
                      </a:pPr>
                      <a:r>
                        <a:rPr lang="en-US"/>
                        <a:t>100%</a:t>
                      </a:r>
                    </a:p>
                  </a:txBody>
                  <a:tcPr/>
                </a:tc>
                <a:tc>
                  <a:txBody>
                    <a:bodyPr/>
                    <a:lstStyle/>
                    <a:p>
                      <a:pPr lvl="0">
                        <a:buNone/>
                      </a:pPr>
                      <a:r>
                        <a:rPr lang="en-US"/>
                        <a:t>99.98%</a:t>
                      </a:r>
                    </a:p>
                  </a:txBody>
                  <a:tcPr/>
                </a:tc>
                <a:extLst>
                  <a:ext uri="{0D108BD9-81ED-4DB2-BD59-A6C34878D82A}">
                    <a16:rowId xmlns:a16="http://schemas.microsoft.com/office/drawing/2014/main" val="149074390"/>
                  </a:ext>
                </a:extLst>
              </a:tr>
              <a:tr h="370840">
                <a:tc>
                  <a:txBody>
                    <a:bodyPr/>
                    <a:lstStyle/>
                    <a:p>
                      <a:r>
                        <a:rPr lang="en-US"/>
                        <a:t>Dashboard</a:t>
                      </a:r>
                    </a:p>
                  </a:txBody>
                  <a:tcPr/>
                </a:tc>
                <a:tc>
                  <a:txBody>
                    <a:bodyPr/>
                    <a:lstStyle/>
                    <a:p>
                      <a:pPr lvl="0">
                        <a:buNone/>
                      </a:pPr>
                      <a:r>
                        <a:rPr lang="en-US"/>
                        <a:t>99.989%</a:t>
                      </a:r>
                    </a:p>
                  </a:txBody>
                  <a:tcPr/>
                </a:tc>
                <a:tc>
                  <a:txBody>
                    <a:bodyPr/>
                    <a:lstStyle/>
                    <a:p>
                      <a:pPr lvl="0">
                        <a:buNone/>
                      </a:pPr>
                      <a:r>
                        <a:rPr lang="en-US"/>
                        <a:t>100%</a:t>
                      </a:r>
                    </a:p>
                  </a:txBody>
                  <a:tcPr/>
                </a:tc>
                <a:tc>
                  <a:txBody>
                    <a:bodyPr/>
                    <a:lstStyle/>
                    <a:p>
                      <a:pPr lvl="0">
                        <a:buNone/>
                      </a:pPr>
                      <a:r>
                        <a:rPr lang="en-US"/>
                        <a:t>100%</a:t>
                      </a:r>
                    </a:p>
                  </a:txBody>
                  <a:tcPr/>
                </a:tc>
                <a:extLst>
                  <a:ext uri="{0D108BD9-81ED-4DB2-BD59-A6C34878D82A}">
                    <a16:rowId xmlns:a16="http://schemas.microsoft.com/office/drawing/2014/main" val="2263494704"/>
                  </a:ext>
                </a:extLst>
              </a:tr>
              <a:tr h="370839">
                <a:tc>
                  <a:txBody>
                    <a:bodyPr/>
                    <a:lstStyle/>
                    <a:p>
                      <a:pPr lvl="0">
                        <a:buNone/>
                      </a:pPr>
                      <a:r>
                        <a:rPr lang="en-US"/>
                        <a:t>Biscom</a:t>
                      </a:r>
                    </a:p>
                  </a:txBody>
                  <a:tcPr/>
                </a:tc>
                <a:tc>
                  <a:txBody>
                    <a:bodyPr/>
                    <a:lstStyle/>
                    <a:p>
                      <a:pPr lvl="0">
                        <a:buNone/>
                      </a:pPr>
                      <a:r>
                        <a:rPr lang="en-US"/>
                        <a:t>98.756%</a:t>
                      </a:r>
                    </a:p>
                  </a:txBody>
                  <a:tcPr/>
                </a:tc>
                <a:tc>
                  <a:txBody>
                    <a:bodyPr/>
                    <a:lstStyle/>
                    <a:p>
                      <a:pPr lvl="0">
                        <a:buNone/>
                      </a:pPr>
                      <a:r>
                        <a:rPr lang="en-US"/>
                        <a:t>99.973%</a:t>
                      </a:r>
                    </a:p>
                  </a:txBody>
                  <a:tcPr/>
                </a:tc>
                <a:tc>
                  <a:txBody>
                    <a:bodyPr/>
                    <a:lstStyle/>
                    <a:p>
                      <a:pPr lvl="0">
                        <a:buNone/>
                      </a:pPr>
                      <a:r>
                        <a:rPr lang="en-US"/>
                        <a:t>99.998%</a:t>
                      </a:r>
                    </a:p>
                  </a:txBody>
                  <a:tcPr/>
                </a:tc>
                <a:extLst>
                  <a:ext uri="{0D108BD9-81ED-4DB2-BD59-A6C34878D82A}">
                    <a16:rowId xmlns:a16="http://schemas.microsoft.com/office/drawing/2014/main" val="2471522693"/>
                  </a:ext>
                </a:extLst>
              </a:tr>
              <a:tr h="370838">
                <a:tc>
                  <a:txBody>
                    <a:bodyPr/>
                    <a:lstStyle/>
                    <a:p>
                      <a:pPr lvl="0">
                        <a:buNone/>
                      </a:pPr>
                      <a:r>
                        <a:rPr lang="en-US"/>
                        <a:t>Citrix</a:t>
                      </a:r>
                    </a:p>
                  </a:txBody>
                  <a:tcPr/>
                </a:tc>
                <a:tc>
                  <a:txBody>
                    <a:bodyPr/>
                    <a:lstStyle/>
                    <a:p>
                      <a:pPr lvl="0">
                        <a:buNone/>
                      </a:pPr>
                      <a:r>
                        <a:rPr lang="en-US"/>
                        <a:t>99.998%</a:t>
                      </a:r>
                    </a:p>
                  </a:txBody>
                  <a:tcPr/>
                </a:tc>
                <a:tc>
                  <a:txBody>
                    <a:bodyPr/>
                    <a:lstStyle/>
                    <a:p>
                      <a:pPr lvl="0">
                        <a:buNone/>
                      </a:pPr>
                      <a:r>
                        <a:rPr lang="en-US"/>
                        <a:t>99.991%</a:t>
                      </a:r>
                    </a:p>
                  </a:txBody>
                  <a:tcPr/>
                </a:tc>
                <a:tc>
                  <a:txBody>
                    <a:bodyPr/>
                    <a:lstStyle/>
                    <a:p>
                      <a:pPr lvl="0">
                        <a:buNone/>
                      </a:pPr>
                      <a:r>
                        <a:rPr lang="en-US"/>
                        <a:t>99.981%</a:t>
                      </a:r>
                    </a:p>
                  </a:txBody>
                  <a:tcPr/>
                </a:tc>
                <a:extLst>
                  <a:ext uri="{0D108BD9-81ED-4DB2-BD59-A6C34878D82A}">
                    <a16:rowId xmlns:a16="http://schemas.microsoft.com/office/drawing/2014/main" val="684611268"/>
                  </a:ext>
                </a:extLst>
              </a:tr>
              <a:tr h="370838">
                <a:tc>
                  <a:txBody>
                    <a:bodyPr/>
                    <a:lstStyle/>
                    <a:p>
                      <a:pPr lvl="0">
                        <a:buNone/>
                      </a:pPr>
                      <a:r>
                        <a:rPr lang="en-US"/>
                        <a:t>VPN East</a:t>
                      </a:r>
                    </a:p>
                  </a:txBody>
                  <a:tcPr/>
                </a:tc>
                <a:tc>
                  <a:txBody>
                    <a:bodyPr/>
                    <a:lstStyle/>
                    <a:p>
                      <a:pPr lvl="0">
                        <a:buNone/>
                      </a:pPr>
                      <a:r>
                        <a:rPr lang="en-US"/>
                        <a:t>99.997%</a:t>
                      </a:r>
                    </a:p>
                  </a:txBody>
                  <a:tcPr/>
                </a:tc>
                <a:tc>
                  <a:txBody>
                    <a:bodyPr/>
                    <a:lstStyle/>
                    <a:p>
                      <a:pPr lvl="0">
                        <a:buNone/>
                      </a:pPr>
                      <a:r>
                        <a:rPr lang="en-US"/>
                        <a:t>99.969%</a:t>
                      </a:r>
                    </a:p>
                  </a:txBody>
                  <a:tcPr/>
                </a:tc>
                <a:tc>
                  <a:txBody>
                    <a:bodyPr/>
                    <a:lstStyle/>
                    <a:p>
                      <a:pPr lvl="0">
                        <a:buNone/>
                      </a:pPr>
                      <a:r>
                        <a:rPr lang="en-US"/>
                        <a:t>99.992%</a:t>
                      </a:r>
                    </a:p>
                  </a:txBody>
                  <a:tcPr/>
                </a:tc>
                <a:extLst>
                  <a:ext uri="{0D108BD9-81ED-4DB2-BD59-A6C34878D82A}">
                    <a16:rowId xmlns:a16="http://schemas.microsoft.com/office/drawing/2014/main" val="841393170"/>
                  </a:ext>
                </a:extLst>
              </a:tr>
              <a:tr h="370838">
                <a:tc>
                  <a:txBody>
                    <a:bodyPr/>
                    <a:lstStyle/>
                    <a:p>
                      <a:pPr lvl="0">
                        <a:buNone/>
                      </a:pPr>
                      <a:r>
                        <a:rPr lang="en-US"/>
                        <a:t>VPN West</a:t>
                      </a:r>
                    </a:p>
                  </a:txBody>
                  <a:tcPr/>
                </a:tc>
                <a:tc>
                  <a:txBody>
                    <a:bodyPr/>
                    <a:lstStyle/>
                    <a:p>
                      <a:pPr lvl="0">
                        <a:buNone/>
                      </a:pPr>
                      <a:r>
                        <a:rPr lang="en-US"/>
                        <a:t>100%</a:t>
                      </a:r>
                    </a:p>
                  </a:txBody>
                  <a:tcPr/>
                </a:tc>
                <a:tc>
                  <a:txBody>
                    <a:bodyPr/>
                    <a:lstStyle/>
                    <a:p>
                      <a:pPr lvl="0">
                        <a:buNone/>
                      </a:pPr>
                      <a:r>
                        <a:rPr lang="en-US"/>
                        <a:t>99.981%</a:t>
                      </a:r>
                    </a:p>
                  </a:txBody>
                  <a:tcPr/>
                </a:tc>
                <a:tc>
                  <a:txBody>
                    <a:bodyPr/>
                    <a:lstStyle/>
                    <a:p>
                      <a:pPr lvl="0">
                        <a:buNone/>
                      </a:pPr>
                      <a:r>
                        <a:rPr lang="en-US"/>
                        <a:t>99.984%</a:t>
                      </a:r>
                    </a:p>
                  </a:txBody>
                  <a:tcPr/>
                </a:tc>
                <a:extLst>
                  <a:ext uri="{0D108BD9-81ED-4DB2-BD59-A6C34878D82A}">
                    <a16:rowId xmlns:a16="http://schemas.microsoft.com/office/drawing/2014/main" val="2369466744"/>
                  </a:ext>
                </a:extLst>
              </a:tr>
            </a:tbl>
          </a:graphicData>
        </a:graphic>
      </p:graphicFrame>
      <p:sp>
        <p:nvSpPr>
          <p:cNvPr id="11" name="TextBox 10">
            <a:extLst>
              <a:ext uri="{FF2B5EF4-FFF2-40B4-BE49-F238E27FC236}">
                <a16:creationId xmlns:a16="http://schemas.microsoft.com/office/drawing/2014/main" id="{822F1A64-38B8-53BA-DB83-82298D4C6D01}"/>
              </a:ext>
            </a:extLst>
          </p:cNvPr>
          <p:cNvSpPr txBox="1"/>
          <p:nvPr/>
        </p:nvSpPr>
        <p:spPr>
          <a:xfrm>
            <a:off x="6921177" y="1685198"/>
            <a:ext cx="458197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7030A0"/>
                </a:solidFill>
                <a:cs typeface="Calibri"/>
              </a:rPr>
              <a:t>Logic Monitor Collector Polling</a:t>
            </a:r>
          </a:p>
          <a:p>
            <a:pPr marL="285750" indent="-285750">
              <a:buFont typeface="Arial" panose="020B0604020202020204" pitchFamily="34" charset="0"/>
              <a:buChar char="•"/>
            </a:pPr>
            <a:r>
              <a:rPr lang="en-US">
                <a:cs typeface="Calibri"/>
              </a:rPr>
              <a:t>Adjusted status code JL - Home</a:t>
            </a:r>
          </a:p>
          <a:p>
            <a:pPr marL="285750" indent="-285750">
              <a:buFont typeface="Arial" panose="020B0604020202020204" pitchFamily="34" charset="0"/>
              <a:buChar char="•"/>
            </a:pPr>
            <a:r>
              <a:rPr lang="en-US">
                <a:cs typeface="Calibri"/>
              </a:rPr>
              <a:t>Consistent SLA from previous month</a:t>
            </a:r>
          </a:p>
        </p:txBody>
      </p:sp>
    </p:spTree>
    <p:extLst>
      <p:ext uri="{BB962C8B-B14F-4D97-AF65-F5344CB8AC3E}">
        <p14:creationId xmlns:p14="http://schemas.microsoft.com/office/powerpoint/2010/main" val="3489642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9CB0E-0E07-4FE3-9AE6-42E15B7A1AF8}"/>
              </a:ext>
            </a:extLst>
          </p:cNvPr>
          <p:cNvSpPr>
            <a:spLocks noGrp="1"/>
          </p:cNvSpPr>
          <p:nvPr>
            <p:ph type="title"/>
          </p:nvPr>
        </p:nvSpPr>
        <p:spPr/>
        <p:txBody>
          <a:bodyPr/>
          <a:lstStyle/>
          <a:p>
            <a:r>
              <a:rPr lang="en-US" sz="4000"/>
              <a:t>Endpoint Engineering</a:t>
            </a:r>
          </a:p>
        </p:txBody>
      </p:sp>
    </p:spTree>
    <p:extLst>
      <p:ext uri="{BB962C8B-B14F-4D97-AF65-F5344CB8AC3E}">
        <p14:creationId xmlns:p14="http://schemas.microsoft.com/office/powerpoint/2010/main" val="878642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314C091-A0A8-3684-2AFF-DCE508964BBC}"/>
              </a:ext>
            </a:extLst>
          </p:cNvPr>
          <p:cNvSpPr txBox="1"/>
          <p:nvPr/>
        </p:nvSpPr>
        <p:spPr>
          <a:xfrm>
            <a:off x="8089900" y="1604829"/>
            <a:ext cx="3416300" cy="4558298"/>
          </a:xfrm>
          <a:prstGeom prst="rect">
            <a:avLst/>
          </a:prstGeom>
        </p:spPr>
        <p:txBody>
          <a:bodyPr rot="0" spcFirstLastPara="0" vertOverflow="overflow" horzOverflow="overflow" vert="horz" lIns="0" tIns="0" rIns="0" bIns="0" numCol="1" spcCol="0" rtlCol="0" fromWordArt="0" anchor="t" anchorCtr="0" forceAA="0" compatLnSpc="1">
            <a:prstTxWarp prst="textNoShape">
              <a:avLst/>
            </a:prstTxWarp>
            <a:normAutofit/>
          </a:bodyPr>
          <a:lstStyle/>
          <a:p>
            <a:pPr>
              <a:lnSpc>
                <a:spcPct val="90000"/>
              </a:lnSpc>
              <a:spcBef>
                <a:spcPts val="1000"/>
              </a:spcBef>
            </a:pPr>
            <a:r>
              <a:rPr lang="en-US" kern="1200" dirty="0">
                <a:solidFill>
                  <a:schemeClr val="bg1"/>
                </a:solidFill>
                <a:latin typeface="Arial"/>
                <a:cs typeface="Arial"/>
              </a:rPr>
              <a:t>Overall score </a:t>
            </a:r>
            <a:r>
              <a:rPr lang="en-US" dirty="0">
                <a:solidFill>
                  <a:schemeClr val="bg1"/>
                </a:solidFill>
                <a:latin typeface="Arial"/>
                <a:cs typeface="Arial"/>
              </a:rPr>
              <a:t>fell</a:t>
            </a:r>
            <a:r>
              <a:rPr lang="en-US" kern="1200" dirty="0">
                <a:solidFill>
                  <a:schemeClr val="bg1"/>
                </a:solidFill>
                <a:latin typeface="Arial"/>
                <a:cs typeface="Arial"/>
              </a:rPr>
              <a:t> </a:t>
            </a:r>
            <a:r>
              <a:rPr lang="en-US" dirty="0">
                <a:solidFill>
                  <a:schemeClr val="bg1"/>
                </a:solidFill>
                <a:latin typeface="Arial"/>
                <a:cs typeface="Arial"/>
              </a:rPr>
              <a:t>one to 83 mainly due to expedited updates pushed in May to remedy critical vulnerabilities.</a:t>
            </a:r>
            <a:br>
              <a:rPr lang="en-US" dirty="0">
                <a:solidFill>
                  <a:schemeClr val="bg1"/>
                </a:solidFill>
                <a:latin typeface="Arial"/>
                <a:cs typeface="Arial"/>
              </a:rPr>
            </a:br>
            <a:br>
              <a:rPr lang="en-US" dirty="0">
                <a:latin typeface="Arial"/>
                <a:cs typeface="Arial"/>
              </a:rPr>
            </a:br>
            <a:r>
              <a:rPr lang="en-US" kern="1200" dirty="0">
                <a:solidFill>
                  <a:schemeClr val="bg1"/>
                </a:solidFill>
                <a:latin typeface="Arial"/>
                <a:cs typeface="Arial"/>
              </a:rPr>
              <a:t>App Reliability score fell to </a:t>
            </a:r>
            <a:r>
              <a:rPr lang="en-US" dirty="0">
                <a:solidFill>
                  <a:schemeClr val="bg1"/>
                </a:solidFill>
                <a:latin typeface="Arial"/>
                <a:cs typeface="Arial"/>
              </a:rPr>
              <a:t>78(-1)</a:t>
            </a:r>
            <a:r>
              <a:rPr lang="en-US" kern="1200" dirty="0">
                <a:solidFill>
                  <a:schemeClr val="bg1"/>
                </a:solidFill>
                <a:latin typeface="Arial"/>
                <a:cs typeface="Arial"/>
              </a:rPr>
              <a:t> primarily due to multiple</a:t>
            </a:r>
            <a:r>
              <a:rPr lang="en-US" dirty="0">
                <a:solidFill>
                  <a:schemeClr val="bg1"/>
                </a:solidFill>
                <a:latin typeface="Arial"/>
                <a:cs typeface="Arial"/>
              </a:rPr>
              <a:t> </a:t>
            </a:r>
            <a:r>
              <a:rPr lang="en-US" kern="1200" dirty="0">
                <a:solidFill>
                  <a:schemeClr val="bg1"/>
                </a:solidFill>
                <a:latin typeface="Arial"/>
                <a:cs typeface="Arial"/>
              </a:rPr>
              <a:t>deployments </a:t>
            </a:r>
            <a:r>
              <a:rPr lang="en-US" dirty="0">
                <a:solidFill>
                  <a:schemeClr val="bg1"/>
                </a:solidFill>
                <a:latin typeface="Arial"/>
                <a:cs typeface="Arial"/>
              </a:rPr>
              <a:t>beginning to move through to prod. </a:t>
            </a:r>
          </a:p>
          <a:p>
            <a:pPr>
              <a:lnSpc>
                <a:spcPct val="90000"/>
              </a:lnSpc>
              <a:spcBef>
                <a:spcPts val="1000"/>
              </a:spcBef>
            </a:pPr>
            <a:br>
              <a:rPr lang="en-US" dirty="0">
                <a:solidFill>
                  <a:schemeClr val="bg1"/>
                </a:solidFill>
                <a:latin typeface="Arial"/>
                <a:cs typeface="Arial"/>
              </a:rPr>
            </a:br>
            <a:r>
              <a:rPr lang="en-US" dirty="0">
                <a:solidFill>
                  <a:schemeClr val="bg1"/>
                </a:solidFill>
                <a:latin typeface="Arial"/>
                <a:cs typeface="Arial"/>
              </a:rPr>
              <a:t>Startup score fell slightly to 67(-1) due to the above efforts to expedite updates/apps throughout our fleet. We expect this number to rise once fully in prod and removal of aging hardware.</a:t>
            </a:r>
          </a:p>
          <a:p>
            <a:pPr>
              <a:lnSpc>
                <a:spcPct val="90000"/>
              </a:lnSpc>
              <a:spcBef>
                <a:spcPts val="1000"/>
              </a:spcBef>
            </a:pPr>
            <a:endParaRPr lang="en-US" dirty="0">
              <a:solidFill>
                <a:schemeClr val="bg1"/>
              </a:solidFill>
              <a:latin typeface="Arial"/>
              <a:cs typeface="Arial"/>
            </a:endParaRPr>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15</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idx="11"/>
          </p:nvPr>
        </p:nvSpPr>
        <p:spPr>
          <a:xfrm>
            <a:off x="8053614" y="609600"/>
            <a:ext cx="3416300" cy="762000"/>
          </a:xfrm>
        </p:spPr>
        <p:txBody>
          <a:bodyPr vert="horz" lIns="0" tIns="0" rIns="0" bIns="0" rtlCol="0" anchor="b" anchorCtr="0">
            <a:normAutofit/>
          </a:bodyPr>
          <a:lstStyle/>
          <a:p>
            <a:r>
              <a:rPr lang="en-US">
                <a:latin typeface="Arial"/>
                <a:cs typeface="Arial"/>
              </a:rPr>
              <a:t>May 2023</a:t>
            </a:r>
            <a:endParaRPr lang="en-US" b="1" i="0" kern="1200">
              <a:latin typeface="Arial" panose="020B0604020202020204" pitchFamily="34" charset="0"/>
              <a:ea typeface="+mn-ea"/>
              <a:cs typeface="Arial" panose="020B0604020202020204" pitchFamily="34" charset="0"/>
            </a:endParaRPr>
          </a:p>
        </p:txBody>
      </p:sp>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12"/>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6" name="Oval 5">
            <a:extLst>
              <a:ext uri="{FF2B5EF4-FFF2-40B4-BE49-F238E27FC236}">
                <a16:creationId xmlns:a16="http://schemas.microsoft.com/office/drawing/2014/main" id="{A1061A05-F983-8586-2D09-DD15E58B058C}"/>
              </a:ext>
            </a:extLst>
          </p:cNvPr>
          <p:cNvSpPr/>
          <p:nvPr/>
        </p:nvSpPr>
        <p:spPr>
          <a:xfrm>
            <a:off x="55138" y="236226"/>
            <a:ext cx="470379" cy="352354"/>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descr="Chart, bar chart&#10;&#10;Description automatically generated">
            <a:extLst>
              <a:ext uri="{FF2B5EF4-FFF2-40B4-BE49-F238E27FC236}">
                <a16:creationId xmlns:a16="http://schemas.microsoft.com/office/drawing/2014/main" id="{9C2AB0CD-534A-0006-8103-24D924128349}"/>
              </a:ext>
            </a:extLst>
          </p:cNvPr>
          <p:cNvPicPr>
            <a:picLocks noChangeAspect="1"/>
          </p:cNvPicPr>
          <p:nvPr/>
        </p:nvPicPr>
        <p:blipFill>
          <a:blip r:embed="rId2"/>
          <a:stretch>
            <a:fillRect/>
          </a:stretch>
        </p:blipFill>
        <p:spPr>
          <a:xfrm>
            <a:off x="324757" y="1369506"/>
            <a:ext cx="6961413" cy="3819629"/>
          </a:xfrm>
          <a:prstGeom prst="rect">
            <a:avLst/>
          </a:prstGeom>
        </p:spPr>
      </p:pic>
    </p:spTree>
    <p:extLst>
      <p:ext uri="{BB962C8B-B14F-4D97-AF65-F5344CB8AC3E}">
        <p14:creationId xmlns:p14="http://schemas.microsoft.com/office/powerpoint/2010/main" val="899223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5D000BB-8D78-4B1E-9190-BE6B7DC58CF4}"/>
              </a:ext>
            </a:extLst>
          </p:cNvPr>
          <p:cNvSpPr txBox="1"/>
          <p:nvPr/>
        </p:nvSpPr>
        <p:spPr>
          <a:xfrm>
            <a:off x="8109438" y="1139395"/>
            <a:ext cx="3416300" cy="3850728"/>
          </a:xfrm>
          <a:prstGeom prst="rect">
            <a:avLst/>
          </a:prstGeom>
        </p:spPr>
        <p:txBody>
          <a:bodyPr rot="0" spcFirstLastPara="0" vertOverflow="overflow" horzOverflow="overflow" vert="horz" lIns="0" tIns="0" rIns="0" bIns="0" numCol="1" spcCol="0" rtlCol="0" fromWordArt="0" anchor="t" anchorCtr="0" forceAA="0" compatLnSpc="1">
            <a:prstTxWarp prst="textNoShape">
              <a:avLst/>
            </a:prstTxWarp>
            <a:normAutofit/>
          </a:bodyPr>
          <a:lstStyle/>
          <a:p>
            <a:pPr>
              <a:lnSpc>
                <a:spcPct val="90000"/>
              </a:lnSpc>
              <a:spcBef>
                <a:spcPts val="1000"/>
              </a:spcBef>
            </a:pPr>
            <a:r>
              <a:rPr lang="en-US" dirty="0">
                <a:solidFill>
                  <a:schemeClr val="bg1"/>
                </a:solidFill>
                <a:latin typeface="Arial"/>
                <a:cs typeface="Arial"/>
              </a:rPr>
              <a:t>1163 </a:t>
            </a:r>
            <a:r>
              <a:rPr lang="en-US" kern="1200" dirty="0">
                <a:solidFill>
                  <a:schemeClr val="bg1"/>
                </a:solidFill>
                <a:latin typeface="Arial"/>
                <a:cs typeface="Arial"/>
              </a:rPr>
              <a:t>(+</a:t>
            </a:r>
            <a:r>
              <a:rPr lang="en-US" dirty="0">
                <a:solidFill>
                  <a:schemeClr val="bg1"/>
                </a:solidFill>
                <a:latin typeface="Arial"/>
                <a:cs typeface="Arial"/>
              </a:rPr>
              <a:t>7</a:t>
            </a:r>
            <a:r>
              <a:rPr lang="en-US" kern="1200" dirty="0">
                <a:solidFill>
                  <a:schemeClr val="bg1"/>
                </a:solidFill>
                <a:latin typeface="Arial"/>
                <a:cs typeface="Arial"/>
              </a:rPr>
              <a:t> units </a:t>
            </a:r>
            <a:r>
              <a:rPr lang="en-US" dirty="0">
                <a:solidFill>
                  <a:schemeClr val="bg1"/>
                </a:solidFill>
                <a:latin typeface="Arial"/>
                <a:cs typeface="Arial"/>
              </a:rPr>
              <a:t>in May</a:t>
            </a:r>
            <a:r>
              <a:rPr lang="en-US" kern="1200" dirty="0">
                <a:solidFill>
                  <a:schemeClr val="bg1"/>
                </a:solidFill>
                <a:latin typeface="Arial"/>
                <a:cs typeface="Arial"/>
              </a:rPr>
              <a:t>) total Surface Laptop 4s – Best overall performer.</a:t>
            </a:r>
          </a:p>
          <a:p>
            <a:pPr>
              <a:lnSpc>
                <a:spcPct val="90000"/>
              </a:lnSpc>
              <a:spcBef>
                <a:spcPts val="1000"/>
              </a:spcBef>
            </a:pPr>
            <a:endParaRPr lang="en-US" kern="1200">
              <a:solidFill>
                <a:schemeClr val="bg1"/>
              </a:solidFill>
              <a:latin typeface="Arial" panose="020B0604020202020204" pitchFamily="34" charset="0"/>
              <a:ea typeface="+mn-ea"/>
              <a:cs typeface="Arial" panose="020B0604020202020204" pitchFamily="34" charset="0"/>
            </a:endParaRPr>
          </a:p>
          <a:p>
            <a:pPr>
              <a:lnSpc>
                <a:spcPct val="90000"/>
              </a:lnSpc>
              <a:spcBef>
                <a:spcPts val="1000"/>
              </a:spcBef>
            </a:pPr>
            <a:r>
              <a:rPr lang="en-US" dirty="0">
                <a:solidFill>
                  <a:schemeClr val="bg1"/>
                </a:solidFill>
                <a:ea typeface="+mn-lt"/>
                <a:cs typeface="+mn-lt"/>
              </a:rPr>
              <a:t>6 remaining Surface Pro 6s (-2 unit since May) - Worst performer overall.</a:t>
            </a:r>
          </a:p>
          <a:p>
            <a:pPr>
              <a:lnSpc>
                <a:spcPct val="90000"/>
              </a:lnSpc>
              <a:spcBef>
                <a:spcPts val="1000"/>
              </a:spcBef>
            </a:pPr>
            <a:br>
              <a:rPr lang="en-US" dirty="0">
                <a:ea typeface="Calibri"/>
                <a:cs typeface="Calibri"/>
              </a:rPr>
            </a:br>
            <a:r>
              <a:rPr lang="en-US" dirty="0">
                <a:solidFill>
                  <a:schemeClr val="bg1"/>
                </a:solidFill>
                <a:ea typeface="+mn-lt"/>
                <a:cs typeface="+mn-lt"/>
              </a:rPr>
              <a:t>Surface Laptop 5s(+8 since May) continue to replace aging hardware and boost our Core Sign scores as this is the best model in this category.</a:t>
            </a:r>
            <a:endParaRPr lang="en-US" dirty="0">
              <a:solidFill>
                <a:schemeClr val="bg1"/>
              </a:solidFill>
              <a:ea typeface="Calibri"/>
              <a:cs typeface="Calibri"/>
            </a:endParaRPr>
          </a:p>
          <a:p>
            <a:pPr marL="342900" indent="-342900">
              <a:buFont typeface="Arial" panose="020B0604020202020204" pitchFamily="34" charset="0"/>
              <a:buChar char="•"/>
            </a:pPr>
            <a:endParaRPr lang="en-US" sz="1850">
              <a:ea typeface="Calibri"/>
              <a:cs typeface="Calibri"/>
            </a:endParaRPr>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16</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idx="11"/>
          </p:nvPr>
        </p:nvSpPr>
        <p:spPr>
          <a:xfrm>
            <a:off x="8080131" y="213946"/>
            <a:ext cx="3416300" cy="762000"/>
          </a:xfrm>
        </p:spPr>
        <p:txBody>
          <a:bodyPr vert="horz" lIns="0" tIns="0" rIns="0" bIns="0" rtlCol="0" anchor="b" anchorCtr="0">
            <a:normAutofit/>
          </a:bodyPr>
          <a:lstStyle/>
          <a:p>
            <a:r>
              <a:rPr lang="en-US" b="1" i="0" kern="1200">
                <a:latin typeface="Arial" panose="020B0604020202020204" pitchFamily="34" charset="0"/>
                <a:ea typeface="+mn-ea"/>
                <a:cs typeface="Arial" panose="020B0604020202020204" pitchFamily="34" charset="0"/>
              </a:rPr>
              <a:t>Endpoint Model Inventory</a:t>
            </a:r>
            <a:br>
              <a:rPr lang="en-US" b="1" i="0" kern="1200">
                <a:latin typeface="Arial" panose="020B0604020202020204" pitchFamily="34" charset="0"/>
                <a:ea typeface="+mn-ea"/>
                <a:cs typeface="Arial" panose="020B0604020202020204" pitchFamily="34" charset="0"/>
              </a:rPr>
            </a:br>
            <a:endParaRPr lang="en-US" b="1" i="0" kern="1200">
              <a:latin typeface="Arial" panose="020B0604020202020204" pitchFamily="34" charset="0"/>
              <a:ea typeface="+mn-ea"/>
              <a:cs typeface="Arial" panose="020B0604020202020204" pitchFamily="34" charset="0"/>
            </a:endParaRPr>
          </a:p>
        </p:txBody>
      </p:sp>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12"/>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5" name="Oval 4">
            <a:extLst>
              <a:ext uri="{FF2B5EF4-FFF2-40B4-BE49-F238E27FC236}">
                <a16:creationId xmlns:a16="http://schemas.microsoft.com/office/drawing/2014/main" id="{00C9FFF4-858B-B97B-E825-EBE3AD1F1E5D}"/>
              </a:ext>
            </a:extLst>
          </p:cNvPr>
          <p:cNvSpPr/>
          <p:nvPr/>
        </p:nvSpPr>
        <p:spPr>
          <a:xfrm>
            <a:off x="55138" y="236226"/>
            <a:ext cx="470379" cy="352354"/>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Graphical user interface, text&#10;&#10;Description automatically generated">
            <a:extLst>
              <a:ext uri="{FF2B5EF4-FFF2-40B4-BE49-F238E27FC236}">
                <a16:creationId xmlns:a16="http://schemas.microsoft.com/office/drawing/2014/main" id="{5022881B-0DA5-C157-70F9-A09A17DABD9A}"/>
              </a:ext>
            </a:extLst>
          </p:cNvPr>
          <p:cNvPicPr>
            <a:picLocks noChangeAspect="1"/>
          </p:cNvPicPr>
          <p:nvPr/>
        </p:nvPicPr>
        <p:blipFill>
          <a:blip r:embed="rId2"/>
          <a:stretch>
            <a:fillRect/>
          </a:stretch>
        </p:blipFill>
        <p:spPr>
          <a:xfrm>
            <a:off x="342900" y="1143749"/>
            <a:ext cx="7133771" cy="4107857"/>
          </a:xfrm>
          <a:prstGeom prst="rect">
            <a:avLst/>
          </a:prstGeom>
        </p:spPr>
      </p:pic>
    </p:spTree>
    <p:extLst>
      <p:ext uri="{BB962C8B-B14F-4D97-AF65-F5344CB8AC3E}">
        <p14:creationId xmlns:p14="http://schemas.microsoft.com/office/powerpoint/2010/main" val="2858021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17</a:t>
            </a:fld>
            <a:endParaRPr lang="en-US"/>
          </a:p>
        </p:txBody>
      </p:sp>
      <p:sp>
        <p:nvSpPr>
          <p:cNvPr id="5" name="TextBox 4">
            <a:extLst>
              <a:ext uri="{FF2B5EF4-FFF2-40B4-BE49-F238E27FC236}">
                <a16:creationId xmlns:a16="http://schemas.microsoft.com/office/drawing/2014/main" id="{953F0C80-05D5-4C37-B21D-ED94321D9B11}"/>
              </a:ext>
            </a:extLst>
          </p:cNvPr>
          <p:cNvSpPr txBox="1"/>
          <p:nvPr/>
        </p:nvSpPr>
        <p:spPr>
          <a:xfrm>
            <a:off x="7469553" y="1715198"/>
            <a:ext cx="4036647" cy="4457002"/>
          </a:xfrm>
          <a:prstGeom prst="rect">
            <a:avLst/>
          </a:prstGeom>
        </p:spPr>
        <p:txBody>
          <a:bodyPr vert="horz" lIns="0" tIns="0" rIns="0" bIns="0" rtlCol="0">
            <a:normAutofit/>
          </a:bodyPr>
          <a:lstStyle/>
          <a:p>
            <a:pPr marL="0" marR="0">
              <a:lnSpc>
                <a:spcPct val="90000"/>
              </a:lnSpc>
              <a:spcBef>
                <a:spcPts val="0"/>
              </a:spcBef>
              <a:spcAft>
                <a:spcPts val="600"/>
              </a:spcAft>
              <a:buFont typeface="Arial" panose="020B0604020202020204" pitchFamily="34" charset="0"/>
            </a:pPr>
            <a:endParaRPr lang="en-US" sz="1400">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400">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Endpoint Model Performance</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8" name="TextBox 7">
            <a:extLst>
              <a:ext uri="{FF2B5EF4-FFF2-40B4-BE49-F238E27FC236}">
                <a16:creationId xmlns:a16="http://schemas.microsoft.com/office/drawing/2014/main" id="{956FAD5E-212D-DDB0-B89F-78477A0BF90F}"/>
              </a:ext>
            </a:extLst>
          </p:cNvPr>
          <p:cNvSpPr txBox="1"/>
          <p:nvPr/>
        </p:nvSpPr>
        <p:spPr>
          <a:xfrm>
            <a:off x="8388560" y="2470499"/>
            <a:ext cx="3414485" cy="286232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Introducing more SLT5's to our fleet while removing aged devices helps keep our Performance scores climbing upwards.</a:t>
            </a:r>
            <a:br>
              <a:rPr lang="en-US" dirty="0">
                <a:ea typeface="Calibri"/>
                <a:cs typeface="Calibri"/>
              </a:rPr>
            </a:br>
            <a:br>
              <a:rPr lang="en-US" dirty="0">
                <a:ea typeface="Calibri"/>
                <a:cs typeface="Calibri"/>
              </a:rPr>
            </a:br>
            <a:r>
              <a:rPr lang="en-US" dirty="0">
                <a:ea typeface="+mn-lt"/>
                <a:cs typeface="+mn-lt"/>
              </a:rPr>
              <a:t>HP G6s and G7s, who are decreasing in numbers, are our worst performers for Boot Time and Core Logon scores.</a:t>
            </a:r>
            <a:endParaRPr lang="en-US" dirty="0">
              <a:ea typeface="Calibri"/>
              <a:cs typeface="Calibri"/>
            </a:endParaRPr>
          </a:p>
          <a:p>
            <a:endParaRPr lang="en-US">
              <a:ea typeface="Calibri"/>
              <a:cs typeface="Calibri"/>
            </a:endParaRPr>
          </a:p>
        </p:txBody>
      </p:sp>
      <p:sp>
        <p:nvSpPr>
          <p:cNvPr id="7" name="Oval 6">
            <a:extLst>
              <a:ext uri="{FF2B5EF4-FFF2-40B4-BE49-F238E27FC236}">
                <a16:creationId xmlns:a16="http://schemas.microsoft.com/office/drawing/2014/main" id="{997C0A13-DBE5-1B1C-CD57-916221BC8E32}"/>
              </a:ext>
            </a:extLst>
          </p:cNvPr>
          <p:cNvSpPr/>
          <p:nvPr/>
        </p:nvSpPr>
        <p:spPr>
          <a:xfrm>
            <a:off x="55138" y="236226"/>
            <a:ext cx="470379" cy="352354"/>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descr="Chart, bar chart&#10;&#10;Description automatically generated">
            <a:extLst>
              <a:ext uri="{FF2B5EF4-FFF2-40B4-BE49-F238E27FC236}">
                <a16:creationId xmlns:a16="http://schemas.microsoft.com/office/drawing/2014/main" id="{1DA3BE9D-0232-24C2-71B2-B07F543466D9}"/>
              </a:ext>
            </a:extLst>
          </p:cNvPr>
          <p:cNvPicPr>
            <a:picLocks noChangeAspect="1"/>
          </p:cNvPicPr>
          <p:nvPr/>
        </p:nvPicPr>
        <p:blipFill>
          <a:blip r:embed="rId2"/>
          <a:stretch>
            <a:fillRect/>
          </a:stretch>
        </p:blipFill>
        <p:spPr>
          <a:xfrm>
            <a:off x="288471" y="1866323"/>
            <a:ext cx="7532913" cy="3823853"/>
          </a:xfrm>
          <a:prstGeom prst="rect">
            <a:avLst/>
          </a:prstGeom>
        </p:spPr>
      </p:pic>
    </p:spTree>
    <p:extLst>
      <p:ext uri="{BB962C8B-B14F-4D97-AF65-F5344CB8AC3E}">
        <p14:creationId xmlns:p14="http://schemas.microsoft.com/office/powerpoint/2010/main" val="2576177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0055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6D2BA4-60DD-4C70-9CA3-2C7148D70811}"/>
              </a:ext>
            </a:extLst>
          </p:cNvPr>
          <p:cNvSpPr>
            <a:spLocks noGrp="1"/>
          </p:cNvSpPr>
          <p:nvPr>
            <p:ph type="title"/>
          </p:nvPr>
        </p:nvSpPr>
        <p:spPr/>
        <p:txBody>
          <a:bodyPr/>
          <a:lstStyle/>
          <a:p>
            <a:r>
              <a:rPr lang="en-US"/>
              <a:t>Service Desk </a:t>
            </a:r>
            <a:br>
              <a:rPr lang="en-US"/>
            </a:br>
            <a:r>
              <a:rPr lang="en-US"/>
              <a:t>Incident Management</a:t>
            </a:r>
          </a:p>
        </p:txBody>
      </p:sp>
      <p:sp>
        <p:nvSpPr>
          <p:cNvPr id="3" name="Slide Number Placeholder 2">
            <a:extLst>
              <a:ext uri="{FF2B5EF4-FFF2-40B4-BE49-F238E27FC236}">
                <a16:creationId xmlns:a16="http://schemas.microsoft.com/office/drawing/2014/main" id="{1D40BDF5-1B2E-42DB-A36B-09E1372E4F38}"/>
              </a:ext>
            </a:extLst>
          </p:cNvPr>
          <p:cNvSpPr>
            <a:spLocks noGrp="1"/>
          </p:cNvSpPr>
          <p:nvPr>
            <p:ph type="sldNum" sz="quarter" idx="4294967295"/>
          </p:nvPr>
        </p:nvSpPr>
        <p:spPr>
          <a:xfrm>
            <a:off x="9448800" y="6354763"/>
            <a:ext cx="2743200" cy="365125"/>
          </a:xfrm>
        </p:spPr>
        <p:txBody>
          <a:bodyPr/>
          <a:lstStyle/>
          <a:p>
            <a:fld id="{407F7647-6CBB-4945-B48A-22BF8575EA14}" type="slidenum">
              <a:rPr lang="en-US" smtClean="0"/>
              <a:pPr/>
              <a:t>2</a:t>
            </a:fld>
            <a:endParaRPr lang="en-US"/>
          </a:p>
        </p:txBody>
      </p:sp>
    </p:spTree>
    <p:extLst>
      <p:ext uri="{BB962C8B-B14F-4D97-AF65-F5344CB8AC3E}">
        <p14:creationId xmlns:p14="http://schemas.microsoft.com/office/powerpoint/2010/main" val="4053357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3</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17" name="Chart 16">
            <a:extLst>
              <a:ext uri="{FF2B5EF4-FFF2-40B4-BE49-F238E27FC236}">
                <a16:creationId xmlns:a16="http://schemas.microsoft.com/office/drawing/2014/main" id="{D0422A1A-1723-4AEA-8957-B654D58F82F1}"/>
              </a:ext>
            </a:extLst>
          </p:cNvPr>
          <p:cNvGraphicFramePr/>
          <p:nvPr>
            <p:extLst>
              <p:ext uri="{D42A27DB-BD31-4B8C-83A1-F6EECF244321}">
                <p14:modId xmlns:p14="http://schemas.microsoft.com/office/powerpoint/2010/main" val="1622344757"/>
              </p:ext>
            </p:extLst>
          </p:nvPr>
        </p:nvGraphicFramePr>
        <p:xfrm>
          <a:off x="55138" y="1244842"/>
          <a:ext cx="6039338" cy="2800767"/>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656FACC3-6406-F26A-944B-32FC51504BF3}"/>
              </a:ext>
            </a:extLst>
          </p:cNvPr>
          <p:cNvSpPr txBox="1"/>
          <p:nvPr/>
        </p:nvSpPr>
        <p:spPr>
          <a:xfrm>
            <a:off x="3222226" y="6519446"/>
            <a:ext cx="5454356" cy="338554"/>
          </a:xfrm>
          <a:prstGeom prst="rect">
            <a:avLst/>
          </a:prstGeom>
          <a:noFill/>
        </p:spPr>
        <p:txBody>
          <a:bodyPr wrap="square" rtlCol="0">
            <a:spAutoFit/>
          </a:bodyPr>
          <a:lstStyle/>
          <a:p>
            <a:r>
              <a:rPr lang="en-US" sz="1600">
                <a:solidFill>
                  <a:srgbClr val="7030A0"/>
                </a:solidFill>
                <a:latin typeface="Arial" panose="020B0604020202020204" pitchFamily="34" charset="0"/>
                <a:cs typeface="Arial" panose="020B0604020202020204" pitchFamily="34" charset="0"/>
              </a:rPr>
              <a:t>There are currently 313 open incidents across all teams. </a:t>
            </a:r>
          </a:p>
        </p:txBody>
      </p:sp>
      <p:graphicFrame>
        <p:nvGraphicFramePr>
          <p:cNvPr id="5" name="Chart 4">
            <a:extLst>
              <a:ext uri="{FF2B5EF4-FFF2-40B4-BE49-F238E27FC236}">
                <a16:creationId xmlns:a16="http://schemas.microsoft.com/office/drawing/2014/main" id="{10B7F40A-27B2-0F09-EE50-556753A8228B}"/>
              </a:ext>
            </a:extLst>
          </p:cNvPr>
          <p:cNvGraphicFramePr/>
          <p:nvPr>
            <p:extLst>
              <p:ext uri="{D42A27DB-BD31-4B8C-83A1-F6EECF244321}">
                <p14:modId xmlns:p14="http://schemas.microsoft.com/office/powerpoint/2010/main" val="1991241613"/>
              </p:ext>
            </p:extLst>
          </p:nvPr>
        </p:nvGraphicFramePr>
        <p:xfrm>
          <a:off x="6235269" y="1284142"/>
          <a:ext cx="5901593" cy="204860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8E1E6015-B7DA-1894-DAE8-3B1DA0231EE4}"/>
              </a:ext>
            </a:extLst>
          </p:cNvPr>
          <p:cNvGraphicFramePr/>
          <p:nvPr>
            <p:extLst>
              <p:ext uri="{D42A27DB-BD31-4B8C-83A1-F6EECF244321}">
                <p14:modId xmlns:p14="http://schemas.microsoft.com/office/powerpoint/2010/main" val="991400008"/>
              </p:ext>
            </p:extLst>
          </p:nvPr>
        </p:nvGraphicFramePr>
        <p:xfrm>
          <a:off x="200209" y="3854324"/>
          <a:ext cx="5749195" cy="276745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Chart 7">
            <a:extLst>
              <a:ext uri="{FF2B5EF4-FFF2-40B4-BE49-F238E27FC236}">
                <a16:creationId xmlns:a16="http://schemas.microsoft.com/office/drawing/2014/main" id="{86B8875B-6631-340A-590E-0486AA83AC8B}"/>
              </a:ext>
            </a:extLst>
          </p:cNvPr>
          <p:cNvGraphicFramePr/>
          <p:nvPr>
            <p:extLst>
              <p:ext uri="{D42A27DB-BD31-4B8C-83A1-F6EECF244321}">
                <p14:modId xmlns:p14="http://schemas.microsoft.com/office/powerpoint/2010/main" val="4247293466"/>
              </p:ext>
            </p:extLst>
          </p:nvPr>
        </p:nvGraphicFramePr>
        <p:xfrm>
          <a:off x="6193261" y="3854324"/>
          <a:ext cx="5943601" cy="2523986"/>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431272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85CAC0-AF8E-4065-9D0E-F4C9CA829998}"/>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0D077938-94BD-47FC-8081-11FCE984B42B}"/>
              </a:ext>
            </a:extLst>
          </p:cNvPr>
          <p:cNvSpPr>
            <a:spLocks noGrp="1"/>
          </p:cNvSpPr>
          <p:nvPr>
            <p:ph type="sldNum" sz="quarter" idx="4"/>
          </p:nvPr>
        </p:nvSpPr>
        <p:spPr/>
        <p:txBody>
          <a:bodyPr/>
          <a:lstStyle/>
          <a:p>
            <a:fld id="{407F7647-6CBB-4945-B48A-22BF8575EA14}" type="slidenum">
              <a:rPr lang="en-US" smtClean="0"/>
              <a:pPr/>
              <a:t>4</a:t>
            </a:fld>
            <a:endParaRPr lang="en-US"/>
          </a:p>
        </p:txBody>
      </p:sp>
      <p:sp>
        <p:nvSpPr>
          <p:cNvPr id="9" name="TextBox 8">
            <a:extLst>
              <a:ext uri="{FF2B5EF4-FFF2-40B4-BE49-F238E27FC236}">
                <a16:creationId xmlns:a16="http://schemas.microsoft.com/office/drawing/2014/main" id="{F57FFC0A-E3F0-4D84-A449-FA37792AF326}"/>
              </a:ext>
            </a:extLst>
          </p:cNvPr>
          <p:cNvSpPr txBox="1"/>
          <p:nvPr/>
        </p:nvSpPr>
        <p:spPr>
          <a:xfrm>
            <a:off x="0" y="1514079"/>
            <a:ext cx="12192000" cy="378565"/>
          </a:xfrm>
          <a:prstGeom prst="rect">
            <a:avLst/>
          </a:prstGeom>
          <a:noFill/>
        </p:spPr>
        <p:txBody>
          <a:bodyPr wrap="square" lIns="91440" tIns="45720" rIns="91440" bIns="45720" rtlCol="0" anchor="t">
            <a:spAutoFit/>
          </a:bodyPr>
          <a:lstStyle/>
          <a:p>
            <a:r>
              <a:rPr lang="en-US" sz="1850">
                <a:solidFill>
                  <a:srgbClr val="7030A0"/>
                </a:solidFill>
              </a:rPr>
              <a:t>Average Age of Open Incidents by Assignment Group - as of the last day of the month</a:t>
            </a:r>
            <a:endParaRPr lang="en-US" sz="1860">
              <a:solidFill>
                <a:srgbClr val="7030A0"/>
              </a:solidFill>
              <a:cs typeface="Calibri" panose="020F0502020204030204"/>
            </a:endParaRPr>
          </a:p>
        </p:txBody>
      </p:sp>
      <p:sp>
        <p:nvSpPr>
          <p:cNvPr id="10" name="Title 3">
            <a:extLst>
              <a:ext uri="{FF2B5EF4-FFF2-40B4-BE49-F238E27FC236}">
                <a16:creationId xmlns:a16="http://schemas.microsoft.com/office/drawing/2014/main" id="{CA0BFE7E-2ECD-4986-BEA7-50D8AC475A55}"/>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pic>
        <p:nvPicPr>
          <p:cNvPr id="7" name="Picture 6" descr="A picture containing text, screenshot, plot, diagram&#10;&#10;Description automatically generated">
            <a:extLst>
              <a:ext uri="{FF2B5EF4-FFF2-40B4-BE49-F238E27FC236}">
                <a16:creationId xmlns:a16="http://schemas.microsoft.com/office/drawing/2014/main" id="{410F46F2-0E53-A83A-689C-DCE1265D3D74}"/>
              </a:ext>
            </a:extLst>
          </p:cNvPr>
          <p:cNvPicPr>
            <a:picLocks noChangeAspect="1"/>
          </p:cNvPicPr>
          <p:nvPr/>
        </p:nvPicPr>
        <p:blipFill>
          <a:blip r:embed="rId2"/>
          <a:stretch>
            <a:fillRect/>
          </a:stretch>
        </p:blipFill>
        <p:spPr>
          <a:xfrm>
            <a:off x="1720101" y="2006360"/>
            <a:ext cx="8751798" cy="4394440"/>
          </a:xfrm>
          <a:prstGeom prst="rect">
            <a:avLst/>
          </a:prstGeom>
        </p:spPr>
      </p:pic>
    </p:spTree>
    <p:extLst>
      <p:ext uri="{BB962C8B-B14F-4D97-AF65-F5344CB8AC3E}">
        <p14:creationId xmlns:p14="http://schemas.microsoft.com/office/powerpoint/2010/main" val="4203422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E09FBF4-9850-4D54-929C-38449BAC58A6}"/>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D0C9BA54-514C-41E4-B6AF-8408E43C8150}"/>
              </a:ext>
            </a:extLst>
          </p:cNvPr>
          <p:cNvSpPr>
            <a:spLocks noGrp="1"/>
          </p:cNvSpPr>
          <p:nvPr>
            <p:ph type="sldNum" sz="quarter" idx="4"/>
          </p:nvPr>
        </p:nvSpPr>
        <p:spPr/>
        <p:txBody>
          <a:bodyPr/>
          <a:lstStyle/>
          <a:p>
            <a:fld id="{407F7647-6CBB-4945-B48A-22BF8575EA14}" type="slidenum">
              <a:rPr lang="en-US" smtClean="0"/>
              <a:pPr/>
              <a:t>5</a:t>
            </a:fld>
            <a:endParaRPr lang="en-US"/>
          </a:p>
        </p:txBody>
      </p:sp>
      <p:sp>
        <p:nvSpPr>
          <p:cNvPr id="7" name="Title 3">
            <a:extLst>
              <a:ext uri="{FF2B5EF4-FFF2-40B4-BE49-F238E27FC236}">
                <a16:creationId xmlns:a16="http://schemas.microsoft.com/office/drawing/2014/main" id="{D8E6208F-4D49-494C-B2EC-BC6F92ABCC0F}"/>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4" name="TextBox 3">
            <a:extLst>
              <a:ext uri="{FF2B5EF4-FFF2-40B4-BE49-F238E27FC236}">
                <a16:creationId xmlns:a16="http://schemas.microsoft.com/office/drawing/2014/main" id="{1F601576-E039-1FBA-4ADF-51118C6972AD}"/>
              </a:ext>
            </a:extLst>
          </p:cNvPr>
          <p:cNvSpPr txBox="1"/>
          <p:nvPr/>
        </p:nvSpPr>
        <p:spPr>
          <a:xfrm>
            <a:off x="583473" y="1636978"/>
            <a:ext cx="4217127" cy="5912388"/>
          </a:xfrm>
          <a:prstGeom prst="rect">
            <a:avLst/>
          </a:prstGeom>
          <a:noFill/>
        </p:spPr>
        <p:txBody>
          <a:bodyPr wrap="square" rtlCol="0">
            <a:spAutoFit/>
          </a:bodyPr>
          <a:lstStyle/>
          <a:p>
            <a:r>
              <a:rPr lang="en-US" sz="1860">
                <a:solidFill>
                  <a:srgbClr val="7030A0"/>
                </a:solidFill>
              </a:rPr>
              <a:t>Top 5 Subcategories this month:</a:t>
            </a:r>
          </a:p>
          <a:p>
            <a:pPr marL="342900" indent="-342900">
              <a:buFont typeface="Arial" panose="020B0604020202020204" pitchFamily="34" charset="0"/>
              <a:buChar char="•"/>
            </a:pPr>
            <a:r>
              <a:rPr lang="en-US"/>
              <a:t>Microsoft Office (557)</a:t>
            </a:r>
          </a:p>
          <a:p>
            <a:pPr marL="342900" indent="-342900">
              <a:buFont typeface="Arial" panose="020B0604020202020204" pitchFamily="34" charset="0"/>
              <a:buChar char="•"/>
            </a:pPr>
            <a:r>
              <a:rPr lang="en-US"/>
              <a:t>Windows (349)</a:t>
            </a:r>
          </a:p>
          <a:p>
            <a:pPr marL="342900" indent="-342900">
              <a:buFont typeface="Arial" panose="020B0604020202020204" pitchFamily="34" charset="0"/>
              <a:buChar char="•"/>
            </a:pPr>
            <a:r>
              <a:rPr lang="en-US"/>
              <a:t>NetDocuments (277)</a:t>
            </a:r>
          </a:p>
          <a:p>
            <a:pPr marL="342900" indent="-342900">
              <a:buFont typeface="Arial" panose="020B0604020202020204" pitchFamily="34" charset="0"/>
              <a:buChar char="•"/>
            </a:pPr>
            <a:r>
              <a:rPr lang="en-US"/>
              <a:t>Active Directory (174)</a:t>
            </a:r>
          </a:p>
          <a:p>
            <a:pPr marL="342900" indent="-342900">
              <a:buFont typeface="Arial" panose="020B0604020202020204" pitchFamily="34" charset="0"/>
              <a:buChar char="•"/>
            </a:pPr>
            <a:r>
              <a:rPr lang="en-US"/>
              <a:t>Printer (171)</a:t>
            </a:r>
          </a:p>
          <a:p>
            <a:endParaRPr lang="en-US"/>
          </a:p>
          <a:p>
            <a:r>
              <a:rPr lang="en-US" sz="1860">
                <a:solidFill>
                  <a:srgbClr val="7030A0"/>
                </a:solidFill>
              </a:rPr>
              <a:t>Top 5 </a:t>
            </a:r>
            <a:r>
              <a:rPr lang="en-US" sz="1860" i="1">
                <a:solidFill>
                  <a:srgbClr val="7030A0"/>
                </a:solidFill>
              </a:rPr>
              <a:t>Resolved By</a:t>
            </a:r>
            <a:r>
              <a:rPr lang="en-US" sz="1860">
                <a:solidFill>
                  <a:srgbClr val="7030A0"/>
                </a:solidFill>
              </a:rPr>
              <a:t> this month:</a:t>
            </a:r>
          </a:p>
          <a:p>
            <a:r>
              <a:rPr lang="en-US" sz="1400">
                <a:solidFill>
                  <a:srgbClr val="7030A0"/>
                </a:solidFill>
              </a:rPr>
              <a:t>(highest volume of resolved Incidents)</a:t>
            </a:r>
          </a:p>
          <a:p>
            <a:pPr marL="342900" indent="-342900">
              <a:buFont typeface="Arial" panose="020B0604020202020204" pitchFamily="34" charset="0"/>
              <a:buChar char="•"/>
            </a:pPr>
            <a:r>
              <a:rPr lang="en-US"/>
              <a:t>Dan (528)</a:t>
            </a:r>
          </a:p>
          <a:p>
            <a:pPr marL="342900" indent="-342900">
              <a:buFont typeface="Arial" panose="020B0604020202020204" pitchFamily="34" charset="0"/>
              <a:buChar char="•"/>
            </a:pPr>
            <a:r>
              <a:rPr lang="en-US"/>
              <a:t>Stephane (319)</a:t>
            </a:r>
          </a:p>
          <a:p>
            <a:pPr marL="342900" indent="-342900">
              <a:buFont typeface="Arial" panose="020B0604020202020204" pitchFamily="34" charset="0"/>
              <a:buChar char="•"/>
            </a:pPr>
            <a:r>
              <a:rPr lang="en-US"/>
              <a:t>Chris (284)</a:t>
            </a:r>
          </a:p>
          <a:p>
            <a:pPr marL="342900" indent="-342900">
              <a:buFont typeface="Arial" panose="020B0604020202020204" pitchFamily="34" charset="0"/>
              <a:buChar char="•"/>
            </a:pPr>
            <a:r>
              <a:rPr lang="en-US"/>
              <a:t>Brandon (274)</a:t>
            </a:r>
          </a:p>
          <a:p>
            <a:pPr marL="342900" indent="-342900">
              <a:buFont typeface="Arial" panose="020B0604020202020204" pitchFamily="34" charset="0"/>
              <a:buChar char="•"/>
            </a:pPr>
            <a:r>
              <a:rPr lang="en-US"/>
              <a:t>Blaise (252)</a:t>
            </a:r>
          </a:p>
          <a:p>
            <a:endParaRPr lang="en-US"/>
          </a:p>
          <a:p>
            <a:pPr marL="342900" indent="-342900">
              <a:buFont typeface="Arial" panose="020B0604020202020204" pitchFamily="34" charset="0"/>
              <a:buChar char="•"/>
            </a:pPr>
            <a:endParaRPr lang="en-US" sz="1860"/>
          </a:p>
          <a:p>
            <a:pPr marL="342900" indent="-342900">
              <a:buFont typeface="Arial" panose="020B0604020202020204" pitchFamily="34" charset="0"/>
              <a:buChar char="•"/>
            </a:pPr>
            <a:endParaRPr lang="en-US" sz="1860"/>
          </a:p>
          <a:p>
            <a:pPr marL="342900" indent="-342900">
              <a:buFont typeface="Arial" panose="020B0604020202020204" pitchFamily="34" charset="0"/>
              <a:buChar char="•"/>
            </a:pPr>
            <a:endParaRPr lang="en-US" sz="1860"/>
          </a:p>
          <a:p>
            <a:pPr marL="342900" indent="-342900">
              <a:buFont typeface="Arial" panose="020B0604020202020204" pitchFamily="34" charset="0"/>
              <a:buChar char="•"/>
            </a:pPr>
            <a:endParaRPr lang="en-US" sz="1860"/>
          </a:p>
          <a:p>
            <a:endParaRPr lang="en-US" sz="1860">
              <a:solidFill>
                <a:srgbClr val="7030A0"/>
              </a:solidFill>
            </a:endParaRPr>
          </a:p>
          <a:p>
            <a:endParaRPr lang="en-US"/>
          </a:p>
        </p:txBody>
      </p:sp>
      <p:sp>
        <p:nvSpPr>
          <p:cNvPr id="6" name="TextBox 5">
            <a:extLst>
              <a:ext uri="{FF2B5EF4-FFF2-40B4-BE49-F238E27FC236}">
                <a16:creationId xmlns:a16="http://schemas.microsoft.com/office/drawing/2014/main" id="{0200B561-BDAF-6056-63E3-86B6E63E1262}"/>
              </a:ext>
            </a:extLst>
          </p:cNvPr>
          <p:cNvSpPr txBox="1"/>
          <p:nvPr/>
        </p:nvSpPr>
        <p:spPr>
          <a:xfrm>
            <a:off x="4686299" y="1636978"/>
            <a:ext cx="7381875" cy="4318105"/>
          </a:xfrm>
          <a:prstGeom prst="rect">
            <a:avLst/>
          </a:prstGeom>
          <a:noFill/>
        </p:spPr>
        <p:txBody>
          <a:bodyPr wrap="square" rtlCol="0">
            <a:spAutoFit/>
          </a:bodyPr>
          <a:lstStyle/>
          <a:p>
            <a:r>
              <a:rPr lang="en-US" sz="1860">
                <a:solidFill>
                  <a:srgbClr val="7030A0"/>
                </a:solidFill>
              </a:rPr>
              <a:t>Survey Response Comment Highlights:</a:t>
            </a:r>
          </a:p>
          <a:p>
            <a:pPr marL="285750" indent="-285750" rtl="0" fontAlgn="ctr">
              <a:spcBef>
                <a:spcPts val="0"/>
              </a:spcBef>
              <a:spcAft>
                <a:spcPts val="0"/>
              </a:spcAft>
              <a:buFont typeface="Arial" panose="020B0604020202020204" pitchFamily="34" charset="0"/>
              <a:buChar char="•"/>
            </a:pPr>
            <a:r>
              <a:rPr lang="en-US" sz="1600">
                <a:effectLst/>
              </a:rPr>
              <a:t>Sandy – “My experiences with the Service Desk has always been the same - excellent.  First, they always answer. the phone  Second, they always resolve my problem and third, they are extremely patient with me.” </a:t>
            </a:r>
          </a:p>
          <a:p>
            <a:pPr marL="285750" indent="-285750" fontAlgn="ctr">
              <a:buFont typeface="Arial" panose="020B0604020202020204" pitchFamily="34" charset="0"/>
              <a:buChar char="•"/>
            </a:pPr>
            <a:r>
              <a:rPr lang="en-US" sz="1600">
                <a:effectLst/>
              </a:rPr>
              <a:t>“Blaise is the absolute best at solving problems in an expedited manner! He never hesitates nor does he have to escalate issues up the ladder. JL Houston is so fortunate to have him in our office.”</a:t>
            </a:r>
          </a:p>
          <a:p>
            <a:pPr marL="285750" indent="-285750" rtl="0" fontAlgn="ctr">
              <a:spcBef>
                <a:spcPts val="0"/>
              </a:spcBef>
              <a:spcAft>
                <a:spcPts val="0"/>
              </a:spcAft>
              <a:buFont typeface="Arial" panose="020B0604020202020204" pitchFamily="34" charset="0"/>
              <a:buChar char="•"/>
            </a:pPr>
            <a:r>
              <a:rPr lang="en-US" sz="1600">
                <a:effectLst/>
              </a:rPr>
              <a:t>Dan – “The individuals helping me were fantastic.”</a:t>
            </a:r>
          </a:p>
          <a:p>
            <a:pPr marL="285750" indent="-285750" rtl="0" fontAlgn="ctr">
              <a:spcBef>
                <a:spcPts val="0"/>
              </a:spcBef>
              <a:spcAft>
                <a:spcPts val="0"/>
              </a:spcAft>
              <a:buFont typeface="Arial" panose="020B0604020202020204" pitchFamily="34" charset="0"/>
              <a:buChar char="•"/>
            </a:pPr>
            <a:r>
              <a:rPr lang="en-US" sz="1600">
                <a:effectLst/>
              </a:rPr>
              <a:t>“Brandon is very helpful!”</a:t>
            </a:r>
          </a:p>
          <a:p>
            <a:pPr marL="285750" indent="-285750" rtl="0" fontAlgn="ctr">
              <a:spcBef>
                <a:spcPts val="0"/>
              </a:spcBef>
              <a:spcAft>
                <a:spcPts val="0"/>
              </a:spcAft>
              <a:buFont typeface="Arial" panose="020B0604020202020204" pitchFamily="34" charset="0"/>
              <a:buChar char="•"/>
            </a:pPr>
            <a:r>
              <a:rPr lang="en-US" sz="1600">
                <a:effectLst/>
              </a:rPr>
              <a:t>Stephane – “Don't change.  Everything is working great.” </a:t>
            </a:r>
          </a:p>
          <a:p>
            <a:pPr marL="285750" indent="-285750" rtl="0" fontAlgn="ctr">
              <a:spcBef>
                <a:spcPts val="0"/>
              </a:spcBef>
              <a:spcAft>
                <a:spcPts val="0"/>
              </a:spcAft>
              <a:buFont typeface="Arial" panose="020B0604020202020204" pitchFamily="34" charset="0"/>
              <a:buChar char="•"/>
            </a:pPr>
            <a:r>
              <a:rPr lang="en-US" sz="1600">
                <a:effectLst/>
              </a:rPr>
              <a:t>Chris – “Good Service.”</a:t>
            </a:r>
          </a:p>
          <a:p>
            <a:pPr marL="285750" indent="-285750" rtl="0" fontAlgn="ctr">
              <a:spcBef>
                <a:spcPts val="0"/>
              </a:spcBef>
              <a:spcAft>
                <a:spcPts val="0"/>
              </a:spcAft>
              <a:buFont typeface="Arial" panose="020B0604020202020204" pitchFamily="34" charset="0"/>
              <a:buChar char="•"/>
            </a:pPr>
            <a:r>
              <a:rPr lang="en-US" sz="1600">
                <a:effectLst/>
              </a:rPr>
              <a:t>Chris – “Everyone in IT that I have ever dealt with has gotten my problem fixed immediately - I so appreciate JL's IT people!”</a:t>
            </a:r>
          </a:p>
          <a:p>
            <a:pPr marL="285750" indent="-285750" rtl="0" fontAlgn="ctr">
              <a:spcBef>
                <a:spcPts val="0"/>
              </a:spcBef>
              <a:spcAft>
                <a:spcPts val="0"/>
              </a:spcAft>
              <a:buFont typeface="Arial" panose="020B0604020202020204" pitchFamily="34" charset="0"/>
              <a:buChar char="•"/>
            </a:pPr>
            <a:r>
              <a:rPr lang="en-US" sz="1600">
                <a:effectLst/>
              </a:rPr>
              <a:t>“Dan Hall is the best!”</a:t>
            </a:r>
          </a:p>
          <a:p>
            <a:pPr marL="285750" indent="-285750" rtl="0" fontAlgn="ctr">
              <a:spcBef>
                <a:spcPts val="0"/>
              </a:spcBef>
              <a:spcAft>
                <a:spcPts val="0"/>
              </a:spcAft>
              <a:buFont typeface="Arial" panose="020B0604020202020204" pitchFamily="34" charset="0"/>
              <a:buChar char="•"/>
            </a:pPr>
            <a:r>
              <a:rPr lang="en-US" sz="1600">
                <a:effectLst/>
              </a:rPr>
              <a:t>Sandy – “After calling the Help Desk, I was back online and good to go in no time.  Thanks so much!”</a:t>
            </a:r>
          </a:p>
          <a:p>
            <a:pPr marL="285750" indent="-285750" rtl="0" fontAlgn="ctr">
              <a:spcBef>
                <a:spcPts val="0"/>
              </a:spcBef>
              <a:spcAft>
                <a:spcPts val="0"/>
              </a:spcAft>
              <a:buFont typeface="Arial" panose="020B0604020202020204" pitchFamily="34" charset="0"/>
              <a:buChar char="•"/>
            </a:pPr>
            <a:r>
              <a:rPr lang="en-US" sz="1600">
                <a:effectLst/>
              </a:rPr>
              <a:t>Erica – “They resolved my issue promptly without any issues.”</a:t>
            </a:r>
          </a:p>
        </p:txBody>
      </p:sp>
    </p:spTree>
    <p:extLst>
      <p:ext uri="{BB962C8B-B14F-4D97-AF65-F5344CB8AC3E}">
        <p14:creationId xmlns:p14="http://schemas.microsoft.com/office/powerpoint/2010/main" val="4271708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983ED74-A8B5-F308-848A-CC33D88E2AD3}"/>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61551587-FA92-148F-F7B9-9431DB89AA71}"/>
              </a:ext>
            </a:extLst>
          </p:cNvPr>
          <p:cNvSpPr>
            <a:spLocks noGrp="1"/>
          </p:cNvSpPr>
          <p:nvPr>
            <p:ph type="sldNum" sz="quarter" idx="4"/>
          </p:nvPr>
        </p:nvSpPr>
        <p:spPr/>
        <p:txBody>
          <a:bodyPr/>
          <a:lstStyle/>
          <a:p>
            <a:fld id="{407F7647-6CBB-4945-B48A-22BF8575EA14}" type="slidenum">
              <a:rPr lang="en-US" smtClean="0"/>
              <a:pPr/>
              <a:t>6</a:t>
            </a:fld>
            <a:endParaRPr lang="en-US"/>
          </a:p>
        </p:txBody>
      </p:sp>
      <p:sp>
        <p:nvSpPr>
          <p:cNvPr id="6" name="Title 5">
            <a:extLst>
              <a:ext uri="{FF2B5EF4-FFF2-40B4-BE49-F238E27FC236}">
                <a16:creationId xmlns:a16="http://schemas.microsoft.com/office/drawing/2014/main" id="{36E85B6C-BAA7-9905-6115-CADB4D2B8FFF}"/>
              </a:ext>
            </a:extLst>
          </p:cNvPr>
          <p:cNvSpPr>
            <a:spLocks noGrp="1"/>
          </p:cNvSpPr>
          <p:nvPr>
            <p:ph type="title"/>
          </p:nvPr>
        </p:nvSpPr>
        <p:spPr/>
        <p:txBody>
          <a:bodyPr/>
          <a:lstStyle/>
          <a:p>
            <a:r>
              <a:rPr lang="en-US"/>
              <a:t>Top 10 Customers</a:t>
            </a:r>
          </a:p>
        </p:txBody>
      </p:sp>
      <p:sp>
        <p:nvSpPr>
          <p:cNvPr id="5" name="Content Placeholder 4">
            <a:extLst>
              <a:ext uri="{FF2B5EF4-FFF2-40B4-BE49-F238E27FC236}">
                <a16:creationId xmlns:a16="http://schemas.microsoft.com/office/drawing/2014/main" id="{D0E12EA1-1FD2-32EF-98B9-660511CB150B}"/>
              </a:ext>
            </a:extLst>
          </p:cNvPr>
          <p:cNvSpPr txBox="1">
            <a:spLocks noGrp="1"/>
          </p:cNvSpPr>
          <p:nvPr>
            <p:ph sz="half" idx="2"/>
          </p:nvPr>
        </p:nvSpPr>
        <p:spPr>
          <a:xfrm>
            <a:off x="215575" y="1333839"/>
            <a:ext cx="11757802" cy="3151632"/>
          </a:xfrm>
          <a:prstGeom prst="rect">
            <a:avLst/>
          </a:prstGeom>
          <a:noFill/>
        </p:spPr>
        <p:txBody>
          <a:bodyPr wrap="square" rtlCol="0">
            <a:spAutoFit/>
          </a:bodyPr>
          <a:lstStyle/>
          <a:p>
            <a:r>
              <a:rPr lang="en-US" b="1">
                <a:solidFill>
                  <a:srgbClr val="7030A0"/>
                </a:solidFill>
              </a:rPr>
              <a:t>@Dan, example: </a:t>
            </a:r>
            <a:r>
              <a:rPr lang="en-US">
                <a:solidFill>
                  <a:srgbClr val="7030A0"/>
                </a:solidFill>
              </a:rPr>
              <a:t>Olga Bello (23): </a:t>
            </a:r>
            <a:r>
              <a:rPr lang="en-US" sz="1600"/>
              <a:t>Olga contacted us for assistance with removing her delegate access to multiple attorneys, install </a:t>
            </a:r>
            <a:r>
              <a:rPr lang="en-US" sz="1600" err="1"/>
              <a:t>Scansnap</a:t>
            </a:r>
            <a:r>
              <a:rPr lang="en-US" sz="1600"/>
              <a:t>, for Teams Meeting errors, for her account being locked out, confusion around time zone for a meeting, password protecting a file, issues with external monitors, issues printing, saving emails to ND, VESA rights, an ND Check-in error, creating a batch of zip files (x2), issues with scaling in Chrome, an error in Power PDF, and general assistance with Outlook (x4). </a:t>
            </a:r>
          </a:p>
          <a:p>
            <a:endParaRPr lang="en-US" sz="1600">
              <a:solidFill>
                <a:srgbClr val="7030A0"/>
              </a:solidFill>
            </a:endParaRPr>
          </a:p>
          <a:p>
            <a:pPr marL="342900" indent="-342900">
              <a:buFont typeface="+mj-lt"/>
              <a:buAutoNum type="arabicPeriod"/>
            </a:pPr>
            <a:r>
              <a:rPr lang="en-US">
                <a:solidFill>
                  <a:srgbClr val="7030A0"/>
                </a:solidFill>
              </a:rPr>
              <a:t>Molly Ryan (31):</a:t>
            </a:r>
          </a:p>
          <a:p>
            <a:pPr marL="342900" indent="-342900">
              <a:buFont typeface="+mj-lt"/>
              <a:buAutoNum type="arabicPeriod"/>
            </a:pPr>
            <a:r>
              <a:rPr lang="en-US">
                <a:solidFill>
                  <a:srgbClr val="7030A0"/>
                </a:solidFill>
              </a:rPr>
              <a:t>Beth Davis (28): </a:t>
            </a:r>
          </a:p>
          <a:p>
            <a:pPr marL="342900" indent="-342900">
              <a:buFont typeface="+mj-lt"/>
              <a:buAutoNum type="arabicPeriod"/>
            </a:pPr>
            <a:r>
              <a:rPr lang="en-US" err="1">
                <a:solidFill>
                  <a:srgbClr val="7030A0"/>
                </a:solidFill>
              </a:rPr>
              <a:t>Katessa</a:t>
            </a:r>
            <a:r>
              <a:rPr lang="en-US">
                <a:solidFill>
                  <a:srgbClr val="7030A0"/>
                </a:solidFill>
              </a:rPr>
              <a:t> Charles (21): </a:t>
            </a:r>
          </a:p>
          <a:p>
            <a:pPr marL="342900" indent="-342900">
              <a:buFont typeface="+mj-lt"/>
              <a:buAutoNum type="arabicPeriod"/>
            </a:pPr>
            <a:r>
              <a:rPr lang="en-US">
                <a:solidFill>
                  <a:srgbClr val="7030A0"/>
                </a:solidFill>
              </a:rPr>
              <a:t>Nancy Batchelder (20): </a:t>
            </a:r>
          </a:p>
          <a:p>
            <a:pPr marL="342900" indent="-342900">
              <a:buFont typeface="+mj-lt"/>
              <a:buAutoNum type="arabicPeriod"/>
            </a:pPr>
            <a:r>
              <a:rPr lang="en-US">
                <a:solidFill>
                  <a:srgbClr val="7030A0"/>
                </a:solidFill>
              </a:rPr>
              <a:t>Kyle Woodward (19): </a:t>
            </a:r>
          </a:p>
        </p:txBody>
      </p:sp>
      <p:sp>
        <p:nvSpPr>
          <p:cNvPr id="4" name="Oval 3">
            <a:extLst>
              <a:ext uri="{FF2B5EF4-FFF2-40B4-BE49-F238E27FC236}">
                <a16:creationId xmlns:a16="http://schemas.microsoft.com/office/drawing/2014/main" id="{3029B940-31FB-8138-7A8F-D1ABBACF6D66}"/>
              </a:ext>
            </a:extLst>
          </p:cNvPr>
          <p:cNvSpPr/>
          <p:nvPr/>
        </p:nvSpPr>
        <p:spPr>
          <a:xfrm>
            <a:off x="55138" y="236226"/>
            <a:ext cx="470379" cy="352354"/>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1685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983ED74-A8B5-F308-848A-CC33D88E2AD3}"/>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61551587-FA92-148F-F7B9-9431DB89AA71}"/>
              </a:ext>
            </a:extLst>
          </p:cNvPr>
          <p:cNvSpPr>
            <a:spLocks noGrp="1"/>
          </p:cNvSpPr>
          <p:nvPr>
            <p:ph type="sldNum" sz="quarter" idx="4"/>
          </p:nvPr>
        </p:nvSpPr>
        <p:spPr/>
        <p:txBody>
          <a:bodyPr/>
          <a:lstStyle/>
          <a:p>
            <a:fld id="{407F7647-6CBB-4945-B48A-22BF8575EA14}" type="slidenum">
              <a:rPr lang="en-US" smtClean="0"/>
              <a:pPr/>
              <a:t>7</a:t>
            </a:fld>
            <a:endParaRPr lang="en-US"/>
          </a:p>
        </p:txBody>
      </p:sp>
      <p:sp>
        <p:nvSpPr>
          <p:cNvPr id="6" name="Title 5">
            <a:extLst>
              <a:ext uri="{FF2B5EF4-FFF2-40B4-BE49-F238E27FC236}">
                <a16:creationId xmlns:a16="http://schemas.microsoft.com/office/drawing/2014/main" id="{36E85B6C-BAA7-9905-6115-CADB4D2B8FFF}"/>
              </a:ext>
            </a:extLst>
          </p:cNvPr>
          <p:cNvSpPr>
            <a:spLocks noGrp="1"/>
          </p:cNvSpPr>
          <p:nvPr>
            <p:ph type="title"/>
          </p:nvPr>
        </p:nvSpPr>
        <p:spPr/>
        <p:txBody>
          <a:bodyPr/>
          <a:lstStyle/>
          <a:p>
            <a:r>
              <a:rPr lang="en-US"/>
              <a:t>Top 10 Customers cont.</a:t>
            </a:r>
          </a:p>
        </p:txBody>
      </p:sp>
      <p:sp>
        <p:nvSpPr>
          <p:cNvPr id="5" name="Content Placeholder 4">
            <a:extLst>
              <a:ext uri="{FF2B5EF4-FFF2-40B4-BE49-F238E27FC236}">
                <a16:creationId xmlns:a16="http://schemas.microsoft.com/office/drawing/2014/main" id="{D0E12EA1-1FD2-32EF-98B9-660511CB150B}"/>
              </a:ext>
            </a:extLst>
          </p:cNvPr>
          <p:cNvSpPr txBox="1">
            <a:spLocks noGrp="1"/>
          </p:cNvSpPr>
          <p:nvPr>
            <p:ph sz="half" idx="2"/>
          </p:nvPr>
        </p:nvSpPr>
        <p:spPr>
          <a:xfrm>
            <a:off x="215575" y="1333839"/>
            <a:ext cx="11757802" cy="2136995"/>
          </a:xfrm>
          <a:prstGeom prst="rect">
            <a:avLst/>
          </a:prstGeom>
          <a:noFill/>
        </p:spPr>
        <p:txBody>
          <a:bodyPr wrap="square" rtlCol="0">
            <a:spAutoFit/>
          </a:bodyPr>
          <a:lstStyle/>
          <a:p>
            <a:endParaRPr lang="en-US">
              <a:solidFill>
                <a:srgbClr val="7030A0"/>
              </a:solidFill>
            </a:endParaRPr>
          </a:p>
          <a:p>
            <a:r>
              <a:rPr lang="en-US">
                <a:solidFill>
                  <a:srgbClr val="7030A0"/>
                </a:solidFill>
              </a:rPr>
              <a:t> 6. Cora Wilke (15): </a:t>
            </a:r>
            <a:r>
              <a:rPr lang="en-US" sz="1600"/>
              <a:t>Cora contacted us for assistance with </a:t>
            </a:r>
          </a:p>
          <a:p>
            <a:pPr marL="342900" indent="-342900">
              <a:buAutoNum type="arabicPeriod" startAt="7"/>
            </a:pPr>
            <a:r>
              <a:rPr lang="en-US">
                <a:solidFill>
                  <a:srgbClr val="7030A0"/>
                </a:solidFill>
              </a:rPr>
              <a:t>Nichole Villa (15): </a:t>
            </a:r>
          </a:p>
          <a:p>
            <a:pPr marL="342900" indent="-342900">
              <a:buAutoNum type="arabicPeriod" startAt="7"/>
            </a:pPr>
            <a:r>
              <a:rPr lang="en-US">
                <a:solidFill>
                  <a:srgbClr val="7030A0"/>
                </a:solidFill>
              </a:rPr>
              <a:t>Ann Rake (14): </a:t>
            </a:r>
          </a:p>
          <a:p>
            <a:pPr marL="342900" indent="-342900">
              <a:buAutoNum type="arabicPeriod" startAt="7"/>
            </a:pPr>
            <a:r>
              <a:rPr lang="en-US">
                <a:solidFill>
                  <a:srgbClr val="7030A0"/>
                </a:solidFill>
              </a:rPr>
              <a:t>Cheryl </a:t>
            </a:r>
            <a:r>
              <a:rPr lang="en-US" err="1">
                <a:solidFill>
                  <a:srgbClr val="7030A0"/>
                </a:solidFill>
              </a:rPr>
              <a:t>Sturgess</a:t>
            </a:r>
            <a:r>
              <a:rPr lang="en-US">
                <a:solidFill>
                  <a:srgbClr val="7030A0"/>
                </a:solidFill>
              </a:rPr>
              <a:t> (14): </a:t>
            </a:r>
          </a:p>
          <a:p>
            <a:pPr marL="342900" indent="-342900">
              <a:buAutoNum type="arabicPeriod" startAt="7"/>
            </a:pPr>
            <a:r>
              <a:rPr lang="en-US">
                <a:solidFill>
                  <a:srgbClr val="7030A0"/>
                </a:solidFill>
              </a:rPr>
              <a:t>Joyce Buller (14): </a:t>
            </a:r>
          </a:p>
        </p:txBody>
      </p:sp>
      <p:sp>
        <p:nvSpPr>
          <p:cNvPr id="4" name="Oval 3">
            <a:extLst>
              <a:ext uri="{FF2B5EF4-FFF2-40B4-BE49-F238E27FC236}">
                <a16:creationId xmlns:a16="http://schemas.microsoft.com/office/drawing/2014/main" id="{1C48CA1F-F79C-4C9D-6EA5-12107661D011}"/>
              </a:ext>
            </a:extLst>
          </p:cNvPr>
          <p:cNvSpPr/>
          <p:nvPr/>
        </p:nvSpPr>
        <p:spPr>
          <a:xfrm>
            <a:off x="55138" y="236226"/>
            <a:ext cx="470379" cy="352354"/>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4103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6EFC3A-EADF-4F5E-AAC4-2CADF083A8DA}"/>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5836AC53-BF80-416B-9405-AD7CFA88A371}"/>
              </a:ext>
            </a:extLst>
          </p:cNvPr>
          <p:cNvSpPr>
            <a:spLocks noGrp="1"/>
          </p:cNvSpPr>
          <p:nvPr>
            <p:ph type="sldNum" sz="quarter" idx="4"/>
          </p:nvPr>
        </p:nvSpPr>
        <p:spPr/>
        <p:txBody>
          <a:bodyPr/>
          <a:lstStyle/>
          <a:p>
            <a:fld id="{407F7647-6CBB-4945-B48A-22BF8575EA14}" type="slidenum">
              <a:rPr lang="en-US" smtClean="0"/>
              <a:pPr/>
              <a:t>8</a:t>
            </a:fld>
            <a:endParaRPr lang="en-US"/>
          </a:p>
        </p:txBody>
      </p:sp>
      <p:graphicFrame>
        <p:nvGraphicFramePr>
          <p:cNvPr id="9" name="Content Placeholder 8">
            <a:extLst>
              <a:ext uri="{FF2B5EF4-FFF2-40B4-BE49-F238E27FC236}">
                <a16:creationId xmlns:a16="http://schemas.microsoft.com/office/drawing/2014/main" id="{9D2EC766-C2C0-419C-9367-51835182BEB9}"/>
              </a:ext>
            </a:extLst>
          </p:cNvPr>
          <p:cNvGraphicFramePr>
            <a:graphicFrameLocks noGrp="1"/>
          </p:cNvGraphicFramePr>
          <p:nvPr>
            <p:ph sz="half" idx="2"/>
            <p:extLst>
              <p:ext uri="{D42A27DB-BD31-4B8C-83A1-F6EECF244321}">
                <p14:modId xmlns:p14="http://schemas.microsoft.com/office/powerpoint/2010/main" val="1598367676"/>
              </p:ext>
            </p:extLst>
          </p:nvPr>
        </p:nvGraphicFramePr>
        <p:xfrm>
          <a:off x="685799" y="1262608"/>
          <a:ext cx="5257800" cy="4467225"/>
        </p:xfrm>
        <a:graphic>
          <a:graphicData uri="http://schemas.openxmlformats.org/drawingml/2006/chart">
            <c:chart xmlns:c="http://schemas.openxmlformats.org/drawingml/2006/chart" xmlns:r="http://schemas.openxmlformats.org/officeDocument/2006/relationships" r:id="rId3"/>
          </a:graphicData>
        </a:graphic>
      </p:graphicFrame>
      <p:sp>
        <p:nvSpPr>
          <p:cNvPr id="12" name="Title 5">
            <a:extLst>
              <a:ext uri="{FF2B5EF4-FFF2-40B4-BE49-F238E27FC236}">
                <a16:creationId xmlns:a16="http://schemas.microsoft.com/office/drawing/2014/main" id="{ED1AD286-8B43-46E7-AA47-6D744C505B21}"/>
              </a:ext>
            </a:extLst>
          </p:cNvPr>
          <p:cNvSpPr txBox="1">
            <a:spLocks/>
          </p:cNvSpPr>
          <p:nvPr/>
        </p:nvSpPr>
        <p:spPr>
          <a:xfrm>
            <a:off x="685800" y="460312"/>
            <a:ext cx="10817352" cy="737961"/>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i="0" kern="1200">
                <a:solidFill>
                  <a:schemeClr val="bg1"/>
                </a:solidFill>
                <a:latin typeface="Arial" panose="020B0604020202020204" pitchFamily="34" charset="0"/>
                <a:ea typeface="+mj-ea"/>
                <a:cs typeface="Arial" panose="020B0604020202020204" pitchFamily="34" charset="0"/>
              </a:defRPr>
            </a:lvl1pPr>
          </a:lstStyle>
          <a:p>
            <a:r>
              <a:rPr lang="en-US" altLang="en-US" sz="2500"/>
              <a:t>Problem </a:t>
            </a:r>
            <a:r>
              <a:rPr lang="en-US" sz="2500" b="1" i="0" kern="1200">
                <a:latin typeface="Arial" panose="020B0604020202020204" pitchFamily="34" charset="0"/>
                <a:ea typeface="+mj-ea"/>
                <a:cs typeface="Arial" panose="020B0604020202020204" pitchFamily="34" charset="0"/>
              </a:rPr>
              <a:t>Statistics</a:t>
            </a:r>
            <a:endParaRPr lang="en-US" altLang="en-US" sz="2500"/>
          </a:p>
        </p:txBody>
      </p:sp>
      <p:graphicFrame>
        <p:nvGraphicFramePr>
          <p:cNvPr id="5" name="Table 5">
            <a:extLst>
              <a:ext uri="{FF2B5EF4-FFF2-40B4-BE49-F238E27FC236}">
                <a16:creationId xmlns:a16="http://schemas.microsoft.com/office/drawing/2014/main" id="{164AD122-4835-443F-B6E1-ECEE517BB0A0}"/>
              </a:ext>
            </a:extLst>
          </p:cNvPr>
          <p:cNvGraphicFramePr>
            <a:graphicFrameLocks noGrp="1"/>
          </p:cNvGraphicFramePr>
          <p:nvPr>
            <p:extLst>
              <p:ext uri="{D42A27DB-BD31-4B8C-83A1-F6EECF244321}">
                <p14:modId xmlns:p14="http://schemas.microsoft.com/office/powerpoint/2010/main" val="249908375"/>
              </p:ext>
            </p:extLst>
          </p:nvPr>
        </p:nvGraphicFramePr>
        <p:xfrm>
          <a:off x="6248402" y="1614009"/>
          <a:ext cx="5544039" cy="3844748"/>
        </p:xfrm>
        <a:graphic>
          <a:graphicData uri="http://schemas.openxmlformats.org/drawingml/2006/table">
            <a:tbl>
              <a:tblPr firstRow="1" bandRow="1">
                <a:tableStyleId>{5C22544A-7EE6-4342-B048-85BDC9FD1C3A}</a:tableStyleId>
              </a:tblPr>
              <a:tblGrid>
                <a:gridCol w="1260762">
                  <a:extLst>
                    <a:ext uri="{9D8B030D-6E8A-4147-A177-3AD203B41FA5}">
                      <a16:colId xmlns:a16="http://schemas.microsoft.com/office/drawing/2014/main" val="2931223340"/>
                    </a:ext>
                  </a:extLst>
                </a:gridCol>
                <a:gridCol w="2290618">
                  <a:extLst>
                    <a:ext uri="{9D8B030D-6E8A-4147-A177-3AD203B41FA5}">
                      <a16:colId xmlns:a16="http://schemas.microsoft.com/office/drawing/2014/main" val="3498887732"/>
                    </a:ext>
                  </a:extLst>
                </a:gridCol>
                <a:gridCol w="1992659">
                  <a:extLst>
                    <a:ext uri="{9D8B030D-6E8A-4147-A177-3AD203B41FA5}">
                      <a16:colId xmlns:a16="http://schemas.microsoft.com/office/drawing/2014/main" val="2863266550"/>
                    </a:ext>
                  </a:extLst>
                </a:gridCol>
              </a:tblGrid>
              <a:tr h="292176">
                <a:tc>
                  <a:txBody>
                    <a:bodyPr/>
                    <a:lstStyle/>
                    <a:p>
                      <a:r>
                        <a:rPr lang="en-US" sz="1400"/>
                        <a:t>Problem</a:t>
                      </a:r>
                    </a:p>
                  </a:txBody>
                  <a:tcPr/>
                </a:tc>
                <a:tc>
                  <a:txBody>
                    <a:bodyPr/>
                    <a:lstStyle/>
                    <a:p>
                      <a:r>
                        <a:rPr lang="en-US" sz="1400"/>
                        <a:t>Date of most recent update</a:t>
                      </a:r>
                    </a:p>
                  </a:txBody>
                  <a:tcPr/>
                </a:tc>
                <a:tc>
                  <a:txBody>
                    <a:bodyPr/>
                    <a:lstStyle/>
                    <a:p>
                      <a:r>
                        <a:rPr lang="en-US" sz="1400"/>
                        <a:t>Assignment Group</a:t>
                      </a:r>
                    </a:p>
                  </a:txBody>
                  <a:tcPr/>
                </a:tc>
                <a:extLst>
                  <a:ext uri="{0D108BD9-81ED-4DB2-BD59-A6C34878D82A}">
                    <a16:rowId xmlns:a16="http://schemas.microsoft.com/office/drawing/2014/main" val="3737737255"/>
                  </a:ext>
                </a:extLst>
              </a:tr>
              <a:tr h="292002">
                <a:tc>
                  <a:txBody>
                    <a:bodyPr/>
                    <a:lstStyle/>
                    <a:p>
                      <a:r>
                        <a:rPr lang="en-US" sz="1400" b="0" u="sng" kern="1200">
                          <a:solidFill>
                            <a:srgbClr val="7030A0"/>
                          </a:solidFill>
                          <a:effectLst/>
                          <a:latin typeface="+mn-lt"/>
                          <a:hlinkClick r:id="rId4">
                            <a:extLst>
                              <a:ext uri="{A12FA001-AC4F-418D-AE19-62706E023703}">
                                <ahyp:hlinkClr xmlns:ahyp="http://schemas.microsoft.com/office/drawing/2018/hyperlinkcolor" val="tx"/>
                              </a:ext>
                            </a:extLst>
                          </a:hlinkClick>
                        </a:rPr>
                        <a:t>PRB0010189</a:t>
                      </a:r>
                      <a:endParaRPr lang="en-US" sz="1400">
                        <a:solidFill>
                          <a:srgbClr val="7030A0"/>
                        </a:solidFill>
                        <a:latin typeface="+mn-lt"/>
                      </a:endParaRPr>
                    </a:p>
                  </a:txBody>
                  <a:tcPr/>
                </a:tc>
                <a:tc>
                  <a:txBody>
                    <a:bodyPr/>
                    <a:lstStyle/>
                    <a:p>
                      <a:r>
                        <a:rPr lang="en-US" sz="1400" b="0" kern="1200">
                          <a:solidFill>
                            <a:srgbClr val="7030A0"/>
                          </a:solidFill>
                          <a:effectLst/>
                          <a:latin typeface="+mn-lt"/>
                        </a:rPr>
                        <a:t>2023-05-24</a:t>
                      </a:r>
                      <a:endParaRPr lang="en-US" sz="1400">
                        <a:solidFill>
                          <a:srgbClr val="7030A0"/>
                        </a:solidFill>
                        <a:latin typeface="+mn-lt"/>
                      </a:endParaRPr>
                    </a:p>
                  </a:txBody>
                  <a:tcPr/>
                </a:tc>
                <a:tc>
                  <a:txBody>
                    <a:bodyPr/>
                    <a:lstStyle/>
                    <a:p>
                      <a:r>
                        <a:rPr lang="en-US" sz="1400">
                          <a:solidFill>
                            <a:srgbClr val="7030A0"/>
                          </a:solidFill>
                          <a:latin typeface="+mn-lt"/>
                        </a:rPr>
                        <a:t>Cloud Engineering</a:t>
                      </a:r>
                    </a:p>
                  </a:txBody>
                  <a:tcPr/>
                </a:tc>
                <a:extLst>
                  <a:ext uri="{0D108BD9-81ED-4DB2-BD59-A6C34878D82A}">
                    <a16:rowId xmlns:a16="http://schemas.microsoft.com/office/drawing/2014/main" val="1398732344"/>
                  </a:ext>
                </a:extLst>
              </a:tr>
              <a:tr h="292002">
                <a:tc>
                  <a:txBody>
                    <a:bodyPr/>
                    <a:lstStyle/>
                    <a:p>
                      <a:r>
                        <a:rPr lang="en-US" sz="1400" b="0" u="sng" kern="1200">
                          <a:solidFill>
                            <a:srgbClr val="FF0000"/>
                          </a:solidFill>
                          <a:effectLst/>
                          <a:latin typeface="+mn-lt"/>
                          <a:hlinkClick r:id="rId5">
                            <a:extLst>
                              <a:ext uri="{A12FA001-AC4F-418D-AE19-62706E023703}">
                                <ahyp:hlinkClr xmlns:ahyp="http://schemas.microsoft.com/office/drawing/2018/hyperlinkcolor" val="tx"/>
                              </a:ext>
                            </a:extLst>
                          </a:hlinkClick>
                        </a:rPr>
                        <a:t>PRB0010587</a:t>
                      </a:r>
                      <a:endParaRPr lang="en-US" sz="1400">
                        <a:solidFill>
                          <a:srgbClr val="FF0000"/>
                        </a:solidFill>
                        <a:latin typeface="+mn-lt"/>
                      </a:endParaRPr>
                    </a:p>
                  </a:txBody>
                  <a:tcPr/>
                </a:tc>
                <a:tc>
                  <a:txBody>
                    <a:bodyPr/>
                    <a:lstStyle/>
                    <a:p>
                      <a:r>
                        <a:rPr lang="en-US" sz="1400" b="0" kern="1200">
                          <a:solidFill>
                            <a:srgbClr val="FF0000"/>
                          </a:solidFill>
                          <a:effectLst/>
                          <a:latin typeface="+mn-lt"/>
                        </a:rPr>
                        <a:t>2023-01-12</a:t>
                      </a:r>
                      <a:endParaRPr lang="en-US" sz="1400">
                        <a:solidFill>
                          <a:srgbClr val="FF0000"/>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7030A0"/>
                          </a:solidFill>
                          <a:latin typeface="+mn-lt"/>
                        </a:rPr>
                        <a:t>Cloud Engineering</a:t>
                      </a:r>
                    </a:p>
                  </a:txBody>
                  <a:tcPr/>
                </a:tc>
                <a:extLst>
                  <a:ext uri="{0D108BD9-81ED-4DB2-BD59-A6C34878D82A}">
                    <a16:rowId xmlns:a16="http://schemas.microsoft.com/office/drawing/2014/main" val="3724583275"/>
                  </a:ext>
                </a:extLst>
              </a:tr>
              <a:tr h="292002">
                <a:tc>
                  <a:txBody>
                    <a:bodyPr/>
                    <a:lstStyle/>
                    <a:p>
                      <a:r>
                        <a:rPr lang="en-US" sz="1400" b="0" u="sng" kern="1200">
                          <a:solidFill>
                            <a:srgbClr val="FF0000"/>
                          </a:solidFill>
                          <a:effectLst/>
                          <a:latin typeface="+mn-lt"/>
                          <a:hlinkClick r:id="rId6">
                            <a:extLst>
                              <a:ext uri="{A12FA001-AC4F-418D-AE19-62706E023703}">
                                <ahyp:hlinkClr xmlns:ahyp="http://schemas.microsoft.com/office/drawing/2018/hyperlinkcolor" val="tx"/>
                              </a:ext>
                            </a:extLst>
                          </a:hlinkClick>
                        </a:rPr>
                        <a:t>PRB0010598</a:t>
                      </a:r>
                      <a:endParaRPr lang="en-US" sz="1400">
                        <a:solidFill>
                          <a:srgbClr val="FF0000"/>
                        </a:solidFill>
                        <a:latin typeface="+mn-lt"/>
                      </a:endParaRPr>
                    </a:p>
                  </a:txBody>
                  <a:tcPr/>
                </a:tc>
                <a:tc>
                  <a:txBody>
                    <a:bodyPr/>
                    <a:lstStyle/>
                    <a:p>
                      <a:r>
                        <a:rPr lang="en-US" sz="1400" b="0" kern="1200">
                          <a:solidFill>
                            <a:srgbClr val="FF0000"/>
                          </a:solidFill>
                          <a:effectLst/>
                          <a:latin typeface="+mn-lt"/>
                        </a:rPr>
                        <a:t>2023-03-28</a:t>
                      </a:r>
                      <a:endParaRPr lang="en-US" sz="1400">
                        <a:solidFill>
                          <a:srgbClr val="FF0000"/>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7030A0"/>
                          </a:solidFill>
                          <a:latin typeface="+mn-lt"/>
                        </a:rPr>
                        <a:t>Security</a:t>
                      </a:r>
                    </a:p>
                  </a:txBody>
                  <a:tcPr/>
                </a:tc>
                <a:extLst>
                  <a:ext uri="{0D108BD9-81ED-4DB2-BD59-A6C34878D82A}">
                    <a16:rowId xmlns:a16="http://schemas.microsoft.com/office/drawing/2014/main" val="2396701261"/>
                  </a:ext>
                </a:extLst>
              </a:tr>
              <a:tr h="292176">
                <a:tc>
                  <a:txBody>
                    <a:bodyPr/>
                    <a:lstStyle/>
                    <a:p>
                      <a:r>
                        <a:rPr lang="en-US" sz="1400" b="0" i="0" u="sng" kern="1200">
                          <a:solidFill>
                            <a:srgbClr val="7030A0"/>
                          </a:solidFill>
                          <a:effectLst/>
                          <a:latin typeface="+mn-lt"/>
                          <a:ea typeface="+mn-ea"/>
                          <a:cs typeface="+mn-cs"/>
                          <a:hlinkClick r:id="rId7">
                            <a:extLst>
                              <a:ext uri="{A12FA001-AC4F-418D-AE19-62706E023703}">
                                <ahyp:hlinkClr xmlns:ahyp="http://schemas.microsoft.com/office/drawing/2018/hyperlinkcolor" val="tx"/>
                              </a:ext>
                            </a:extLst>
                          </a:hlinkClick>
                        </a:rPr>
                        <a:t>PRB0010657</a:t>
                      </a:r>
                      <a:endParaRPr lang="en-US" sz="1400">
                        <a:solidFill>
                          <a:srgbClr val="7030A0"/>
                        </a:solidFill>
                        <a:latin typeface="+mn-lt"/>
                      </a:endParaRPr>
                    </a:p>
                  </a:txBody>
                  <a:tcPr/>
                </a:tc>
                <a:tc>
                  <a:txBody>
                    <a:bodyPr/>
                    <a:lstStyle/>
                    <a:p>
                      <a:r>
                        <a:rPr lang="en-US" sz="1400">
                          <a:solidFill>
                            <a:srgbClr val="7030A0"/>
                          </a:solidFill>
                          <a:latin typeface="+mn-lt"/>
                        </a:rPr>
                        <a:t>2023-05-03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7030A0"/>
                          </a:solidFill>
                          <a:latin typeface="+mn-lt"/>
                        </a:rPr>
                        <a:t>Cloud Engineering</a:t>
                      </a:r>
                    </a:p>
                  </a:txBody>
                  <a:tcPr/>
                </a:tc>
                <a:extLst>
                  <a:ext uri="{0D108BD9-81ED-4DB2-BD59-A6C34878D82A}">
                    <a16:rowId xmlns:a16="http://schemas.microsoft.com/office/drawing/2014/main" val="3786130695"/>
                  </a:ext>
                </a:extLst>
              </a:tr>
              <a:tr h="398374">
                <a:tc>
                  <a:txBody>
                    <a:bodyPr/>
                    <a:lstStyle/>
                    <a:p>
                      <a:r>
                        <a:rPr lang="en-US" sz="1400" b="0" i="0" u="sng" kern="1200">
                          <a:solidFill>
                            <a:srgbClr val="FF0000"/>
                          </a:solidFill>
                          <a:effectLst/>
                          <a:latin typeface="+mn-lt"/>
                          <a:ea typeface="+mn-ea"/>
                          <a:cs typeface="+mn-cs"/>
                          <a:hlinkClick r:id="rId8">
                            <a:extLst>
                              <a:ext uri="{A12FA001-AC4F-418D-AE19-62706E023703}">
                                <ahyp:hlinkClr xmlns:ahyp="http://schemas.microsoft.com/office/drawing/2018/hyperlinkcolor" val="tx"/>
                              </a:ext>
                            </a:extLst>
                          </a:hlinkClick>
                        </a:rPr>
                        <a:t>PRB0010678</a:t>
                      </a:r>
                      <a:endParaRPr lang="en-US" sz="1400">
                        <a:solidFill>
                          <a:srgbClr val="FF0000"/>
                        </a:solidFill>
                        <a:latin typeface="+mn-lt"/>
                      </a:endParaRPr>
                    </a:p>
                  </a:txBody>
                  <a:tcPr/>
                </a:tc>
                <a:tc>
                  <a:txBody>
                    <a:bodyPr/>
                    <a:lstStyle/>
                    <a:p>
                      <a:r>
                        <a:rPr lang="en-US" sz="1400">
                          <a:solidFill>
                            <a:srgbClr val="FF0000"/>
                          </a:solidFill>
                          <a:latin typeface="+mn-lt"/>
                        </a:rPr>
                        <a:t>2023-03-16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7030A0"/>
                          </a:solidFill>
                          <a:latin typeface="+mn-lt"/>
                        </a:rPr>
                        <a:t>Client Technology</a:t>
                      </a:r>
                    </a:p>
                  </a:txBody>
                  <a:tcPr/>
                </a:tc>
                <a:extLst>
                  <a:ext uri="{0D108BD9-81ED-4DB2-BD59-A6C34878D82A}">
                    <a16:rowId xmlns:a16="http://schemas.microsoft.com/office/drawing/2014/main" val="692955363"/>
                  </a:ext>
                </a:extLst>
              </a:tr>
              <a:tr h="292002">
                <a:tc>
                  <a:txBody>
                    <a:bodyPr/>
                    <a:lstStyle/>
                    <a:p>
                      <a:r>
                        <a:rPr lang="en-US" sz="1400" b="0" i="0" u="sng" kern="1200">
                          <a:solidFill>
                            <a:srgbClr val="FF0000"/>
                          </a:solidFill>
                          <a:effectLst/>
                          <a:latin typeface="+mn-lt"/>
                          <a:ea typeface="+mn-ea"/>
                          <a:cs typeface="+mn-cs"/>
                          <a:hlinkClick r:id="rId9">
                            <a:extLst>
                              <a:ext uri="{A12FA001-AC4F-418D-AE19-62706E023703}">
                                <ahyp:hlinkClr xmlns:ahyp="http://schemas.microsoft.com/office/drawing/2018/hyperlinkcolor" val="tx"/>
                              </a:ext>
                            </a:extLst>
                          </a:hlinkClick>
                        </a:rPr>
                        <a:t>PRB0010679</a:t>
                      </a:r>
                      <a:endParaRPr lang="en-US" sz="1400">
                        <a:solidFill>
                          <a:srgbClr val="FF0000"/>
                        </a:solidFill>
                        <a:latin typeface="+mn-lt"/>
                      </a:endParaRPr>
                    </a:p>
                  </a:txBody>
                  <a:tcPr/>
                </a:tc>
                <a:tc>
                  <a:txBody>
                    <a:bodyPr/>
                    <a:lstStyle/>
                    <a:p>
                      <a:r>
                        <a:rPr lang="en-US" sz="1400">
                          <a:solidFill>
                            <a:srgbClr val="FF0000"/>
                          </a:solidFill>
                          <a:latin typeface="+mn-lt"/>
                        </a:rPr>
                        <a:t>2023-03-17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7030A0"/>
                          </a:solidFill>
                          <a:latin typeface="+mn-lt"/>
                        </a:rPr>
                        <a:t>Cloud Engineering</a:t>
                      </a:r>
                    </a:p>
                  </a:txBody>
                  <a:tcPr/>
                </a:tc>
                <a:extLst>
                  <a:ext uri="{0D108BD9-81ED-4DB2-BD59-A6C34878D82A}">
                    <a16:rowId xmlns:a16="http://schemas.microsoft.com/office/drawing/2014/main" val="32849997"/>
                  </a:ext>
                </a:extLst>
              </a:tr>
              <a:tr h="292002">
                <a:tc>
                  <a:txBody>
                    <a:bodyPr/>
                    <a:lstStyle/>
                    <a:p>
                      <a:r>
                        <a:rPr lang="en-US" sz="1400" b="0" i="0" u="sng" kern="1200">
                          <a:solidFill>
                            <a:srgbClr val="7030A0"/>
                          </a:solidFill>
                          <a:effectLst/>
                          <a:latin typeface="+mn-lt"/>
                          <a:ea typeface="+mn-ea"/>
                          <a:cs typeface="+mn-cs"/>
                          <a:hlinkClick r:id="rId10">
                            <a:extLst>
                              <a:ext uri="{A12FA001-AC4F-418D-AE19-62706E023703}">
                                <ahyp:hlinkClr xmlns:ahyp="http://schemas.microsoft.com/office/drawing/2018/hyperlinkcolor" val="tx"/>
                              </a:ext>
                            </a:extLst>
                          </a:hlinkClick>
                        </a:rPr>
                        <a:t>PRB0010680</a:t>
                      </a:r>
                      <a:endParaRPr lang="en-US" sz="1400">
                        <a:solidFill>
                          <a:srgbClr val="7030A0"/>
                        </a:solidFill>
                        <a:latin typeface="+mn-lt"/>
                      </a:endParaRPr>
                    </a:p>
                  </a:txBody>
                  <a:tcPr/>
                </a:tc>
                <a:tc>
                  <a:txBody>
                    <a:bodyPr/>
                    <a:lstStyle/>
                    <a:p>
                      <a:r>
                        <a:rPr lang="en-US" sz="1400">
                          <a:solidFill>
                            <a:srgbClr val="7030A0"/>
                          </a:solidFill>
                          <a:latin typeface="+mn-lt"/>
                        </a:rPr>
                        <a:t>2023-05-31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7030A0"/>
                          </a:solidFill>
                          <a:latin typeface="+mn-lt"/>
                        </a:rPr>
                        <a:t>Cloud Engineering</a:t>
                      </a:r>
                    </a:p>
                  </a:txBody>
                  <a:tcPr/>
                </a:tc>
                <a:extLst>
                  <a:ext uri="{0D108BD9-81ED-4DB2-BD59-A6C34878D82A}">
                    <a16:rowId xmlns:a16="http://schemas.microsoft.com/office/drawing/2014/main" val="1283805172"/>
                  </a:ext>
                </a:extLst>
              </a:tr>
              <a:tr h="292002">
                <a:tc>
                  <a:txBody>
                    <a:bodyPr/>
                    <a:lstStyle/>
                    <a:p>
                      <a:r>
                        <a:rPr lang="en-US" sz="1400" b="0" i="0" u="sng" kern="1200">
                          <a:solidFill>
                            <a:srgbClr val="FF0000"/>
                          </a:solidFill>
                          <a:effectLst/>
                          <a:latin typeface="+mn-lt"/>
                          <a:ea typeface="+mn-ea"/>
                          <a:cs typeface="+mn-cs"/>
                          <a:hlinkClick r:id="rId11">
                            <a:extLst>
                              <a:ext uri="{A12FA001-AC4F-418D-AE19-62706E023703}">
                                <ahyp:hlinkClr xmlns:ahyp="http://schemas.microsoft.com/office/drawing/2018/hyperlinkcolor" val="tx"/>
                              </a:ext>
                            </a:extLst>
                          </a:hlinkClick>
                        </a:rPr>
                        <a:t>PRB0010700</a:t>
                      </a:r>
                      <a:endParaRPr lang="en-US" sz="1400">
                        <a:solidFill>
                          <a:srgbClr val="FF0000"/>
                        </a:solidFill>
                        <a:latin typeface="+mn-lt"/>
                      </a:endParaRPr>
                    </a:p>
                  </a:txBody>
                  <a:tcPr/>
                </a:tc>
                <a:tc>
                  <a:txBody>
                    <a:bodyPr/>
                    <a:lstStyle/>
                    <a:p>
                      <a:r>
                        <a:rPr lang="en-US" sz="1400" b="0" i="0" u="none" strike="noStrike" kern="1200">
                          <a:solidFill>
                            <a:srgbClr val="FF0000"/>
                          </a:solidFill>
                          <a:effectLst/>
                          <a:latin typeface="+mn-lt"/>
                          <a:ea typeface="+mn-ea"/>
                          <a:cs typeface="+mn-cs"/>
                        </a:rPr>
                        <a:t>2023-04-10 </a:t>
                      </a:r>
                      <a:endParaRPr lang="en-US" sz="1400">
                        <a:solidFill>
                          <a:srgbClr val="FF0000"/>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7030A0"/>
                          </a:solidFill>
                          <a:latin typeface="+mn-lt"/>
                        </a:rPr>
                        <a:t>Infrastructure Engineering</a:t>
                      </a:r>
                    </a:p>
                  </a:txBody>
                  <a:tcPr/>
                </a:tc>
                <a:extLst>
                  <a:ext uri="{0D108BD9-81ED-4DB2-BD59-A6C34878D82A}">
                    <a16:rowId xmlns:a16="http://schemas.microsoft.com/office/drawing/2014/main" val="2350159514"/>
                  </a:ext>
                </a:extLst>
              </a:tr>
              <a:tr h="292002">
                <a:tc>
                  <a:txBody>
                    <a:bodyPr/>
                    <a:lstStyle/>
                    <a:p>
                      <a:r>
                        <a:rPr lang="en-US" sz="1400" b="0" i="0" u="sng" kern="1200">
                          <a:solidFill>
                            <a:srgbClr val="7030A0"/>
                          </a:solidFill>
                          <a:effectLst/>
                          <a:latin typeface="+mn-lt"/>
                          <a:ea typeface="+mn-ea"/>
                          <a:cs typeface="+mn-cs"/>
                          <a:hlinkClick r:id="rId12">
                            <a:extLst>
                              <a:ext uri="{A12FA001-AC4F-418D-AE19-62706E023703}">
                                <ahyp:hlinkClr xmlns:ahyp="http://schemas.microsoft.com/office/drawing/2018/hyperlinkcolor" val="tx"/>
                              </a:ext>
                            </a:extLst>
                          </a:hlinkClick>
                        </a:rPr>
                        <a:t>PRB0010715</a:t>
                      </a:r>
                      <a:endParaRPr lang="en-US" sz="1400">
                        <a:solidFill>
                          <a:srgbClr val="7030A0"/>
                        </a:solidFill>
                        <a:latin typeface="+mn-lt"/>
                      </a:endParaRPr>
                    </a:p>
                  </a:txBody>
                  <a:tcPr/>
                </a:tc>
                <a:tc>
                  <a:txBody>
                    <a:bodyPr/>
                    <a:lstStyle/>
                    <a:p>
                      <a:r>
                        <a:rPr lang="en-US" sz="1400">
                          <a:solidFill>
                            <a:srgbClr val="7030A0"/>
                          </a:solidFill>
                          <a:latin typeface="+mn-lt"/>
                        </a:rPr>
                        <a:t>2023-05-15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7030A0"/>
                          </a:solidFill>
                          <a:latin typeface="+mn-lt"/>
                        </a:rPr>
                        <a:t>Access</a:t>
                      </a:r>
                    </a:p>
                  </a:txBody>
                  <a:tcPr/>
                </a:tc>
                <a:extLst>
                  <a:ext uri="{0D108BD9-81ED-4DB2-BD59-A6C34878D82A}">
                    <a16:rowId xmlns:a16="http://schemas.microsoft.com/office/drawing/2014/main" val="1653574960"/>
                  </a:ext>
                </a:extLst>
              </a:tr>
              <a:tr h="292002">
                <a:tc>
                  <a:txBody>
                    <a:bodyPr/>
                    <a:lstStyle/>
                    <a:p>
                      <a:r>
                        <a:rPr lang="en-US" sz="1400" b="0" i="0" u="sng" kern="1200">
                          <a:solidFill>
                            <a:srgbClr val="7030A0"/>
                          </a:solidFill>
                          <a:effectLst/>
                          <a:latin typeface="+mn-lt"/>
                          <a:ea typeface="+mn-ea"/>
                          <a:cs typeface="+mn-cs"/>
                          <a:hlinkClick r:id="rId13">
                            <a:extLst>
                              <a:ext uri="{A12FA001-AC4F-418D-AE19-62706E023703}">
                                <ahyp:hlinkClr xmlns:ahyp="http://schemas.microsoft.com/office/drawing/2018/hyperlinkcolor" val="tx"/>
                              </a:ext>
                            </a:extLst>
                          </a:hlinkClick>
                        </a:rPr>
                        <a:t>PRB0010753</a:t>
                      </a:r>
                      <a:endParaRPr lang="en-US" sz="1400">
                        <a:solidFill>
                          <a:srgbClr val="7030A0"/>
                        </a:solidFill>
                        <a:latin typeface="+mn-lt"/>
                      </a:endParaRPr>
                    </a:p>
                  </a:txBody>
                  <a:tcPr/>
                </a:tc>
                <a:tc>
                  <a:txBody>
                    <a:bodyPr/>
                    <a:lstStyle/>
                    <a:p>
                      <a:r>
                        <a:rPr lang="en-US" sz="1400">
                          <a:solidFill>
                            <a:srgbClr val="7030A0"/>
                          </a:solidFill>
                          <a:latin typeface="+mn-lt"/>
                        </a:rPr>
                        <a:t>2023-06-02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7030A0"/>
                          </a:solidFill>
                          <a:latin typeface="+mn-lt"/>
                        </a:rPr>
                        <a:t>Cloud Engineering</a:t>
                      </a:r>
                    </a:p>
                  </a:txBody>
                  <a:tcPr/>
                </a:tc>
                <a:extLst>
                  <a:ext uri="{0D108BD9-81ED-4DB2-BD59-A6C34878D82A}">
                    <a16:rowId xmlns:a16="http://schemas.microsoft.com/office/drawing/2014/main" val="1390269784"/>
                  </a:ext>
                </a:extLst>
              </a:tr>
              <a:tr h="398374">
                <a:tc>
                  <a:txBody>
                    <a:bodyPr/>
                    <a:lstStyle/>
                    <a:p>
                      <a:r>
                        <a:rPr lang="en-US" sz="1400" b="0" i="0" u="sng" kern="1200">
                          <a:solidFill>
                            <a:srgbClr val="7030A0"/>
                          </a:solidFill>
                          <a:effectLst/>
                          <a:latin typeface="+mn-lt"/>
                          <a:ea typeface="+mn-ea"/>
                          <a:cs typeface="+mn-cs"/>
                          <a:hlinkClick r:id="rId14">
                            <a:extLst>
                              <a:ext uri="{A12FA001-AC4F-418D-AE19-62706E023703}">
                                <ahyp:hlinkClr xmlns:ahyp="http://schemas.microsoft.com/office/drawing/2018/hyperlinkcolor" val="tx"/>
                              </a:ext>
                            </a:extLst>
                          </a:hlinkClick>
                        </a:rPr>
                        <a:t>PRB0010755</a:t>
                      </a:r>
                      <a:endParaRPr lang="en-US" sz="1400">
                        <a:solidFill>
                          <a:srgbClr val="7030A0"/>
                        </a:solidFill>
                        <a:latin typeface="+mn-lt"/>
                      </a:endParaRPr>
                    </a:p>
                  </a:txBody>
                  <a:tcPr/>
                </a:tc>
                <a:tc>
                  <a:txBody>
                    <a:bodyPr/>
                    <a:lstStyle/>
                    <a:p>
                      <a:r>
                        <a:rPr lang="en-US" sz="1400">
                          <a:solidFill>
                            <a:srgbClr val="7030A0"/>
                          </a:solidFill>
                          <a:latin typeface="+mn-lt"/>
                        </a:rPr>
                        <a:t>2023-06-05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7030A0"/>
                          </a:solidFill>
                          <a:latin typeface="+mn-lt"/>
                        </a:rPr>
                        <a:t>Cloud Engineering</a:t>
                      </a:r>
                    </a:p>
                  </a:txBody>
                  <a:tcPr/>
                </a:tc>
                <a:extLst>
                  <a:ext uri="{0D108BD9-81ED-4DB2-BD59-A6C34878D82A}">
                    <a16:rowId xmlns:a16="http://schemas.microsoft.com/office/drawing/2014/main" val="867456227"/>
                  </a:ext>
                </a:extLst>
              </a:tr>
            </a:tbl>
          </a:graphicData>
        </a:graphic>
      </p:graphicFrame>
      <p:sp>
        <p:nvSpPr>
          <p:cNvPr id="13" name="TextBox 12">
            <a:extLst>
              <a:ext uri="{FF2B5EF4-FFF2-40B4-BE49-F238E27FC236}">
                <a16:creationId xmlns:a16="http://schemas.microsoft.com/office/drawing/2014/main" id="{CCBDC07D-AB42-4E62-B650-D540A150847F}"/>
              </a:ext>
            </a:extLst>
          </p:cNvPr>
          <p:cNvSpPr txBox="1"/>
          <p:nvPr/>
        </p:nvSpPr>
        <p:spPr>
          <a:xfrm>
            <a:off x="6248402" y="1256491"/>
            <a:ext cx="5544039" cy="378565"/>
          </a:xfrm>
          <a:prstGeom prst="rect">
            <a:avLst/>
          </a:prstGeom>
          <a:noFill/>
        </p:spPr>
        <p:txBody>
          <a:bodyPr wrap="square" rtlCol="0">
            <a:spAutoFit/>
          </a:bodyPr>
          <a:lstStyle/>
          <a:p>
            <a:pPr algn="ctr"/>
            <a:r>
              <a:rPr lang="en-US" sz="1860">
                <a:solidFill>
                  <a:srgbClr val="7030A0"/>
                </a:solidFill>
              </a:rPr>
              <a:t>Open Problems</a:t>
            </a:r>
          </a:p>
        </p:txBody>
      </p:sp>
      <p:sp>
        <p:nvSpPr>
          <p:cNvPr id="4" name="TextBox 3">
            <a:extLst>
              <a:ext uri="{FF2B5EF4-FFF2-40B4-BE49-F238E27FC236}">
                <a16:creationId xmlns:a16="http://schemas.microsoft.com/office/drawing/2014/main" id="{C96A9D72-EF31-ED29-E6B2-490BFF179EB3}"/>
              </a:ext>
            </a:extLst>
          </p:cNvPr>
          <p:cNvSpPr txBox="1"/>
          <p:nvPr/>
        </p:nvSpPr>
        <p:spPr>
          <a:xfrm>
            <a:off x="6008364" y="5729833"/>
            <a:ext cx="6024113" cy="369332"/>
          </a:xfrm>
          <a:prstGeom prst="rect">
            <a:avLst/>
          </a:prstGeom>
          <a:noFill/>
        </p:spPr>
        <p:txBody>
          <a:bodyPr wrap="square" rtlCol="0">
            <a:spAutoFit/>
          </a:bodyPr>
          <a:lstStyle/>
          <a:p>
            <a:r>
              <a:rPr lang="en-US">
                <a:solidFill>
                  <a:srgbClr val="7030A0"/>
                </a:solidFill>
              </a:rPr>
              <a:t>Problems in </a:t>
            </a:r>
            <a:r>
              <a:rPr lang="en-US">
                <a:solidFill>
                  <a:srgbClr val="FF0000"/>
                </a:solidFill>
              </a:rPr>
              <a:t>red</a:t>
            </a:r>
            <a:r>
              <a:rPr lang="en-US">
                <a:solidFill>
                  <a:srgbClr val="7030A0"/>
                </a:solidFill>
              </a:rPr>
              <a:t> have not been updated within the last month. </a:t>
            </a:r>
          </a:p>
        </p:txBody>
      </p:sp>
    </p:spTree>
    <p:extLst>
      <p:ext uri="{BB962C8B-B14F-4D97-AF65-F5344CB8AC3E}">
        <p14:creationId xmlns:p14="http://schemas.microsoft.com/office/powerpoint/2010/main" val="3740784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9</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1" kern="1200">
                <a:latin typeface="Arial" panose="020B0604020202020204" pitchFamily="34" charset="0"/>
                <a:ea typeface="+mj-ea"/>
                <a:cs typeface="Arial" panose="020B0604020202020204" pitchFamily="34" charset="0"/>
              </a:rPr>
              <a:t>Update &amp; Reminder </a:t>
            </a:r>
            <a:r>
              <a:rPr lang="en-US" sz="2500" b="1" i="0" kern="1200">
                <a:latin typeface="Arial" panose="020B0604020202020204" pitchFamily="34" charset="0"/>
                <a:ea typeface="+mj-ea"/>
                <a:cs typeface="Arial" panose="020B0604020202020204" pitchFamily="34" charset="0"/>
              </a:rPr>
              <a:t>Highlights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10" name="TextBox 9">
            <a:extLst>
              <a:ext uri="{FF2B5EF4-FFF2-40B4-BE49-F238E27FC236}">
                <a16:creationId xmlns:a16="http://schemas.microsoft.com/office/drawing/2014/main" id="{D714F2CE-A505-494C-B0FF-E33C09E3A775}"/>
              </a:ext>
            </a:extLst>
          </p:cNvPr>
          <p:cNvSpPr txBox="1"/>
          <p:nvPr/>
        </p:nvSpPr>
        <p:spPr>
          <a:xfrm>
            <a:off x="133007" y="1244800"/>
            <a:ext cx="11922937" cy="5139869"/>
          </a:xfrm>
          <a:prstGeom prst="rect">
            <a:avLst/>
          </a:prstGeom>
          <a:noFill/>
        </p:spPr>
        <p:txBody>
          <a:bodyPr wrap="square" rtlCol="0">
            <a:spAutoFit/>
          </a:bodyPr>
          <a:lstStyle/>
          <a:p>
            <a:pPr marL="285750" indent="-285750" algn="l">
              <a:buFont typeface="Arial" panose="020B0604020202020204" pitchFamily="34" charset="0"/>
              <a:buChar char="•"/>
            </a:pPr>
            <a:endParaRPr lang="en-US" sz="1600" b="1" i="0" u="none" strike="noStrike">
              <a:solidFill>
                <a:srgbClr val="7030A0"/>
              </a:solidFill>
              <a:effectLst/>
            </a:endParaRPr>
          </a:p>
          <a:p>
            <a:pPr marL="285750" indent="-285750" algn="l">
              <a:buFont typeface="Arial" panose="020B0604020202020204" pitchFamily="34" charset="0"/>
              <a:buChar char="•"/>
            </a:pPr>
            <a:r>
              <a:rPr lang="en-US" sz="1600" b="1" i="0" u="none" strike="noStrike">
                <a:solidFill>
                  <a:srgbClr val="7030A0"/>
                </a:solidFill>
                <a:effectLst/>
              </a:rPr>
              <a:t>8x8 w/New Hires:</a:t>
            </a:r>
            <a:r>
              <a:rPr lang="en-US" sz="1600" b="0" i="0" u="none" strike="noStrike">
                <a:solidFill>
                  <a:srgbClr val="7030A0"/>
                </a:solidFill>
                <a:effectLst/>
              </a:rPr>
              <a:t> </a:t>
            </a:r>
            <a:r>
              <a:rPr lang="en-US" sz="1600" b="0" i="0" u="none" strike="noStrike">
                <a:effectLst/>
              </a:rPr>
              <a:t>New hires starting on/after May 15</a:t>
            </a:r>
            <a:r>
              <a:rPr lang="en-US" sz="1600" b="0" i="0" u="none" strike="noStrike" baseline="30000">
                <a:effectLst/>
              </a:rPr>
              <a:t>th</a:t>
            </a:r>
            <a:r>
              <a:rPr lang="en-US" sz="1600" b="0" i="0" u="none" strike="noStrike">
                <a:effectLst/>
              </a:rPr>
              <a:t> will be setup with a soft phone (Teams/8x8) instead of with a Cisco phone. This will happen no matter if their office has migrated or not.</a:t>
            </a:r>
            <a:endParaRPr lang="en-US" sz="1600"/>
          </a:p>
          <a:p>
            <a:pPr marL="285750" indent="-285750">
              <a:buFont typeface="Arial" panose="020B0604020202020204" pitchFamily="34" charset="0"/>
              <a:buChar char="•"/>
            </a:pPr>
            <a:r>
              <a:rPr lang="en-US" sz="1600" b="1" i="0" u="none" strike="noStrike">
                <a:solidFill>
                  <a:srgbClr val="7030A0"/>
                </a:solidFill>
                <a:effectLst/>
              </a:rPr>
              <a:t>Template in Incidents:</a:t>
            </a:r>
            <a:r>
              <a:rPr lang="en-US" sz="1600" b="0" i="0" u="none" strike="noStrike">
                <a:solidFill>
                  <a:srgbClr val="7030A0"/>
                </a:solidFill>
                <a:effectLst/>
              </a:rPr>
              <a:t> </a:t>
            </a:r>
            <a:r>
              <a:rPr lang="en-US" sz="1600" b="0" i="0" u="none" strike="noStrike">
                <a:effectLst/>
              </a:rPr>
              <a:t>“Username” template was added for use with calls asking for their username, or questions around why this is needed after the CIS policy rollout.</a:t>
            </a:r>
          </a:p>
          <a:p>
            <a:pPr marL="285750" indent="-285750" algn="l">
              <a:buFont typeface="Arial" panose="020B0604020202020204" pitchFamily="34" charset="0"/>
              <a:buChar char="•"/>
            </a:pPr>
            <a:r>
              <a:rPr lang="en-US" sz="1600" b="1" i="0" u="none" strike="noStrike">
                <a:solidFill>
                  <a:srgbClr val="7030A0"/>
                </a:solidFill>
                <a:effectLst/>
              </a:rPr>
              <a:t>Physical Phones:</a:t>
            </a:r>
            <a:r>
              <a:rPr lang="en-US" sz="1600" b="0" i="0" u="none" strike="noStrike">
                <a:solidFill>
                  <a:srgbClr val="7030A0"/>
                </a:solidFill>
                <a:effectLst/>
              </a:rPr>
              <a:t> </a:t>
            </a:r>
            <a:r>
              <a:rPr lang="en-US" sz="1600" b="0" i="0" u="none" strike="noStrike">
                <a:effectLst/>
              </a:rPr>
              <a:t>To make sure we’re all on the same page about physical phones, these are not available to order or request. Users may not request a physical phone via the Service Catalog or via Incident. The new hire onboarding form does not give the option to order a physical phone either.</a:t>
            </a:r>
          </a:p>
          <a:p>
            <a:pPr marL="742950" lvl="1" indent="-285750" algn="l">
              <a:buFont typeface="Arial" panose="020B0604020202020204" pitchFamily="34" charset="0"/>
              <a:buChar char="•"/>
            </a:pPr>
            <a:r>
              <a:rPr lang="en-US" sz="1400" b="0" i="0" u="none" strike="noStrike">
                <a:effectLst/>
              </a:rPr>
              <a:t>There will however be an option within the onboarding form to order a physical phone if a user’s title is </a:t>
            </a:r>
            <a:r>
              <a:rPr lang="en-US" sz="1400" b="1" i="0" u="none" strike="noStrike">
                <a:effectLst/>
              </a:rPr>
              <a:t>receptionist</a:t>
            </a:r>
            <a:r>
              <a:rPr lang="en-US" sz="1400" b="0" i="0" u="none" strike="noStrike">
                <a:effectLst/>
              </a:rPr>
              <a:t> or </a:t>
            </a:r>
            <a:r>
              <a:rPr lang="en-US" sz="1400" b="1" i="0" u="none" strike="noStrike">
                <a:effectLst/>
              </a:rPr>
              <a:t>legal secretary</a:t>
            </a:r>
            <a:r>
              <a:rPr lang="en-US" sz="1400" b="0" i="0" u="none" strike="noStrike">
                <a:effectLst/>
              </a:rPr>
              <a:t>.</a:t>
            </a:r>
          </a:p>
          <a:p>
            <a:pPr marL="742950" lvl="1" indent="-285750" algn="l">
              <a:buFont typeface="Arial" panose="020B0604020202020204" pitchFamily="34" charset="0"/>
              <a:buChar char="•"/>
            </a:pPr>
            <a:r>
              <a:rPr lang="en-US" sz="1400" b="0" i="0" u="none" strike="noStrike">
                <a:effectLst/>
              </a:rPr>
              <a:t>Please be sure to explain, “Physical phones are only being given to legal assistants and receptionists and this decision was made by firm management.”</a:t>
            </a:r>
          </a:p>
          <a:p>
            <a:pPr marL="1143000" lvl="2" indent="-228600" algn="l">
              <a:buFont typeface="Arial" panose="020B0604020202020204" pitchFamily="34" charset="0"/>
              <a:buChar char="•"/>
            </a:pPr>
            <a:r>
              <a:rPr lang="en-US" sz="1400" b="0" i="0" u="none" strike="noStrike">
                <a:effectLst/>
              </a:rPr>
              <a:t>For now, if a user pushes back and wants this escalated, please let them know you’ll escalate to your manager and assign the incident to me. I’ll call them back and discuss. If needed I’ll escalate this to firm management and they can make a final decision.  </a:t>
            </a:r>
          </a:p>
          <a:p>
            <a:pPr marL="285750" indent="-285750" algn="l">
              <a:buFont typeface="Arial" panose="020B0604020202020204" pitchFamily="34" charset="0"/>
              <a:buChar char="•"/>
            </a:pPr>
            <a:r>
              <a:rPr lang="en-US" sz="1600" b="1" i="0" u="none" strike="noStrike">
                <a:solidFill>
                  <a:srgbClr val="7030A0"/>
                </a:solidFill>
                <a:effectLst/>
              </a:rPr>
              <a:t>Outbound calls:</a:t>
            </a:r>
            <a:r>
              <a:rPr lang="en-US" sz="1600" b="0" i="0" u="none" strike="noStrike">
                <a:solidFill>
                  <a:srgbClr val="7030A0"/>
                </a:solidFill>
                <a:effectLst/>
              </a:rPr>
              <a:t> </a:t>
            </a:r>
            <a:r>
              <a:rPr lang="en-US" sz="1600" b="0" i="0" u="none" strike="noStrike">
                <a:effectLst/>
              </a:rPr>
              <a:t>Remember that when dialing from Teams dial pad/8x8 the “9” is not needed. Just area code and phone number (1+###-###-####).</a:t>
            </a:r>
          </a:p>
          <a:p>
            <a:pPr marL="228600" indent="-228600">
              <a:buFont typeface="Arial" panose="020B0604020202020204" pitchFamily="34" charset="0"/>
              <a:buChar char="•"/>
            </a:pPr>
            <a:r>
              <a:rPr lang="en-US" sz="1600" b="1" i="0" u="none" strike="noStrike">
                <a:solidFill>
                  <a:srgbClr val="7030A0"/>
                </a:solidFill>
                <a:effectLst/>
              </a:rPr>
              <a:t>Printer Toner: </a:t>
            </a:r>
            <a:r>
              <a:rPr lang="en-US" sz="1600" b="0" i="0" u="none" strike="noStrike">
                <a:effectLst/>
              </a:rPr>
              <a:t>There is an ongoing issue with our toner supplier and Office Administrators have been contacted by Facilities, asking that they purchase toner from other vendors for now (Staples, Amazon, etc.). If a user reaches out to us about there not being available toner on-site for their printer, please direct them to contact their OA to order it.</a:t>
            </a:r>
          </a:p>
          <a:p>
            <a:pPr marL="228600" indent="-228600">
              <a:buFont typeface="Arial" panose="020B0604020202020204" pitchFamily="34" charset="0"/>
              <a:buChar char="•"/>
            </a:pPr>
            <a:r>
              <a:rPr lang="en-US" sz="1600" b="1" i="0" u="none" strike="noStrike">
                <a:solidFill>
                  <a:srgbClr val="7030A0"/>
                </a:solidFill>
                <a:effectLst/>
              </a:rPr>
              <a:t>Escalation Guide:</a:t>
            </a:r>
            <a:r>
              <a:rPr lang="en-US" sz="1600" b="0" i="0" u="none" strike="noStrike">
                <a:solidFill>
                  <a:srgbClr val="7030A0"/>
                </a:solidFill>
                <a:effectLst/>
              </a:rPr>
              <a:t> </a:t>
            </a:r>
            <a:r>
              <a:rPr lang="en-US" sz="1600" b="0" i="0" u="none" strike="noStrike">
                <a:effectLst/>
              </a:rPr>
              <a:t>The </a:t>
            </a:r>
            <a:r>
              <a:rPr lang="en-US" sz="1600" b="0" i="0" u="sng" strike="noStrike">
                <a:effectLst/>
                <a:hlinkClick r:id="rId3" tooltip="https://jacksonlewis.service-now.com/kb_view.do?sysparm_article=KB0010148">
                  <a:extLst>
                    <a:ext uri="{A12FA001-AC4F-418D-AE19-62706E023703}">
                      <ahyp:hlinkClr xmlns:ahyp="http://schemas.microsoft.com/office/drawing/2018/hyperlinkcolor" val="tx"/>
                    </a:ext>
                  </a:extLst>
                </a:hlinkClick>
              </a:rPr>
              <a:t>escalation guide</a:t>
            </a:r>
            <a:r>
              <a:rPr lang="en-US" sz="1600" b="0" i="0" u="none" strike="noStrike">
                <a:effectLst/>
              </a:rPr>
              <a:t> has been updated to reflect the above category changes as well as some of the recent additions that were missed. This list once again matches up with the incident table and has a listing of where these newer items should be escalated.</a:t>
            </a:r>
          </a:p>
          <a:p>
            <a:endParaRPr lang="en-US" sz="1400" b="0" i="0" u="none" strike="noStrike">
              <a:solidFill>
                <a:srgbClr val="172B4D"/>
              </a:solidFill>
              <a:effectLst/>
              <a:latin typeface="-apple-system"/>
            </a:endParaRPr>
          </a:p>
          <a:p>
            <a:pPr marL="285750" indent="-285750" algn="l">
              <a:buFont typeface="Arial" panose="020B0604020202020204" pitchFamily="34" charset="0"/>
              <a:buChar char="•"/>
            </a:pPr>
            <a:endParaRPr lang="en-US" b="0" i="0" u="none" strike="noStrike">
              <a:solidFill>
                <a:srgbClr val="172B4D"/>
              </a:solidFill>
              <a:effectLst/>
              <a:latin typeface="-apple-system"/>
            </a:endParaRPr>
          </a:p>
        </p:txBody>
      </p:sp>
    </p:spTree>
    <p:extLst>
      <p:ext uri="{BB962C8B-B14F-4D97-AF65-F5344CB8AC3E}">
        <p14:creationId xmlns:p14="http://schemas.microsoft.com/office/powerpoint/2010/main" val="1916140145"/>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4546A"/>
      </a:dk2>
      <a:lt2>
        <a:srgbClr val="E7E6E6"/>
      </a:lt2>
      <a:accent1>
        <a:srgbClr val="3B1365"/>
      </a:accent1>
      <a:accent2>
        <a:srgbClr val="FF5750"/>
      </a:accent2>
      <a:accent3>
        <a:srgbClr val="91D2F2"/>
      </a:accent3>
      <a:accent4>
        <a:srgbClr val="00A87E"/>
      </a:accent4>
      <a:accent5>
        <a:srgbClr val="BC3D95"/>
      </a:accent5>
      <a:accent6>
        <a:srgbClr val="FDF385"/>
      </a:accent6>
      <a:hlink>
        <a:srgbClr val="3B1264"/>
      </a:hlink>
      <a:folHlink>
        <a:srgbClr val="3B126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L_PPT_Short_V1_20200113.pptx  -  Read-Only" id="{48D00568-7052-4F53-AB33-9D3848305AA0}" vid="{2109B9BA-1E9D-414D-9B7E-3A0BDFCE5A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JL_PPT_Short_V1_20200113</Template>
  <Application>Microsoft Office PowerPoint</Application>
  <PresentationFormat>Widescreen</PresentationFormat>
  <Slides>18</Slides>
  <Notes>8</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Endpoints Operations</vt:lpstr>
      <vt:lpstr>Service Desk  Incident Management</vt:lpstr>
      <vt:lpstr>Incident Statistics </vt:lpstr>
      <vt:lpstr>Incident Statistics </vt:lpstr>
      <vt:lpstr>Incident Statistics </vt:lpstr>
      <vt:lpstr>Top 10 Customers</vt:lpstr>
      <vt:lpstr>Top 10 Customers cont.</vt:lpstr>
      <vt:lpstr>PowerPoint Presentation</vt:lpstr>
      <vt:lpstr>Update &amp; Reminder Highlights </vt:lpstr>
      <vt:lpstr> Technology Operations </vt:lpstr>
      <vt:lpstr>Escalation Status </vt:lpstr>
      <vt:lpstr>Logic Monitor Alerts </vt:lpstr>
      <vt:lpstr>Resource Uptime </vt:lpstr>
      <vt:lpstr>Endpoint Engineering</vt:lpstr>
      <vt:lpstr>PowerPoint Presentation</vt:lpstr>
      <vt:lpstr>PowerPoint Presentation</vt:lpstr>
      <vt:lpstr>Endpoint Model Performance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JL IT Risk &amp; Security TVA Report</dc:title>
  <dc:creator>Noble, Keith (IT)</dc:creator>
  <cp:revision>369</cp:revision>
  <dcterms:created xsi:type="dcterms:W3CDTF">2021-04-29T18:29:43Z</dcterms:created>
  <dcterms:modified xsi:type="dcterms:W3CDTF">2023-06-06T13:40:41Z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48b226d-6b88-4ce3-8eaa-79f3faccaf85_Enabled">
    <vt:lpwstr>true</vt:lpwstr>
  </property>
  <property fmtid="{D5CDD505-2E9C-101B-9397-08002B2CF9AE}" pid="3" name="MSIP_Label_348b226d-6b88-4ce3-8eaa-79f3faccaf85_SetDate">
    <vt:lpwstr>2021-04-29T18:29:43Z</vt:lpwstr>
  </property>
  <property fmtid="{D5CDD505-2E9C-101B-9397-08002B2CF9AE}" pid="4" name="MSIP_Label_348b226d-6b88-4ce3-8eaa-79f3faccaf85_Method">
    <vt:lpwstr>Standard</vt:lpwstr>
  </property>
  <property fmtid="{D5CDD505-2E9C-101B-9397-08002B2CF9AE}" pid="5" name="MSIP_Label_348b226d-6b88-4ce3-8eaa-79f3faccaf85_Name">
    <vt:lpwstr>348b226d-6b88-4ce3-8eaa-79f3faccaf85</vt:lpwstr>
  </property>
  <property fmtid="{D5CDD505-2E9C-101B-9397-08002B2CF9AE}" pid="6" name="MSIP_Label_348b226d-6b88-4ce3-8eaa-79f3faccaf85_SiteId">
    <vt:lpwstr>6ab77482-4dda-43b3-9e50-82db3e426c2c</vt:lpwstr>
  </property>
  <property fmtid="{D5CDD505-2E9C-101B-9397-08002B2CF9AE}" pid="7" name="MSIP_Label_348b226d-6b88-4ce3-8eaa-79f3faccaf85_ActionId">
    <vt:lpwstr>2d8f1f87-5cf1-4f44-9c7c-91a170a2c201</vt:lpwstr>
  </property>
  <property fmtid="{D5CDD505-2E9C-101B-9397-08002B2CF9AE}" pid="8" name="MSIP_Label_348b226d-6b88-4ce3-8eaa-79f3faccaf85_ContentBits">
    <vt:lpwstr>0</vt:lpwstr>
  </property>
</Properties>
</file>