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589" r:id="rId3"/>
    <p:sldId id="592" r:id="rId4"/>
    <p:sldId id="598" r:id="rId5"/>
    <p:sldId id="571" r:id="rId6"/>
    <p:sldId id="591" r:id="rId7"/>
    <p:sldId id="599" r:id="rId8"/>
    <p:sldId id="597" r:id="rId9"/>
    <p:sldId id="570" r:id="rId10"/>
    <p:sldId id="586" r:id="rId11"/>
    <p:sldId id="593" r:id="rId12"/>
    <p:sldId id="600" r:id="rId13"/>
    <p:sldId id="594" r:id="rId14"/>
    <p:sldId id="596" r:id="rId15"/>
    <p:sldId id="601" r:id="rId16"/>
  </p:sldIdLst>
  <p:sldSz cx="9144000" cy="6858000" type="screen4x3"/>
  <p:notesSz cx="7010400" cy="92964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5D5DD7"/>
    <a:srgbClr val="FF0000"/>
    <a:srgbClr val="526AE2"/>
    <a:srgbClr val="7286E8"/>
    <a:srgbClr val="819687"/>
    <a:srgbClr val="FF8000"/>
    <a:srgbClr val="CBCBF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8452" autoAdjust="0"/>
  </p:normalViewPr>
  <p:slideViewPr>
    <p:cSldViewPr snapToGrid="0"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14288"/>
            <a:ext cx="188238" cy="27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  <a:spAutoFit/>
          </a:bodyPr>
          <a:lstStyle>
            <a:lvl1pPr defTabSz="931863">
              <a:defRPr sz="1200" b="0">
                <a:solidFill>
                  <a:srgbClr val="474747"/>
                </a:solidFill>
              </a:defRPr>
            </a:lvl1pPr>
          </a:lstStyle>
          <a:p>
            <a:endParaRPr lang="en-US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822162" y="-14288"/>
            <a:ext cx="188238" cy="27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  <a:spAutoFit/>
          </a:bodyPr>
          <a:lstStyle>
            <a:lvl1pPr algn="r" defTabSz="931863">
              <a:defRPr sz="1200" b="0">
                <a:solidFill>
                  <a:srgbClr val="474747"/>
                </a:solidFill>
              </a:defRPr>
            </a:lvl1pPr>
          </a:lstStyle>
          <a:p>
            <a:endParaRPr lang="en-US"/>
          </a:p>
        </p:txBody>
      </p:sp>
      <p:sp>
        <p:nvSpPr>
          <p:cNvPr id="141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17647"/>
            <a:ext cx="188238" cy="27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  <a:spAutoFit/>
          </a:bodyPr>
          <a:lstStyle>
            <a:lvl1pPr defTabSz="931863">
              <a:defRPr sz="1200" b="0">
                <a:solidFill>
                  <a:srgbClr val="474747"/>
                </a:solidFill>
              </a:defRPr>
            </a:lvl1pPr>
          </a:lstStyle>
          <a:p>
            <a:endParaRPr lang="en-US"/>
          </a:p>
        </p:txBody>
      </p:sp>
      <p:sp>
        <p:nvSpPr>
          <p:cNvPr id="141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34675" y="9017647"/>
            <a:ext cx="375725" cy="27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  <a:spAutoFit/>
          </a:bodyPr>
          <a:lstStyle>
            <a:lvl1pPr algn="r" defTabSz="931863">
              <a:defRPr sz="1200" b="0">
                <a:solidFill>
                  <a:srgbClr val="474747"/>
                </a:solidFill>
              </a:defRPr>
            </a:lvl1pPr>
          </a:lstStyle>
          <a:p>
            <a:fld id="{C64DDAB8-FE78-4E7A-A773-67B9A3E743C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solidFill>
                  <a:srgbClr val="000052"/>
                </a:solidFill>
              </a:defRPr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solidFill>
                  <a:srgbClr val="000052"/>
                </a:solidFill>
              </a:defRPr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solidFill>
                  <a:srgbClr val="000052"/>
                </a:solidFill>
              </a:defRPr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solidFill>
                  <a:srgbClr val="000052"/>
                </a:solidFill>
              </a:defRPr>
            </a:lvl1pPr>
          </a:lstStyle>
          <a:p>
            <a:fld id="{96AFF79E-EDEC-4CFA-B1E3-4EB821246D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9B399-010B-46E7-83C6-4C4278C7F899}" type="slidenum">
              <a:rPr lang="en-US"/>
              <a:pPr/>
              <a:t>1</a:t>
            </a:fld>
            <a:endParaRPr lang="en-US"/>
          </a:p>
        </p:txBody>
      </p:sp>
      <p:sp>
        <p:nvSpPr>
          <p:cNvPr id="889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F79E-EDEC-4CFA-B1E3-4EB821246D0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F79E-EDEC-4CFA-B1E3-4EB821246D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AC8E5-58EE-4871-9737-AA6BF5501B2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F79E-EDEC-4CFA-B1E3-4EB821246D0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F79E-EDEC-4CFA-B1E3-4EB821246D0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F79E-EDEC-4CFA-B1E3-4EB821246D0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F79E-EDEC-4CFA-B1E3-4EB821246D0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F79E-EDEC-4CFA-B1E3-4EB821246D0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F79E-EDEC-4CFA-B1E3-4EB821246D0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0195" name="Picture 35" descr="AAMC_revPPTtitle_wh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588"/>
            <a:ext cx="9139237" cy="6853237"/>
          </a:xfrm>
          <a:prstGeom prst="rect">
            <a:avLst/>
          </a:prstGeom>
          <a:noFill/>
        </p:spPr>
      </p:pic>
      <p:sp>
        <p:nvSpPr>
          <p:cNvPr id="406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3125" y="2535238"/>
            <a:ext cx="7304088" cy="1187450"/>
          </a:xfrm>
        </p:spPr>
        <p:txBody>
          <a:bodyPr anchor="t"/>
          <a:lstStyle>
            <a:lvl1pPr>
              <a:lnSpc>
                <a:spcPct val="8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60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3125" y="4681538"/>
            <a:ext cx="7304088" cy="1273175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060164" name="Text Box 4"/>
          <p:cNvSpPr txBox="1">
            <a:spLocks noChangeArrowheads="1"/>
          </p:cNvSpPr>
          <p:nvPr/>
        </p:nvSpPr>
        <p:spPr bwMode="auto">
          <a:xfrm>
            <a:off x="1085850" y="4740275"/>
            <a:ext cx="1282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1066800">
              <a:spcBef>
                <a:spcPct val="50000"/>
              </a:spcBef>
            </a:pPr>
            <a:endParaRPr lang="en-US" b="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288" y="611188"/>
            <a:ext cx="2095500" cy="5557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025" y="611188"/>
            <a:ext cx="6138863" cy="5557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5" y="1401763"/>
            <a:ext cx="391795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01763"/>
            <a:ext cx="391795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297284"/>
            <a:ext cx="83867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087859"/>
            <a:ext cx="7988300" cy="525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8" name="Text Box 54"/>
          <p:cNvSpPr txBox="1">
            <a:spLocks noChangeArrowheads="1"/>
          </p:cNvSpPr>
          <p:nvPr/>
        </p:nvSpPr>
        <p:spPr bwMode="auto">
          <a:xfrm>
            <a:off x="1085850" y="4740275"/>
            <a:ext cx="1282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1066800">
              <a:spcBef>
                <a:spcPct val="50000"/>
              </a:spcBef>
            </a:pPr>
            <a:endParaRPr lang="en-US" b="0">
              <a:solidFill>
                <a:srgbClr val="474747"/>
              </a:solidFill>
            </a:endParaRPr>
          </a:p>
        </p:txBody>
      </p:sp>
      <p:pic>
        <p:nvPicPr>
          <p:cNvPr id="1106" name="Picture 82" descr="Era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56463" y="5867400"/>
            <a:ext cx="1806575" cy="990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889000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defTabSz="889000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34" charset="0"/>
        </a:defRPr>
      </a:lvl2pPr>
      <a:lvl3pPr algn="l" defTabSz="889000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34" charset="0"/>
        </a:defRPr>
      </a:lvl3pPr>
      <a:lvl4pPr algn="l" defTabSz="889000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34" charset="0"/>
        </a:defRPr>
      </a:lvl4pPr>
      <a:lvl5pPr algn="l" defTabSz="889000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34" charset="0"/>
        </a:defRPr>
      </a:lvl5pPr>
      <a:lvl6pPr marL="457200" algn="l" defTabSz="889000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34" charset="0"/>
        </a:defRPr>
      </a:lvl6pPr>
      <a:lvl7pPr marL="914400" algn="l" defTabSz="889000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34" charset="0"/>
        </a:defRPr>
      </a:lvl7pPr>
      <a:lvl8pPr marL="1371600" algn="l" defTabSz="889000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34" charset="0"/>
        </a:defRPr>
      </a:lvl8pPr>
      <a:lvl9pPr marL="1828800" algn="l" defTabSz="889000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defTabSz="889000" rtl="0" eaLnBrk="1" fontAlgn="base" hangingPunct="1">
        <a:lnSpc>
          <a:spcPct val="88000"/>
        </a:lnSpc>
        <a:spcBef>
          <a:spcPct val="50000"/>
        </a:spcBef>
        <a:spcAft>
          <a:spcPct val="0"/>
        </a:spcAft>
        <a:buClr>
          <a:schemeClr val="tx1"/>
        </a:buClr>
        <a:buSzPct val="90000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284163" algn="l" defTabSz="889000" rtl="0" eaLnBrk="1" fontAlgn="base" hangingPunct="1">
        <a:lnSpc>
          <a:spcPct val="88000"/>
        </a:lnSpc>
        <a:spcBef>
          <a:spcPct val="35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804863" indent="-292100" algn="l" defTabSz="889000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3pPr>
      <a:lvl4pPr marL="1201738" indent="-282575" algn="l" defTabSz="889000" rtl="0" eaLnBrk="1" fontAlgn="base" hangingPunct="1">
        <a:lnSpc>
          <a:spcPct val="88000"/>
        </a:lnSpc>
        <a:spcBef>
          <a:spcPct val="15000"/>
        </a:spcBef>
        <a:spcAft>
          <a:spcPct val="0"/>
        </a:spcAft>
        <a:buClr>
          <a:schemeClr val="tx1"/>
        </a:buClr>
        <a:buSzPct val="90000"/>
        <a:buFont typeface="Arial" charset="0"/>
        <a:buChar char="–"/>
        <a:defRPr sz="2800">
          <a:solidFill>
            <a:schemeClr val="tx1"/>
          </a:solidFill>
          <a:latin typeface="+mn-lt"/>
        </a:defRPr>
      </a:lvl4pPr>
      <a:lvl5pPr marL="1600200" indent="-284163" algn="l" defTabSz="889000" rtl="0" eaLnBrk="1" fontAlgn="base" hangingPunct="1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SzPct val="80000"/>
        <a:buChar char="o"/>
        <a:defRPr sz="2800">
          <a:solidFill>
            <a:schemeClr val="tx1"/>
          </a:solidFill>
          <a:latin typeface="+mn-lt"/>
        </a:defRPr>
      </a:lvl5pPr>
      <a:lvl6pPr marL="2057400" indent="-284163" algn="l" defTabSz="889000" rtl="0" eaLnBrk="1" fontAlgn="base" hangingPunct="1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SzPct val="80000"/>
        <a:buChar char="o"/>
        <a:defRPr sz="2800">
          <a:solidFill>
            <a:schemeClr val="tx1"/>
          </a:solidFill>
          <a:latin typeface="+mn-lt"/>
        </a:defRPr>
      </a:lvl6pPr>
      <a:lvl7pPr marL="2514600" indent="-284163" algn="l" defTabSz="889000" rtl="0" eaLnBrk="1" fontAlgn="base" hangingPunct="1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SzPct val="80000"/>
        <a:buChar char="o"/>
        <a:defRPr sz="2800">
          <a:solidFill>
            <a:schemeClr val="tx1"/>
          </a:solidFill>
          <a:latin typeface="+mn-lt"/>
        </a:defRPr>
      </a:lvl7pPr>
      <a:lvl8pPr marL="2971800" indent="-284163" algn="l" defTabSz="889000" rtl="0" eaLnBrk="1" fontAlgn="base" hangingPunct="1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SzPct val="80000"/>
        <a:buChar char="o"/>
        <a:defRPr sz="2800">
          <a:solidFill>
            <a:schemeClr val="tx1"/>
          </a:solidFill>
          <a:latin typeface="+mn-lt"/>
        </a:defRPr>
      </a:lvl8pPr>
      <a:lvl9pPr marL="3429000" indent="-284163" algn="l" defTabSz="889000" rtl="0" eaLnBrk="1" fontAlgn="base" hangingPunct="1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SzPct val="80000"/>
        <a:buChar char="o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amc.org/eras/lor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mc.org/download/139498/data/dws_user_guide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mc.org/services/eras/medical-schools/resourc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amc.org/eras/lorp" TargetMode="External"/><Relationship Id="rId4" Type="http://schemas.openxmlformats.org/officeDocument/2006/relationships/hyperlink" Target="https://www.aamc.org/students/medstudents/eras/residency/140552/resour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yeras@aamc.org" TargetMode="External"/><Relationship Id="rId2" Type="http://schemas.openxmlformats.org/officeDocument/2006/relationships/hyperlink" Target="mailto:erashelp@aamc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raslorportal@aamc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6528" name="Rectangle 16"/>
          <p:cNvSpPr>
            <a:spLocks noChangeArrowheads="1"/>
          </p:cNvSpPr>
          <p:nvPr/>
        </p:nvSpPr>
        <p:spPr bwMode="auto">
          <a:xfrm>
            <a:off x="587526" y="2430464"/>
            <a:ext cx="5791503" cy="55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89000">
              <a:lnSpc>
                <a:spcPct val="80000"/>
              </a:lnSpc>
              <a:buClr>
                <a:srgbClr val="DADDFE"/>
              </a:buClr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ERAS Letter of Recommendation (LoR) Process</a:t>
            </a:r>
            <a:r>
              <a:rPr lang="en-US" sz="3600" b="0" dirty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3600" b="0" dirty="0">
                <a:solidFill>
                  <a:schemeClr val="tx1"/>
                </a:solidFill>
                <a:latin typeface="Arial Black" pitchFamily="34" charset="0"/>
              </a:rPr>
            </a:b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8896529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663677" y="5758478"/>
            <a:ext cx="3731649" cy="7308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2013 ERAS Season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545" y="788431"/>
            <a:ext cx="8071945" cy="4111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Quick Facts About the LoR Portal 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441" y="1980491"/>
            <a:ext cx="8229600" cy="4450915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Once a letter has been uploaded for an applicant, it cannot be edited or deleted. 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Revised versions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will be pre-pended (attached) to the original LoR, allowing programs and medical schools to view the most recent version of the letter first and any subsequent versions in descending order of upload.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upload the LoR Request Form if using the LoR Portal.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 more detailed instructions on using the Portal, please  see the </a:t>
            </a:r>
            <a:r>
              <a:rPr lang="en-US" sz="14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LoR</a:t>
            </a:r>
            <a:r>
              <a:rPr lang="en-US" sz="1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Portal User Guide</a:t>
            </a:r>
            <a:r>
              <a:rPr lang="en-US" sz="1400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10350"/>
            <a:ext cx="8386763" cy="620712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Author Chooses to send the LoR to the Designated Dean’s Office for upload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67" y="1999542"/>
            <a:ext cx="7988300" cy="4649062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LoR Authors can hand deliver, fax, or email their letter and Letter Request Form to the Designated Dean’s Office.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Please include the Letter Request Form with your LoR when mailing it to the Designated Dean’s Office. 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If an Author sends the LoR to the applicant’s Designated Dean’s Office, it does not need to be uploaded using the LoR Portal.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47" y="760747"/>
            <a:ext cx="8386763" cy="6207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Designated Dean’s Offices Role in the LoR Process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AAMC_revPPTtitle_w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9237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6430" y="1837426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Designated Dean’s Offices Role in the </a:t>
            </a:r>
            <a:r>
              <a:rPr lang="en-US" sz="3600" dirty="0" err="1" smtClean="0">
                <a:solidFill>
                  <a:schemeClr val="tx1"/>
                </a:solidFill>
              </a:rPr>
              <a:t>LoR</a:t>
            </a:r>
            <a:r>
              <a:rPr lang="en-US" sz="3600" dirty="0" smtClean="0">
                <a:solidFill>
                  <a:schemeClr val="tx1"/>
                </a:solidFill>
              </a:rPr>
              <a:t> Process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46" y="883880"/>
            <a:ext cx="8386763" cy="620712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Designated Dean’s Offices Role in the LoR Process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64" y="1840368"/>
            <a:ext cx="5647838" cy="402559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Using the DWS software, Designated Dean’s Offices will still have the capability to upload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they receive from LoR Authors.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Designated Dean’s Office will be able to view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received from the LoR Portal in the DWS. 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 more detailed information about working with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 the  DWS, please consult the DWS User Guide: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https://www.aamc.org/download/139498/data/dws_user_guide.pdf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93" y="564703"/>
            <a:ext cx="8386763" cy="62071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More Detailed Information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18" y="1752093"/>
            <a:ext cx="6751427" cy="3734307"/>
          </a:xfrm>
        </p:spPr>
        <p:txBody>
          <a:bodyPr/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Medical Schools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https://www.aamc.org/services/eras/medical-schools/resources/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Applicants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https://www.aamc.org/students/medstudents/eras/residency/140552/resources.html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Letter of Recommendation Authors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https://www.aamc.org/eras/lorp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ERAS Contact Information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34" y="1501218"/>
            <a:ext cx="4842745" cy="4849478"/>
          </a:xfrm>
        </p:spPr>
        <p:txBody>
          <a:bodyPr/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Medical Schools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Email: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2"/>
              </a:rPr>
              <a:t>erashelp@aamc.org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Phone: 202-862-6249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Applicants</a:t>
            </a:r>
          </a:p>
          <a:p>
            <a:pPr lvl="1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myeras@aamc.org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Phone: 202-862-6264</a:t>
            </a:r>
          </a:p>
          <a:p>
            <a:pPr lvl="1">
              <a:buNone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LoR Authors </a:t>
            </a:r>
          </a:p>
          <a:p>
            <a:pPr lvl="1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4"/>
              </a:rPr>
              <a:t>eraslorportal@aamc.org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Phone: 202-862-6249</a:t>
            </a:r>
          </a:p>
          <a:p>
            <a:pPr lvl="1"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06241"/>
            <a:ext cx="5073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 Desk Hours of Operation </a:t>
            </a:r>
          </a:p>
          <a:p>
            <a:pPr lvl="1">
              <a:buNone/>
            </a:pPr>
            <a:r>
              <a:rPr lang="en-US" sz="1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Monday-Friday</a:t>
            </a:r>
          </a:p>
          <a:p>
            <a:pPr lvl="1">
              <a:buNone/>
            </a:pPr>
            <a:r>
              <a:rPr lang="en-US" sz="1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 a.m. - 6 p.m. ET</a:t>
            </a:r>
            <a:endParaRPr lang="en-US" sz="14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97" y="373484"/>
            <a:ext cx="8386763" cy="620712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Purpose of this Presentation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3" y="1989734"/>
            <a:ext cx="4517068" cy="2143856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presentation is designed to give an overview of the ERAS LoR process and the roles of applicants,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Authors, and medical schools within that process.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2530" name="Picture 2" descr="http://saferouteschagrin.com/wp-content/uploads/2011/10/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64023"/>
            <a:ext cx="3469341" cy="40128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ERAS LoR Process Overview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69" y="1100386"/>
            <a:ext cx="7988300" cy="478684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Applicants finalize LoR Author entries in MyERAS and generate Letter Request Forms for each letter.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Applicants deliver an LoR Request Form for each letter to their LoR Author(s). These forms instruct the author how to get their letter into the ERAS system.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LoR Authors create their letters and choose to either upload them directly to ERAS using the LoR Portal or submit them to the Designated Dean’s Offices for uploading.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Applicants assign the letter to programs they would like to apply to.</a:t>
            </a:r>
          </a:p>
          <a:p>
            <a:pPr lvl="1">
              <a:buNone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Medical schools and programs will be able to view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 their software regardless of how the letter was uploaded to ERAS.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AAMC_revPPTtitle_w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588"/>
            <a:ext cx="9139237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1321" y="1880559"/>
            <a:ext cx="5339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Applicant’s Role in the </a:t>
            </a:r>
            <a:r>
              <a:rPr lang="en-US" sz="3600" dirty="0" err="1" smtClean="0">
                <a:solidFill>
                  <a:schemeClr val="tx1"/>
                </a:solidFill>
              </a:rPr>
              <a:t>LoR</a:t>
            </a:r>
            <a:r>
              <a:rPr lang="en-US" sz="3600" dirty="0" smtClean="0">
                <a:solidFill>
                  <a:schemeClr val="tx1"/>
                </a:solidFill>
              </a:rPr>
              <a:t> Process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1" y="175364"/>
            <a:ext cx="8082419" cy="438411"/>
          </a:xfrm>
        </p:spPr>
        <p:txBody>
          <a:bodyPr>
            <a:noAutofit/>
          </a:bodyPr>
          <a:lstStyle/>
          <a:p>
            <a:pPr marL="0" lvl="1">
              <a:spcBef>
                <a:spcPct val="3000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Applicants Finalize LoR Authors in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MyERAS</a:t>
            </a:r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818" y="588725"/>
            <a:ext cx="8791343" cy="6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6" y="250521"/>
            <a:ext cx="8386763" cy="620712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Applicant Delivers LoR Request Form to LoR Author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49" y="1125436"/>
            <a:ext cx="3596492" cy="486200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Applicants can hand deliver, send via regular mail, fax, or email a Letter Request Form to their LoR Author. 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Letter Request Form includes all details needed for an LoR Author to submit an LoR to ERAS on behalf of an applicant. 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Letter Request Forms contain a unique letter ID; therefore, it should not be duplicated.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5700" y="576197"/>
            <a:ext cx="4997884" cy="628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73" y="522752"/>
            <a:ext cx="8386763" cy="6207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LoR Author’s Role in the LoR Process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AAMC_revPPTtitle_w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1588"/>
            <a:ext cx="9139237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3465" y="1828801"/>
            <a:ext cx="5434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LoR</a:t>
            </a:r>
            <a:r>
              <a:rPr lang="en-US" sz="3600" dirty="0" smtClean="0">
                <a:solidFill>
                  <a:schemeClr val="tx1"/>
                </a:solidFill>
              </a:rPr>
              <a:t> Author’s Role in the </a:t>
            </a:r>
            <a:r>
              <a:rPr lang="en-US" sz="3600" dirty="0" err="1" smtClean="0">
                <a:solidFill>
                  <a:schemeClr val="tx1"/>
                </a:solidFill>
              </a:rPr>
              <a:t>LoR</a:t>
            </a:r>
            <a:r>
              <a:rPr lang="en-US" sz="3600" dirty="0" smtClean="0">
                <a:solidFill>
                  <a:schemeClr val="tx1"/>
                </a:solidFill>
              </a:rPr>
              <a:t> Process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13" y="668219"/>
            <a:ext cx="8792424" cy="620712"/>
          </a:xfrm>
        </p:spPr>
        <p:txBody>
          <a:bodyPr/>
          <a:lstStyle/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LoR Author Chooses Method for Uploading Their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93" y="1599650"/>
            <a:ext cx="7988300" cy="525835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ERAS asks that LoR Authors use only one of the following methods to submit their letters: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Upload letters directly using the ERAS LoR Portal 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Send letters to the Designated Dean’s Office for uploading</a:t>
            </a:r>
          </a:p>
          <a:p>
            <a:pPr lvl="2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ERAS recommends all letters be signed and submitted on professional letterhead.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Only LORs should be uploaded to ERAS, never the Letter Request Forms. 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will be watermarked once they are uploaded to the ERAS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PostOffice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to indicate the source of the upload and the date/time it was made available in the ERAS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PostOffice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3909" y="429194"/>
            <a:ext cx="8241263" cy="62630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Author Chooses to Upload Directly Using the LoR Portal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75" y="1403229"/>
            <a:ext cx="3293852" cy="4682648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Have the Letter Request Form from the applicant available.</a:t>
            </a:r>
          </a:p>
          <a:p>
            <a:pPr lvl="1">
              <a:buFont typeface="Arial" pitchFamily="34" charset="0"/>
              <a:buChar char="•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Both a user name and password are required to log into the LoR Portal. </a:t>
            </a:r>
          </a:p>
          <a:p>
            <a:pPr lvl="1">
              <a:buFont typeface="Arial" pitchFamily="34" charset="0"/>
              <a:buChar char="•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If an author uses the LoR Portal to send an LoR to ERAS, it does not need to go to the Designated Dean’s Office. </a:t>
            </a:r>
          </a:p>
          <a:p>
            <a:pPr lvl="1">
              <a:buFont typeface="Arial" pitchFamily="34" charset="0"/>
              <a:buChar char="•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249" y="5771832"/>
            <a:ext cx="6538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92F6D"/>
                </a:solidFill>
                <a:latin typeface="Times New Roman" pitchFamily="18" charset="0"/>
                <a:cs typeface="Times New Roman" pitchFamily="18" charset="0"/>
              </a:rPr>
              <a:t>Please see the LoR Portal User Guide for detailed instructions on how to create a user name and password, as well as how to use the LoR Portal.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8887" y="935604"/>
            <a:ext cx="5295009" cy="470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SETTINGS" val="1"/>
  <p:tag name="ADVSHOWMETER" val="0"/>
  <p:tag name="ADVGLOBALTRANSITION" val="-1"/>
  <p:tag name="ADVSCREENWIDTH" val="800"/>
  <p:tag name="ADVSCREENHEIGHT" val="600"/>
  <p:tag name="ADVFASTTRANSITIONS" val="1"/>
  <p:tag name="ADVGAMMA" val="0.000000"/>
  <p:tag name="ADVDIMBULLETS" val="0"/>
  <p:tag name="ADVPANSCAN" val="0"/>
  <p:tag name="ADVBEVELING" val="0"/>
  <p:tag name="ADVSHADOWS" val="1"/>
  <p:tag name="ADVAATEXT" val="1"/>
  <p:tag name="ADVAASHAPES" val="1"/>
</p:tagLst>
</file>

<file path=ppt/theme/theme1.xml><?xml version="1.0" encoding="utf-8"?>
<a:theme xmlns:a="http://schemas.openxmlformats.org/drawingml/2006/main" name="ERAS Template">
  <a:themeElements>
    <a:clrScheme name="AAMC White PPT">
      <a:dk1>
        <a:srgbClr val="092F6D"/>
      </a:dk1>
      <a:lt1>
        <a:srgbClr val="FFFFFF"/>
      </a:lt1>
      <a:dk2>
        <a:srgbClr val="092F6D"/>
      </a:dk2>
      <a:lt2>
        <a:srgbClr val="FFFFFF"/>
      </a:lt2>
      <a:accent1>
        <a:srgbClr val="800000"/>
      </a:accent1>
      <a:accent2>
        <a:srgbClr val="809195"/>
      </a:accent2>
      <a:accent3>
        <a:srgbClr val="092F6D"/>
      </a:accent3>
      <a:accent4>
        <a:srgbClr val="256F4A"/>
      </a:accent4>
      <a:accent5>
        <a:srgbClr val="FF8000"/>
      </a:accent5>
      <a:accent6>
        <a:srgbClr val="CBCBFE"/>
      </a:accent6>
      <a:hlink>
        <a:srgbClr val="475185"/>
      </a:hlink>
      <a:folHlink>
        <a:srgbClr val="475185"/>
      </a:folHlink>
    </a:clrScheme>
    <a:fontScheme name="AAMC White PowerPoi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b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AMC White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White PowerPoi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White PowerPoi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White PowerPoi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White PowerPo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White PowerPo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White PowerPo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White PowerPoint 8">
        <a:dk1>
          <a:srgbClr val="339866"/>
        </a:dk1>
        <a:lt1>
          <a:srgbClr val="FAFAFA"/>
        </a:lt1>
        <a:dk2>
          <a:srgbClr val="092F6D"/>
        </a:dk2>
        <a:lt2>
          <a:srgbClr val="FEBD67"/>
        </a:lt2>
        <a:accent1>
          <a:srgbClr val="C2C93F"/>
        </a:accent1>
        <a:accent2>
          <a:srgbClr val="54609E"/>
        </a:accent2>
        <a:accent3>
          <a:srgbClr val="AAADBA"/>
        </a:accent3>
        <a:accent4>
          <a:srgbClr val="D6D6D6"/>
        </a:accent4>
        <a:accent5>
          <a:srgbClr val="DDE1AF"/>
        </a:accent5>
        <a:accent6>
          <a:srgbClr val="4B568F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White PowerPoint 9">
        <a:dk1>
          <a:srgbClr val="339866"/>
        </a:dk1>
        <a:lt1>
          <a:srgbClr val="FAFAFA"/>
        </a:lt1>
        <a:dk2>
          <a:srgbClr val="092F6D"/>
        </a:dk2>
        <a:lt2>
          <a:srgbClr val="FEBD67"/>
        </a:lt2>
        <a:accent1>
          <a:srgbClr val="339866"/>
        </a:accent1>
        <a:accent2>
          <a:srgbClr val="C1C83F"/>
        </a:accent2>
        <a:accent3>
          <a:srgbClr val="AAADBA"/>
        </a:accent3>
        <a:accent4>
          <a:srgbClr val="D6D6D6"/>
        </a:accent4>
        <a:accent5>
          <a:srgbClr val="ADCAB8"/>
        </a:accent5>
        <a:accent6>
          <a:srgbClr val="AFB538"/>
        </a:accent6>
        <a:hlink>
          <a:srgbClr val="FFFFFF"/>
        </a:hlink>
        <a:folHlink>
          <a:srgbClr val="54609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White PowerPoint 10">
        <a:dk1>
          <a:srgbClr val="8E0000"/>
        </a:dk1>
        <a:lt1>
          <a:srgbClr val="FAFAFA"/>
        </a:lt1>
        <a:dk2>
          <a:srgbClr val="092F6D"/>
        </a:dk2>
        <a:lt2>
          <a:srgbClr val="FEBD67"/>
        </a:lt2>
        <a:accent1>
          <a:srgbClr val="339866"/>
        </a:accent1>
        <a:accent2>
          <a:srgbClr val="C1C83F"/>
        </a:accent2>
        <a:accent3>
          <a:srgbClr val="AAADBA"/>
        </a:accent3>
        <a:accent4>
          <a:srgbClr val="D6D6D6"/>
        </a:accent4>
        <a:accent5>
          <a:srgbClr val="ADCAB8"/>
        </a:accent5>
        <a:accent6>
          <a:srgbClr val="AFB538"/>
        </a:accent6>
        <a:hlink>
          <a:srgbClr val="FFFFFF"/>
        </a:hlink>
        <a:folHlink>
          <a:srgbClr val="54609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White PowerPoint 11">
        <a:dk1>
          <a:srgbClr val="092F6D"/>
        </a:dk1>
        <a:lt1>
          <a:srgbClr val="F9F9F9"/>
        </a:lt1>
        <a:dk2>
          <a:srgbClr val="092F6D"/>
        </a:dk2>
        <a:lt2>
          <a:srgbClr val="475185"/>
        </a:lt2>
        <a:accent1>
          <a:srgbClr val="CE6F18"/>
        </a:accent1>
        <a:accent2>
          <a:srgbClr val="C1C83F"/>
        </a:accent2>
        <a:accent3>
          <a:srgbClr val="FBFBFB"/>
        </a:accent3>
        <a:accent4>
          <a:srgbClr val="06275C"/>
        </a:accent4>
        <a:accent5>
          <a:srgbClr val="E3BBAB"/>
        </a:accent5>
        <a:accent6>
          <a:srgbClr val="AFB538"/>
        </a:accent6>
        <a:hlink>
          <a:srgbClr val="092F6D"/>
        </a:hlink>
        <a:folHlink>
          <a:srgbClr val="3397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White PowerPoint 12">
        <a:dk1>
          <a:srgbClr val="092F6D"/>
        </a:dk1>
        <a:lt1>
          <a:srgbClr val="FFFFFF"/>
        </a:lt1>
        <a:dk2>
          <a:srgbClr val="092F6D"/>
        </a:dk2>
        <a:lt2>
          <a:srgbClr val="475185"/>
        </a:lt2>
        <a:accent1>
          <a:srgbClr val="CE6F18"/>
        </a:accent1>
        <a:accent2>
          <a:srgbClr val="C1C83F"/>
        </a:accent2>
        <a:accent3>
          <a:srgbClr val="FFFFFF"/>
        </a:accent3>
        <a:accent4>
          <a:srgbClr val="06275C"/>
        </a:accent4>
        <a:accent5>
          <a:srgbClr val="E3BBAB"/>
        </a:accent5>
        <a:accent6>
          <a:srgbClr val="AFB538"/>
        </a:accent6>
        <a:hlink>
          <a:srgbClr val="092F6D"/>
        </a:hlink>
        <a:folHlink>
          <a:srgbClr val="3397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White PowerPoint 13">
        <a:dk1>
          <a:srgbClr val="092F6D"/>
        </a:dk1>
        <a:lt1>
          <a:srgbClr val="FFFFFF"/>
        </a:lt1>
        <a:dk2>
          <a:srgbClr val="092F6D"/>
        </a:dk2>
        <a:lt2>
          <a:srgbClr val="475185"/>
        </a:lt2>
        <a:accent1>
          <a:srgbClr val="800000"/>
        </a:accent1>
        <a:accent2>
          <a:srgbClr val="809195"/>
        </a:accent2>
        <a:accent3>
          <a:srgbClr val="FFFFFF"/>
        </a:accent3>
        <a:accent4>
          <a:srgbClr val="06275C"/>
        </a:accent4>
        <a:accent5>
          <a:srgbClr val="C0AAAA"/>
        </a:accent5>
        <a:accent6>
          <a:srgbClr val="738387"/>
        </a:accent6>
        <a:hlink>
          <a:srgbClr val="092F6D"/>
        </a:hlink>
        <a:folHlink>
          <a:srgbClr val="256F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ERAS Template</Template>
  <TotalTime>1102</TotalTime>
  <Words>777</Words>
  <Application>Microsoft Office PowerPoint</Application>
  <PresentationFormat>On-screen Show (4:3)</PresentationFormat>
  <Paragraphs>99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ERAS Template</vt:lpstr>
      <vt:lpstr>Slide 1</vt:lpstr>
      <vt:lpstr>Purpose of this Presentation</vt:lpstr>
      <vt:lpstr>ERAS LoR Process Overview</vt:lpstr>
      <vt:lpstr>Slide 4</vt:lpstr>
      <vt:lpstr>Applicants Finalize LoR Authors in MyERAS</vt:lpstr>
      <vt:lpstr>Applicant Delivers LoR Request Form to LoR Author</vt:lpstr>
      <vt:lpstr>LoR Author’s Role in the LoR Process</vt:lpstr>
      <vt:lpstr>LoR Author Chooses Method for Uploading Their Letter</vt:lpstr>
      <vt:lpstr>Author Chooses to Upload Directly Using the LoR Portal</vt:lpstr>
      <vt:lpstr>Quick Facts About the LoR Portal </vt:lpstr>
      <vt:lpstr>Author Chooses to send the LoR to the Designated Dean’s Office for upload</vt:lpstr>
      <vt:lpstr>Designated Dean’s Offices Role in the LoR Process </vt:lpstr>
      <vt:lpstr>Designated Dean’s Offices Role in the LoR Process </vt:lpstr>
      <vt:lpstr>More Detailed Information </vt:lpstr>
      <vt:lpstr>ERAS Contact Information  </vt:lpstr>
    </vt:vector>
  </TitlesOfParts>
  <Company>AAMC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Case Study</dc:subject>
  <dc:creator>Donte</dc:creator>
  <cp:keywords>Overview Siegel Gale</cp:keywords>
  <cp:lastModifiedBy>%username%</cp:lastModifiedBy>
  <cp:revision>98</cp:revision>
  <cp:lastPrinted>2004-07-27T15:39:03Z</cp:lastPrinted>
  <dcterms:created xsi:type="dcterms:W3CDTF">2012-06-14T20:27:12Z</dcterms:created>
  <dcterms:modified xsi:type="dcterms:W3CDTF">2012-07-19T14:39:58Z</dcterms:modified>
</cp:coreProperties>
</file>