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9" r:id="rId2"/>
    <p:sldId id="298" r:id="rId3"/>
    <p:sldId id="290" r:id="rId4"/>
    <p:sldId id="258" r:id="rId5"/>
    <p:sldId id="299" r:id="rId6"/>
    <p:sldId id="259" r:id="rId7"/>
    <p:sldId id="281" r:id="rId8"/>
    <p:sldId id="296" r:id="rId9"/>
    <p:sldId id="291" r:id="rId10"/>
    <p:sldId id="257" r:id="rId11"/>
    <p:sldId id="260" r:id="rId12"/>
    <p:sldId id="261" r:id="rId13"/>
    <p:sldId id="264" r:id="rId14"/>
    <p:sldId id="292" r:id="rId15"/>
    <p:sldId id="267" r:id="rId16"/>
    <p:sldId id="271" r:id="rId17"/>
    <p:sldId id="268" r:id="rId18"/>
    <p:sldId id="269" r:id="rId19"/>
    <p:sldId id="278" r:id="rId20"/>
    <p:sldId id="272" r:id="rId21"/>
    <p:sldId id="270" r:id="rId22"/>
    <p:sldId id="274" r:id="rId23"/>
    <p:sldId id="276" r:id="rId24"/>
    <p:sldId id="277" r:id="rId25"/>
    <p:sldId id="279" r:id="rId26"/>
    <p:sldId id="280" r:id="rId27"/>
    <p:sldId id="293" r:id="rId28"/>
    <p:sldId id="286" r:id="rId29"/>
    <p:sldId id="287" r:id="rId30"/>
    <p:sldId id="297" r:id="rId31"/>
    <p:sldId id="29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87" autoAdjust="0"/>
    <p:restoredTop sz="94660"/>
  </p:normalViewPr>
  <p:slideViewPr>
    <p:cSldViewPr>
      <p:cViewPr varScale="1">
        <p:scale>
          <a:sx n="68" d="100"/>
          <a:sy n="68" d="100"/>
        </p:scale>
        <p:origin x="-5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BA4D6-822B-4405-A36F-0175C83DEDFE}" type="datetimeFigureOut">
              <a:rPr lang="en-US" smtClean="0"/>
              <a:pPr/>
              <a:t>07/19/2012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85590-086B-43B8-8084-B4C9290B68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785590-086B-43B8-8084-B4C9290B6879}"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785590-086B-43B8-8084-B4C9290B6879}"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ECBDC-B69E-47DD-93A1-BC76AEB54D39}" type="slidenum">
              <a:rPr lang="en-US"/>
              <a:pPr/>
              <a:t>31</a:t>
            </a:fld>
            <a:endParaRPr lang="en-US"/>
          </a:p>
        </p:txBody>
      </p:sp>
      <p:sp>
        <p:nvSpPr>
          <p:cNvPr id="9555970" name="Rectangle 2"/>
          <p:cNvSpPr>
            <a:spLocks noGrp="1" noRot="1" noChangeAspect="1" noChangeArrowheads="1" noTextEdit="1"/>
          </p:cNvSpPr>
          <p:nvPr>
            <p:ph type="sldImg"/>
          </p:nvPr>
        </p:nvSpPr>
        <p:spPr>
          <a:ln/>
        </p:spPr>
      </p:sp>
      <p:sp>
        <p:nvSpPr>
          <p:cNvPr id="95559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E6A369-B34E-4D0A-8839-D3B1F402699C}" type="datetimeFigureOut">
              <a:rPr lang="en-US" smtClean="0"/>
              <a:pPr/>
              <a:t>07/19/2012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CD842-684C-422B-B45A-5BEB87C051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6A369-B34E-4D0A-8839-D3B1F402699C}" type="datetimeFigureOut">
              <a:rPr lang="en-US" smtClean="0"/>
              <a:pPr/>
              <a:t>07/19/2012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CD842-684C-422B-B45A-5BEB87C051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nrmp.org/"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aamc.org/download/139498/data/dws_user_guide.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mailto:myeras@aamc.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AAMC_revPPTtitle_wh"/>
          <p:cNvPicPr>
            <a:picLocks noChangeAspect="1" noChangeArrowheads="1"/>
          </p:cNvPicPr>
          <p:nvPr/>
        </p:nvPicPr>
        <p:blipFill>
          <a:blip r:embed="rId2" cstate="print"/>
          <a:srcRect/>
          <a:stretch>
            <a:fillRect/>
          </a:stretch>
        </p:blipFill>
        <p:spPr bwMode="auto">
          <a:xfrm>
            <a:off x="0" y="4763"/>
            <a:ext cx="9139237" cy="6853237"/>
          </a:xfrm>
          <a:prstGeom prst="rect">
            <a:avLst/>
          </a:prstGeom>
          <a:noFill/>
          <a:ln w="9525">
            <a:noFill/>
            <a:miter lim="800000"/>
            <a:headEnd/>
            <a:tailEnd/>
          </a:ln>
        </p:spPr>
      </p:pic>
      <p:sp>
        <p:nvSpPr>
          <p:cNvPr id="5" name="Rectangle 4"/>
          <p:cNvSpPr/>
          <p:nvPr/>
        </p:nvSpPr>
        <p:spPr>
          <a:xfrm>
            <a:off x="381000" y="1066801"/>
            <a:ext cx="5257800" cy="5262979"/>
          </a:xfrm>
          <a:prstGeom prst="rect">
            <a:avLst/>
          </a:prstGeom>
        </p:spPr>
        <p:txBody>
          <a:bodyPr wrap="square">
            <a:spAutoFit/>
          </a:bodyPr>
          <a:lstStyle/>
          <a:p>
            <a:r>
              <a:rPr lang="en-US" sz="4400" b="1" dirty="0" smtClean="0">
                <a:solidFill>
                  <a:schemeClr val="tx2"/>
                </a:solidFill>
                <a:latin typeface="Times New Roman" pitchFamily="18" charset="0"/>
                <a:cs typeface="Times New Roman" pitchFamily="18" charset="0"/>
              </a:rPr>
              <a:t>ERAS (Electronic Residency Application Service) </a:t>
            </a:r>
            <a:br>
              <a:rPr lang="en-US" sz="4400" b="1" dirty="0" smtClean="0">
                <a:solidFill>
                  <a:schemeClr val="tx2"/>
                </a:solidFill>
                <a:latin typeface="Times New Roman" pitchFamily="18" charset="0"/>
                <a:cs typeface="Times New Roman" pitchFamily="18" charset="0"/>
              </a:rPr>
            </a:br>
            <a:r>
              <a:rPr lang="en-US" sz="4400" b="1" dirty="0" smtClean="0">
                <a:solidFill>
                  <a:schemeClr val="tx2"/>
                </a:solidFill>
                <a:latin typeface="Times New Roman" pitchFamily="18" charset="0"/>
                <a:cs typeface="Times New Roman" pitchFamily="18" charset="0"/>
              </a:rPr>
              <a:t> </a:t>
            </a:r>
          </a:p>
          <a:p>
            <a:r>
              <a:rPr lang="en-US" sz="4000" b="1" dirty="0" err="1" smtClean="0">
                <a:solidFill>
                  <a:schemeClr val="tx2"/>
                </a:solidFill>
                <a:latin typeface="Times New Roman" pitchFamily="18" charset="0"/>
                <a:cs typeface="Times New Roman" pitchFamily="18" charset="0"/>
              </a:rPr>
              <a:t>MyERAS</a:t>
            </a:r>
            <a:r>
              <a:rPr lang="en-US" sz="4000" b="1" dirty="0" smtClean="0">
                <a:solidFill>
                  <a:schemeClr val="tx2"/>
                </a:solidFill>
                <a:latin typeface="Times New Roman" pitchFamily="18" charset="0"/>
                <a:cs typeface="Times New Roman" pitchFamily="18" charset="0"/>
              </a:rPr>
              <a:t> 2013 Season</a:t>
            </a:r>
          </a:p>
          <a:p>
            <a:endParaRPr lang="en-US" sz="4000" b="1" dirty="0" smtClean="0">
              <a:solidFill>
                <a:schemeClr val="tx2"/>
              </a:solidFill>
              <a:latin typeface="Times New Roman" pitchFamily="18" charset="0"/>
              <a:cs typeface="Times New Roman" pitchFamily="18" charset="0"/>
            </a:endParaRPr>
          </a:p>
          <a:p>
            <a:endParaRPr lang="en-US" sz="4000" b="1" dirty="0" smtClean="0">
              <a:solidFill>
                <a:schemeClr val="tx2"/>
              </a:solidFill>
              <a:latin typeface="Times New Roman" pitchFamily="18" charset="0"/>
              <a:cs typeface="Times New Roman" pitchFamily="18" charset="0"/>
            </a:endParaRPr>
          </a:p>
          <a:p>
            <a:endParaRPr lang="en-US" sz="4000" dirty="0">
              <a:solidFill>
                <a:schemeClr val="tx2"/>
              </a:solidFill>
              <a:latin typeface="Times New Roman" pitchFamily="18" charset="0"/>
              <a:cs typeface="Times New Roman" pitchFamily="18" charset="0"/>
            </a:endParaRPr>
          </a:p>
        </p:txBody>
      </p:sp>
      <p:sp>
        <p:nvSpPr>
          <p:cNvPr id="8" name="Rectangle 7"/>
          <p:cNvSpPr/>
          <p:nvPr/>
        </p:nvSpPr>
        <p:spPr>
          <a:xfrm>
            <a:off x="533400" y="3962400"/>
            <a:ext cx="4343400" cy="1077218"/>
          </a:xfrm>
          <a:prstGeom prst="rect">
            <a:avLst/>
          </a:prstGeom>
        </p:spPr>
        <p:txBody>
          <a:bodyPr wrap="square">
            <a:spAutoFit/>
          </a:bodyPr>
          <a:lstStyle/>
          <a:p>
            <a:endParaRPr lang="en-US" sz="2400" b="1" dirty="0" smtClean="0">
              <a:solidFill>
                <a:schemeClr val="tx2"/>
              </a:solidFill>
              <a:latin typeface="Times New Roman" pitchFamily="18" charset="0"/>
              <a:cs typeface="Times New Roman" pitchFamily="18" charset="0"/>
            </a:endParaRPr>
          </a:p>
          <a:p>
            <a:endParaRPr lang="en-US" sz="2000" b="1" dirty="0" smtClean="0">
              <a:solidFill>
                <a:schemeClr val="tx2"/>
              </a:solidFill>
              <a:latin typeface="Times New Roman" pitchFamily="18" charset="0"/>
              <a:cs typeface="Times New Roman" pitchFamily="18" charset="0"/>
            </a:endParaRPr>
          </a:p>
          <a:p>
            <a:endParaRPr lang="en-US" sz="2000"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362200" cy="565150"/>
          </a:xfrm>
        </p:spPr>
        <p:txBody>
          <a:bodyPr>
            <a:noAutofit/>
          </a:bodyPr>
          <a:lstStyle/>
          <a:p>
            <a:pPr algn="ctr"/>
            <a:r>
              <a:rPr lang="en-US" dirty="0" smtClean="0">
                <a:solidFill>
                  <a:schemeClr val="tx2"/>
                </a:solidFill>
                <a:latin typeface="Times New Roman" pitchFamily="18" charset="0"/>
                <a:cs typeface="Times New Roman" pitchFamily="18" charset="0"/>
              </a:rPr>
              <a:t>MyERAS 2013 Registration</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228600" y="838200"/>
            <a:ext cx="2590801" cy="4343400"/>
          </a:xfrm>
        </p:spPr>
        <p:txBody>
          <a:bodyPr>
            <a:noAutofit/>
          </a:bodyPr>
          <a:lstStyle/>
          <a:p>
            <a:r>
              <a:rPr lang="en-US" sz="1300" dirty="0" smtClean="0">
                <a:solidFill>
                  <a:schemeClr val="tx2"/>
                </a:solidFill>
                <a:latin typeface="Times New Roman" pitchFamily="18" charset="0"/>
                <a:cs typeface="Times New Roman" pitchFamily="18" charset="0"/>
              </a:rPr>
              <a:t>You must register for the ERAS 2013 season before you can begin working on your application.</a:t>
            </a:r>
          </a:p>
          <a:p>
            <a:endParaRPr lang="en-US" sz="1300" dirty="0" smtClean="0">
              <a:solidFill>
                <a:schemeClr val="tx2"/>
              </a:solidFill>
              <a:latin typeface="Times New Roman" pitchFamily="18" charset="0"/>
              <a:cs typeface="Times New Roman" pitchFamily="18" charset="0"/>
            </a:endParaRPr>
          </a:p>
          <a:p>
            <a:r>
              <a:rPr lang="en-US" sz="1300" dirty="0" smtClean="0">
                <a:solidFill>
                  <a:schemeClr val="tx2"/>
                </a:solidFill>
                <a:latin typeface="Times New Roman" pitchFamily="18" charset="0"/>
                <a:cs typeface="Times New Roman" pitchFamily="18" charset="0"/>
              </a:rPr>
              <a:t>You will need an ERAS 2013 Token to register on the MyERAS Web site. Contact your Designated Dean’s Office  to obtain an ERAS 2013 Token.</a:t>
            </a:r>
          </a:p>
          <a:p>
            <a:endParaRPr lang="en-US" sz="1300" dirty="0" smtClean="0">
              <a:solidFill>
                <a:schemeClr val="tx2"/>
              </a:solidFill>
              <a:latin typeface="Times New Roman" pitchFamily="18" charset="0"/>
              <a:cs typeface="Times New Roman" pitchFamily="18" charset="0"/>
            </a:endParaRPr>
          </a:p>
          <a:p>
            <a:r>
              <a:rPr lang="en-US" sz="1300" dirty="0" smtClean="0">
                <a:solidFill>
                  <a:schemeClr val="tx2"/>
                </a:solidFill>
                <a:latin typeface="Times New Roman" pitchFamily="18" charset="0"/>
                <a:cs typeface="Times New Roman" pitchFamily="18" charset="0"/>
              </a:rPr>
              <a:t>The token can be printed and distributed in person or by e-mail. The token text provides you with information you should know before you register, step-by-step instructions on how to register and your token ID.</a:t>
            </a:r>
            <a:endParaRPr lang="en-US" sz="1300" dirty="0">
              <a:solidFill>
                <a:schemeClr val="tx2"/>
              </a:solidFill>
              <a:latin typeface="Times New Roman" pitchFamily="18" charset="0"/>
              <a:cs typeface="Times New Roman" pitchFamily="18" charset="0"/>
            </a:endParaRPr>
          </a:p>
        </p:txBody>
      </p:sp>
      <p:pic>
        <p:nvPicPr>
          <p:cNvPr id="1028" name="Picture 4"/>
          <p:cNvPicPr>
            <a:picLocks noGrp="1" noChangeAspect="1" noChangeArrowheads="1"/>
          </p:cNvPicPr>
          <p:nvPr>
            <p:ph idx="1"/>
          </p:nvPr>
        </p:nvPicPr>
        <p:blipFill>
          <a:blip r:embed="rId2" cstate="print"/>
          <a:srcRect/>
          <a:stretch>
            <a:fillRect/>
          </a:stretch>
        </p:blipFill>
        <p:spPr bwMode="auto">
          <a:xfrm>
            <a:off x="3137539" y="152400"/>
            <a:ext cx="5612122" cy="6553200"/>
          </a:xfrm>
          <a:prstGeom prst="rect">
            <a:avLst/>
          </a:prstGeom>
          <a:noFill/>
          <a:ln w="12700">
            <a:solidFill>
              <a:schemeClr val="accent1"/>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209799" cy="869950"/>
          </a:xfrm>
        </p:spPr>
        <p:txBody>
          <a:bodyPr>
            <a:noAutofit/>
          </a:bodyPr>
          <a:lstStyle/>
          <a:p>
            <a:pPr algn="ctr"/>
            <a:r>
              <a:rPr lang="en-US" dirty="0" smtClean="0">
                <a:solidFill>
                  <a:schemeClr val="tx2"/>
                </a:solidFill>
                <a:latin typeface="Times New Roman" pitchFamily="18" charset="0"/>
                <a:cs typeface="Times New Roman" pitchFamily="18" charset="0"/>
              </a:rPr>
              <a:t>MyERAS 2013 Registration (cont’d.)</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304801" y="1295400"/>
            <a:ext cx="2362200" cy="5410200"/>
          </a:xfrm>
        </p:spPr>
        <p:txBody>
          <a:bodyPr>
            <a:normAutofit fontScale="92500"/>
          </a:bodyPr>
          <a:lstStyle/>
          <a:p>
            <a:r>
              <a:rPr lang="en-US" sz="1500" dirty="0" smtClean="0">
                <a:solidFill>
                  <a:schemeClr val="tx2"/>
                </a:solidFill>
                <a:latin typeface="Times New Roman" pitchFamily="18" charset="0"/>
                <a:cs typeface="Times New Roman" pitchFamily="18" charset="0"/>
              </a:rPr>
              <a:t>The MyERAS login page is where you can register and login to your MyERAS application.</a:t>
            </a:r>
          </a:p>
          <a:p>
            <a:endParaRPr lang="en-US" sz="1600" dirty="0" smtClean="0">
              <a:solidFill>
                <a:schemeClr val="tx2"/>
              </a:solidFill>
              <a:latin typeface="Times New Roman" pitchFamily="18" charset="0"/>
              <a:cs typeface="Times New Roman" pitchFamily="18" charset="0"/>
            </a:endParaRPr>
          </a:p>
          <a:p>
            <a:r>
              <a:rPr lang="en-US" sz="1500" dirty="0" smtClean="0">
                <a:solidFill>
                  <a:schemeClr val="tx2"/>
                </a:solidFill>
                <a:latin typeface="Times New Roman" pitchFamily="18" charset="0"/>
                <a:cs typeface="Times New Roman" pitchFamily="18" charset="0"/>
              </a:rPr>
              <a:t>Once you have an ERAS 2013 Token ID, go to the </a:t>
            </a:r>
            <a:r>
              <a:rPr lang="en-US" sz="1500" dirty="0" smtClean="0">
                <a:solidFill>
                  <a:schemeClr val="tx2"/>
                </a:solidFill>
                <a:latin typeface="Times New Roman" pitchFamily="18" charset="0"/>
                <a:cs typeface="Times New Roman" pitchFamily="18" charset="0"/>
                <a:hlinkClick r:id="rId2" action="ppaction://hlinksldjump"/>
              </a:rPr>
              <a:t>MyERAS login page </a:t>
            </a:r>
            <a:r>
              <a:rPr lang="en-US" sz="1500" dirty="0" smtClean="0">
                <a:solidFill>
                  <a:schemeClr val="tx2"/>
                </a:solidFill>
                <a:latin typeface="Times New Roman" pitchFamily="18" charset="0"/>
                <a:cs typeface="Times New Roman" pitchFamily="18" charset="0"/>
              </a:rPr>
              <a:t>and click </a:t>
            </a:r>
            <a:r>
              <a:rPr lang="en-US" sz="1500" i="1" dirty="0" smtClean="0">
                <a:solidFill>
                  <a:schemeClr val="tx2"/>
                </a:solidFill>
                <a:latin typeface="Times New Roman" pitchFamily="18" charset="0"/>
                <a:cs typeface="Times New Roman" pitchFamily="18" charset="0"/>
              </a:rPr>
              <a:t>Register Token</a:t>
            </a:r>
            <a:r>
              <a:rPr lang="en-US" sz="1500" dirty="0" smtClean="0">
                <a:solidFill>
                  <a:schemeClr val="tx2"/>
                </a:solidFill>
                <a:latin typeface="Times New Roman" pitchFamily="18" charset="0"/>
                <a:cs typeface="Times New Roman" pitchFamily="18" charset="0"/>
              </a:rPr>
              <a:t>.</a:t>
            </a:r>
          </a:p>
          <a:p>
            <a:endParaRPr lang="en-US" sz="1500" i="1" dirty="0" smtClean="0">
              <a:solidFill>
                <a:schemeClr val="tx2"/>
              </a:solidFill>
              <a:latin typeface="Times New Roman" pitchFamily="18" charset="0"/>
              <a:cs typeface="Times New Roman" pitchFamily="18" charset="0"/>
            </a:endParaRPr>
          </a:p>
          <a:p>
            <a:r>
              <a:rPr lang="en-US" sz="1500" i="1" dirty="0" smtClean="0">
                <a:solidFill>
                  <a:schemeClr val="tx2"/>
                </a:solidFill>
                <a:latin typeface="Times New Roman" pitchFamily="18" charset="0"/>
                <a:cs typeface="Times New Roman" pitchFamily="18" charset="0"/>
              </a:rPr>
              <a:t>Left Navigation:</a:t>
            </a:r>
          </a:p>
          <a:p>
            <a:r>
              <a:rPr lang="en-US" sz="1500" dirty="0" smtClean="0">
                <a:solidFill>
                  <a:schemeClr val="tx2"/>
                </a:solidFill>
                <a:latin typeface="Times New Roman" pitchFamily="18" charset="0"/>
                <a:cs typeface="Times New Roman" pitchFamily="18" charset="0"/>
              </a:rPr>
              <a:t>Helpful Links to different resources and audience specific information are available in the left navigation of the MyERAS login page. </a:t>
            </a:r>
          </a:p>
          <a:p>
            <a:endParaRPr lang="en-US" sz="1500" dirty="0" smtClean="0">
              <a:solidFill>
                <a:schemeClr val="tx2"/>
              </a:solidFill>
              <a:latin typeface="Times New Roman" pitchFamily="18" charset="0"/>
              <a:cs typeface="Times New Roman" pitchFamily="18" charset="0"/>
            </a:endParaRPr>
          </a:p>
          <a:p>
            <a:r>
              <a:rPr lang="en-US" sz="1500" dirty="0" smtClean="0">
                <a:solidFill>
                  <a:schemeClr val="tx2"/>
                </a:solidFill>
                <a:latin typeface="Times New Roman" pitchFamily="18" charset="0"/>
                <a:cs typeface="Times New Roman" pitchFamily="18" charset="0"/>
              </a:rPr>
              <a:t>If you have any technical issues or need assistances, the ERAS Help Desk contact information and hours of operation are available right below the Helpful Links.</a:t>
            </a:r>
          </a:p>
          <a:p>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2819399" y="718696"/>
            <a:ext cx="6178499" cy="5224904"/>
          </a:xfrm>
          <a:prstGeom prst="rect">
            <a:avLst/>
          </a:prstGeom>
          <a:noFill/>
          <a:ln w="12700">
            <a:solidFill>
              <a:schemeClr val="accent1"/>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133599" cy="717550"/>
          </a:xfrm>
        </p:spPr>
        <p:txBody>
          <a:bodyPr>
            <a:noAutofit/>
          </a:bodyPr>
          <a:lstStyle/>
          <a:p>
            <a:pPr algn="ctr"/>
            <a:r>
              <a:rPr lang="en-US" dirty="0" smtClean="0">
                <a:solidFill>
                  <a:schemeClr val="tx2"/>
                </a:solidFill>
                <a:latin typeface="Times New Roman" pitchFamily="18" charset="0"/>
                <a:cs typeface="Times New Roman" pitchFamily="18" charset="0"/>
              </a:rPr>
              <a:t>MyERAS 2013 Registration (cont’d.)</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228601" y="990600"/>
            <a:ext cx="2438400" cy="5715000"/>
          </a:xfrm>
        </p:spPr>
        <p:txBody>
          <a:bodyPr>
            <a:normAutofit fontScale="85000" lnSpcReduction="20000"/>
          </a:bodyPr>
          <a:lstStyle/>
          <a:p>
            <a:r>
              <a:rPr lang="en-US" sz="1600" dirty="0" smtClean="0">
                <a:solidFill>
                  <a:schemeClr val="tx2"/>
                </a:solidFill>
                <a:latin typeface="Times New Roman" pitchFamily="18" charset="0"/>
                <a:cs typeface="Times New Roman" pitchFamily="18" charset="0"/>
              </a:rPr>
              <a:t>On the Registration page, enter your ERAS 2013 Token ID and fill in all required fields. Save and confirm the information you entered is correct.</a:t>
            </a:r>
          </a:p>
          <a:p>
            <a:endParaRPr lang="en-US" sz="1200" dirty="0" smtClean="0"/>
          </a:p>
          <a:p>
            <a:r>
              <a:rPr lang="en-US" b="1" i="1" dirty="0" smtClean="0">
                <a:latin typeface="Times New Roman" pitchFamily="18" charset="0"/>
                <a:cs typeface="Times New Roman" pitchFamily="18" charset="0"/>
              </a:rPr>
              <a:t>Note:</a:t>
            </a:r>
          </a:p>
          <a:p>
            <a:r>
              <a:rPr lang="en-US" sz="1600" dirty="0" smtClean="0">
                <a:solidFill>
                  <a:schemeClr val="tx2"/>
                </a:solidFill>
                <a:latin typeface="Times New Roman" pitchFamily="18" charset="0"/>
                <a:cs typeface="Times New Roman" pitchFamily="18" charset="0"/>
              </a:rPr>
              <a:t>NBOME ID is a required field for Osteopathic (D.O.) applicants.</a:t>
            </a:r>
          </a:p>
          <a:p>
            <a:endParaRPr lang="en-US" sz="1600" dirty="0" smtClean="0">
              <a:solidFill>
                <a:schemeClr val="tx2"/>
              </a:solidFill>
              <a:latin typeface="Times New Roman" pitchFamily="18" charset="0"/>
              <a:cs typeface="Times New Roman" pitchFamily="18" charset="0"/>
            </a:endParaRPr>
          </a:p>
          <a:p>
            <a:r>
              <a:rPr lang="en-US" sz="1600" dirty="0" smtClean="0">
                <a:solidFill>
                  <a:schemeClr val="tx2"/>
                </a:solidFill>
                <a:latin typeface="Times New Roman" pitchFamily="18" charset="0"/>
                <a:cs typeface="Times New Roman" pitchFamily="18" charset="0"/>
              </a:rPr>
              <a:t>USMLE ID is a required field for IMG applicants.</a:t>
            </a:r>
          </a:p>
          <a:p>
            <a:endParaRPr lang="en-US" sz="1200" dirty="0" smtClean="0"/>
          </a:p>
          <a:p>
            <a:r>
              <a:rPr lang="en-US" b="1" i="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a:t>
            </a:r>
          </a:p>
          <a:p>
            <a:r>
              <a:rPr lang="en-US" sz="1600" dirty="0" smtClean="0">
                <a:solidFill>
                  <a:schemeClr val="tx2"/>
                </a:solidFill>
                <a:latin typeface="Times New Roman" pitchFamily="18" charset="0"/>
                <a:cs typeface="Times New Roman" pitchFamily="18" charset="0"/>
              </a:rPr>
              <a:t>Registering with ERAS </a:t>
            </a:r>
            <a:r>
              <a:rPr lang="en-US" sz="1600" b="1" dirty="0" smtClean="0">
                <a:solidFill>
                  <a:schemeClr val="tx2"/>
                </a:solidFill>
                <a:latin typeface="Times New Roman" pitchFamily="18" charset="0"/>
                <a:cs typeface="Times New Roman" pitchFamily="18" charset="0"/>
              </a:rPr>
              <a:t>does not</a:t>
            </a:r>
            <a:r>
              <a:rPr lang="en-US" sz="1600" dirty="0" smtClean="0">
                <a:solidFill>
                  <a:schemeClr val="tx2"/>
                </a:solidFill>
                <a:latin typeface="Times New Roman" pitchFamily="18" charset="0"/>
                <a:cs typeface="Times New Roman" pitchFamily="18" charset="0"/>
              </a:rPr>
              <a:t> register you with the NRMP. ERAS is a separate entity from the NRMP. You may use ERAS without using the NRMP; however, if you intend to participate in the NRMP Match, you must contact the NRMP directly to ascertain eligibility and participation requirements. Visit the NRMP Web site at </a:t>
            </a:r>
            <a:r>
              <a:rPr lang="en-US" sz="1600" dirty="0" smtClean="0">
                <a:solidFill>
                  <a:schemeClr val="tx2"/>
                </a:solidFill>
                <a:latin typeface="Times New Roman" pitchFamily="18" charset="0"/>
                <a:cs typeface="Times New Roman" pitchFamily="18" charset="0"/>
                <a:hlinkClick r:id="rId2"/>
              </a:rPr>
              <a:t>www.nrmp.org</a:t>
            </a:r>
            <a:r>
              <a:rPr lang="en-US" sz="1600" dirty="0" smtClean="0">
                <a:solidFill>
                  <a:schemeClr val="tx2"/>
                </a:solidFill>
                <a:latin typeface="Times New Roman" pitchFamily="18" charset="0"/>
                <a:cs typeface="Times New Roman" pitchFamily="18" charset="0"/>
              </a:rPr>
              <a:t> or call 1-866-617-5838 for further details.</a:t>
            </a:r>
            <a:endParaRPr lang="en-US" sz="1600" dirty="0">
              <a:solidFill>
                <a:schemeClr val="tx2"/>
              </a:solidFill>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3" cstate="print"/>
          <a:srcRect/>
          <a:stretch>
            <a:fillRect/>
          </a:stretch>
        </p:blipFill>
        <p:spPr bwMode="auto">
          <a:xfrm>
            <a:off x="2819399" y="344096"/>
            <a:ext cx="6222550" cy="6056704"/>
          </a:xfrm>
          <a:prstGeom prst="rect">
            <a:avLst/>
          </a:prstGeom>
          <a:noFill/>
          <a:ln w="12700">
            <a:solidFill>
              <a:schemeClr val="accent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209799" cy="793750"/>
          </a:xfrm>
        </p:spPr>
        <p:txBody>
          <a:bodyPr>
            <a:noAutofit/>
          </a:bodyPr>
          <a:lstStyle/>
          <a:p>
            <a:pPr algn="ctr"/>
            <a:r>
              <a:rPr lang="en-US" dirty="0" smtClean="0">
                <a:solidFill>
                  <a:schemeClr val="tx2"/>
                </a:solidFill>
                <a:latin typeface="Times New Roman" pitchFamily="18" charset="0"/>
                <a:cs typeface="Times New Roman" pitchFamily="18" charset="0"/>
              </a:rPr>
              <a:t>MyERAS 2013 Registration (cont’d.)</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457201" y="1143001"/>
            <a:ext cx="2209799" cy="4114800"/>
          </a:xfrm>
        </p:spPr>
        <p:txBody>
          <a:bodyPr>
            <a:normAutofit/>
          </a:bodyPr>
          <a:lstStyle/>
          <a:p>
            <a:r>
              <a:rPr lang="en-US" dirty="0" smtClean="0">
                <a:solidFill>
                  <a:schemeClr val="tx2"/>
                </a:solidFill>
                <a:latin typeface="Times New Roman" pitchFamily="18" charset="0"/>
                <a:cs typeface="Times New Roman" pitchFamily="18" charset="0"/>
              </a:rPr>
              <a:t>You will know you have completed the MyERAS registration when you see this page. </a:t>
            </a:r>
          </a:p>
          <a:p>
            <a:endParaRPr lang="en-US" dirty="0" smtClean="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It is recommended that you print out this page for your records. </a:t>
            </a:r>
          </a:p>
          <a:p>
            <a:endParaRPr lang="en-US" dirty="0" smtClean="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Clicking </a:t>
            </a:r>
            <a:r>
              <a:rPr lang="en-US" i="1" dirty="0" smtClean="0">
                <a:solidFill>
                  <a:schemeClr val="tx2"/>
                </a:solidFill>
                <a:latin typeface="Times New Roman" pitchFamily="18" charset="0"/>
                <a:cs typeface="Times New Roman" pitchFamily="18" charset="0"/>
              </a:rPr>
              <a:t>Continue</a:t>
            </a:r>
            <a:r>
              <a:rPr lang="en-US" dirty="0" smtClean="0">
                <a:solidFill>
                  <a:schemeClr val="tx2"/>
                </a:solidFill>
                <a:latin typeface="Times New Roman" pitchFamily="18" charset="0"/>
                <a:cs typeface="Times New Roman" pitchFamily="18" charset="0"/>
              </a:rPr>
              <a:t> will automatically log you into your MyERAS application and you may begin working on your application.</a:t>
            </a:r>
            <a:endParaRPr lang="en-US" dirty="0">
              <a:solidFill>
                <a:schemeClr val="tx2"/>
              </a:solidFill>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2819400" y="867769"/>
            <a:ext cx="6172200" cy="5122461"/>
          </a:xfrm>
          <a:prstGeom prst="rect">
            <a:avLst/>
          </a:prstGeom>
          <a:noFill/>
          <a:ln w="12700">
            <a:solidFill>
              <a:schemeClr val="accent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AAMC_revPPTtitle_wh"/>
          <p:cNvPicPr>
            <a:picLocks noChangeAspect="1" noChangeArrowheads="1"/>
          </p:cNvPicPr>
          <p:nvPr/>
        </p:nvPicPr>
        <p:blipFill>
          <a:blip r:embed="rId2" cstate="print"/>
          <a:srcRect/>
          <a:stretch>
            <a:fillRect/>
          </a:stretch>
        </p:blipFill>
        <p:spPr bwMode="auto">
          <a:xfrm>
            <a:off x="1588" y="1588"/>
            <a:ext cx="9139237" cy="6853237"/>
          </a:xfrm>
          <a:prstGeom prst="rect">
            <a:avLst/>
          </a:prstGeom>
          <a:noFill/>
          <a:ln w="9525">
            <a:noFill/>
            <a:miter lim="800000"/>
            <a:headEnd/>
            <a:tailEnd/>
          </a:ln>
        </p:spPr>
      </p:pic>
      <p:sp>
        <p:nvSpPr>
          <p:cNvPr id="5" name="Rectangle 4"/>
          <p:cNvSpPr/>
          <p:nvPr/>
        </p:nvSpPr>
        <p:spPr>
          <a:xfrm>
            <a:off x="152400" y="2286000"/>
            <a:ext cx="6172200" cy="2308324"/>
          </a:xfrm>
          <a:prstGeom prst="rect">
            <a:avLst/>
          </a:prstGeom>
        </p:spPr>
        <p:txBody>
          <a:bodyPr wrap="square">
            <a:spAutoFit/>
          </a:bodyPr>
          <a:lstStyle/>
          <a:p>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MyERAS</a:t>
            </a:r>
            <a:r>
              <a:rPr lang="en-US" sz="3600" b="1" dirty="0" smtClean="0">
                <a:solidFill>
                  <a:schemeClr val="tx2"/>
                </a:solidFill>
                <a:latin typeface="Times New Roman" pitchFamily="18" charset="0"/>
                <a:cs typeface="Times New Roman" pitchFamily="18" charset="0"/>
              </a:rPr>
              <a:t> 2013 Season</a:t>
            </a:r>
          </a:p>
          <a:p>
            <a:endParaRPr lang="en-US" sz="3600" b="1" dirty="0" smtClean="0">
              <a:solidFill>
                <a:schemeClr val="tx2"/>
              </a:solidFill>
              <a:latin typeface="Times New Roman" pitchFamily="18" charset="0"/>
              <a:cs typeface="Times New Roman" pitchFamily="18" charset="0"/>
            </a:endParaRPr>
          </a:p>
          <a:p>
            <a:pPr algn="ctr"/>
            <a:r>
              <a:rPr lang="en-US" sz="3600" b="1" u="sng" dirty="0" smtClean="0">
                <a:solidFill>
                  <a:schemeClr val="tx2"/>
                </a:solidFill>
                <a:latin typeface="Times New Roman" pitchFamily="18" charset="0"/>
                <a:cs typeface="Times New Roman" pitchFamily="18" charset="0"/>
              </a:rPr>
              <a:t>MyERAS Application Overview</a:t>
            </a:r>
            <a:endParaRPr lang="en-US" sz="3600" u="sng"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73050"/>
            <a:ext cx="2362200" cy="641350"/>
          </a:xfrm>
        </p:spPr>
        <p:txBody>
          <a:bodyPr>
            <a:noAutofit/>
          </a:bodyPr>
          <a:lstStyle/>
          <a:p>
            <a:r>
              <a:rPr lang="en-US" dirty="0" smtClean="0">
                <a:solidFill>
                  <a:schemeClr val="tx2"/>
                </a:solidFill>
                <a:latin typeface="Times New Roman" pitchFamily="18" charset="0"/>
                <a:cs typeface="Times New Roman" pitchFamily="18" charset="0"/>
              </a:rPr>
              <a:t>MyERAS: Trailing Links</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228601" y="1143000"/>
            <a:ext cx="2438400" cy="4983163"/>
          </a:xfrm>
        </p:spPr>
        <p:txBody>
          <a:bodyPr>
            <a:normAutofit/>
          </a:bodyPr>
          <a:lstStyle/>
          <a:p>
            <a:r>
              <a:rPr lang="en-US" sz="1300" dirty="0" smtClean="0">
                <a:solidFill>
                  <a:schemeClr val="tx2"/>
                </a:solidFill>
                <a:latin typeface="Times New Roman" pitchFamily="18" charset="0"/>
                <a:cs typeface="Times New Roman" pitchFamily="18" charset="0"/>
              </a:rPr>
              <a:t>Trailing links to some of the most frequently used tools are available in the upper right hand corner of MyERAS. These links are easily accessible to you from anywhere within the MyERAS site.</a:t>
            </a:r>
            <a:endParaRPr lang="en-US" sz="1300" dirty="0">
              <a:solidFill>
                <a:schemeClr val="tx2"/>
              </a:solidFill>
              <a:latin typeface="Times New Roman" pitchFamily="18" charset="0"/>
              <a:cs typeface="Times New Roman" pitchFamily="18" charset="0"/>
            </a:endParaRPr>
          </a:p>
        </p:txBody>
      </p:sp>
      <p:pic>
        <p:nvPicPr>
          <p:cNvPr id="5123" name="Picture 3"/>
          <p:cNvPicPr>
            <a:picLocks noGrp="1" noChangeAspect="1" noChangeArrowheads="1"/>
          </p:cNvPicPr>
          <p:nvPr>
            <p:ph idx="1"/>
          </p:nvPr>
        </p:nvPicPr>
        <p:blipFill>
          <a:blip r:embed="rId2" cstate="print"/>
          <a:srcRect/>
          <a:stretch>
            <a:fillRect/>
          </a:stretch>
        </p:blipFill>
        <p:spPr bwMode="auto">
          <a:xfrm>
            <a:off x="2819400" y="836279"/>
            <a:ext cx="6172200" cy="5185442"/>
          </a:xfrm>
          <a:prstGeom prst="rect">
            <a:avLst/>
          </a:prstGeom>
          <a:noFill/>
          <a:ln w="12700">
            <a:solidFill>
              <a:schemeClr val="accent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chemeClr val="tx2"/>
                </a:solidFill>
                <a:latin typeface="Times New Roman" pitchFamily="18" charset="0"/>
                <a:cs typeface="Times New Roman" pitchFamily="18" charset="0"/>
              </a:rPr>
              <a:t>Trailing Links</a:t>
            </a:r>
            <a:endParaRPr lang="en-US" sz="40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4343400" cy="4983163"/>
          </a:xfrm>
        </p:spPr>
        <p:txBody>
          <a:bodyPr>
            <a:normAutofit fontScale="92500" lnSpcReduction="20000"/>
          </a:bodyPr>
          <a:lstStyle/>
          <a:p>
            <a:pPr>
              <a:buNone/>
            </a:pPr>
            <a:r>
              <a:rPr lang="en-US" sz="1500" b="1" i="1" dirty="0" smtClean="0">
                <a:solidFill>
                  <a:schemeClr val="tx2"/>
                </a:solidFill>
                <a:latin typeface="Times New Roman" pitchFamily="18" charset="0"/>
                <a:cs typeface="Times New Roman" pitchFamily="18" charset="0"/>
              </a:rPr>
              <a:t>Update Profile</a:t>
            </a:r>
          </a:p>
          <a:p>
            <a:pPr marL="57150" indent="-57150">
              <a:buNone/>
            </a:pPr>
            <a:r>
              <a:rPr lang="en-US" sz="1500" dirty="0" smtClean="0">
                <a:solidFill>
                  <a:schemeClr val="tx2"/>
                </a:solidFill>
                <a:latin typeface="Times New Roman" pitchFamily="18" charset="0"/>
                <a:cs typeface="Times New Roman" pitchFamily="18" charset="0"/>
              </a:rPr>
              <a:t>  Your </a:t>
            </a:r>
            <a:r>
              <a:rPr lang="en-US" sz="1500" i="1" dirty="0" smtClean="0">
                <a:solidFill>
                  <a:schemeClr val="tx2"/>
                </a:solidFill>
                <a:latin typeface="Times New Roman" pitchFamily="18" charset="0"/>
                <a:cs typeface="Times New Roman" pitchFamily="18" charset="0"/>
              </a:rPr>
              <a:t>Profile</a:t>
            </a:r>
            <a:r>
              <a:rPr lang="en-US" sz="1500" dirty="0" smtClean="0">
                <a:solidFill>
                  <a:schemeClr val="tx2"/>
                </a:solidFill>
                <a:latin typeface="Times New Roman" pitchFamily="18" charset="0"/>
                <a:cs typeface="Times New Roman" pitchFamily="18" charset="0"/>
              </a:rPr>
              <a:t> contains information that may be updated at any time during the application season, even after the MyERAS application has been certified and submitted. It is essential that you keep this tab updated with your most current information throughout the season.</a:t>
            </a:r>
          </a:p>
          <a:p>
            <a:pPr>
              <a:buNone/>
            </a:pPr>
            <a:endParaRPr lang="en-US" sz="1500" b="1" i="1" dirty="0" smtClean="0"/>
          </a:p>
          <a:p>
            <a:pPr marL="0" indent="0">
              <a:buNone/>
            </a:pPr>
            <a:r>
              <a:rPr lang="en-US" sz="1500" b="1" i="1" dirty="0" smtClean="0">
                <a:solidFill>
                  <a:schemeClr val="tx2"/>
                </a:solidFill>
                <a:latin typeface="Times New Roman" pitchFamily="18" charset="0"/>
                <a:cs typeface="Times New Roman" pitchFamily="18" charset="0"/>
              </a:rPr>
              <a:t>Change Password</a:t>
            </a:r>
          </a:p>
          <a:p>
            <a:pPr>
              <a:buNone/>
            </a:pPr>
            <a:r>
              <a:rPr lang="en-US" sz="1500" dirty="0" smtClean="0">
                <a:solidFill>
                  <a:schemeClr val="tx2"/>
                </a:solidFill>
                <a:latin typeface="Times New Roman" pitchFamily="18" charset="0"/>
                <a:cs typeface="Times New Roman" pitchFamily="18" charset="0"/>
              </a:rPr>
              <a:t> Use this section to change your password after registering.</a:t>
            </a:r>
          </a:p>
          <a:p>
            <a:pPr>
              <a:buNone/>
            </a:pPr>
            <a:endParaRPr lang="en-US" sz="1500" b="1" i="1" dirty="0" smtClean="0"/>
          </a:p>
          <a:p>
            <a:pPr>
              <a:buNone/>
            </a:pPr>
            <a:r>
              <a:rPr lang="en-US" sz="1500" b="1" i="1" dirty="0" smtClean="0">
                <a:solidFill>
                  <a:schemeClr val="tx2"/>
                </a:solidFill>
                <a:latin typeface="Times New Roman" pitchFamily="18" charset="0"/>
                <a:cs typeface="Times New Roman" pitchFamily="18" charset="0"/>
              </a:rPr>
              <a:t>Message Center </a:t>
            </a:r>
          </a:p>
          <a:p>
            <a:pPr marL="57150" indent="-57150">
              <a:buNone/>
            </a:pPr>
            <a:r>
              <a:rPr lang="en-US" sz="1500" dirty="0" smtClean="0">
                <a:solidFill>
                  <a:schemeClr val="tx2"/>
                </a:solidFill>
                <a:latin typeface="Times New Roman" pitchFamily="18" charset="0"/>
                <a:cs typeface="Times New Roman" pitchFamily="18" charset="0"/>
              </a:rPr>
              <a:t>  Any messages sent by a participating program via the Program Director’s Workstation (PDWS) software, as well as any messages sent by ERAS staff, will be listed in the Message Center. These messages are also sent to the applicant’s e-mail account on file.</a:t>
            </a:r>
          </a:p>
          <a:p>
            <a:pPr>
              <a:buNone/>
            </a:pPr>
            <a:endParaRPr lang="en-US" sz="1500" b="1" i="1" dirty="0" smtClean="0"/>
          </a:p>
          <a:p>
            <a:pPr>
              <a:buNone/>
            </a:pPr>
            <a:r>
              <a:rPr lang="en-US" sz="1500" b="1" i="1" dirty="0" smtClean="0">
                <a:solidFill>
                  <a:schemeClr val="tx2"/>
                </a:solidFill>
                <a:latin typeface="Times New Roman" pitchFamily="18" charset="0"/>
                <a:cs typeface="Times New Roman" pitchFamily="18" charset="0"/>
              </a:rPr>
              <a:t>ADTS</a:t>
            </a:r>
          </a:p>
          <a:p>
            <a:pPr marL="57150" indent="-57150">
              <a:buNone/>
            </a:pPr>
            <a:r>
              <a:rPr lang="en-US" sz="1500" dirty="0" smtClean="0">
                <a:solidFill>
                  <a:schemeClr val="tx2"/>
                </a:solidFill>
                <a:latin typeface="Times New Roman" pitchFamily="18" charset="0"/>
                <a:cs typeface="Times New Roman" pitchFamily="18" charset="0"/>
              </a:rPr>
              <a:t>  ADTS is the Applicant Document Tracking System. It allows you to track the status of your MyERAS application and supporting documents. </a:t>
            </a:r>
          </a:p>
          <a:p>
            <a:pPr>
              <a:buNone/>
            </a:pPr>
            <a:endParaRPr lang="en-US" sz="1500" b="1" i="1" dirty="0" smtClean="0"/>
          </a:p>
          <a:p>
            <a:pPr>
              <a:buNone/>
            </a:pPr>
            <a:r>
              <a:rPr lang="en-US" sz="1500" b="1" i="1" dirty="0" smtClean="0">
                <a:solidFill>
                  <a:schemeClr val="tx2"/>
                </a:solidFill>
                <a:latin typeface="Times New Roman" pitchFamily="18" charset="0"/>
                <a:cs typeface="Times New Roman" pitchFamily="18" charset="0"/>
              </a:rPr>
              <a:t>Logout</a:t>
            </a:r>
          </a:p>
          <a:p>
            <a:pPr>
              <a:buNone/>
              <a:tabLst>
                <a:tab pos="288925" algn="l"/>
              </a:tabLst>
            </a:pPr>
            <a:r>
              <a:rPr lang="en-US" sz="1500" dirty="0" smtClean="0">
                <a:solidFill>
                  <a:schemeClr val="tx2"/>
                </a:solidFill>
                <a:latin typeface="Times New Roman" pitchFamily="18" charset="0"/>
                <a:cs typeface="Times New Roman" pitchFamily="18" charset="0"/>
              </a:rPr>
              <a:t> Use to securely exit the MyERAS application.</a:t>
            </a:r>
          </a:p>
          <a:p>
            <a:pPr>
              <a:buNone/>
            </a:pPr>
            <a:endParaRPr lang="en-US" sz="800" dirty="0" smtClean="0"/>
          </a:p>
          <a:p>
            <a:pPr>
              <a:buNone/>
            </a:pPr>
            <a:endParaRPr lang="en-US" sz="800" dirty="0" smtClean="0"/>
          </a:p>
          <a:p>
            <a:pPr>
              <a:buNone/>
            </a:pPr>
            <a:endParaRPr lang="en-US" sz="800" dirty="0"/>
          </a:p>
        </p:txBody>
      </p:sp>
      <p:pic>
        <p:nvPicPr>
          <p:cNvPr id="20482" name="Picture 2" descr="http://www.studyabroad360.com/files/images/articles/checklist-thumb.jpg"/>
          <p:cNvPicPr>
            <a:picLocks noChangeAspect="1" noChangeArrowheads="1"/>
          </p:cNvPicPr>
          <p:nvPr/>
        </p:nvPicPr>
        <p:blipFill>
          <a:blip r:embed="rId2" cstate="print"/>
          <a:srcRect/>
          <a:stretch>
            <a:fillRect/>
          </a:stretch>
        </p:blipFill>
        <p:spPr bwMode="auto">
          <a:xfrm>
            <a:off x="5410200" y="1752600"/>
            <a:ext cx="2857500" cy="3810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209799" cy="565150"/>
          </a:xfrm>
        </p:spPr>
        <p:txBody>
          <a:bodyPr>
            <a:noAutofit/>
          </a:bodyPr>
          <a:lstStyle/>
          <a:p>
            <a:pPr algn="ctr"/>
            <a:r>
              <a:rPr lang="en-US" dirty="0" smtClean="0">
                <a:solidFill>
                  <a:schemeClr val="tx2"/>
                </a:solidFill>
                <a:latin typeface="Times New Roman" pitchFamily="18" charset="0"/>
                <a:cs typeface="Times New Roman" pitchFamily="18" charset="0"/>
              </a:rPr>
              <a:t>MyERAS: Dashboard Tab</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457201" y="914400"/>
            <a:ext cx="2362200" cy="5211763"/>
          </a:xfrm>
        </p:spPr>
        <p:txBody>
          <a:bodyPr>
            <a:normAutofit/>
          </a:bodyPr>
          <a:lstStyle/>
          <a:p>
            <a:r>
              <a:rPr lang="en-US" sz="1300" dirty="0" smtClean="0">
                <a:solidFill>
                  <a:schemeClr val="tx2"/>
                </a:solidFill>
                <a:latin typeface="Times New Roman" pitchFamily="18" charset="0"/>
                <a:cs typeface="Times New Roman" pitchFamily="18" charset="0"/>
              </a:rPr>
              <a:t>The </a:t>
            </a:r>
            <a:r>
              <a:rPr lang="en-US" sz="1300" i="1" dirty="0" smtClean="0">
                <a:solidFill>
                  <a:schemeClr val="tx2"/>
                </a:solidFill>
                <a:latin typeface="Times New Roman" pitchFamily="18" charset="0"/>
                <a:cs typeface="Times New Roman" pitchFamily="18" charset="0"/>
              </a:rPr>
              <a:t>Dashboard</a:t>
            </a:r>
            <a:r>
              <a:rPr lang="en-US" sz="1300" dirty="0" smtClean="0">
                <a:solidFill>
                  <a:schemeClr val="tx2"/>
                </a:solidFill>
                <a:latin typeface="Times New Roman" pitchFamily="18" charset="0"/>
                <a:cs typeface="Times New Roman" pitchFamily="18" charset="0"/>
              </a:rPr>
              <a:t> is broken up into two sections.</a:t>
            </a:r>
          </a:p>
          <a:p>
            <a:endParaRPr lang="en-US" sz="1300" dirty="0" smtClean="0">
              <a:solidFill>
                <a:schemeClr val="tx2"/>
              </a:solidFill>
              <a:latin typeface="Times New Roman" pitchFamily="18" charset="0"/>
              <a:cs typeface="Times New Roman" pitchFamily="18" charset="0"/>
            </a:endParaRPr>
          </a:p>
          <a:p>
            <a:r>
              <a:rPr lang="en-US" sz="1300" i="1" dirty="0" smtClean="0">
                <a:solidFill>
                  <a:schemeClr val="tx2"/>
                </a:solidFill>
                <a:latin typeface="Times New Roman" pitchFamily="18" charset="0"/>
                <a:cs typeface="Times New Roman" pitchFamily="18" charset="0"/>
              </a:rPr>
              <a:t>MyERAS Application Overview:</a:t>
            </a:r>
          </a:p>
          <a:p>
            <a:r>
              <a:rPr lang="en-US" sz="1300" dirty="0" smtClean="0">
                <a:solidFill>
                  <a:schemeClr val="tx2"/>
                </a:solidFill>
                <a:latin typeface="Times New Roman" pitchFamily="18" charset="0"/>
                <a:cs typeface="Times New Roman" pitchFamily="18" charset="0"/>
              </a:rPr>
              <a:t>This area provides you with an overview of the progress you have made in your application.</a:t>
            </a:r>
          </a:p>
          <a:p>
            <a:endParaRPr lang="en-US" sz="1300" dirty="0" smtClean="0">
              <a:solidFill>
                <a:schemeClr val="tx2"/>
              </a:solidFill>
              <a:latin typeface="Times New Roman" pitchFamily="18" charset="0"/>
              <a:cs typeface="Times New Roman" pitchFamily="18" charset="0"/>
            </a:endParaRPr>
          </a:p>
          <a:p>
            <a:r>
              <a:rPr lang="en-US" sz="1300" i="1" dirty="0" smtClean="0">
                <a:solidFill>
                  <a:schemeClr val="tx2"/>
                </a:solidFill>
                <a:latin typeface="Times New Roman" pitchFamily="18" charset="0"/>
                <a:cs typeface="Times New Roman" pitchFamily="18" charset="0"/>
              </a:rPr>
              <a:t>Right-Navigation:</a:t>
            </a:r>
          </a:p>
          <a:p>
            <a:r>
              <a:rPr lang="en-US" sz="1300" dirty="0" smtClean="0">
                <a:solidFill>
                  <a:schemeClr val="tx2"/>
                </a:solidFill>
                <a:latin typeface="Times New Roman" pitchFamily="18" charset="0"/>
                <a:cs typeface="Times New Roman" pitchFamily="18" charset="0"/>
              </a:rPr>
              <a:t>Displays MyERAS alerts, provides easy access to ERAS resource material, and  displays the ERAS </a:t>
            </a:r>
            <a:r>
              <a:rPr lang="en-US" sz="1300" dirty="0" err="1" smtClean="0">
                <a:solidFill>
                  <a:schemeClr val="tx2"/>
                </a:solidFill>
                <a:latin typeface="Times New Roman" pitchFamily="18" charset="0"/>
                <a:cs typeface="Times New Roman" pitchFamily="18" charset="0"/>
              </a:rPr>
              <a:t>HelpDesk</a:t>
            </a:r>
            <a:r>
              <a:rPr lang="en-US" sz="1300" dirty="0" smtClean="0">
                <a:solidFill>
                  <a:schemeClr val="tx2"/>
                </a:solidFill>
                <a:latin typeface="Times New Roman" pitchFamily="18" charset="0"/>
                <a:cs typeface="Times New Roman" pitchFamily="18" charset="0"/>
              </a:rPr>
              <a:t> contact information and hours of operation.</a:t>
            </a:r>
            <a:endParaRPr lang="en-US" sz="1300" dirty="0">
              <a:solidFill>
                <a:schemeClr val="tx2"/>
              </a:solidFill>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819400" y="856697"/>
            <a:ext cx="6172200" cy="5144605"/>
          </a:xfrm>
          <a:prstGeom prst="rect">
            <a:avLst/>
          </a:prstGeom>
          <a:noFill/>
          <a:ln w="12700">
            <a:solidFill>
              <a:schemeClr val="accent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209799" cy="565150"/>
          </a:xfrm>
        </p:spPr>
        <p:txBody>
          <a:bodyPr>
            <a:noAutofit/>
          </a:bodyPr>
          <a:lstStyle/>
          <a:p>
            <a:pPr algn="ctr"/>
            <a:r>
              <a:rPr lang="en-US" dirty="0" smtClean="0">
                <a:solidFill>
                  <a:schemeClr val="tx2"/>
                </a:solidFill>
                <a:latin typeface="Times New Roman" pitchFamily="18" charset="0"/>
                <a:cs typeface="Times New Roman" pitchFamily="18" charset="0"/>
              </a:rPr>
              <a:t>MyERAS: Application Tab</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304801" y="838200"/>
            <a:ext cx="2362200" cy="5867400"/>
          </a:xfrm>
        </p:spPr>
        <p:txBody>
          <a:bodyPr>
            <a:normAutofit/>
          </a:bodyPr>
          <a:lstStyle/>
          <a:p>
            <a:r>
              <a:rPr lang="en-US" dirty="0" smtClean="0">
                <a:solidFill>
                  <a:schemeClr val="tx2"/>
                </a:solidFill>
                <a:latin typeface="Times New Roman" pitchFamily="18" charset="0"/>
                <a:cs typeface="Times New Roman" pitchFamily="18" charset="0"/>
              </a:rPr>
              <a:t>The </a:t>
            </a:r>
            <a:r>
              <a:rPr lang="en-US" i="1" dirty="0" smtClean="0">
                <a:solidFill>
                  <a:schemeClr val="tx2"/>
                </a:solidFill>
                <a:latin typeface="Times New Roman" pitchFamily="18" charset="0"/>
                <a:cs typeface="Times New Roman" pitchFamily="18" charset="0"/>
              </a:rPr>
              <a:t>Application</a:t>
            </a:r>
            <a:r>
              <a:rPr lang="en-US" dirty="0" smtClean="0">
                <a:solidFill>
                  <a:schemeClr val="tx2"/>
                </a:solidFill>
                <a:latin typeface="Times New Roman" pitchFamily="18" charset="0"/>
                <a:cs typeface="Times New Roman" pitchFamily="18" charset="0"/>
              </a:rPr>
              <a:t> tab includes your: education, work, other experiences, awards/honors received, publications, etc. </a:t>
            </a:r>
          </a:p>
          <a:p>
            <a:endParaRPr lang="en-US" dirty="0" smtClean="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You do not have to complete the entire application at one time. Each tab of the application has a </a:t>
            </a:r>
            <a:r>
              <a:rPr lang="en-US" i="1" dirty="0" smtClean="0">
                <a:solidFill>
                  <a:schemeClr val="tx2"/>
                </a:solidFill>
                <a:latin typeface="Times New Roman" pitchFamily="18" charset="0"/>
                <a:cs typeface="Times New Roman" pitchFamily="18" charset="0"/>
              </a:rPr>
              <a:t>Save</a:t>
            </a:r>
            <a:r>
              <a:rPr lang="en-US" dirty="0" smtClean="0">
                <a:solidFill>
                  <a:schemeClr val="tx2"/>
                </a:solidFill>
                <a:latin typeface="Times New Roman" pitchFamily="18" charset="0"/>
                <a:cs typeface="Times New Roman" pitchFamily="18" charset="0"/>
              </a:rPr>
              <a:t> button, which enables you to save your information until you are ready to begin working again. </a:t>
            </a:r>
          </a:p>
          <a:p>
            <a:endParaRPr lang="en-US" dirty="0" smtClean="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You may change information in your application at any time </a:t>
            </a:r>
            <a:r>
              <a:rPr lang="en-US" b="1" dirty="0" smtClean="0">
                <a:solidFill>
                  <a:schemeClr val="tx2"/>
                </a:solidFill>
                <a:latin typeface="Times New Roman" pitchFamily="18" charset="0"/>
                <a:cs typeface="Times New Roman" pitchFamily="18" charset="0"/>
              </a:rPr>
              <a:t>before</a:t>
            </a:r>
            <a:r>
              <a:rPr lang="en-US" dirty="0" smtClean="0">
                <a:solidFill>
                  <a:schemeClr val="tx2"/>
                </a:solidFill>
                <a:latin typeface="Times New Roman" pitchFamily="18" charset="0"/>
                <a:cs typeface="Times New Roman" pitchFamily="18" charset="0"/>
              </a:rPr>
              <a:t> you certify and submit it. </a:t>
            </a:r>
            <a:r>
              <a:rPr lang="en-US" b="1" dirty="0" smtClean="0">
                <a:solidFill>
                  <a:schemeClr val="tx2"/>
                </a:solidFill>
                <a:latin typeface="Times New Roman" pitchFamily="18" charset="0"/>
                <a:cs typeface="Times New Roman" pitchFamily="18" charset="0"/>
              </a:rPr>
              <a:t>You may only certify and submit your application once. </a:t>
            </a:r>
            <a:r>
              <a:rPr lang="en-US" dirty="0" smtClean="0">
                <a:solidFill>
                  <a:schemeClr val="tx2"/>
                </a:solidFill>
                <a:latin typeface="Times New Roman" pitchFamily="18" charset="0"/>
                <a:cs typeface="Times New Roman" pitchFamily="18" charset="0"/>
              </a:rPr>
              <a:t>Once your application is completed, certified, and submitted to ERAS, your application will be locked and you </a:t>
            </a:r>
            <a:r>
              <a:rPr lang="en-US" b="1" dirty="0" smtClean="0">
                <a:solidFill>
                  <a:schemeClr val="tx2"/>
                </a:solidFill>
                <a:latin typeface="Times New Roman" pitchFamily="18" charset="0"/>
                <a:cs typeface="Times New Roman" pitchFamily="18" charset="0"/>
              </a:rPr>
              <a:t>may not </a:t>
            </a:r>
            <a:r>
              <a:rPr lang="en-US" dirty="0" smtClean="0">
                <a:solidFill>
                  <a:schemeClr val="tx2"/>
                </a:solidFill>
                <a:latin typeface="Times New Roman" pitchFamily="18" charset="0"/>
                <a:cs typeface="Times New Roman" pitchFamily="18" charset="0"/>
              </a:rPr>
              <a:t>make any changes.</a:t>
            </a:r>
          </a:p>
          <a:p>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819400" y="399312"/>
            <a:ext cx="6172200" cy="6059375"/>
          </a:xfrm>
          <a:prstGeom prst="rect">
            <a:avLst/>
          </a:prstGeom>
          <a:noFill/>
          <a:ln w="12700">
            <a:solidFill>
              <a:schemeClr val="accent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solidFill>
                  <a:schemeClr val="tx2"/>
                </a:solidFill>
                <a:latin typeface="Times New Roman" pitchFamily="18" charset="0"/>
                <a:cs typeface="Times New Roman" pitchFamily="18" charset="0"/>
              </a:rPr>
              <a:t>Application Sub-tabs</a:t>
            </a:r>
            <a:endParaRPr lang="en-US" sz="40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762000" y="1143000"/>
            <a:ext cx="7924800" cy="5562600"/>
          </a:xfrm>
        </p:spPr>
        <p:txBody>
          <a:bodyPr>
            <a:normAutofit fontScale="55000" lnSpcReduction="20000"/>
          </a:bodyPr>
          <a:lstStyle/>
          <a:p>
            <a:pPr>
              <a:buNone/>
            </a:pPr>
            <a:r>
              <a:rPr lang="en-US" sz="2500" b="1" i="1" dirty="0" smtClean="0">
                <a:solidFill>
                  <a:schemeClr val="tx2"/>
                </a:solidFill>
                <a:latin typeface="Times New Roman" pitchFamily="18" charset="0"/>
                <a:cs typeface="Times New Roman" pitchFamily="18" charset="0"/>
              </a:rPr>
              <a:t>Home</a:t>
            </a:r>
          </a:p>
          <a:p>
            <a:pPr marL="0" indent="0">
              <a:buNone/>
            </a:pPr>
            <a:r>
              <a:rPr lang="en-US" sz="2500" dirty="0" smtClean="0">
                <a:solidFill>
                  <a:schemeClr val="tx2"/>
                </a:solidFill>
                <a:latin typeface="Times New Roman" pitchFamily="18" charset="0"/>
                <a:cs typeface="Times New Roman" pitchFamily="18" charset="0"/>
              </a:rPr>
              <a:t>Contains Quick Stats; PDF of the MyERAS application and CV; the ability to view the application in the </a:t>
            </a:r>
            <a:r>
              <a:rPr lang="en-US" sz="2500" dirty="0" err="1" smtClean="0">
                <a:solidFill>
                  <a:schemeClr val="tx2"/>
                </a:solidFill>
                <a:latin typeface="Times New Roman" pitchFamily="18" charset="0"/>
                <a:cs typeface="Times New Roman" pitchFamily="18" charset="0"/>
              </a:rPr>
              <a:t>MyERAS</a:t>
            </a:r>
            <a:r>
              <a:rPr lang="en-US" sz="2500" dirty="0" smtClean="0">
                <a:solidFill>
                  <a:schemeClr val="tx2"/>
                </a:solidFill>
                <a:latin typeface="Times New Roman" pitchFamily="18" charset="0"/>
                <a:cs typeface="Times New Roman" pitchFamily="18" charset="0"/>
              </a:rPr>
              <a:t>   application or CV format; it is also where you will certify and submit the application. </a:t>
            </a:r>
          </a:p>
          <a:p>
            <a:pPr>
              <a:buNone/>
            </a:pPr>
            <a:endParaRPr lang="en-US" sz="2500" b="1" i="1" dirty="0" smtClean="0">
              <a:solidFill>
                <a:schemeClr val="tx2"/>
              </a:solidFill>
              <a:latin typeface="Times New Roman" pitchFamily="18" charset="0"/>
              <a:cs typeface="Times New Roman" pitchFamily="18" charset="0"/>
            </a:endParaRPr>
          </a:p>
          <a:p>
            <a:pPr>
              <a:buNone/>
            </a:pPr>
            <a:r>
              <a:rPr lang="en-US" sz="2500" b="1" i="1" dirty="0" smtClean="0">
                <a:solidFill>
                  <a:schemeClr val="tx2"/>
                </a:solidFill>
                <a:latin typeface="Times New Roman" pitchFamily="18" charset="0"/>
                <a:cs typeface="Times New Roman" pitchFamily="18" charset="0"/>
              </a:rPr>
              <a:t>General </a:t>
            </a:r>
          </a:p>
          <a:p>
            <a:pPr marL="0" indent="0">
              <a:buNone/>
            </a:pPr>
            <a:r>
              <a:rPr lang="en-US" sz="2500" dirty="0" smtClean="0">
                <a:solidFill>
                  <a:schemeClr val="tx2"/>
                </a:solidFill>
                <a:latin typeface="Times New Roman" pitchFamily="18" charset="0"/>
                <a:cs typeface="Times New Roman" pitchFamily="18" charset="0"/>
              </a:rPr>
              <a:t>Allows entries for present mailing address, birth information, gender, and any military service, experience, or obligations.</a:t>
            </a:r>
          </a:p>
          <a:p>
            <a:pPr>
              <a:buNone/>
            </a:pPr>
            <a:endParaRPr lang="en-US" sz="2500" b="1" i="1" dirty="0" smtClean="0">
              <a:solidFill>
                <a:schemeClr val="tx2"/>
              </a:solidFill>
              <a:latin typeface="Times New Roman" pitchFamily="18" charset="0"/>
              <a:cs typeface="Times New Roman" pitchFamily="18" charset="0"/>
            </a:endParaRPr>
          </a:p>
          <a:p>
            <a:pPr>
              <a:buNone/>
            </a:pPr>
            <a:r>
              <a:rPr lang="en-US" sz="2500" b="1" i="1" dirty="0" smtClean="0">
                <a:solidFill>
                  <a:schemeClr val="tx2"/>
                </a:solidFill>
                <a:latin typeface="Times New Roman" pitchFamily="18" charset="0"/>
                <a:cs typeface="Times New Roman" pitchFamily="18" charset="0"/>
              </a:rPr>
              <a:t>Education</a:t>
            </a:r>
          </a:p>
          <a:p>
            <a:pPr>
              <a:buNone/>
            </a:pPr>
            <a:r>
              <a:rPr lang="en-US" sz="2500" dirty="0" smtClean="0">
                <a:solidFill>
                  <a:schemeClr val="tx2"/>
                </a:solidFill>
                <a:latin typeface="Times New Roman" pitchFamily="18" charset="0"/>
                <a:cs typeface="Times New Roman" pitchFamily="18" charset="0"/>
              </a:rPr>
              <a:t>Allows entries for undergraduate and graduate school(s) attended.</a:t>
            </a:r>
          </a:p>
          <a:p>
            <a:pPr>
              <a:buNone/>
            </a:pPr>
            <a:endParaRPr lang="en-US" sz="2500" b="1" i="1" dirty="0" smtClean="0">
              <a:solidFill>
                <a:schemeClr val="tx2"/>
              </a:solidFill>
              <a:latin typeface="Times New Roman" pitchFamily="18" charset="0"/>
              <a:cs typeface="Times New Roman" pitchFamily="18" charset="0"/>
            </a:endParaRPr>
          </a:p>
          <a:p>
            <a:pPr>
              <a:buNone/>
            </a:pPr>
            <a:r>
              <a:rPr lang="en-US" sz="2500" b="1" i="1" dirty="0" smtClean="0">
                <a:solidFill>
                  <a:schemeClr val="tx2"/>
                </a:solidFill>
                <a:latin typeface="Times New Roman" pitchFamily="18" charset="0"/>
                <a:cs typeface="Times New Roman" pitchFamily="18" charset="0"/>
              </a:rPr>
              <a:t>Medical Education</a:t>
            </a:r>
          </a:p>
          <a:p>
            <a:pPr>
              <a:buNone/>
            </a:pPr>
            <a:r>
              <a:rPr lang="en-US" sz="2500" dirty="0" smtClean="0">
                <a:solidFill>
                  <a:schemeClr val="tx2"/>
                </a:solidFill>
                <a:latin typeface="Times New Roman" pitchFamily="18" charset="0"/>
                <a:cs typeface="Times New Roman" pitchFamily="18" charset="0"/>
              </a:rPr>
              <a:t>Allows entries for medical school(s) attended. </a:t>
            </a:r>
          </a:p>
          <a:p>
            <a:pPr>
              <a:buNone/>
            </a:pPr>
            <a:endParaRPr lang="en-US" sz="2500" dirty="0" smtClean="0">
              <a:solidFill>
                <a:schemeClr val="tx2"/>
              </a:solidFill>
              <a:latin typeface="Times New Roman" pitchFamily="18" charset="0"/>
              <a:cs typeface="Times New Roman" pitchFamily="18" charset="0"/>
            </a:endParaRPr>
          </a:p>
          <a:p>
            <a:pPr>
              <a:buNone/>
            </a:pPr>
            <a:r>
              <a:rPr lang="en-US" sz="2500" b="1" i="1" dirty="0" smtClean="0">
                <a:solidFill>
                  <a:schemeClr val="tx2"/>
                </a:solidFill>
                <a:latin typeface="Times New Roman" pitchFamily="18" charset="0"/>
                <a:cs typeface="Times New Roman" pitchFamily="18" charset="0"/>
              </a:rPr>
              <a:t>Training</a:t>
            </a:r>
          </a:p>
          <a:p>
            <a:pPr>
              <a:buNone/>
            </a:pPr>
            <a:r>
              <a:rPr lang="en-US" sz="2500" dirty="0" smtClean="0">
                <a:solidFill>
                  <a:schemeClr val="tx2"/>
                </a:solidFill>
                <a:latin typeface="Times New Roman" pitchFamily="18" charset="0"/>
                <a:cs typeface="Times New Roman" pitchFamily="18" charset="0"/>
              </a:rPr>
              <a:t>Allows entries for each residency, fellowship and/or osteopathic internship training completed or currently attending.</a:t>
            </a:r>
          </a:p>
          <a:p>
            <a:pPr>
              <a:buNone/>
            </a:pPr>
            <a:endParaRPr lang="en-US" sz="2500" dirty="0" smtClean="0">
              <a:solidFill>
                <a:schemeClr val="tx2"/>
              </a:solidFill>
              <a:latin typeface="Times New Roman" pitchFamily="18" charset="0"/>
              <a:cs typeface="Times New Roman" pitchFamily="18" charset="0"/>
            </a:endParaRPr>
          </a:p>
          <a:p>
            <a:pPr>
              <a:buNone/>
            </a:pPr>
            <a:r>
              <a:rPr lang="en-US" sz="2500" b="1" i="1" dirty="0" smtClean="0">
                <a:solidFill>
                  <a:schemeClr val="tx2"/>
                </a:solidFill>
                <a:latin typeface="Times New Roman" pitchFamily="18" charset="0"/>
                <a:cs typeface="Times New Roman" pitchFamily="18" charset="0"/>
              </a:rPr>
              <a:t>Experience</a:t>
            </a:r>
          </a:p>
          <a:p>
            <a:pPr>
              <a:buNone/>
            </a:pPr>
            <a:r>
              <a:rPr lang="en-US" sz="2500" dirty="0" smtClean="0">
                <a:solidFill>
                  <a:schemeClr val="tx2"/>
                </a:solidFill>
                <a:latin typeface="Times New Roman" pitchFamily="18" charset="0"/>
                <a:cs typeface="Times New Roman" pitchFamily="18" charset="0"/>
              </a:rPr>
              <a:t>Allows entries for work, volunteer, and/or research experience(s) attempted, completed, or currently attending.</a:t>
            </a:r>
          </a:p>
          <a:p>
            <a:pPr>
              <a:buNone/>
            </a:pPr>
            <a:endParaRPr lang="en-US" sz="2500" dirty="0" smtClean="0">
              <a:solidFill>
                <a:schemeClr val="tx2"/>
              </a:solidFill>
              <a:latin typeface="Times New Roman" pitchFamily="18" charset="0"/>
              <a:cs typeface="Times New Roman" pitchFamily="18" charset="0"/>
            </a:endParaRPr>
          </a:p>
          <a:p>
            <a:pPr>
              <a:buNone/>
            </a:pPr>
            <a:r>
              <a:rPr lang="en-US" sz="2500" b="1" i="1" dirty="0" smtClean="0">
                <a:solidFill>
                  <a:schemeClr val="tx2"/>
                </a:solidFill>
                <a:latin typeface="Times New Roman" pitchFamily="18" charset="0"/>
                <a:cs typeface="Times New Roman" pitchFamily="18" charset="0"/>
              </a:rPr>
              <a:t>Publications</a:t>
            </a:r>
          </a:p>
          <a:p>
            <a:pPr>
              <a:buNone/>
            </a:pPr>
            <a:r>
              <a:rPr lang="en-US" sz="2500" dirty="0" smtClean="0">
                <a:solidFill>
                  <a:schemeClr val="tx2"/>
                </a:solidFill>
                <a:latin typeface="Times New Roman" pitchFamily="18" charset="0"/>
                <a:cs typeface="Times New Roman" pitchFamily="18" charset="0"/>
              </a:rPr>
              <a:t>Allows entries for publications.</a:t>
            </a:r>
          </a:p>
          <a:p>
            <a:pPr>
              <a:buNone/>
            </a:pPr>
            <a:endParaRPr lang="en-US" sz="800" dirty="0" smtClean="0">
              <a:solidFill>
                <a:schemeClr val="tx2"/>
              </a:solidFill>
            </a:endParaRPr>
          </a:p>
          <a:p>
            <a:pPr>
              <a:buNone/>
            </a:pPr>
            <a:endParaRPr lang="en-US" sz="800" dirty="0" smtClean="0">
              <a:solidFill>
                <a:schemeClr val="tx2"/>
              </a:solidFill>
            </a:endParaRPr>
          </a:p>
          <a:p>
            <a:pPr>
              <a:buNone/>
            </a:pPr>
            <a:endParaRPr lang="en-US" sz="800"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4953000" cy="5181600"/>
          </a:xfrm>
        </p:spPr>
        <p:txBody>
          <a:bodyPr>
            <a:normAutofit fontScale="90000"/>
          </a:bodyPr>
          <a:lstStyle/>
          <a:p>
            <a:pPr algn="l"/>
            <a:r>
              <a:rPr lang="en-US" sz="3600" b="1" dirty="0" smtClean="0">
                <a:solidFill>
                  <a:schemeClr val="tx2"/>
                </a:solidFill>
                <a:latin typeface="Times New Roman" pitchFamily="18" charset="0"/>
                <a:cs typeface="Times New Roman" pitchFamily="18" charset="0"/>
              </a:rPr>
              <a:t>             About ERAS</a:t>
            </a:r>
            <a:r>
              <a:rPr lang="en-US" sz="2700" b="1" dirty="0" smtClean="0">
                <a:solidFill>
                  <a:schemeClr val="tx2"/>
                </a:solidFill>
                <a:latin typeface="Times New Roman" pitchFamily="18" charset="0"/>
                <a:cs typeface="Times New Roman" pitchFamily="18" charset="0"/>
              </a:rPr>
              <a:t/>
            </a:r>
            <a:br>
              <a:rPr lang="en-US" sz="2700" b="1" dirty="0" smtClean="0">
                <a:solidFill>
                  <a:schemeClr val="tx2"/>
                </a:solidFill>
                <a:latin typeface="Times New Roman" pitchFamily="18" charset="0"/>
                <a:cs typeface="Times New Roman" pitchFamily="18" charset="0"/>
              </a:rPr>
            </a:br>
            <a:r>
              <a:rPr lang="en-US" sz="2700" b="1" dirty="0" smtClean="0">
                <a:solidFill>
                  <a:schemeClr val="tx2"/>
                </a:solidFill>
                <a:latin typeface="Times New Roman" pitchFamily="18" charset="0"/>
                <a:cs typeface="Times New Roman" pitchFamily="18" charset="0"/>
              </a:rPr>
              <a:t/>
            </a:r>
            <a:br>
              <a:rPr lang="en-US" sz="2700" b="1" dirty="0" smtClean="0">
                <a:solidFill>
                  <a:schemeClr val="tx2"/>
                </a:solidFill>
                <a:latin typeface="Times New Roman" pitchFamily="18" charset="0"/>
                <a:cs typeface="Times New Roman" pitchFamily="18" charset="0"/>
              </a:rPr>
            </a:br>
            <a:r>
              <a:rPr lang="en-US" sz="2700" dirty="0" smtClean="0">
                <a:solidFill>
                  <a:schemeClr val="tx2"/>
                </a:solidFill>
                <a:latin typeface="Times New Roman" pitchFamily="18" charset="0"/>
                <a:cs typeface="Times New Roman" pitchFamily="18" charset="0"/>
              </a:rPr>
              <a:t>The Electronic Residency Application Service (ERAS®) is a service that transmits the MyERAS application and supporting documentation from applicants and their Designated Dean's Office to program directors. ERAS consists of </a:t>
            </a:r>
            <a:r>
              <a:rPr lang="en-US" sz="2700" dirty="0" err="1" smtClean="0">
                <a:solidFill>
                  <a:schemeClr val="tx2"/>
                </a:solidFill>
                <a:latin typeface="Times New Roman" pitchFamily="18" charset="0"/>
                <a:cs typeface="Times New Roman" pitchFamily="18" charset="0"/>
              </a:rPr>
              <a:t>MyERAS</a:t>
            </a:r>
            <a:r>
              <a:rPr lang="en-US" sz="2700" dirty="0" smtClean="0">
                <a:solidFill>
                  <a:schemeClr val="tx2"/>
                </a:solidFill>
                <a:latin typeface="Times New Roman" pitchFamily="18" charset="0"/>
                <a:cs typeface="Times New Roman" pitchFamily="18" charset="0"/>
              </a:rPr>
              <a:t>, Dean's Office Workstation (DWS), Program Director's Workstation (PDWS), and ERAS Post Office.</a:t>
            </a:r>
            <a:r>
              <a:rPr lang="en-US" dirty="0" smtClean="0">
                <a:solidFill>
                  <a:schemeClr val="tx2"/>
                </a:solidFill>
                <a:latin typeface="Times New Roman" pitchFamily="18" charset="0"/>
                <a:cs typeface="Times New Roman" pitchFamily="18" charset="0"/>
              </a:rPr>
              <a:t/>
            </a:r>
            <a:br>
              <a:rPr lang="en-US" dirty="0" smtClean="0">
                <a:solidFill>
                  <a:schemeClr val="tx2"/>
                </a:solidFill>
                <a:latin typeface="Times New Roman" pitchFamily="18" charset="0"/>
                <a:cs typeface="Times New Roman" pitchFamily="18" charset="0"/>
              </a:rPr>
            </a:br>
            <a:endParaRPr lang="en-US" dirty="0"/>
          </a:p>
        </p:txBody>
      </p:sp>
      <p:pic>
        <p:nvPicPr>
          <p:cNvPr id="1028" name="Picture 4" descr="http://www.wendytokunaga.com/pages/Portals/0/Images/PenAndPaper.jpg"/>
          <p:cNvPicPr>
            <a:picLocks noChangeAspect="1" noChangeArrowheads="1"/>
          </p:cNvPicPr>
          <p:nvPr/>
        </p:nvPicPr>
        <p:blipFill>
          <a:blip r:embed="rId2" cstate="print"/>
          <a:srcRect/>
          <a:stretch>
            <a:fillRect/>
          </a:stretch>
        </p:blipFill>
        <p:spPr bwMode="auto">
          <a:xfrm>
            <a:off x="5638800" y="1066800"/>
            <a:ext cx="3124200" cy="3810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chemeClr val="tx2"/>
                </a:solidFill>
                <a:latin typeface="Times New Roman" pitchFamily="18" charset="0"/>
                <a:cs typeface="Times New Roman" pitchFamily="18" charset="0"/>
              </a:rPr>
              <a:t>Application</a:t>
            </a:r>
            <a:r>
              <a:rPr lang="en-US" sz="4000" b="1" dirty="0" smtClean="0">
                <a:solidFill>
                  <a:schemeClr val="tx2"/>
                </a:solidFill>
                <a:latin typeface="Times New Roman" pitchFamily="18" charset="0"/>
                <a:cs typeface="Times New Roman" pitchFamily="18" charset="0"/>
              </a:rPr>
              <a:t> </a:t>
            </a:r>
            <a:r>
              <a:rPr lang="en-US" b="1" dirty="0" smtClean="0">
                <a:solidFill>
                  <a:schemeClr val="tx2"/>
                </a:solidFill>
                <a:latin typeface="Times New Roman" pitchFamily="18" charset="0"/>
                <a:cs typeface="Times New Roman" pitchFamily="18" charset="0"/>
              </a:rPr>
              <a:t>Sub-tabs (cont’d.)</a:t>
            </a:r>
            <a:endParaRPr lang="en-US"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638800"/>
          </a:xfrm>
        </p:spPr>
        <p:txBody>
          <a:bodyPr>
            <a:normAutofit lnSpcReduction="10000"/>
          </a:bodyPr>
          <a:lstStyle/>
          <a:p>
            <a:pPr>
              <a:buNone/>
            </a:pPr>
            <a:r>
              <a:rPr lang="en-US" sz="1400" b="1" i="1" dirty="0" smtClean="0">
                <a:solidFill>
                  <a:schemeClr val="tx2"/>
                </a:solidFill>
                <a:latin typeface="Times New Roman" pitchFamily="18" charset="0"/>
                <a:cs typeface="Times New Roman" pitchFamily="18" charset="0"/>
              </a:rPr>
              <a:t>Licensure Information</a:t>
            </a:r>
          </a:p>
          <a:p>
            <a:pPr marL="57150" indent="-57150">
              <a:buNone/>
            </a:pPr>
            <a:r>
              <a:rPr lang="en-US" sz="1400" dirty="0" smtClean="0">
                <a:solidFill>
                  <a:schemeClr val="tx2"/>
                </a:solidFill>
                <a:latin typeface="Times New Roman" pitchFamily="18" charset="0"/>
                <a:cs typeface="Times New Roman" pitchFamily="18" charset="0"/>
              </a:rPr>
              <a:t>This tab contains questions concerning malpractice cases, termination of medical license, felonies or criminal offenses, board certification, and DEA Registration.</a:t>
            </a:r>
          </a:p>
          <a:p>
            <a:pPr>
              <a:buNone/>
            </a:pPr>
            <a:endParaRPr lang="en-US" sz="1400"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Medical Licenses</a:t>
            </a:r>
          </a:p>
          <a:p>
            <a:pPr>
              <a:buNone/>
            </a:pPr>
            <a:r>
              <a:rPr lang="en-US" sz="1400" dirty="0" smtClean="0">
                <a:solidFill>
                  <a:schemeClr val="tx2"/>
                </a:solidFill>
                <a:latin typeface="Times New Roman" pitchFamily="18" charset="0"/>
                <a:cs typeface="Times New Roman" pitchFamily="18" charset="0"/>
              </a:rPr>
              <a:t>This tab is used to list any state medical licenses obtained.</a:t>
            </a:r>
          </a:p>
          <a:p>
            <a:pPr>
              <a:buNone/>
            </a:pPr>
            <a:endParaRPr lang="en-US" sz="1400"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Self-Identification</a:t>
            </a:r>
          </a:p>
          <a:p>
            <a:pPr>
              <a:buNone/>
            </a:pPr>
            <a:r>
              <a:rPr lang="en-US" sz="1400" dirty="0" smtClean="0">
                <a:solidFill>
                  <a:schemeClr val="tx2"/>
                </a:solidFill>
                <a:latin typeface="Times New Roman" pitchFamily="18" charset="0"/>
                <a:cs typeface="Times New Roman" pitchFamily="18" charset="0"/>
              </a:rPr>
              <a:t>This tab allows you to indicate how you self-identify. (Optional)</a:t>
            </a:r>
          </a:p>
          <a:p>
            <a:pPr>
              <a:buNone/>
            </a:pPr>
            <a:endParaRPr lang="en-US" sz="1400" dirty="0" smtClean="0">
              <a:latin typeface="Times New Roman" pitchFamily="18" charset="0"/>
              <a:cs typeface="Times New Roman" pitchFamily="18" charset="0"/>
            </a:endParaRPr>
          </a:p>
          <a:p>
            <a:pPr>
              <a:buNone/>
            </a:pPr>
            <a:r>
              <a:rPr lang="en-US" sz="1400" b="1" i="1" dirty="0" smtClean="0">
                <a:latin typeface="Times New Roman" pitchFamily="18" charset="0"/>
                <a:cs typeface="Times New Roman" pitchFamily="18" charset="0"/>
              </a:rPr>
              <a:t>	Note:</a:t>
            </a:r>
            <a:r>
              <a:rPr lang="en-US" sz="1400" dirty="0" smtClean="0">
                <a:latin typeface="Times New Roman" pitchFamily="18" charset="0"/>
                <a:cs typeface="Times New Roman" pitchFamily="18" charset="0"/>
              </a:rPr>
              <a:t> </a:t>
            </a:r>
            <a:r>
              <a:rPr lang="en-US" sz="1400" dirty="0" smtClean="0">
                <a:solidFill>
                  <a:schemeClr val="tx2"/>
                </a:solidFill>
                <a:latin typeface="Times New Roman" pitchFamily="18" charset="0"/>
                <a:cs typeface="Times New Roman" pitchFamily="18" charset="0"/>
              </a:rPr>
              <a:t>You are not required to indicate how you self-indentify. If you choose not to indicate this information, you must at least select “</a:t>
            </a:r>
            <a:r>
              <a:rPr lang="en-US" sz="1400" i="1" dirty="0" smtClean="0">
                <a:solidFill>
                  <a:schemeClr val="tx2"/>
                </a:solidFill>
                <a:latin typeface="Times New Roman" pitchFamily="18" charset="0"/>
                <a:cs typeface="Times New Roman" pitchFamily="18" charset="0"/>
              </a:rPr>
              <a:t>Prefer not to say</a:t>
            </a:r>
            <a:r>
              <a:rPr lang="en-US" sz="1400" dirty="0" smtClean="0">
                <a:solidFill>
                  <a:schemeClr val="tx2"/>
                </a:solidFill>
                <a:latin typeface="Times New Roman" pitchFamily="18" charset="0"/>
                <a:cs typeface="Times New Roman" pitchFamily="18" charset="0"/>
              </a:rPr>
              <a:t>” and click </a:t>
            </a:r>
            <a:r>
              <a:rPr lang="en-US" sz="1400" i="1" dirty="0" smtClean="0">
                <a:solidFill>
                  <a:schemeClr val="tx2"/>
                </a:solidFill>
                <a:latin typeface="Times New Roman" pitchFamily="18" charset="0"/>
                <a:cs typeface="Times New Roman" pitchFamily="18" charset="0"/>
              </a:rPr>
              <a:t>Save</a:t>
            </a:r>
            <a:r>
              <a:rPr lang="en-US" sz="1400" dirty="0" smtClean="0">
                <a:solidFill>
                  <a:schemeClr val="tx2"/>
                </a:solidFill>
                <a:latin typeface="Times New Roman" pitchFamily="18" charset="0"/>
                <a:cs typeface="Times New Roman" pitchFamily="18" charset="0"/>
              </a:rPr>
              <a:t>. You will not be penalized for selecting this response. If you are a citizen of a European country, please do not provide a response and select “</a:t>
            </a:r>
            <a:r>
              <a:rPr lang="en-US" sz="1400" i="1" dirty="0" smtClean="0">
                <a:solidFill>
                  <a:schemeClr val="tx2"/>
                </a:solidFill>
                <a:latin typeface="Times New Roman" pitchFamily="18" charset="0"/>
                <a:cs typeface="Times New Roman" pitchFamily="18" charset="0"/>
              </a:rPr>
              <a:t>Prefer not to say</a:t>
            </a:r>
            <a:r>
              <a:rPr lang="en-US" sz="1400" dirty="0" smtClean="0">
                <a:solidFill>
                  <a:schemeClr val="tx2"/>
                </a:solidFill>
                <a:latin typeface="Times New Roman" pitchFamily="18" charset="0"/>
                <a:cs typeface="Times New Roman" pitchFamily="18" charset="0"/>
              </a:rPr>
              <a:t>” and click </a:t>
            </a:r>
            <a:r>
              <a:rPr lang="en-US" sz="1400" i="1" dirty="0" smtClean="0">
                <a:solidFill>
                  <a:schemeClr val="tx2"/>
                </a:solidFill>
                <a:latin typeface="Times New Roman" pitchFamily="18" charset="0"/>
                <a:cs typeface="Times New Roman" pitchFamily="18" charset="0"/>
              </a:rPr>
              <a:t>Save</a:t>
            </a:r>
            <a:r>
              <a:rPr lang="en-US" sz="1400" dirty="0" smtClean="0">
                <a:solidFill>
                  <a:schemeClr val="tx2"/>
                </a:solidFill>
                <a:latin typeface="Times New Roman" pitchFamily="18" charset="0"/>
                <a:cs typeface="Times New Roman" pitchFamily="18" charset="0"/>
              </a:rPr>
              <a:t>.</a:t>
            </a:r>
          </a:p>
          <a:p>
            <a:pPr>
              <a:buNone/>
            </a:pPr>
            <a:endParaRPr lang="en-US" sz="1400"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Language Fluency</a:t>
            </a:r>
          </a:p>
          <a:p>
            <a:pPr>
              <a:buNone/>
            </a:pPr>
            <a:r>
              <a:rPr lang="en-US" sz="1400" dirty="0" smtClean="0">
                <a:solidFill>
                  <a:schemeClr val="tx2"/>
                </a:solidFill>
                <a:latin typeface="Times New Roman" pitchFamily="18" charset="0"/>
                <a:cs typeface="Times New Roman" pitchFamily="18" charset="0"/>
              </a:rPr>
              <a:t>This tab allows you to indicate each language that you speak and rate your proficiency in that language.</a:t>
            </a:r>
          </a:p>
          <a:p>
            <a:pPr>
              <a:buNone/>
            </a:pPr>
            <a:endParaRPr lang="en-US" sz="1400"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Miscellaneous</a:t>
            </a:r>
          </a:p>
          <a:p>
            <a:pPr marL="0" indent="0">
              <a:buNone/>
            </a:pPr>
            <a:r>
              <a:rPr lang="en-US" sz="1400" dirty="0" smtClean="0">
                <a:solidFill>
                  <a:schemeClr val="tx2"/>
                </a:solidFill>
                <a:latin typeface="Times New Roman" pitchFamily="18" charset="0"/>
                <a:cs typeface="Times New Roman" pitchFamily="18" charset="0"/>
              </a:rPr>
              <a:t>Consists of two questions asking if the applicant has any limiting aspects, and if medical education/training was extended or interrupted for any reason. This page also allows entries for hobbies and interests, medical school awards, other awards/accomplishments, and membership in honorary/professional societies.</a:t>
            </a: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r>
              <a:rPr lang="en-US" sz="1400" b="1" i="1" dirty="0" smtClean="0">
                <a:latin typeface="Times New Roman" pitchFamily="18" charset="0"/>
                <a:cs typeface="Times New Roman" pitchFamily="18" charset="0"/>
              </a:rPr>
              <a:t>Note for IMGs Only: </a:t>
            </a:r>
            <a:r>
              <a:rPr lang="en-US" sz="1400" dirty="0" smtClean="0">
                <a:solidFill>
                  <a:schemeClr val="tx2"/>
                </a:solidFill>
                <a:latin typeface="Times New Roman" pitchFamily="18" charset="0"/>
                <a:cs typeface="Times New Roman" pitchFamily="18" charset="0"/>
              </a:rPr>
              <a:t>You will be able to indicate if you will provide a MSPE and/or a medical school transcript to the ECFMG on the Miscellaneous tab.</a:t>
            </a:r>
          </a:p>
          <a:p>
            <a:pPr>
              <a:buNone/>
            </a:pPr>
            <a:endParaRPr lang="en-US" sz="1200" dirty="0" smtClean="0">
              <a:latin typeface="Times New Roman" pitchFamily="18" charset="0"/>
              <a:cs typeface="Times New Roman" pitchFamily="18" charset="0"/>
            </a:endParaRPr>
          </a:p>
          <a:p>
            <a:pPr>
              <a:buNone/>
            </a:pPr>
            <a:endParaRPr lang="en-US" sz="800" dirty="0" smtClean="0"/>
          </a:p>
          <a:p>
            <a:pPr>
              <a:buNone/>
            </a:pPr>
            <a:endParaRPr lang="en-US" sz="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209799" cy="717550"/>
          </a:xfrm>
        </p:spPr>
        <p:txBody>
          <a:bodyPr>
            <a:noAutofit/>
          </a:bodyPr>
          <a:lstStyle/>
          <a:p>
            <a:pPr algn="ctr"/>
            <a:r>
              <a:rPr lang="en-US" dirty="0" smtClean="0">
                <a:solidFill>
                  <a:schemeClr val="tx2"/>
                </a:solidFill>
                <a:latin typeface="Times New Roman" pitchFamily="18" charset="0"/>
                <a:cs typeface="Times New Roman" pitchFamily="18" charset="0"/>
              </a:rPr>
              <a:t>MyERAS: Documents Tab</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457201" y="1066800"/>
            <a:ext cx="2209799" cy="2895600"/>
          </a:xfrm>
        </p:spPr>
        <p:txBody>
          <a:bodyPr>
            <a:normAutofit/>
          </a:bodyPr>
          <a:lstStyle/>
          <a:p>
            <a:r>
              <a:rPr lang="en-US" dirty="0" smtClean="0">
                <a:solidFill>
                  <a:schemeClr val="tx2"/>
                </a:solidFill>
                <a:latin typeface="Times New Roman" pitchFamily="18" charset="0"/>
                <a:cs typeface="Times New Roman" pitchFamily="18" charset="0"/>
              </a:rPr>
              <a:t>This is where you may create personal statement(s); identify the people who will write your letter of recommendation (</a:t>
            </a:r>
            <a:r>
              <a:rPr lang="en-US" dirty="0" err="1" smtClean="0">
                <a:solidFill>
                  <a:schemeClr val="tx2"/>
                </a:solidFill>
                <a:latin typeface="Times New Roman" pitchFamily="18" charset="0"/>
                <a:cs typeface="Times New Roman" pitchFamily="18" charset="0"/>
              </a:rPr>
              <a:t>LoRs</a:t>
            </a:r>
            <a:r>
              <a:rPr lang="en-US" dirty="0" smtClean="0">
                <a:solidFill>
                  <a:schemeClr val="tx2"/>
                </a:solidFill>
                <a:latin typeface="Times New Roman" pitchFamily="18" charset="0"/>
                <a:cs typeface="Times New Roman" pitchFamily="18" charset="0"/>
              </a:rPr>
              <a:t>); print Letter Request Forms; and release your COMLEX and/or USMLE transcripts. </a:t>
            </a:r>
          </a:p>
          <a:p>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2819400" y="747308"/>
            <a:ext cx="6172200" cy="53633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b="1" dirty="0" smtClean="0">
                <a:solidFill>
                  <a:schemeClr val="tx2"/>
                </a:solidFill>
                <a:latin typeface="Times New Roman" pitchFamily="18" charset="0"/>
                <a:cs typeface="Times New Roman" pitchFamily="18" charset="0"/>
              </a:rPr>
              <a:t>Documents Sub-tabs</a:t>
            </a:r>
            <a:endParaRPr lang="en-US" sz="40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943600"/>
          </a:xfrm>
        </p:spPr>
        <p:txBody>
          <a:bodyPr>
            <a:normAutofit fontScale="92500" lnSpcReduction="20000"/>
          </a:bodyPr>
          <a:lstStyle/>
          <a:p>
            <a:pPr>
              <a:buNone/>
            </a:pPr>
            <a:r>
              <a:rPr lang="en-US" sz="1500" b="1" i="1" dirty="0" smtClean="0">
                <a:solidFill>
                  <a:schemeClr val="tx2"/>
                </a:solidFill>
                <a:latin typeface="Times New Roman" pitchFamily="18" charset="0"/>
                <a:cs typeface="Times New Roman" pitchFamily="18" charset="0"/>
              </a:rPr>
              <a:t>Home</a:t>
            </a:r>
          </a:p>
          <a:p>
            <a:pPr>
              <a:buNone/>
            </a:pPr>
            <a:r>
              <a:rPr lang="en-US" sz="1500" dirty="0" smtClean="0">
                <a:solidFill>
                  <a:schemeClr val="tx2"/>
                </a:solidFill>
                <a:latin typeface="Times New Roman" pitchFamily="18" charset="0"/>
                <a:cs typeface="Times New Roman" pitchFamily="18" charset="0"/>
              </a:rPr>
              <a:t>Contains Quick Stats about the work you completed on the Documents tab.</a:t>
            </a:r>
          </a:p>
          <a:p>
            <a:pPr>
              <a:buNone/>
            </a:pPr>
            <a:endParaRPr lang="en-US" sz="1500" dirty="0" smtClean="0">
              <a:solidFill>
                <a:schemeClr val="tx2"/>
              </a:solidFill>
              <a:latin typeface="Times New Roman" pitchFamily="18" charset="0"/>
              <a:cs typeface="Times New Roman" pitchFamily="18" charset="0"/>
            </a:endParaRPr>
          </a:p>
          <a:p>
            <a:pPr>
              <a:buNone/>
            </a:pPr>
            <a:r>
              <a:rPr lang="en-US" sz="1500" b="1" i="1" dirty="0" smtClean="0">
                <a:solidFill>
                  <a:schemeClr val="tx2"/>
                </a:solidFill>
                <a:latin typeface="Times New Roman" pitchFamily="18" charset="0"/>
                <a:cs typeface="Times New Roman" pitchFamily="18" charset="0"/>
              </a:rPr>
              <a:t>USMLE Transcript</a:t>
            </a:r>
          </a:p>
          <a:p>
            <a:pPr marL="0" indent="0">
              <a:buNone/>
              <a:tabLst>
                <a:tab pos="57150" algn="l"/>
              </a:tabLst>
            </a:pPr>
            <a:r>
              <a:rPr lang="en-US" sz="1500" dirty="0" smtClean="0">
                <a:solidFill>
                  <a:schemeClr val="tx2"/>
                </a:solidFill>
                <a:latin typeface="Times New Roman" pitchFamily="18" charset="0"/>
                <a:cs typeface="Times New Roman" pitchFamily="18" charset="0"/>
              </a:rPr>
              <a:t>This is the tab where you will authorize the release of your USMLE transcript and transmit your requests to the NBME. Your transcript will only be transmitted to programs to which your USMLE transcript has been assigned. </a:t>
            </a:r>
          </a:p>
          <a:p>
            <a:pPr>
              <a:buNone/>
            </a:pPr>
            <a:endParaRPr lang="en-US" sz="1500" dirty="0" smtClean="0">
              <a:solidFill>
                <a:schemeClr val="tx2"/>
              </a:solidFill>
              <a:latin typeface="Times New Roman" pitchFamily="18" charset="0"/>
              <a:cs typeface="Times New Roman" pitchFamily="18" charset="0"/>
            </a:endParaRPr>
          </a:p>
          <a:p>
            <a:pPr>
              <a:buNone/>
            </a:pPr>
            <a:r>
              <a:rPr lang="en-US" sz="1500" b="1" i="1" dirty="0" smtClean="0">
                <a:solidFill>
                  <a:schemeClr val="tx2"/>
                </a:solidFill>
                <a:latin typeface="Times New Roman" pitchFamily="18" charset="0"/>
                <a:cs typeface="Times New Roman" pitchFamily="18" charset="0"/>
              </a:rPr>
              <a:t>COMLEX Transcript (Osteopathic Applicants) </a:t>
            </a:r>
          </a:p>
          <a:p>
            <a:pPr marL="0" indent="0">
              <a:buNone/>
            </a:pPr>
            <a:r>
              <a:rPr lang="en-US" sz="1500" dirty="0" smtClean="0">
                <a:solidFill>
                  <a:schemeClr val="tx2"/>
                </a:solidFill>
                <a:latin typeface="Times New Roman" pitchFamily="18" charset="0"/>
                <a:cs typeface="Times New Roman" pitchFamily="18" charset="0"/>
              </a:rPr>
              <a:t>Under this tab, you will authorize the release of your COMLEX transcript and transmit your requests to the NBOME. Your transcript will only be transmitted to programs to which your COMLEX transcript has been assigned.</a:t>
            </a:r>
          </a:p>
          <a:p>
            <a:pPr>
              <a:buNone/>
            </a:pPr>
            <a:endParaRPr lang="en-US" sz="1500" dirty="0" smtClean="0">
              <a:solidFill>
                <a:schemeClr val="tx2"/>
              </a:solidFill>
              <a:latin typeface="Times New Roman" pitchFamily="18" charset="0"/>
              <a:cs typeface="Times New Roman" pitchFamily="18" charset="0"/>
            </a:endParaRPr>
          </a:p>
          <a:p>
            <a:pPr>
              <a:buNone/>
            </a:pPr>
            <a:r>
              <a:rPr lang="en-US" sz="1500" b="1" i="1" dirty="0" smtClean="0">
                <a:solidFill>
                  <a:schemeClr val="tx2"/>
                </a:solidFill>
                <a:latin typeface="Times New Roman" pitchFamily="18" charset="0"/>
                <a:cs typeface="Times New Roman" pitchFamily="18" charset="0"/>
              </a:rPr>
              <a:t>Personal Statements</a:t>
            </a:r>
          </a:p>
          <a:p>
            <a:pPr>
              <a:buNone/>
            </a:pPr>
            <a:r>
              <a:rPr lang="en-US" sz="1500" dirty="0" smtClean="0">
                <a:solidFill>
                  <a:schemeClr val="tx2"/>
                </a:solidFill>
                <a:latin typeface="Times New Roman" pitchFamily="18" charset="0"/>
                <a:cs typeface="Times New Roman" pitchFamily="18" charset="0"/>
              </a:rPr>
              <a:t>Your personal statements may be created, viewed, edited, and printed in this tab.</a:t>
            </a:r>
          </a:p>
          <a:p>
            <a:pPr>
              <a:buNone/>
            </a:pPr>
            <a:endParaRPr lang="en-US" sz="1500" dirty="0" smtClean="0">
              <a:solidFill>
                <a:schemeClr val="tx2"/>
              </a:solidFill>
              <a:latin typeface="Times New Roman" pitchFamily="18" charset="0"/>
              <a:cs typeface="Times New Roman" pitchFamily="18" charset="0"/>
            </a:endParaRPr>
          </a:p>
          <a:p>
            <a:pPr>
              <a:buNone/>
            </a:pPr>
            <a:r>
              <a:rPr lang="en-US" sz="1500" b="1" i="1" dirty="0" smtClean="0">
                <a:solidFill>
                  <a:schemeClr val="tx2"/>
                </a:solidFill>
                <a:latin typeface="Times New Roman" pitchFamily="18" charset="0"/>
                <a:cs typeface="Times New Roman" pitchFamily="18" charset="0"/>
              </a:rPr>
              <a:t>Letters of Recommendation (</a:t>
            </a:r>
            <a:r>
              <a:rPr lang="en-US" sz="1500" b="1" i="1" dirty="0" err="1" smtClean="0">
                <a:solidFill>
                  <a:schemeClr val="tx2"/>
                </a:solidFill>
                <a:latin typeface="Times New Roman" pitchFamily="18" charset="0"/>
                <a:cs typeface="Times New Roman" pitchFamily="18" charset="0"/>
              </a:rPr>
              <a:t>LoRs</a:t>
            </a:r>
            <a:r>
              <a:rPr lang="en-US" sz="1500" b="1" i="1" dirty="0" smtClean="0">
                <a:solidFill>
                  <a:schemeClr val="tx2"/>
                </a:solidFill>
                <a:latin typeface="Times New Roman" pitchFamily="18" charset="0"/>
                <a:cs typeface="Times New Roman" pitchFamily="18" charset="0"/>
              </a:rPr>
              <a:t>)</a:t>
            </a:r>
          </a:p>
          <a:p>
            <a:pPr marL="0" indent="0">
              <a:buNone/>
            </a:pPr>
            <a:r>
              <a:rPr lang="en-US" sz="1500" dirty="0" smtClean="0">
                <a:solidFill>
                  <a:schemeClr val="tx2"/>
                </a:solidFill>
                <a:latin typeface="Times New Roman" pitchFamily="18" charset="0"/>
                <a:cs typeface="Times New Roman" pitchFamily="18" charset="0"/>
              </a:rPr>
              <a:t>Here you can create a list of </a:t>
            </a:r>
            <a:r>
              <a:rPr lang="en-US" sz="1500" dirty="0" err="1" smtClean="0">
                <a:solidFill>
                  <a:schemeClr val="tx2"/>
                </a:solidFill>
                <a:latin typeface="Times New Roman" pitchFamily="18" charset="0"/>
                <a:cs typeface="Times New Roman" pitchFamily="18" charset="0"/>
              </a:rPr>
              <a:t>LoR</a:t>
            </a:r>
            <a:r>
              <a:rPr lang="en-US" sz="1500" dirty="0" smtClean="0">
                <a:solidFill>
                  <a:schemeClr val="tx2"/>
                </a:solidFill>
                <a:latin typeface="Times New Roman" pitchFamily="18" charset="0"/>
                <a:cs typeface="Times New Roman" pitchFamily="18" charset="0"/>
              </a:rPr>
              <a:t> Authors who will write </a:t>
            </a:r>
            <a:r>
              <a:rPr lang="en-US" sz="1500" dirty="0" err="1" smtClean="0">
                <a:solidFill>
                  <a:schemeClr val="tx2"/>
                </a:solidFill>
                <a:latin typeface="Times New Roman" pitchFamily="18" charset="0"/>
                <a:cs typeface="Times New Roman" pitchFamily="18" charset="0"/>
              </a:rPr>
              <a:t>LoRs</a:t>
            </a:r>
            <a:r>
              <a:rPr lang="en-US" sz="1500" dirty="0" smtClean="0">
                <a:solidFill>
                  <a:schemeClr val="tx2"/>
                </a:solidFill>
                <a:latin typeface="Times New Roman" pitchFamily="18" charset="0"/>
                <a:cs typeface="Times New Roman" pitchFamily="18" charset="0"/>
              </a:rPr>
              <a:t> on your behalf. Once you have entered your </a:t>
            </a:r>
            <a:r>
              <a:rPr lang="en-US" sz="1500" dirty="0" err="1" smtClean="0">
                <a:solidFill>
                  <a:schemeClr val="tx2"/>
                </a:solidFill>
                <a:latin typeface="Times New Roman" pitchFamily="18" charset="0"/>
                <a:cs typeface="Times New Roman" pitchFamily="18" charset="0"/>
              </a:rPr>
              <a:t>LoR</a:t>
            </a:r>
            <a:r>
              <a:rPr lang="en-US" sz="1500" dirty="0" smtClean="0">
                <a:solidFill>
                  <a:schemeClr val="tx2"/>
                </a:solidFill>
                <a:latin typeface="Times New Roman" pitchFamily="18" charset="0"/>
                <a:cs typeface="Times New Roman" pitchFamily="18" charset="0"/>
              </a:rPr>
              <a:t> Author(s) information and finalized them, you will need to print and distribute the Letter Request Form to each individual </a:t>
            </a:r>
            <a:r>
              <a:rPr lang="en-US" sz="1500" dirty="0" err="1" smtClean="0">
                <a:solidFill>
                  <a:schemeClr val="tx2"/>
                </a:solidFill>
                <a:latin typeface="Times New Roman" pitchFamily="18" charset="0"/>
                <a:cs typeface="Times New Roman" pitchFamily="18" charset="0"/>
              </a:rPr>
              <a:t>LoR</a:t>
            </a:r>
            <a:r>
              <a:rPr lang="en-US" sz="1500" dirty="0" smtClean="0">
                <a:solidFill>
                  <a:schemeClr val="tx2"/>
                </a:solidFill>
                <a:latin typeface="Times New Roman" pitchFamily="18" charset="0"/>
                <a:cs typeface="Times New Roman" pitchFamily="18" charset="0"/>
              </a:rPr>
              <a:t> Author.</a:t>
            </a:r>
          </a:p>
          <a:p>
            <a:pPr>
              <a:buNone/>
            </a:pPr>
            <a:endParaRPr lang="en-US" sz="1400" dirty="0" smtClean="0">
              <a:solidFill>
                <a:schemeClr val="tx2"/>
              </a:solidFill>
              <a:latin typeface="Times New Roman" pitchFamily="18" charset="0"/>
              <a:cs typeface="Times New Roman" pitchFamily="18" charset="0"/>
            </a:endParaRPr>
          </a:p>
          <a:p>
            <a:pPr>
              <a:buNone/>
            </a:pPr>
            <a:r>
              <a:rPr lang="en-US" sz="1400" dirty="0" smtClean="0">
                <a:solidFill>
                  <a:schemeClr val="tx2"/>
                </a:solidFill>
                <a:latin typeface="Times New Roman" pitchFamily="18" charset="0"/>
                <a:cs typeface="Times New Roman" pitchFamily="18" charset="0"/>
              </a:rPr>
              <a:t>	</a:t>
            </a:r>
            <a:r>
              <a:rPr lang="en-US" sz="1300" b="1" i="1" dirty="0" smtClean="0">
                <a:latin typeface="Times New Roman" pitchFamily="18" charset="0"/>
                <a:cs typeface="Times New Roman" pitchFamily="18" charset="0"/>
              </a:rPr>
              <a:t>Note:</a:t>
            </a:r>
            <a:r>
              <a:rPr lang="en-US" sz="1300" dirty="0" smtClean="0">
                <a:latin typeface="Times New Roman" pitchFamily="18" charset="0"/>
                <a:cs typeface="Times New Roman" pitchFamily="18" charset="0"/>
              </a:rPr>
              <a:t>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Authors writing </a:t>
            </a:r>
            <a:r>
              <a:rPr lang="en-US" sz="1300" dirty="0" err="1" smtClean="0">
                <a:solidFill>
                  <a:schemeClr val="tx2"/>
                </a:solidFill>
                <a:latin typeface="Times New Roman" pitchFamily="18" charset="0"/>
                <a:cs typeface="Times New Roman" pitchFamily="18" charset="0"/>
              </a:rPr>
              <a:t>LoRs</a:t>
            </a:r>
            <a:r>
              <a:rPr lang="en-US" sz="1300" dirty="0" smtClean="0">
                <a:solidFill>
                  <a:schemeClr val="tx2"/>
                </a:solidFill>
                <a:latin typeface="Times New Roman" pitchFamily="18" charset="0"/>
                <a:cs typeface="Times New Roman" pitchFamily="18" charset="0"/>
              </a:rPr>
              <a:t> on behalf of U.S. graduates applying to residency programs and fellowship applicants (both USGs &amp; IMGs) can use the ERAS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Portal to upload </a:t>
            </a:r>
            <a:r>
              <a:rPr lang="en-US" sz="1300" dirty="0" err="1" smtClean="0">
                <a:solidFill>
                  <a:schemeClr val="tx2"/>
                </a:solidFill>
                <a:latin typeface="Times New Roman" pitchFamily="18" charset="0"/>
                <a:cs typeface="Times New Roman" pitchFamily="18" charset="0"/>
              </a:rPr>
              <a:t>LoRs</a:t>
            </a:r>
            <a:r>
              <a:rPr lang="en-US" sz="1300" dirty="0" smtClean="0">
                <a:solidFill>
                  <a:schemeClr val="tx2"/>
                </a:solidFill>
                <a:latin typeface="Times New Roman" pitchFamily="18" charset="0"/>
                <a:cs typeface="Times New Roman" pitchFamily="18" charset="0"/>
              </a:rPr>
              <a:t>.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Authors writing </a:t>
            </a:r>
            <a:r>
              <a:rPr lang="en-US" sz="1300" dirty="0" err="1" smtClean="0">
                <a:solidFill>
                  <a:schemeClr val="tx2"/>
                </a:solidFill>
                <a:latin typeface="Times New Roman" pitchFamily="18" charset="0"/>
                <a:cs typeface="Times New Roman" pitchFamily="18" charset="0"/>
              </a:rPr>
              <a:t>LoRs</a:t>
            </a:r>
            <a:r>
              <a:rPr lang="en-US" sz="1300" dirty="0" smtClean="0">
                <a:solidFill>
                  <a:schemeClr val="tx2"/>
                </a:solidFill>
                <a:latin typeface="Times New Roman" pitchFamily="18" charset="0"/>
                <a:cs typeface="Times New Roman" pitchFamily="18" charset="0"/>
              </a:rPr>
              <a:t> on behalf of International Medical Graduates (IMGs) applying to residency must use the ECFMG ERAS Letter Writer Portal (LWP).</a:t>
            </a:r>
          </a:p>
          <a:p>
            <a:pPr>
              <a:buNone/>
            </a:pPr>
            <a:endParaRPr lang="en-US" sz="1300" dirty="0" smtClean="0">
              <a:solidFill>
                <a:schemeClr val="tx2"/>
              </a:solidFill>
              <a:latin typeface="Times New Roman" pitchFamily="18" charset="0"/>
              <a:cs typeface="Times New Roman" pitchFamily="18" charset="0"/>
            </a:endParaRPr>
          </a:p>
          <a:p>
            <a:pPr>
              <a:buNone/>
            </a:pPr>
            <a:r>
              <a:rPr lang="en-US" sz="1300" b="1" i="1" dirty="0" smtClean="0">
                <a:solidFill>
                  <a:schemeClr val="tx2"/>
                </a:solidFill>
                <a:latin typeface="Times New Roman" pitchFamily="18" charset="0"/>
                <a:cs typeface="Times New Roman" pitchFamily="18" charset="0"/>
              </a:rPr>
              <a:t>	</a:t>
            </a:r>
            <a:r>
              <a:rPr lang="en-US" sz="1300" b="1" i="1" dirty="0" smtClean="0">
                <a:latin typeface="Times New Roman" pitchFamily="18" charset="0"/>
                <a:cs typeface="Times New Roman" pitchFamily="18" charset="0"/>
              </a:rPr>
              <a:t>Note: </a:t>
            </a:r>
            <a:r>
              <a:rPr lang="en-US" sz="1300" dirty="0" smtClean="0">
                <a:latin typeface="Times New Roman" pitchFamily="18" charset="0"/>
                <a:cs typeface="Times New Roman" pitchFamily="18" charset="0"/>
              </a:rPr>
              <a:t>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Authors that choose to use the ERAS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Portal will need to create an AAMC Account in order to upload </a:t>
            </a:r>
            <a:r>
              <a:rPr lang="en-US" sz="1300" dirty="0" err="1" smtClean="0">
                <a:solidFill>
                  <a:schemeClr val="tx2"/>
                </a:solidFill>
                <a:latin typeface="Times New Roman" pitchFamily="18" charset="0"/>
                <a:cs typeface="Times New Roman" pitchFamily="18" charset="0"/>
              </a:rPr>
              <a:t>LoRs</a:t>
            </a:r>
            <a:r>
              <a:rPr lang="en-US" sz="1300" dirty="0" smtClean="0">
                <a:solidFill>
                  <a:schemeClr val="tx2"/>
                </a:solidFill>
                <a:latin typeface="Times New Roman" pitchFamily="18" charset="0"/>
                <a:cs typeface="Times New Roman" pitchFamily="18" charset="0"/>
              </a:rPr>
              <a:t>. </a:t>
            </a:r>
            <a:r>
              <a:rPr lang="en-US" sz="1300" b="1" dirty="0" smtClean="0">
                <a:solidFill>
                  <a:schemeClr val="tx2"/>
                </a:solidFill>
                <a:latin typeface="Times New Roman" pitchFamily="18" charset="0"/>
                <a:cs typeface="Times New Roman" pitchFamily="18" charset="0"/>
              </a:rPr>
              <a:t>Applicants </a:t>
            </a:r>
            <a:r>
              <a:rPr lang="en-US" sz="1300" b="1" u="sng" dirty="0" smtClean="0">
                <a:solidFill>
                  <a:schemeClr val="tx2"/>
                </a:solidFill>
                <a:latin typeface="Times New Roman" pitchFamily="18" charset="0"/>
                <a:cs typeface="Times New Roman" pitchFamily="18" charset="0"/>
              </a:rPr>
              <a:t>should not </a:t>
            </a:r>
            <a:r>
              <a:rPr lang="en-US" sz="1300" b="1" dirty="0" smtClean="0">
                <a:solidFill>
                  <a:schemeClr val="tx2"/>
                </a:solidFill>
                <a:latin typeface="Times New Roman" pitchFamily="18" charset="0"/>
                <a:cs typeface="Times New Roman" pitchFamily="18" charset="0"/>
              </a:rPr>
              <a:t>create these accounts for their </a:t>
            </a:r>
            <a:r>
              <a:rPr lang="en-US" sz="1300" b="1" dirty="0" err="1" smtClean="0">
                <a:solidFill>
                  <a:schemeClr val="tx2"/>
                </a:solidFill>
                <a:latin typeface="Times New Roman" pitchFamily="18" charset="0"/>
                <a:cs typeface="Times New Roman" pitchFamily="18" charset="0"/>
              </a:rPr>
              <a:t>LoR</a:t>
            </a:r>
            <a:r>
              <a:rPr lang="en-US" sz="1300" b="1" dirty="0" smtClean="0">
                <a:solidFill>
                  <a:schemeClr val="tx2"/>
                </a:solidFill>
                <a:latin typeface="Times New Roman" pitchFamily="18" charset="0"/>
                <a:cs typeface="Times New Roman" pitchFamily="18" charset="0"/>
              </a:rPr>
              <a:t> Authors. </a:t>
            </a:r>
            <a:r>
              <a:rPr lang="en-US" sz="1300" b="1" dirty="0" err="1" smtClean="0">
                <a:solidFill>
                  <a:schemeClr val="tx2"/>
                </a:solidFill>
                <a:latin typeface="Times New Roman" pitchFamily="18" charset="0"/>
                <a:cs typeface="Times New Roman" pitchFamily="18" charset="0"/>
              </a:rPr>
              <a:t>LoR</a:t>
            </a:r>
            <a:r>
              <a:rPr lang="en-US" sz="1300" b="1" dirty="0" smtClean="0">
                <a:solidFill>
                  <a:schemeClr val="tx2"/>
                </a:solidFill>
                <a:latin typeface="Times New Roman" pitchFamily="18" charset="0"/>
                <a:cs typeface="Times New Roman" pitchFamily="18" charset="0"/>
              </a:rPr>
              <a:t> Authors should create their own accounts using their own personal information.</a:t>
            </a:r>
          </a:p>
          <a:p>
            <a:pPr>
              <a:buNone/>
            </a:pPr>
            <a:endParaRPr lang="en-US" sz="1200"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209799" cy="565150"/>
          </a:xfrm>
        </p:spPr>
        <p:txBody>
          <a:bodyPr>
            <a:noAutofit/>
          </a:bodyPr>
          <a:lstStyle/>
          <a:p>
            <a:pPr algn="ctr"/>
            <a:r>
              <a:rPr lang="en-US" dirty="0" smtClean="0">
                <a:solidFill>
                  <a:schemeClr val="tx2"/>
                </a:solidFill>
                <a:latin typeface="Times New Roman" pitchFamily="18" charset="0"/>
                <a:cs typeface="Times New Roman" pitchFamily="18" charset="0"/>
              </a:rPr>
              <a:t>MyERAS: Programs Tab</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457201" y="990600"/>
            <a:ext cx="2133599" cy="1676400"/>
          </a:xfrm>
        </p:spPr>
        <p:txBody>
          <a:bodyPr>
            <a:normAutofit/>
          </a:bodyPr>
          <a:lstStyle/>
          <a:p>
            <a:r>
              <a:rPr lang="en-US" dirty="0" smtClean="0">
                <a:solidFill>
                  <a:schemeClr val="tx2"/>
                </a:solidFill>
                <a:latin typeface="Times New Roman" pitchFamily="18" charset="0"/>
                <a:cs typeface="Times New Roman" pitchFamily="18" charset="0"/>
              </a:rPr>
              <a:t>This is where you will select programs of interest, assign documents to programs, pay fees, and apply to programs</a:t>
            </a:r>
            <a:r>
              <a:rPr lang="en-US" sz="1200" dirty="0" smtClean="0">
                <a:solidFill>
                  <a:schemeClr val="tx2"/>
                </a:solidFill>
                <a:latin typeface="Times New Roman" pitchFamily="18" charset="0"/>
                <a:cs typeface="Times New Roman" pitchFamily="18" charset="0"/>
              </a:rPr>
              <a:t>. </a:t>
            </a:r>
          </a:p>
          <a:p>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2819400" y="618326"/>
            <a:ext cx="6172200" cy="56213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solidFill>
                  <a:schemeClr val="tx2"/>
                </a:solidFill>
                <a:latin typeface="Times New Roman" pitchFamily="18" charset="0"/>
                <a:cs typeface="Times New Roman" pitchFamily="18" charset="0"/>
              </a:rPr>
              <a:t>Programs Sub-tabs</a:t>
            </a:r>
            <a:endParaRPr lang="en-US" sz="40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sz="1400" b="1" i="1" dirty="0" smtClean="0">
                <a:solidFill>
                  <a:schemeClr val="tx2"/>
                </a:solidFill>
                <a:latin typeface="Times New Roman" pitchFamily="18" charset="0"/>
                <a:cs typeface="Times New Roman" pitchFamily="18" charset="0"/>
              </a:rPr>
              <a:t>The Programs tab consists of the following sub-tabs:</a:t>
            </a:r>
          </a:p>
          <a:p>
            <a:pPr>
              <a:buNone/>
            </a:pPr>
            <a:endParaRPr lang="en-US" sz="1400" b="1" i="1"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Home</a:t>
            </a:r>
          </a:p>
          <a:p>
            <a:pPr>
              <a:buNone/>
            </a:pPr>
            <a:r>
              <a:rPr lang="en-US" sz="1400" dirty="0" smtClean="0">
                <a:solidFill>
                  <a:schemeClr val="tx2"/>
                </a:solidFill>
                <a:latin typeface="Times New Roman" pitchFamily="18" charset="0"/>
                <a:cs typeface="Times New Roman" pitchFamily="18" charset="0"/>
              </a:rPr>
              <a:t>Contains Quick Stats on the number of programs selected and programs applied to. </a:t>
            </a:r>
          </a:p>
          <a:p>
            <a:pPr>
              <a:buNone/>
            </a:pPr>
            <a:endParaRPr lang="en-US" sz="1400" b="1" i="1"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Search Programs</a:t>
            </a:r>
          </a:p>
          <a:p>
            <a:pPr marL="0" indent="0">
              <a:buNone/>
            </a:pPr>
            <a:r>
              <a:rPr lang="en-US" sz="1400" dirty="0" smtClean="0">
                <a:solidFill>
                  <a:schemeClr val="tx2"/>
                </a:solidFill>
                <a:latin typeface="Times New Roman" pitchFamily="18" charset="0"/>
                <a:cs typeface="Times New Roman" pitchFamily="18" charset="0"/>
              </a:rPr>
              <a:t>Applicants can search for programs by Accreditation ID (ACGME or AOA) or State and Specialty. After successfully searching for participating programs, applicants may select a program, select training type(s), and assign supporting documents. The programs that are “grayed out” are not participating in ERAS this season. You cannot apply to these programs using ERAS.</a:t>
            </a:r>
          </a:p>
          <a:p>
            <a:pPr>
              <a:buNone/>
            </a:pPr>
            <a:endParaRPr lang="en-US" sz="1400" dirty="0" smtClean="0"/>
          </a:p>
          <a:p>
            <a:pPr>
              <a:buNone/>
            </a:pPr>
            <a:r>
              <a:rPr lang="en-US" sz="1400" dirty="0" smtClean="0"/>
              <a:t>	</a:t>
            </a:r>
            <a:r>
              <a:rPr lang="en-US" sz="1400" b="1" i="1" dirty="0" smtClean="0"/>
              <a:t>Note: </a:t>
            </a:r>
            <a:r>
              <a:rPr lang="en-US" sz="1400" dirty="0" smtClean="0"/>
              <a:t> </a:t>
            </a:r>
            <a:r>
              <a:rPr lang="en-US" sz="1400" dirty="0" smtClean="0">
                <a:solidFill>
                  <a:schemeClr val="tx2"/>
                </a:solidFill>
                <a:latin typeface="Times New Roman" pitchFamily="18" charset="0"/>
                <a:cs typeface="Times New Roman" pitchFamily="18" charset="0"/>
              </a:rPr>
              <a:t>Osteopathic (D.O.) applicants will be able to search for both ACGME and AOA programs. </a:t>
            </a:r>
          </a:p>
          <a:p>
            <a:pPr>
              <a:buNone/>
            </a:pPr>
            <a:r>
              <a:rPr lang="en-US" sz="1400" dirty="0" smtClean="0">
                <a:solidFill>
                  <a:schemeClr val="tx2"/>
                </a:solidFill>
                <a:latin typeface="Times New Roman" pitchFamily="18" charset="0"/>
                <a:cs typeface="Times New Roman" pitchFamily="18" charset="0"/>
              </a:rPr>
              <a:t>		</a:t>
            </a:r>
          </a:p>
          <a:p>
            <a:pPr>
              <a:buNone/>
            </a:pPr>
            <a:r>
              <a:rPr lang="en-US" sz="1400" dirty="0" smtClean="0"/>
              <a:t>	</a:t>
            </a:r>
            <a:r>
              <a:rPr lang="en-US" sz="1400" b="1" i="1" dirty="0" smtClean="0"/>
              <a:t> Note: </a:t>
            </a:r>
            <a:r>
              <a:rPr lang="en-US" sz="1400" dirty="0" smtClean="0"/>
              <a:t> </a:t>
            </a:r>
            <a:r>
              <a:rPr lang="en-US" sz="1400" dirty="0" smtClean="0">
                <a:solidFill>
                  <a:schemeClr val="tx2"/>
                </a:solidFill>
                <a:latin typeface="Times New Roman" pitchFamily="18" charset="0"/>
                <a:cs typeface="Times New Roman" pitchFamily="18" charset="0"/>
              </a:rPr>
              <a:t>If a program is grayed out when searching programs, it means they are either not participating, no longer accepting applications, or closed. You should contact all programs directly regarding their participation status with ERAS.</a:t>
            </a:r>
            <a:endParaRPr lang="en-US" sz="1400" b="1" i="1" dirty="0" smtClean="0">
              <a:solidFill>
                <a:schemeClr val="tx2"/>
              </a:solidFill>
              <a:latin typeface="Times New Roman" pitchFamily="18" charset="0"/>
              <a:cs typeface="Times New Roman" pitchFamily="18" charset="0"/>
            </a:endParaRPr>
          </a:p>
          <a:p>
            <a:pPr>
              <a:buNone/>
            </a:pPr>
            <a:endParaRPr lang="en-US" sz="1400" b="1" i="1" dirty="0" smtClean="0">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Programs Selected</a:t>
            </a:r>
          </a:p>
          <a:p>
            <a:pPr marL="0" indent="0">
              <a:buNone/>
            </a:pPr>
            <a:r>
              <a:rPr lang="en-US" sz="1400" dirty="0" smtClean="0">
                <a:solidFill>
                  <a:schemeClr val="tx2"/>
                </a:solidFill>
                <a:latin typeface="Times New Roman" pitchFamily="18" charset="0"/>
                <a:cs typeface="Times New Roman" pitchFamily="18" charset="0"/>
              </a:rPr>
              <a:t>Lists programs you are interested in and to which you are currently assigning documents. These programs have not yet received your application. You may add or delete programs from the Programs Selected tab at your discretion. You may select programs before you certify and submit your application.</a:t>
            </a:r>
          </a:p>
          <a:p>
            <a:pPr>
              <a:buNone/>
            </a:pPr>
            <a:endParaRPr lang="en-US" sz="1400" b="1" i="1"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Apply to Programs</a:t>
            </a:r>
          </a:p>
          <a:p>
            <a:pPr marL="0" indent="0">
              <a:buNone/>
            </a:pPr>
            <a:r>
              <a:rPr lang="en-US" sz="1400" dirty="0" smtClean="0">
                <a:solidFill>
                  <a:schemeClr val="tx2"/>
                </a:solidFill>
                <a:latin typeface="Times New Roman" pitchFamily="18" charset="0"/>
                <a:cs typeface="Times New Roman" pitchFamily="18" charset="0"/>
              </a:rPr>
              <a:t>Lists selected programs and allows applicants to apply to these programs or preview an invoice for programs you wish to apply.</a:t>
            </a:r>
          </a:p>
          <a:p>
            <a:pPr>
              <a:buNone/>
            </a:pPr>
            <a:endParaRPr lang="en-US" sz="1200" dirty="0" smtClean="0"/>
          </a:p>
          <a:p>
            <a:pPr>
              <a:buNone/>
            </a:pPr>
            <a:endParaRPr lang="en-US" sz="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solidFill>
                  <a:schemeClr val="tx2"/>
                </a:solidFill>
                <a:latin typeface="Times New Roman" pitchFamily="18" charset="0"/>
                <a:cs typeface="Times New Roman" pitchFamily="18" charset="0"/>
              </a:rPr>
              <a:t>Programs Sub-tabs (cont’d.)</a:t>
            </a:r>
            <a:endParaRPr lang="en-US" sz="40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562600"/>
          </a:xfrm>
        </p:spPr>
        <p:txBody>
          <a:bodyPr>
            <a:noAutofit/>
          </a:bodyPr>
          <a:lstStyle/>
          <a:p>
            <a:pPr>
              <a:buNone/>
            </a:pPr>
            <a:r>
              <a:rPr lang="en-US" sz="1400" dirty="0" smtClean="0">
                <a:latin typeface="Times New Roman" pitchFamily="18" charset="0"/>
                <a:cs typeface="Times New Roman" pitchFamily="18" charset="0"/>
              </a:rPr>
              <a:t>	</a:t>
            </a:r>
            <a:r>
              <a:rPr lang="en-US" sz="1200" b="1" i="1" dirty="0" smtClean="0">
                <a:latin typeface="Times New Roman" pitchFamily="18" charset="0"/>
                <a:cs typeface="Times New Roman" pitchFamily="18" charset="0"/>
              </a:rPr>
              <a:t>Note:</a:t>
            </a:r>
            <a:r>
              <a:rPr lang="en-US" sz="1200" dirty="0" smtClean="0">
                <a:latin typeface="Times New Roman" pitchFamily="18" charset="0"/>
                <a:cs typeface="Times New Roman" pitchFamily="18" charset="0"/>
              </a:rPr>
              <a:t> </a:t>
            </a:r>
            <a:r>
              <a:rPr lang="en-US" sz="1200" dirty="0" smtClean="0">
                <a:solidFill>
                  <a:schemeClr val="tx2"/>
                </a:solidFill>
                <a:latin typeface="Times New Roman" pitchFamily="18" charset="0"/>
                <a:cs typeface="Times New Roman" pitchFamily="18" charset="0"/>
              </a:rPr>
              <a:t>You must certify and submit your MyERAS application </a:t>
            </a:r>
            <a:r>
              <a:rPr lang="en-US" sz="1200" b="1" dirty="0" smtClean="0">
                <a:solidFill>
                  <a:schemeClr val="tx2"/>
                </a:solidFill>
                <a:latin typeface="Times New Roman" pitchFamily="18" charset="0"/>
                <a:cs typeface="Times New Roman" pitchFamily="18" charset="0"/>
              </a:rPr>
              <a:t>before</a:t>
            </a:r>
            <a:r>
              <a:rPr lang="en-US" sz="1200" dirty="0" smtClean="0">
                <a:solidFill>
                  <a:schemeClr val="tx2"/>
                </a:solidFill>
                <a:latin typeface="Times New Roman" pitchFamily="18" charset="0"/>
                <a:cs typeface="Times New Roman" pitchFamily="18" charset="0"/>
              </a:rPr>
              <a:t> you can apply to programs.</a:t>
            </a:r>
          </a:p>
          <a:p>
            <a:pPr>
              <a:buNone/>
            </a:pP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a:t>
            </a:r>
            <a:r>
              <a:rPr lang="en-US" sz="1200" b="1" i="1" dirty="0" smtClean="0">
                <a:latin typeface="Times New Roman" pitchFamily="18" charset="0"/>
                <a:cs typeface="Times New Roman" pitchFamily="18" charset="0"/>
              </a:rPr>
              <a:t>Note:</a:t>
            </a:r>
            <a:r>
              <a:rPr lang="en-US" sz="1200" dirty="0" smtClean="0">
                <a:latin typeface="Times New Roman" pitchFamily="18" charset="0"/>
                <a:cs typeface="Times New Roman" pitchFamily="18" charset="0"/>
              </a:rPr>
              <a:t> </a:t>
            </a:r>
            <a:r>
              <a:rPr lang="en-US" sz="1200" dirty="0" smtClean="0">
                <a:solidFill>
                  <a:schemeClr val="tx2"/>
                </a:solidFill>
                <a:latin typeface="Times New Roman" pitchFamily="18" charset="0"/>
                <a:cs typeface="Times New Roman" pitchFamily="18" charset="0"/>
              </a:rPr>
              <a:t>No refunds will be given for applications sent to programs not participating in ERAS or whose deadlines have passed.</a:t>
            </a:r>
          </a:p>
          <a:p>
            <a:pPr>
              <a:buNone/>
            </a:pPr>
            <a:r>
              <a:rPr lang="en-US" sz="12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t>
            </a:r>
            <a:r>
              <a:rPr lang="en-US" sz="1400" dirty="0" smtClean="0">
                <a:solidFill>
                  <a:schemeClr val="tx2"/>
                </a:solidFill>
                <a:latin typeface="Times New Roman" pitchFamily="18" charset="0"/>
                <a:cs typeface="Times New Roman" pitchFamily="18" charset="0"/>
              </a:rPr>
              <a:t>The final invoice for any payment transaction is only generated once, it is recommended that you print a copy for your records. </a:t>
            </a:r>
            <a:endParaRPr lang="en-US" sz="1400" b="1" i="1" dirty="0" smtClean="0">
              <a:solidFill>
                <a:schemeClr val="tx2"/>
              </a:solidFill>
              <a:latin typeface="Times New Roman" pitchFamily="18" charset="0"/>
              <a:cs typeface="Times New Roman" pitchFamily="18" charset="0"/>
            </a:endParaRPr>
          </a:p>
          <a:p>
            <a:pPr>
              <a:buNone/>
            </a:pPr>
            <a:endParaRPr lang="en-US" sz="1400" b="1" i="1" dirty="0" smtClean="0">
              <a:solidFill>
                <a:schemeClr val="tx2"/>
              </a:solidFill>
              <a:latin typeface="Times New Roman" pitchFamily="18" charset="0"/>
              <a:cs typeface="Times New Roman" pitchFamily="18" charset="0"/>
            </a:endParaRPr>
          </a:p>
          <a:p>
            <a:pPr>
              <a:buNone/>
            </a:pPr>
            <a:r>
              <a:rPr lang="en-US" sz="1400" b="1" dirty="0" smtClean="0">
                <a:solidFill>
                  <a:schemeClr val="tx2"/>
                </a:solidFill>
                <a:latin typeface="Times New Roman" pitchFamily="18" charset="0"/>
                <a:cs typeface="Times New Roman" pitchFamily="18" charset="0"/>
              </a:rPr>
              <a:t>The </a:t>
            </a:r>
            <a:r>
              <a:rPr lang="en-US" sz="1400" b="1" i="1" dirty="0" smtClean="0">
                <a:solidFill>
                  <a:schemeClr val="tx2"/>
                </a:solidFill>
                <a:latin typeface="Times New Roman" pitchFamily="18" charset="0"/>
                <a:cs typeface="Times New Roman" pitchFamily="18" charset="0"/>
              </a:rPr>
              <a:t>right navigation </a:t>
            </a:r>
            <a:r>
              <a:rPr lang="en-US" sz="1400" b="1" dirty="0" smtClean="0">
                <a:solidFill>
                  <a:schemeClr val="tx2"/>
                </a:solidFill>
                <a:latin typeface="Times New Roman" pitchFamily="18" charset="0"/>
                <a:cs typeface="Times New Roman" pitchFamily="18" charset="0"/>
              </a:rPr>
              <a:t>of the </a:t>
            </a:r>
            <a:r>
              <a:rPr lang="en-US" sz="1400" b="1" i="1" dirty="0" smtClean="0">
                <a:solidFill>
                  <a:schemeClr val="tx2"/>
                </a:solidFill>
                <a:latin typeface="Times New Roman" pitchFamily="18" charset="0"/>
                <a:cs typeface="Times New Roman" pitchFamily="18" charset="0"/>
              </a:rPr>
              <a:t>Programs</a:t>
            </a:r>
            <a:r>
              <a:rPr lang="en-US" sz="1400" b="1" dirty="0" smtClean="0">
                <a:solidFill>
                  <a:schemeClr val="tx2"/>
                </a:solidFill>
                <a:latin typeface="Times New Roman" pitchFamily="18" charset="0"/>
                <a:cs typeface="Times New Roman" pitchFamily="18" charset="0"/>
              </a:rPr>
              <a:t> tab consists of the following informative links:</a:t>
            </a:r>
          </a:p>
          <a:p>
            <a:pPr>
              <a:buNone/>
            </a:pPr>
            <a:endParaRPr lang="en-US" sz="1400" b="1" i="1"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Programs applied to</a:t>
            </a:r>
          </a:p>
          <a:p>
            <a:pPr>
              <a:buNone/>
            </a:pPr>
            <a:r>
              <a:rPr lang="en-US" sz="1400" dirty="0" smtClean="0">
                <a:solidFill>
                  <a:schemeClr val="tx2"/>
                </a:solidFill>
                <a:latin typeface="Times New Roman" pitchFamily="18" charset="0"/>
                <a:cs typeface="Times New Roman" pitchFamily="18" charset="0"/>
              </a:rPr>
              <a:t>Lists programs that have been applied to. Applicants can click on each program to view/edit document assignments.</a:t>
            </a:r>
          </a:p>
          <a:p>
            <a:pPr>
              <a:buNone/>
            </a:pPr>
            <a:endParaRPr lang="en-US" sz="1400" b="1" i="1"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Invoice History</a:t>
            </a:r>
          </a:p>
          <a:p>
            <a:pPr>
              <a:buNone/>
            </a:pPr>
            <a:r>
              <a:rPr lang="en-US" sz="1400" dirty="0" smtClean="0">
                <a:solidFill>
                  <a:schemeClr val="tx2"/>
                </a:solidFill>
                <a:latin typeface="Times New Roman" pitchFamily="18" charset="0"/>
                <a:cs typeface="Times New Roman" pitchFamily="18" charset="0"/>
              </a:rPr>
              <a:t>Is a summarized history of all ERAS fees broken down by specialty and the USMLE/COMLEX transcript fees. </a:t>
            </a:r>
          </a:p>
          <a:p>
            <a:pPr>
              <a:buNone/>
            </a:pPr>
            <a:endParaRPr lang="en-US" sz="1400" b="1" i="1" dirty="0" smtClean="0">
              <a:solidFill>
                <a:schemeClr val="tx2"/>
              </a:solidFill>
              <a:latin typeface="Times New Roman" pitchFamily="18" charset="0"/>
              <a:cs typeface="Times New Roman" pitchFamily="18" charset="0"/>
            </a:endParaRPr>
          </a:p>
          <a:p>
            <a:pPr>
              <a:buNone/>
            </a:pPr>
            <a:r>
              <a:rPr lang="en-US" sz="1400" b="1" i="1" dirty="0" smtClean="0">
                <a:solidFill>
                  <a:schemeClr val="tx2"/>
                </a:solidFill>
                <a:latin typeface="Times New Roman" pitchFamily="18" charset="0"/>
                <a:cs typeface="Times New Roman" pitchFamily="18" charset="0"/>
              </a:rPr>
              <a:t>Assignments Report</a:t>
            </a:r>
          </a:p>
          <a:p>
            <a:pPr>
              <a:buNone/>
            </a:pPr>
            <a:r>
              <a:rPr lang="en-US" sz="1400" dirty="0" smtClean="0">
                <a:solidFill>
                  <a:schemeClr val="tx2"/>
                </a:solidFill>
                <a:latin typeface="Times New Roman" pitchFamily="18" charset="0"/>
                <a:cs typeface="Times New Roman" pitchFamily="18" charset="0"/>
              </a:rPr>
              <a:t>Displays training selections and documents that are currently assigned to both Selected and Applied to programs. </a:t>
            </a:r>
          </a:p>
          <a:p>
            <a:pPr>
              <a:buNone/>
            </a:pPr>
            <a:endParaRPr lang="en-US" sz="1400" b="1" i="1" dirty="0" smtClean="0">
              <a:latin typeface="Times New Roman" pitchFamily="18" charset="0"/>
              <a:cs typeface="Times New Roman" pitchFamily="18" charset="0"/>
            </a:endParaRPr>
          </a:p>
          <a:p>
            <a:pPr>
              <a:buNone/>
            </a:pPr>
            <a:r>
              <a:rPr lang="en-US" sz="1400" b="1" i="1" dirty="0" smtClean="0">
                <a:latin typeface="Times New Roman" pitchFamily="18" charset="0"/>
                <a:cs typeface="Times New Roman" pitchFamily="18" charset="0"/>
              </a:rPr>
              <a:t>	</a:t>
            </a:r>
            <a:r>
              <a:rPr lang="en-US" sz="1200" b="1" i="1" dirty="0" smtClean="0">
                <a:latin typeface="Times New Roman" pitchFamily="18" charset="0"/>
                <a:cs typeface="Times New Roman" pitchFamily="18" charset="0"/>
              </a:rPr>
              <a:t>Note: </a:t>
            </a:r>
            <a:r>
              <a:rPr lang="en-US" sz="1200" dirty="0" smtClean="0">
                <a:solidFill>
                  <a:schemeClr val="tx2"/>
                </a:solidFill>
                <a:latin typeface="Times New Roman" pitchFamily="18" charset="0"/>
                <a:cs typeface="Times New Roman" pitchFamily="18" charset="0"/>
              </a:rPr>
              <a:t>Before certifying and submitting your application, be sure to review all sections for missing or incorrect information, misspelled words, or gaps. Use the </a:t>
            </a:r>
            <a:r>
              <a:rPr lang="en-US" sz="1200" i="1" dirty="0" smtClean="0">
                <a:solidFill>
                  <a:schemeClr val="tx2"/>
                </a:solidFill>
                <a:latin typeface="Times New Roman" pitchFamily="18" charset="0"/>
                <a:cs typeface="Times New Roman" pitchFamily="18" charset="0"/>
              </a:rPr>
              <a:t>Dashboard</a:t>
            </a:r>
            <a:r>
              <a:rPr lang="en-US" sz="1200" dirty="0" smtClean="0">
                <a:solidFill>
                  <a:schemeClr val="tx2"/>
                </a:solidFill>
                <a:latin typeface="Times New Roman" pitchFamily="18" charset="0"/>
                <a:cs typeface="Times New Roman" pitchFamily="18" charset="0"/>
              </a:rPr>
              <a:t> as another “final” check to review your application.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362200" cy="641350"/>
          </a:xfrm>
        </p:spPr>
        <p:txBody>
          <a:bodyPr>
            <a:noAutofit/>
          </a:bodyPr>
          <a:lstStyle/>
          <a:p>
            <a:pPr algn="ctr"/>
            <a:r>
              <a:rPr lang="en-US" dirty="0" smtClean="0">
                <a:solidFill>
                  <a:schemeClr val="tx2"/>
                </a:solidFill>
                <a:latin typeface="Times New Roman" pitchFamily="18" charset="0"/>
                <a:cs typeface="Times New Roman" pitchFamily="18" charset="0"/>
              </a:rPr>
              <a:t>MyERAS: Help Tab</a:t>
            </a:r>
            <a:endParaRPr lang="en-US" dirty="0">
              <a:solidFill>
                <a:schemeClr val="tx2"/>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381001" y="1066800"/>
            <a:ext cx="2286000" cy="5410200"/>
          </a:xfrm>
        </p:spPr>
        <p:txBody>
          <a:bodyPr>
            <a:normAutofit lnSpcReduction="10000"/>
          </a:bodyPr>
          <a:lstStyle/>
          <a:p>
            <a:r>
              <a:rPr lang="en-US" dirty="0" smtClean="0">
                <a:solidFill>
                  <a:schemeClr val="tx2"/>
                </a:solidFill>
                <a:latin typeface="Times New Roman" pitchFamily="18" charset="0"/>
                <a:cs typeface="Times New Roman" pitchFamily="18" charset="0"/>
              </a:rPr>
              <a:t>Clicking on the </a:t>
            </a:r>
            <a:r>
              <a:rPr lang="en-US" i="1" dirty="0" smtClean="0">
                <a:solidFill>
                  <a:schemeClr val="tx2"/>
                </a:solidFill>
                <a:latin typeface="Times New Roman" pitchFamily="18" charset="0"/>
                <a:cs typeface="Times New Roman" pitchFamily="18" charset="0"/>
              </a:rPr>
              <a:t>Help</a:t>
            </a:r>
            <a:r>
              <a:rPr lang="en-US" dirty="0" smtClean="0">
                <a:solidFill>
                  <a:schemeClr val="tx2"/>
                </a:solidFill>
                <a:latin typeface="Times New Roman" pitchFamily="18" charset="0"/>
                <a:cs typeface="Times New Roman" pitchFamily="18" charset="0"/>
              </a:rPr>
              <a:t> tab will open a new window and link you to the </a:t>
            </a:r>
            <a:r>
              <a:rPr lang="en-US" i="1" dirty="0" smtClean="0">
                <a:solidFill>
                  <a:schemeClr val="tx2"/>
                </a:solidFill>
                <a:latin typeface="Times New Roman" pitchFamily="18" charset="0"/>
                <a:cs typeface="Times New Roman" pitchFamily="18" charset="0"/>
              </a:rPr>
              <a:t>ERAS for Applicant </a:t>
            </a:r>
            <a:r>
              <a:rPr lang="en-US" dirty="0" smtClean="0">
                <a:solidFill>
                  <a:schemeClr val="tx2"/>
                </a:solidFill>
                <a:latin typeface="Times New Roman" pitchFamily="18" charset="0"/>
                <a:cs typeface="Times New Roman" pitchFamily="18" charset="0"/>
              </a:rPr>
              <a:t>home</a:t>
            </a:r>
            <a:r>
              <a:rPr lang="en-US" i="1" dirty="0" smtClean="0">
                <a:solidFill>
                  <a:schemeClr val="tx2"/>
                </a:solidFill>
                <a:latin typeface="Times New Roman" pitchFamily="18" charset="0"/>
                <a:cs typeface="Times New Roman" pitchFamily="18" charset="0"/>
              </a:rPr>
              <a:t> </a:t>
            </a:r>
            <a:r>
              <a:rPr lang="en-US" dirty="0" smtClean="0">
                <a:solidFill>
                  <a:schemeClr val="tx2"/>
                </a:solidFill>
                <a:latin typeface="Times New Roman" pitchFamily="18" charset="0"/>
                <a:cs typeface="Times New Roman" pitchFamily="18" charset="0"/>
              </a:rPr>
              <a:t>page on our Web site. </a:t>
            </a:r>
          </a:p>
          <a:p>
            <a:endParaRPr lang="en-US" dirty="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Navigate the Web site to find answers to questions you may have about the MyERAS application, ERAS Policies, Participating Specialties &amp; Programs, News and Announcements, and much more.</a:t>
            </a:r>
          </a:p>
          <a:p>
            <a:endParaRPr lang="en-US" dirty="0" smtClean="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To find audience specific information, click on the link in the left navigation that applies to you. The audience links are as follows:</a:t>
            </a:r>
          </a:p>
          <a:p>
            <a:endParaRPr lang="en-US" dirty="0" smtClean="0">
              <a:solidFill>
                <a:schemeClr val="tx2"/>
              </a:solidFill>
              <a:latin typeface="Times New Roman" pitchFamily="18" charset="0"/>
              <a:cs typeface="Times New Roman" pitchFamily="18" charset="0"/>
            </a:endParaRPr>
          </a:p>
          <a:p>
            <a:pPr>
              <a:buFont typeface="Arial" pitchFamily="34" charset="0"/>
              <a:buChar char="•"/>
            </a:pPr>
            <a:r>
              <a:rPr lang="en-US" dirty="0" smtClean="0">
                <a:solidFill>
                  <a:schemeClr val="tx2"/>
                </a:solidFill>
                <a:latin typeface="Times New Roman" pitchFamily="18" charset="0"/>
                <a:cs typeface="Times New Roman" pitchFamily="18" charset="0"/>
              </a:rPr>
              <a:t>USMG Residency Applicants</a:t>
            </a:r>
          </a:p>
          <a:p>
            <a:pPr>
              <a:buFont typeface="Arial" pitchFamily="34" charset="0"/>
              <a:buChar char="•"/>
            </a:pPr>
            <a:r>
              <a:rPr lang="en-US" dirty="0" smtClean="0">
                <a:solidFill>
                  <a:schemeClr val="tx2"/>
                </a:solidFill>
                <a:latin typeface="Times New Roman" pitchFamily="18" charset="0"/>
                <a:cs typeface="Times New Roman" pitchFamily="18" charset="0"/>
              </a:rPr>
              <a:t>IMG Residency Applicants</a:t>
            </a:r>
          </a:p>
          <a:p>
            <a:pPr>
              <a:buFont typeface="Arial" pitchFamily="34" charset="0"/>
              <a:buChar char="•"/>
            </a:pPr>
            <a:r>
              <a:rPr lang="en-US" dirty="0" smtClean="0">
                <a:solidFill>
                  <a:schemeClr val="tx2"/>
                </a:solidFill>
                <a:latin typeface="Times New Roman" pitchFamily="18" charset="0"/>
                <a:cs typeface="Times New Roman" pitchFamily="18" charset="0"/>
              </a:rPr>
              <a:t>Fellowship Applicants</a:t>
            </a:r>
          </a:p>
          <a:p>
            <a:endParaRPr lang="en-US" dirty="0" smtClean="0">
              <a:latin typeface="Times New Roman" pitchFamily="18" charset="0"/>
              <a:cs typeface="Times New Roman" pitchFamily="18" charset="0"/>
            </a:endParaRPr>
          </a:p>
          <a:p>
            <a:endParaRPr lang="en-US" dirty="0" smtClean="0"/>
          </a:p>
        </p:txBody>
      </p:sp>
      <p:pic>
        <p:nvPicPr>
          <p:cNvPr id="9218" name="Picture 2"/>
          <p:cNvPicPr>
            <a:picLocks noGrp="1" noChangeAspect="1" noChangeArrowheads="1"/>
          </p:cNvPicPr>
          <p:nvPr>
            <p:ph idx="1"/>
          </p:nvPr>
        </p:nvPicPr>
        <p:blipFill>
          <a:blip r:embed="rId2" cstate="print"/>
          <a:srcRect/>
          <a:stretch>
            <a:fillRect/>
          </a:stretch>
        </p:blipFill>
        <p:spPr bwMode="auto">
          <a:xfrm>
            <a:off x="2819400" y="855089"/>
            <a:ext cx="6172200" cy="5147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AAMC_revPPTtitle_wh"/>
          <p:cNvPicPr>
            <a:picLocks noChangeAspect="1" noChangeArrowheads="1"/>
          </p:cNvPicPr>
          <p:nvPr/>
        </p:nvPicPr>
        <p:blipFill>
          <a:blip r:embed="rId2" cstate="print"/>
          <a:srcRect/>
          <a:stretch>
            <a:fillRect/>
          </a:stretch>
        </p:blipFill>
        <p:spPr bwMode="auto">
          <a:xfrm>
            <a:off x="0" y="0"/>
            <a:ext cx="9139237" cy="6853237"/>
          </a:xfrm>
          <a:prstGeom prst="rect">
            <a:avLst/>
          </a:prstGeom>
          <a:noFill/>
          <a:ln w="9525">
            <a:noFill/>
            <a:miter lim="800000"/>
            <a:headEnd/>
            <a:tailEnd/>
          </a:ln>
        </p:spPr>
      </p:pic>
      <p:sp>
        <p:nvSpPr>
          <p:cNvPr id="5" name="Rectangle 4"/>
          <p:cNvSpPr/>
          <p:nvPr/>
        </p:nvSpPr>
        <p:spPr>
          <a:xfrm>
            <a:off x="457200" y="2133600"/>
            <a:ext cx="5715000" cy="2308324"/>
          </a:xfrm>
          <a:prstGeom prst="rect">
            <a:avLst/>
          </a:prstGeom>
        </p:spPr>
        <p:txBody>
          <a:bodyPr wrap="square">
            <a:spAutoFit/>
          </a:bodyPr>
          <a:lstStyle/>
          <a:p>
            <a:pPr algn="ctr"/>
            <a:r>
              <a:rPr lang="en-US" sz="3600" b="1" dirty="0" smtClean="0">
                <a:solidFill>
                  <a:schemeClr val="tx2"/>
                </a:solidFill>
                <a:latin typeface="Times New Roman" pitchFamily="18" charset="0"/>
                <a:cs typeface="Times New Roman" pitchFamily="18" charset="0"/>
              </a:rPr>
              <a:t>MyERAS 2013 Season</a:t>
            </a:r>
          </a:p>
          <a:p>
            <a:pPr algn="ctr"/>
            <a:endParaRPr lang="en-US" sz="3600" b="1" dirty="0" smtClean="0">
              <a:solidFill>
                <a:schemeClr val="tx2"/>
              </a:solidFill>
              <a:latin typeface="Times New Roman" pitchFamily="18" charset="0"/>
              <a:cs typeface="Times New Roman" pitchFamily="18" charset="0"/>
            </a:endParaRPr>
          </a:p>
          <a:p>
            <a:pPr algn="ctr"/>
            <a:r>
              <a:rPr lang="en-US" sz="3600" b="1" u="sng" dirty="0" smtClean="0">
                <a:solidFill>
                  <a:schemeClr val="tx2"/>
                </a:solidFill>
                <a:latin typeface="Times New Roman" pitchFamily="18" charset="0"/>
                <a:cs typeface="Times New Roman" pitchFamily="18" charset="0"/>
              </a:rPr>
              <a:t>Helpful Tips &amp; ERAS Support</a:t>
            </a:r>
            <a:endParaRPr lang="en-US" sz="3600" u="sng"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solidFill>
                  <a:schemeClr val="tx2"/>
                </a:solidFill>
                <a:latin typeface="Times New Roman" pitchFamily="18" charset="0"/>
                <a:cs typeface="Times New Roman" pitchFamily="18" charset="0"/>
              </a:rPr>
              <a:t>Helpful Tips for Applicants</a:t>
            </a:r>
            <a:endParaRPr lang="en-US"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867400"/>
          </a:xfrm>
        </p:spPr>
        <p:txBody>
          <a:bodyPr>
            <a:normAutofit fontScale="92500" lnSpcReduction="10000"/>
          </a:bodyPr>
          <a:lstStyle/>
          <a:p>
            <a:pPr lvl="0" fontAlgn="base"/>
            <a:r>
              <a:rPr lang="en-US" sz="1500" dirty="0" smtClean="0">
                <a:solidFill>
                  <a:schemeClr val="tx2"/>
                </a:solidFill>
                <a:latin typeface="Times New Roman" pitchFamily="18" charset="0"/>
                <a:cs typeface="Times New Roman" pitchFamily="18" charset="0"/>
              </a:rPr>
              <a:t>ERAS does not receive or handle any applicant documents. All supporting documents are received, scanned, and uploaded by your Designated Dean’s Office. </a:t>
            </a:r>
            <a:r>
              <a:rPr lang="en-US" sz="1500" dirty="0" err="1" smtClean="0">
                <a:solidFill>
                  <a:schemeClr val="tx2"/>
                </a:solidFill>
                <a:latin typeface="Times New Roman" pitchFamily="18" charset="0"/>
                <a:cs typeface="Times New Roman" pitchFamily="18" charset="0"/>
              </a:rPr>
              <a:t>LoRs</a:t>
            </a:r>
            <a:r>
              <a:rPr lang="en-US" sz="1500" dirty="0" smtClean="0">
                <a:solidFill>
                  <a:schemeClr val="tx2"/>
                </a:solidFill>
                <a:latin typeface="Times New Roman" pitchFamily="18" charset="0"/>
                <a:cs typeface="Times New Roman" pitchFamily="18" charset="0"/>
              </a:rPr>
              <a:t> can be uploaded by </a:t>
            </a:r>
            <a:r>
              <a:rPr lang="en-US" sz="1500" dirty="0" err="1" smtClean="0">
                <a:solidFill>
                  <a:schemeClr val="tx2"/>
                </a:solidFill>
                <a:latin typeface="Times New Roman" pitchFamily="18" charset="0"/>
                <a:cs typeface="Times New Roman" pitchFamily="18" charset="0"/>
              </a:rPr>
              <a:t>LoR</a:t>
            </a:r>
            <a:r>
              <a:rPr lang="en-US" sz="1500" dirty="0" smtClean="0">
                <a:solidFill>
                  <a:schemeClr val="tx2"/>
                </a:solidFill>
                <a:latin typeface="Times New Roman" pitchFamily="18" charset="0"/>
                <a:cs typeface="Times New Roman" pitchFamily="18" charset="0"/>
              </a:rPr>
              <a:t> Authors via the ERAS </a:t>
            </a:r>
            <a:r>
              <a:rPr lang="en-US" sz="1500" dirty="0" err="1" smtClean="0">
                <a:solidFill>
                  <a:schemeClr val="tx2"/>
                </a:solidFill>
                <a:latin typeface="Times New Roman" pitchFamily="18" charset="0"/>
                <a:cs typeface="Times New Roman" pitchFamily="18" charset="0"/>
              </a:rPr>
              <a:t>LoR</a:t>
            </a:r>
            <a:r>
              <a:rPr lang="en-US" sz="1500" dirty="0" smtClean="0">
                <a:solidFill>
                  <a:schemeClr val="tx2"/>
                </a:solidFill>
                <a:latin typeface="Times New Roman" pitchFamily="18" charset="0"/>
                <a:cs typeface="Times New Roman" pitchFamily="18" charset="0"/>
              </a:rPr>
              <a:t> Portal as well. </a:t>
            </a:r>
          </a:p>
          <a:p>
            <a:pPr lvl="0" fontAlgn="base"/>
            <a:endParaRPr lang="en-US" sz="1500" dirty="0" smtClean="0">
              <a:solidFill>
                <a:schemeClr val="tx2"/>
              </a:solidFill>
              <a:latin typeface="Times New Roman" pitchFamily="18" charset="0"/>
              <a:cs typeface="Times New Roman" pitchFamily="18" charset="0"/>
            </a:endParaRPr>
          </a:p>
          <a:p>
            <a:pPr lvl="0" fontAlgn="base"/>
            <a:r>
              <a:rPr lang="en-US" sz="1500" dirty="0" smtClean="0">
                <a:solidFill>
                  <a:schemeClr val="tx2"/>
                </a:solidFill>
                <a:latin typeface="Times New Roman" pitchFamily="18" charset="0"/>
                <a:cs typeface="Times New Roman" pitchFamily="18" charset="0"/>
              </a:rPr>
              <a:t>All applicants have a Designated Dean’s Office. Please refer to the </a:t>
            </a:r>
            <a:r>
              <a:rPr lang="en-US" sz="1500" dirty="0" smtClean="0">
                <a:latin typeface="Times New Roman" pitchFamily="18" charset="0"/>
                <a:cs typeface="Times New Roman" pitchFamily="18" charset="0"/>
                <a:hlinkClick r:id="rId2"/>
              </a:rPr>
              <a:t>user guide </a:t>
            </a:r>
            <a:r>
              <a:rPr lang="en-US" sz="1500" dirty="0" smtClean="0">
                <a:solidFill>
                  <a:schemeClr val="tx2"/>
                </a:solidFill>
                <a:latin typeface="Times New Roman" pitchFamily="18" charset="0"/>
                <a:cs typeface="Times New Roman" pitchFamily="18" charset="0"/>
              </a:rPr>
              <a:t>for more information. </a:t>
            </a:r>
          </a:p>
          <a:p>
            <a:pPr lvl="0" fontAlgn="base"/>
            <a:endParaRPr lang="en-US" sz="1500" dirty="0" smtClean="0">
              <a:solidFill>
                <a:schemeClr val="tx2"/>
              </a:solidFill>
              <a:latin typeface="Times New Roman" pitchFamily="18" charset="0"/>
              <a:cs typeface="Times New Roman" pitchFamily="18" charset="0"/>
            </a:endParaRPr>
          </a:p>
          <a:p>
            <a:pPr lvl="0" fontAlgn="base"/>
            <a:r>
              <a:rPr lang="en-US" sz="1500" dirty="0" smtClean="0">
                <a:solidFill>
                  <a:schemeClr val="tx2"/>
                </a:solidFill>
                <a:latin typeface="Times New Roman" pitchFamily="18" charset="0"/>
                <a:cs typeface="Times New Roman" pitchFamily="18" charset="0"/>
              </a:rPr>
              <a:t>To get started, you will need to register for MyERAS 2013. This means you will need to contact your Designated Dean’s Office to receive a token, as well as supporting documents instructions.</a:t>
            </a:r>
          </a:p>
          <a:p>
            <a:pPr lvl="0" fontAlgn="base"/>
            <a:endParaRPr lang="en-US" sz="1500" dirty="0" smtClean="0">
              <a:solidFill>
                <a:schemeClr val="tx2"/>
              </a:solidFill>
              <a:latin typeface="Times New Roman" pitchFamily="18" charset="0"/>
              <a:cs typeface="Times New Roman" pitchFamily="18" charset="0"/>
            </a:endParaRPr>
          </a:p>
          <a:p>
            <a:pPr lvl="0" fontAlgn="base"/>
            <a:r>
              <a:rPr lang="en-US" sz="1500" dirty="0" smtClean="0">
                <a:solidFill>
                  <a:schemeClr val="tx2"/>
                </a:solidFill>
                <a:latin typeface="Times New Roman" pitchFamily="18" charset="0"/>
                <a:cs typeface="Times New Roman" pitchFamily="18" charset="0"/>
              </a:rPr>
              <a:t>You will </a:t>
            </a:r>
            <a:r>
              <a:rPr lang="en-US" sz="1500" b="1" dirty="0" smtClean="0">
                <a:solidFill>
                  <a:schemeClr val="tx2"/>
                </a:solidFill>
                <a:latin typeface="Times New Roman" pitchFamily="18" charset="0"/>
                <a:cs typeface="Times New Roman" pitchFamily="18" charset="0"/>
              </a:rPr>
              <a:t>not</a:t>
            </a:r>
            <a:r>
              <a:rPr lang="en-US" sz="1500" dirty="0" smtClean="0">
                <a:solidFill>
                  <a:schemeClr val="tx2"/>
                </a:solidFill>
                <a:latin typeface="Times New Roman" pitchFamily="18" charset="0"/>
                <a:cs typeface="Times New Roman" pitchFamily="18" charset="0"/>
              </a:rPr>
              <a:t> be able to log into MyERAS 2013 with your login information from a previous season. </a:t>
            </a:r>
          </a:p>
          <a:p>
            <a:pPr lvl="0" fontAlgn="base"/>
            <a:endParaRPr lang="en-US" sz="1500" dirty="0" smtClean="0">
              <a:solidFill>
                <a:schemeClr val="tx2"/>
              </a:solidFill>
              <a:latin typeface="Times New Roman" pitchFamily="18" charset="0"/>
              <a:cs typeface="Times New Roman" pitchFamily="18" charset="0"/>
            </a:endParaRPr>
          </a:p>
          <a:p>
            <a:pPr lvl="0" fontAlgn="base"/>
            <a:r>
              <a:rPr lang="en-US" sz="1500" dirty="0" smtClean="0">
                <a:solidFill>
                  <a:schemeClr val="tx2"/>
                </a:solidFill>
                <a:latin typeface="Times New Roman" pitchFamily="18" charset="0"/>
                <a:cs typeface="Times New Roman" pitchFamily="18" charset="0"/>
              </a:rPr>
              <a:t>If you do not already have or have forgotten your </a:t>
            </a:r>
            <a:r>
              <a:rPr lang="en-US" sz="1500" i="1" dirty="0" smtClean="0">
                <a:solidFill>
                  <a:schemeClr val="tx2"/>
                </a:solidFill>
                <a:latin typeface="Times New Roman" pitchFamily="18" charset="0"/>
                <a:cs typeface="Times New Roman" pitchFamily="18" charset="0"/>
              </a:rPr>
              <a:t>AAMC ID</a:t>
            </a:r>
            <a:r>
              <a:rPr lang="en-US" sz="1500" dirty="0" smtClean="0">
                <a:solidFill>
                  <a:schemeClr val="tx2"/>
                </a:solidFill>
                <a:latin typeface="Times New Roman" pitchFamily="18" charset="0"/>
                <a:cs typeface="Times New Roman" pitchFamily="18" charset="0"/>
              </a:rPr>
              <a:t>, the system will automatically generate an </a:t>
            </a:r>
            <a:r>
              <a:rPr lang="en-US" sz="1500" i="1" dirty="0" smtClean="0">
                <a:solidFill>
                  <a:schemeClr val="tx2"/>
                </a:solidFill>
                <a:latin typeface="Times New Roman" pitchFamily="18" charset="0"/>
                <a:cs typeface="Times New Roman" pitchFamily="18" charset="0"/>
              </a:rPr>
              <a:t>AAMC ID</a:t>
            </a:r>
            <a:r>
              <a:rPr lang="en-US" sz="1500" dirty="0" smtClean="0">
                <a:solidFill>
                  <a:schemeClr val="tx2"/>
                </a:solidFill>
                <a:latin typeface="Times New Roman" pitchFamily="18" charset="0"/>
                <a:cs typeface="Times New Roman" pitchFamily="18" charset="0"/>
              </a:rPr>
              <a:t> when you complete your MyERAS registration. </a:t>
            </a:r>
          </a:p>
          <a:p>
            <a:pPr lvl="0" fontAlgn="base"/>
            <a:endParaRPr lang="en-US" sz="1500" dirty="0" smtClean="0">
              <a:solidFill>
                <a:schemeClr val="tx2"/>
              </a:solidFill>
              <a:latin typeface="Times New Roman" pitchFamily="18" charset="0"/>
              <a:cs typeface="Times New Roman" pitchFamily="18" charset="0"/>
            </a:endParaRPr>
          </a:p>
          <a:p>
            <a:pPr lvl="0" fontAlgn="base"/>
            <a:r>
              <a:rPr lang="en-US" sz="1500" dirty="0" smtClean="0">
                <a:solidFill>
                  <a:schemeClr val="tx2"/>
                </a:solidFill>
                <a:latin typeface="Times New Roman" pitchFamily="18" charset="0"/>
                <a:cs typeface="Times New Roman" pitchFamily="18" charset="0"/>
              </a:rPr>
              <a:t>If you decide to register with the NRMP to participate in the Match, please ensure that the </a:t>
            </a:r>
            <a:r>
              <a:rPr lang="en-US" sz="1500" i="1" dirty="0" smtClean="0">
                <a:solidFill>
                  <a:schemeClr val="tx2"/>
                </a:solidFill>
                <a:latin typeface="Times New Roman" pitchFamily="18" charset="0"/>
                <a:cs typeface="Times New Roman" pitchFamily="18" charset="0"/>
              </a:rPr>
              <a:t>AAMC ID</a:t>
            </a:r>
            <a:r>
              <a:rPr lang="en-US" sz="1500" dirty="0" smtClean="0">
                <a:solidFill>
                  <a:schemeClr val="tx2"/>
                </a:solidFill>
                <a:latin typeface="Times New Roman" pitchFamily="18" charset="0"/>
                <a:cs typeface="Times New Roman" pitchFamily="18" charset="0"/>
              </a:rPr>
              <a:t> used to log into the NRMP Web site is the same </a:t>
            </a:r>
            <a:r>
              <a:rPr lang="en-US" sz="1500" i="1" dirty="0" smtClean="0">
                <a:solidFill>
                  <a:schemeClr val="tx2"/>
                </a:solidFill>
                <a:latin typeface="Times New Roman" pitchFamily="18" charset="0"/>
                <a:cs typeface="Times New Roman" pitchFamily="18" charset="0"/>
              </a:rPr>
              <a:t>AAMC ID</a:t>
            </a:r>
            <a:r>
              <a:rPr lang="en-US" sz="1500" dirty="0" smtClean="0">
                <a:solidFill>
                  <a:schemeClr val="tx2"/>
                </a:solidFill>
                <a:latin typeface="Times New Roman" pitchFamily="18" charset="0"/>
                <a:cs typeface="Times New Roman" pitchFamily="18" charset="0"/>
              </a:rPr>
              <a:t> used to log into MyERAS.  If you have two different </a:t>
            </a:r>
            <a:r>
              <a:rPr lang="en-US" sz="1500" i="1" dirty="0" smtClean="0">
                <a:solidFill>
                  <a:schemeClr val="tx2"/>
                </a:solidFill>
                <a:latin typeface="Times New Roman" pitchFamily="18" charset="0"/>
                <a:cs typeface="Times New Roman" pitchFamily="18" charset="0"/>
              </a:rPr>
              <a:t>AAMC IDs</a:t>
            </a:r>
            <a:r>
              <a:rPr lang="en-US" sz="1500" dirty="0" smtClean="0">
                <a:solidFill>
                  <a:schemeClr val="tx2"/>
                </a:solidFill>
                <a:latin typeface="Times New Roman" pitchFamily="18" charset="0"/>
                <a:cs typeface="Times New Roman" pitchFamily="18" charset="0"/>
              </a:rPr>
              <a:t>, contact us immediately. </a:t>
            </a:r>
          </a:p>
          <a:p>
            <a:pPr lvl="0" fontAlgn="base"/>
            <a:endParaRPr lang="en-US" sz="1500" dirty="0" smtClean="0">
              <a:solidFill>
                <a:schemeClr val="tx2"/>
              </a:solidFill>
              <a:latin typeface="Times New Roman" pitchFamily="18" charset="0"/>
              <a:cs typeface="Times New Roman" pitchFamily="18" charset="0"/>
            </a:endParaRPr>
          </a:p>
          <a:p>
            <a:pPr lvl="0" fontAlgn="base"/>
            <a:r>
              <a:rPr lang="en-US" sz="1500" dirty="0" smtClean="0">
                <a:solidFill>
                  <a:schemeClr val="tx2"/>
                </a:solidFill>
                <a:latin typeface="Times New Roman" pitchFamily="18" charset="0"/>
                <a:cs typeface="Times New Roman" pitchFamily="18" charset="0"/>
              </a:rPr>
              <a:t>You will not have access to your ERAS documents from any previous ERAS season. We purge our database at the end of every season to make room for the upcoming season’s applicant data. We encourage you to print or save your data before the season ends.</a:t>
            </a:r>
          </a:p>
          <a:p>
            <a:pPr lvl="0" fontAlgn="base"/>
            <a:endParaRPr lang="en-US" sz="1500" dirty="0" smtClean="0">
              <a:solidFill>
                <a:schemeClr val="tx2"/>
              </a:solidFill>
              <a:latin typeface="Times New Roman" pitchFamily="18" charset="0"/>
              <a:cs typeface="Times New Roman" pitchFamily="18" charset="0"/>
            </a:endParaRPr>
          </a:p>
          <a:p>
            <a:pPr lvl="0" fontAlgn="base"/>
            <a:r>
              <a:rPr lang="en-US" sz="1500" dirty="0" smtClean="0">
                <a:solidFill>
                  <a:schemeClr val="tx2"/>
                </a:solidFill>
                <a:latin typeface="Times New Roman" pitchFamily="18" charset="0"/>
                <a:cs typeface="Times New Roman" pitchFamily="18" charset="0"/>
              </a:rPr>
              <a:t>ERAS does not set program application deadlines or requirements. Individual programs set deadlines and requirements. You should contact programs directly for this information.</a:t>
            </a:r>
          </a:p>
          <a:p>
            <a:pPr lvl="0" fontAlgn="base"/>
            <a:endParaRPr lang="en-US" sz="1500" dirty="0" smtClean="0">
              <a:solidFill>
                <a:schemeClr val="tx2"/>
              </a:solidFill>
              <a:latin typeface="Times New Roman" pitchFamily="18" charset="0"/>
              <a:cs typeface="Times New Roman" pitchFamily="18" charset="0"/>
            </a:endParaRPr>
          </a:p>
          <a:p>
            <a:pPr lvl="0" fontAlgn="base"/>
            <a:r>
              <a:rPr lang="en-US" sz="1500" dirty="0" smtClean="0">
                <a:solidFill>
                  <a:schemeClr val="tx2"/>
                </a:solidFill>
                <a:latin typeface="Times New Roman" pitchFamily="18" charset="0"/>
                <a:cs typeface="Times New Roman" pitchFamily="18" charset="0"/>
              </a:rPr>
              <a:t>You must certify and submit your MyERAS application </a:t>
            </a:r>
            <a:r>
              <a:rPr lang="en-US" sz="1500" b="1" dirty="0" smtClean="0">
                <a:solidFill>
                  <a:schemeClr val="tx2"/>
                </a:solidFill>
                <a:latin typeface="Times New Roman" pitchFamily="18" charset="0"/>
                <a:cs typeface="Times New Roman" pitchFamily="18" charset="0"/>
              </a:rPr>
              <a:t>before</a:t>
            </a:r>
            <a:r>
              <a:rPr lang="en-US" sz="1500" dirty="0" smtClean="0">
                <a:solidFill>
                  <a:schemeClr val="tx2"/>
                </a:solidFill>
                <a:latin typeface="Times New Roman" pitchFamily="18" charset="0"/>
                <a:cs typeface="Times New Roman" pitchFamily="18" charset="0"/>
              </a:rPr>
              <a:t> you can apply to programs.</a:t>
            </a:r>
          </a:p>
          <a:p>
            <a:pPr fontAlgn="base"/>
            <a:endParaRPr lang="en-US" sz="1500" dirty="0" smtClean="0">
              <a:solidFill>
                <a:schemeClr val="tx2"/>
              </a:solidFill>
              <a:latin typeface="Times New Roman" pitchFamily="18" charset="0"/>
              <a:cs typeface="Times New Roman" pitchFamily="18" charset="0"/>
            </a:endParaRPr>
          </a:p>
          <a:p>
            <a:pPr lvl="0" fontAlgn="base"/>
            <a:endParaRPr lang="en-US" sz="1200" dirty="0" smtClean="0"/>
          </a:p>
          <a:p>
            <a:pPr>
              <a:buNone/>
            </a:pPr>
            <a:endParaRPr lang="en-US" sz="1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solidFill>
                  <a:schemeClr val="tx2"/>
                </a:solidFill>
                <a:latin typeface="Times New Roman" pitchFamily="18" charset="0"/>
                <a:cs typeface="Times New Roman" pitchFamily="18" charset="0"/>
              </a:rPr>
              <a:t>Helpful Tips for Applicants (cont’d)</a:t>
            </a:r>
            <a:endParaRPr lang="en-US"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943600"/>
          </a:xfrm>
        </p:spPr>
        <p:txBody>
          <a:bodyPr>
            <a:normAutofit/>
          </a:bodyPr>
          <a:lstStyle/>
          <a:p>
            <a:pPr fontAlgn="base"/>
            <a:r>
              <a:rPr lang="en-US" sz="1400" dirty="0" smtClean="0">
                <a:solidFill>
                  <a:schemeClr val="tx2"/>
                </a:solidFill>
                <a:latin typeface="Times New Roman" pitchFamily="18" charset="0"/>
                <a:cs typeface="Times New Roman" pitchFamily="18" charset="0"/>
              </a:rPr>
              <a:t>Once you have certified and submitted your application, you will </a:t>
            </a:r>
            <a:r>
              <a:rPr lang="en-US" sz="1400" b="1" dirty="0" smtClean="0">
                <a:solidFill>
                  <a:schemeClr val="tx2"/>
                </a:solidFill>
                <a:latin typeface="Times New Roman" pitchFamily="18" charset="0"/>
                <a:cs typeface="Times New Roman" pitchFamily="18" charset="0"/>
              </a:rPr>
              <a:t>not</a:t>
            </a:r>
            <a:r>
              <a:rPr lang="en-US" sz="1400" dirty="0" smtClean="0">
                <a:solidFill>
                  <a:schemeClr val="tx2"/>
                </a:solidFill>
                <a:latin typeface="Times New Roman" pitchFamily="18" charset="0"/>
                <a:cs typeface="Times New Roman" pitchFamily="18" charset="0"/>
              </a:rPr>
              <a:t> be able to make any changes to your application. You can, however, update the information listed in your </a:t>
            </a:r>
            <a:r>
              <a:rPr lang="en-US" sz="1400" i="1" dirty="0" smtClean="0">
                <a:solidFill>
                  <a:schemeClr val="tx2"/>
                </a:solidFill>
                <a:latin typeface="Times New Roman" pitchFamily="18" charset="0"/>
                <a:cs typeface="Times New Roman" pitchFamily="18" charset="0"/>
              </a:rPr>
              <a:t>Profile</a:t>
            </a:r>
            <a:r>
              <a:rPr lang="en-US" sz="1400" dirty="0" smtClean="0">
                <a:solidFill>
                  <a:schemeClr val="tx2"/>
                </a:solidFill>
                <a:latin typeface="Times New Roman" pitchFamily="18" charset="0"/>
                <a:cs typeface="Times New Roman" pitchFamily="18" charset="0"/>
              </a:rPr>
              <a:t> at any time throughout the season.</a:t>
            </a:r>
          </a:p>
          <a:p>
            <a:pPr fontAlgn="base"/>
            <a:endParaRPr lang="en-US" sz="1400" dirty="0" smtClean="0">
              <a:solidFill>
                <a:schemeClr val="tx2"/>
              </a:solidFill>
              <a:latin typeface="Times New Roman" pitchFamily="18" charset="0"/>
              <a:cs typeface="Times New Roman" pitchFamily="18" charset="0"/>
            </a:endParaRPr>
          </a:p>
          <a:p>
            <a:pPr lvl="0" fontAlgn="base"/>
            <a:r>
              <a:rPr lang="en-US" sz="1400" dirty="0" smtClean="0">
                <a:solidFill>
                  <a:schemeClr val="tx2"/>
                </a:solidFill>
                <a:latin typeface="Times New Roman" pitchFamily="18" charset="0"/>
                <a:cs typeface="Times New Roman" pitchFamily="18" charset="0"/>
              </a:rPr>
              <a:t>For </a:t>
            </a:r>
            <a:r>
              <a:rPr lang="en-US" sz="1400" dirty="0" err="1" smtClean="0">
                <a:solidFill>
                  <a:schemeClr val="tx2"/>
                </a:solidFill>
                <a:latin typeface="Times New Roman" pitchFamily="18" charset="0"/>
                <a:cs typeface="Times New Roman" pitchFamily="18" charset="0"/>
              </a:rPr>
              <a:t>LoRs</a:t>
            </a:r>
            <a:r>
              <a:rPr lang="en-US" sz="1400" dirty="0" smtClean="0">
                <a:solidFill>
                  <a:schemeClr val="tx2"/>
                </a:solidFill>
                <a:latin typeface="Times New Roman" pitchFamily="18" charset="0"/>
                <a:cs typeface="Times New Roman" pitchFamily="18" charset="0"/>
              </a:rPr>
              <a:t>, you must enter and finalize </a:t>
            </a:r>
            <a:r>
              <a:rPr lang="en-US" sz="1400" dirty="0" err="1" smtClean="0">
                <a:solidFill>
                  <a:schemeClr val="tx2"/>
                </a:solidFill>
                <a:latin typeface="Times New Roman" pitchFamily="18" charset="0"/>
                <a:cs typeface="Times New Roman" pitchFamily="18" charset="0"/>
              </a:rPr>
              <a:t>LoR</a:t>
            </a:r>
            <a:r>
              <a:rPr lang="en-US" sz="1400" dirty="0" smtClean="0">
                <a:solidFill>
                  <a:schemeClr val="tx2"/>
                </a:solidFill>
                <a:latin typeface="Times New Roman" pitchFamily="18" charset="0"/>
                <a:cs typeface="Times New Roman" pitchFamily="18" charset="0"/>
              </a:rPr>
              <a:t> Author(s). When you finalize a </a:t>
            </a:r>
            <a:r>
              <a:rPr lang="en-US" sz="1400" dirty="0" err="1" smtClean="0">
                <a:solidFill>
                  <a:schemeClr val="tx2"/>
                </a:solidFill>
                <a:latin typeface="Times New Roman" pitchFamily="18" charset="0"/>
                <a:cs typeface="Times New Roman" pitchFamily="18" charset="0"/>
              </a:rPr>
              <a:t>LoR</a:t>
            </a:r>
            <a:r>
              <a:rPr lang="en-US" sz="1400" dirty="0" smtClean="0">
                <a:solidFill>
                  <a:schemeClr val="tx2"/>
                </a:solidFill>
                <a:latin typeface="Times New Roman" pitchFamily="18" charset="0"/>
                <a:cs typeface="Times New Roman" pitchFamily="18" charset="0"/>
              </a:rPr>
              <a:t> Author, the system will generate a personalized Letter Request Form that you will need to provide to the </a:t>
            </a:r>
            <a:r>
              <a:rPr lang="en-US" sz="1400" dirty="0" err="1" smtClean="0">
                <a:solidFill>
                  <a:schemeClr val="tx2"/>
                </a:solidFill>
                <a:latin typeface="Times New Roman" pitchFamily="18" charset="0"/>
                <a:cs typeface="Times New Roman" pitchFamily="18" charset="0"/>
              </a:rPr>
              <a:t>LoR</a:t>
            </a:r>
            <a:r>
              <a:rPr lang="en-US" sz="1400" dirty="0" smtClean="0">
                <a:solidFill>
                  <a:schemeClr val="tx2"/>
                </a:solidFill>
                <a:latin typeface="Times New Roman" pitchFamily="18" charset="0"/>
                <a:cs typeface="Times New Roman" pitchFamily="18" charset="0"/>
              </a:rPr>
              <a:t> Author. You can do this by e-mail, regular mail, fax, or in person.</a:t>
            </a:r>
          </a:p>
          <a:p>
            <a:pPr lvl="0" fontAlgn="base"/>
            <a:endParaRPr lang="en-US" sz="1400" dirty="0" smtClean="0">
              <a:solidFill>
                <a:schemeClr val="tx2"/>
              </a:solidFill>
              <a:latin typeface="Times New Roman" pitchFamily="18" charset="0"/>
              <a:cs typeface="Times New Roman" pitchFamily="18" charset="0"/>
            </a:endParaRPr>
          </a:p>
          <a:p>
            <a:pPr lvl="0" fontAlgn="base"/>
            <a:r>
              <a:rPr lang="en-US" sz="1400" dirty="0" smtClean="0">
                <a:solidFill>
                  <a:schemeClr val="tx2"/>
                </a:solidFill>
                <a:latin typeface="Times New Roman" pitchFamily="18" charset="0"/>
                <a:cs typeface="Times New Roman" pitchFamily="18" charset="0"/>
              </a:rPr>
              <a:t>Once you have released your USMLE and/or COMLEX transcript, assigned it to program(s), and paid the transcript fee, it will take 3-5 business days to upload it to the ERAS </a:t>
            </a:r>
            <a:r>
              <a:rPr lang="en-US" sz="1400" dirty="0" err="1" smtClean="0">
                <a:solidFill>
                  <a:schemeClr val="tx2"/>
                </a:solidFill>
                <a:latin typeface="Times New Roman" pitchFamily="18" charset="0"/>
                <a:cs typeface="Times New Roman" pitchFamily="18" charset="0"/>
              </a:rPr>
              <a:t>PostOffice</a:t>
            </a:r>
            <a:r>
              <a:rPr lang="en-US" sz="1400" dirty="0" smtClean="0">
                <a:solidFill>
                  <a:schemeClr val="tx2"/>
                </a:solidFill>
                <a:latin typeface="Times New Roman" pitchFamily="18" charset="0"/>
                <a:cs typeface="Times New Roman" pitchFamily="18" charset="0"/>
              </a:rPr>
              <a:t> from the date your request was received.</a:t>
            </a:r>
          </a:p>
          <a:p>
            <a:pPr lvl="0" fontAlgn="base"/>
            <a:endParaRPr lang="en-US" sz="1400" dirty="0" smtClean="0">
              <a:solidFill>
                <a:schemeClr val="tx2"/>
              </a:solidFill>
              <a:latin typeface="Times New Roman" pitchFamily="18" charset="0"/>
              <a:cs typeface="Times New Roman" pitchFamily="18" charset="0"/>
            </a:endParaRPr>
          </a:p>
          <a:p>
            <a:pPr lvl="0" fontAlgn="base"/>
            <a:r>
              <a:rPr lang="en-US" sz="1400" dirty="0" smtClean="0">
                <a:solidFill>
                  <a:schemeClr val="tx2"/>
                </a:solidFill>
                <a:latin typeface="Times New Roman" pitchFamily="18" charset="0"/>
                <a:cs typeface="Times New Roman" pitchFamily="18" charset="0"/>
              </a:rPr>
              <a:t>When new transcript scores are uploaded, the most recent upload date will display in ADTS.</a:t>
            </a:r>
          </a:p>
          <a:p>
            <a:pPr lvl="0" fontAlgn="base"/>
            <a:endParaRPr lang="en-US" sz="1400" dirty="0" smtClean="0">
              <a:solidFill>
                <a:schemeClr val="tx2"/>
              </a:solidFill>
              <a:latin typeface="Times New Roman" pitchFamily="18" charset="0"/>
              <a:cs typeface="Times New Roman" pitchFamily="18" charset="0"/>
            </a:endParaRPr>
          </a:p>
          <a:p>
            <a:pPr lvl="0" fontAlgn="base"/>
            <a:r>
              <a:rPr lang="en-US" sz="1400" dirty="0" smtClean="0">
                <a:solidFill>
                  <a:schemeClr val="tx2"/>
                </a:solidFill>
                <a:latin typeface="Times New Roman" pitchFamily="18" charset="0"/>
                <a:cs typeface="Times New Roman" pitchFamily="18" charset="0"/>
              </a:rPr>
              <a:t>If a program is grayed out when selecting programs, it means that they are  not participating, no longer accepting applications, or closed. You should contact all programs directly regarding their participation status with ERAS.</a:t>
            </a:r>
          </a:p>
          <a:p>
            <a:pPr lvl="0" fontAlgn="base"/>
            <a:endParaRPr lang="en-US" sz="1400" dirty="0" smtClean="0">
              <a:solidFill>
                <a:schemeClr val="tx2"/>
              </a:solidFill>
              <a:latin typeface="Times New Roman" pitchFamily="18" charset="0"/>
              <a:cs typeface="Times New Roman" pitchFamily="18" charset="0"/>
            </a:endParaRPr>
          </a:p>
          <a:p>
            <a:pPr lvl="0" fontAlgn="base"/>
            <a:r>
              <a:rPr lang="en-US" sz="1400" dirty="0" smtClean="0">
                <a:solidFill>
                  <a:schemeClr val="tx2"/>
                </a:solidFill>
                <a:latin typeface="Times New Roman" pitchFamily="18" charset="0"/>
                <a:cs typeface="Times New Roman" pitchFamily="18" charset="0"/>
              </a:rPr>
              <a:t>Remember to check the Message Center and the ADTS frequently to monitor the progress and status of your application.</a:t>
            </a:r>
          </a:p>
          <a:p>
            <a:pPr lvl="0" fontAlgn="base"/>
            <a:endParaRPr lang="en-US" sz="1400" dirty="0" smtClean="0">
              <a:solidFill>
                <a:schemeClr val="tx2"/>
              </a:solidFill>
              <a:latin typeface="Times New Roman" pitchFamily="18" charset="0"/>
              <a:cs typeface="Times New Roman" pitchFamily="18" charset="0"/>
            </a:endParaRPr>
          </a:p>
          <a:p>
            <a:pPr lvl="0" fontAlgn="base"/>
            <a:r>
              <a:rPr lang="en-US" sz="1400" dirty="0" smtClean="0">
                <a:solidFill>
                  <a:schemeClr val="tx2"/>
                </a:solidFill>
                <a:latin typeface="Times New Roman" pitchFamily="18" charset="0"/>
                <a:cs typeface="Times New Roman" pitchFamily="18" charset="0"/>
              </a:rPr>
              <a:t>Some programs have state requirements to which they must adhere that prevent selection of IMGs. Contact the programs directly to find out their requirements prior to applying.</a:t>
            </a:r>
          </a:p>
          <a:p>
            <a:pPr>
              <a:buNone/>
            </a:pPr>
            <a:endParaRPr lang="en-US" sz="1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AAMC_revPPTtitle_wh"/>
          <p:cNvPicPr>
            <a:picLocks noChangeAspect="1" noChangeArrowheads="1"/>
          </p:cNvPicPr>
          <p:nvPr/>
        </p:nvPicPr>
        <p:blipFill>
          <a:blip r:embed="rId2" cstate="print"/>
          <a:srcRect/>
          <a:stretch>
            <a:fillRect/>
          </a:stretch>
        </p:blipFill>
        <p:spPr bwMode="auto">
          <a:xfrm>
            <a:off x="1588" y="1588"/>
            <a:ext cx="9139237" cy="6853237"/>
          </a:xfrm>
          <a:prstGeom prst="rect">
            <a:avLst/>
          </a:prstGeom>
          <a:noFill/>
          <a:ln w="9525">
            <a:noFill/>
            <a:miter lim="800000"/>
            <a:headEnd/>
            <a:tailEnd/>
          </a:ln>
        </p:spPr>
      </p:pic>
      <p:sp>
        <p:nvSpPr>
          <p:cNvPr id="5" name="Rectangle 4"/>
          <p:cNvSpPr/>
          <p:nvPr/>
        </p:nvSpPr>
        <p:spPr>
          <a:xfrm>
            <a:off x="457200" y="2286000"/>
            <a:ext cx="5181600" cy="1754326"/>
          </a:xfrm>
          <a:prstGeom prst="rect">
            <a:avLst/>
          </a:prstGeom>
        </p:spPr>
        <p:txBody>
          <a:bodyPr wrap="square">
            <a:spAutoFit/>
          </a:bodyPr>
          <a:lstStyle/>
          <a:p>
            <a:pPr algn="ctr"/>
            <a:r>
              <a:rPr lang="en-US" sz="3600" b="1" dirty="0" smtClean="0">
                <a:solidFill>
                  <a:schemeClr val="tx2"/>
                </a:solidFill>
                <a:latin typeface="Times New Roman" pitchFamily="18" charset="0"/>
                <a:cs typeface="Times New Roman" pitchFamily="18" charset="0"/>
              </a:rPr>
              <a:t>MyERAS 2013 Season</a:t>
            </a:r>
          </a:p>
          <a:p>
            <a:pPr algn="ctr"/>
            <a:endParaRPr lang="en-US" sz="3600" b="1" dirty="0" smtClean="0">
              <a:solidFill>
                <a:schemeClr val="tx2"/>
              </a:solidFill>
              <a:latin typeface="Times New Roman" pitchFamily="18" charset="0"/>
              <a:cs typeface="Times New Roman" pitchFamily="18" charset="0"/>
            </a:endParaRPr>
          </a:p>
          <a:p>
            <a:pPr algn="ctr"/>
            <a:r>
              <a:rPr lang="en-US" sz="3600" b="1" u="sng" dirty="0" smtClean="0">
                <a:solidFill>
                  <a:schemeClr val="tx2"/>
                </a:solidFill>
                <a:latin typeface="Times New Roman" pitchFamily="18" charset="0"/>
                <a:cs typeface="Times New Roman" pitchFamily="18" charset="0"/>
              </a:rPr>
              <a:t>General Information</a:t>
            </a:r>
            <a:endParaRPr lang="en-US" sz="3600" u="sng"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solidFill>
                  <a:schemeClr val="tx2"/>
                </a:solidFill>
                <a:latin typeface="Times New Roman" pitchFamily="18" charset="0"/>
                <a:cs typeface="Times New Roman" pitchFamily="18" charset="0"/>
              </a:rPr>
              <a:t>ERAS Support</a:t>
            </a:r>
            <a:endParaRPr lang="en-US" sz="40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1"/>
            <a:ext cx="4495800" cy="4495800"/>
          </a:xfrm>
        </p:spPr>
        <p:txBody>
          <a:bodyPr/>
          <a:lstStyle/>
          <a:p>
            <a:pPr>
              <a:buNone/>
            </a:pPr>
            <a:r>
              <a:rPr lang="en-US" b="1" dirty="0" smtClean="0">
                <a:solidFill>
                  <a:schemeClr val="tx2"/>
                </a:solidFill>
                <a:latin typeface="Times New Roman" pitchFamily="18" charset="0"/>
                <a:cs typeface="Times New Roman" pitchFamily="18" charset="0"/>
              </a:rPr>
              <a:t>Need Help?</a:t>
            </a:r>
          </a:p>
          <a:p>
            <a:pPr>
              <a:buNone/>
            </a:pPr>
            <a:endParaRPr lang="en-US" sz="1200" b="1" dirty="0" smtClean="0">
              <a:latin typeface="Times New Roman" pitchFamily="18" charset="0"/>
              <a:cs typeface="Times New Roman" pitchFamily="18" charset="0"/>
            </a:endParaRPr>
          </a:p>
          <a:p>
            <a:pPr>
              <a:buNone/>
            </a:pPr>
            <a:r>
              <a:rPr lang="en-US" sz="1300" b="1" dirty="0" smtClean="0">
                <a:solidFill>
                  <a:schemeClr val="tx2"/>
                </a:solidFill>
                <a:latin typeface="Times New Roman" pitchFamily="18" charset="0"/>
                <a:cs typeface="Times New Roman" pitchFamily="18" charset="0"/>
              </a:rPr>
              <a:t>Contact the ERAS </a:t>
            </a:r>
            <a:r>
              <a:rPr lang="en-US" sz="1300" b="1" dirty="0" err="1" smtClean="0">
                <a:solidFill>
                  <a:schemeClr val="tx2"/>
                </a:solidFill>
                <a:latin typeface="Times New Roman" pitchFamily="18" charset="0"/>
                <a:cs typeface="Times New Roman" pitchFamily="18" charset="0"/>
              </a:rPr>
              <a:t>HelpDesk</a:t>
            </a:r>
            <a:r>
              <a:rPr lang="en-US" sz="1300" b="1" dirty="0" smtClean="0">
                <a:solidFill>
                  <a:schemeClr val="tx2"/>
                </a:solidFill>
                <a:latin typeface="Times New Roman" pitchFamily="18" charset="0"/>
                <a:cs typeface="Times New Roman" pitchFamily="18" charset="0"/>
              </a:rPr>
              <a:t> by phone or via email:</a:t>
            </a:r>
          </a:p>
          <a:p>
            <a:pPr>
              <a:buNone/>
            </a:pPr>
            <a:endParaRPr lang="en-US" sz="1300" b="1" dirty="0" smtClean="0">
              <a:solidFill>
                <a:schemeClr val="tx2"/>
              </a:solidFill>
              <a:latin typeface="Times New Roman" pitchFamily="18" charset="0"/>
              <a:cs typeface="Times New Roman" pitchFamily="18" charset="0"/>
            </a:endParaRPr>
          </a:p>
          <a:p>
            <a:pPr>
              <a:buNone/>
            </a:pPr>
            <a:r>
              <a:rPr lang="en-US" sz="1300" dirty="0" smtClean="0">
                <a:solidFill>
                  <a:schemeClr val="tx2"/>
                </a:solidFill>
                <a:latin typeface="Times New Roman" pitchFamily="18" charset="0"/>
                <a:cs typeface="Times New Roman" pitchFamily="18" charset="0"/>
              </a:rPr>
              <a:t>8 a.m. - 6 p.m. ET, Monday-Friday</a:t>
            </a:r>
          </a:p>
          <a:p>
            <a:pPr>
              <a:buNone/>
            </a:pPr>
            <a:r>
              <a:rPr lang="en-US" sz="1300" dirty="0" smtClean="0">
                <a:solidFill>
                  <a:schemeClr val="tx2"/>
                </a:solidFill>
                <a:latin typeface="Times New Roman" pitchFamily="18" charset="0"/>
                <a:cs typeface="Times New Roman" pitchFamily="18" charset="0"/>
                <a:hlinkClick r:id="rId2"/>
              </a:rPr>
              <a:t>myeras@aamc.org</a:t>
            </a:r>
            <a:endParaRPr lang="en-US" sz="1300" dirty="0" smtClean="0">
              <a:solidFill>
                <a:schemeClr val="tx2"/>
              </a:solidFill>
              <a:latin typeface="Times New Roman" pitchFamily="18" charset="0"/>
              <a:cs typeface="Times New Roman" pitchFamily="18" charset="0"/>
            </a:endParaRPr>
          </a:p>
          <a:p>
            <a:pPr>
              <a:buNone/>
            </a:pPr>
            <a:r>
              <a:rPr lang="en-US" sz="1300" dirty="0" smtClean="0">
                <a:solidFill>
                  <a:schemeClr val="tx2"/>
                </a:solidFill>
                <a:latin typeface="Times New Roman" pitchFamily="18" charset="0"/>
                <a:cs typeface="Times New Roman" pitchFamily="18" charset="0"/>
              </a:rPr>
              <a:t>202-862-6264</a:t>
            </a:r>
          </a:p>
        </p:txBody>
      </p:sp>
      <p:pic>
        <p:nvPicPr>
          <p:cNvPr id="6146" name="Picture 2" descr="help-photo"/>
          <p:cNvPicPr>
            <a:picLocks noChangeAspect="1" noChangeArrowheads="1"/>
          </p:cNvPicPr>
          <p:nvPr/>
        </p:nvPicPr>
        <p:blipFill>
          <a:blip r:embed="rId3" cstate="print"/>
          <a:srcRect/>
          <a:stretch>
            <a:fillRect/>
          </a:stretch>
        </p:blipFill>
        <p:spPr bwMode="auto">
          <a:xfrm>
            <a:off x="5105400" y="1676400"/>
            <a:ext cx="3429000" cy="4191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4950" name="Rectangle 6"/>
          <p:cNvSpPr>
            <a:spLocks noGrp="1" noChangeArrowheads="1"/>
          </p:cNvSpPr>
          <p:nvPr>
            <p:ph type="ctrTitle"/>
          </p:nvPr>
        </p:nvSpPr>
        <p:spPr/>
        <p:txBody>
          <a:bodyPr/>
          <a:lstStyle/>
          <a:p>
            <a:endParaRPr lang="en-US"/>
          </a:p>
        </p:txBody>
      </p:sp>
      <p:pic>
        <p:nvPicPr>
          <p:cNvPr id="9554954" name="Picture 10"/>
          <p:cNvPicPr>
            <a:picLocks noChangeAspect="1" noChangeArrowheads="1"/>
          </p:cNvPicPr>
          <p:nvPr/>
        </p:nvPicPr>
        <p:blipFill>
          <a:blip r:embed="rId3" cstate="print"/>
          <a:srcRect/>
          <a:stretch>
            <a:fillRect/>
          </a:stretch>
        </p:blipFill>
        <p:spPr bwMode="auto">
          <a:xfrm>
            <a:off x="0" y="0"/>
            <a:ext cx="9145588" cy="6859588"/>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solidFill>
                  <a:schemeClr val="tx2"/>
                </a:solidFill>
                <a:latin typeface="Times New Roman" pitchFamily="18" charset="0"/>
                <a:cs typeface="Times New Roman" pitchFamily="18" charset="0"/>
              </a:rPr>
              <a:t>MyERAS 2013 Enhancements</a:t>
            </a:r>
            <a:endParaRPr lang="en-US" sz="40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4038600" cy="4724400"/>
          </a:xfrm>
        </p:spPr>
        <p:txBody>
          <a:bodyPr>
            <a:noAutofit/>
          </a:bodyPr>
          <a:lstStyle/>
          <a:p>
            <a:pPr>
              <a:buNone/>
            </a:pPr>
            <a:endParaRPr lang="en-US" sz="2400" b="1" u="sng" dirty="0" smtClean="0">
              <a:solidFill>
                <a:schemeClr val="tx2"/>
              </a:solidFill>
              <a:latin typeface="Times New Roman" pitchFamily="18" charset="0"/>
              <a:cs typeface="Times New Roman" pitchFamily="18" charset="0"/>
            </a:endParaRPr>
          </a:p>
          <a:p>
            <a:pPr>
              <a:buNone/>
            </a:pPr>
            <a:r>
              <a:rPr lang="en-US" sz="2200" b="1" dirty="0" smtClean="0">
                <a:solidFill>
                  <a:schemeClr val="tx2"/>
                </a:solidFill>
                <a:latin typeface="Times New Roman" pitchFamily="18" charset="0"/>
                <a:cs typeface="Times New Roman" pitchFamily="18" charset="0"/>
              </a:rPr>
              <a:t>   </a:t>
            </a:r>
            <a:r>
              <a:rPr lang="en-US" sz="2200" b="1" u="sng" dirty="0" smtClean="0">
                <a:solidFill>
                  <a:schemeClr val="tx2"/>
                </a:solidFill>
                <a:latin typeface="Times New Roman" pitchFamily="18" charset="0"/>
                <a:cs typeface="Times New Roman" pitchFamily="18" charset="0"/>
              </a:rPr>
              <a:t>ERAS </a:t>
            </a:r>
            <a:r>
              <a:rPr lang="en-US" sz="2200" b="1" u="sng" dirty="0" err="1" smtClean="0">
                <a:solidFill>
                  <a:schemeClr val="tx2"/>
                </a:solidFill>
                <a:latin typeface="Times New Roman" pitchFamily="18" charset="0"/>
                <a:cs typeface="Times New Roman" pitchFamily="18" charset="0"/>
              </a:rPr>
              <a:t>LoR</a:t>
            </a:r>
            <a:r>
              <a:rPr lang="en-US" sz="2200" b="1" u="sng" dirty="0" smtClean="0">
                <a:solidFill>
                  <a:schemeClr val="tx2"/>
                </a:solidFill>
                <a:latin typeface="Times New Roman" pitchFamily="18" charset="0"/>
                <a:cs typeface="Times New Roman" pitchFamily="18" charset="0"/>
              </a:rPr>
              <a:t> Portal Version 1.0 </a:t>
            </a:r>
          </a:p>
          <a:p>
            <a:pPr>
              <a:buNone/>
            </a:pPr>
            <a:r>
              <a:rPr lang="en-US" sz="1200" dirty="0" smtClean="0"/>
              <a:t>	</a:t>
            </a:r>
          </a:p>
          <a:p>
            <a:pPr>
              <a:buNone/>
            </a:pPr>
            <a:r>
              <a:rPr lang="en-US" sz="2400" dirty="0" smtClean="0">
                <a:solidFill>
                  <a:schemeClr val="tx2"/>
                </a:solidFill>
                <a:latin typeface="Times New Roman" pitchFamily="18" charset="0"/>
                <a:cs typeface="Times New Roman" pitchFamily="18" charset="0"/>
              </a:rPr>
              <a:t>     ERAS is pleased to offer the Letter of Recommendation Portal (</a:t>
            </a:r>
            <a:r>
              <a:rPr lang="en-US" sz="2400" dirty="0" err="1" smtClean="0">
                <a:solidFill>
                  <a:schemeClr val="tx2"/>
                </a:solidFill>
                <a:latin typeface="Times New Roman" pitchFamily="18" charset="0"/>
                <a:cs typeface="Times New Roman" pitchFamily="18" charset="0"/>
              </a:rPr>
              <a:t>LoR</a:t>
            </a:r>
            <a:r>
              <a:rPr lang="en-US" sz="2400" dirty="0" smtClean="0">
                <a:solidFill>
                  <a:schemeClr val="tx2"/>
                </a:solidFill>
                <a:latin typeface="Times New Roman" pitchFamily="18" charset="0"/>
                <a:cs typeface="Times New Roman" pitchFamily="18" charset="0"/>
              </a:rPr>
              <a:t> Portal) Version 1.0 for the ERAS 2013 season. This new tool gives </a:t>
            </a:r>
            <a:r>
              <a:rPr lang="en-US" sz="2400" dirty="0" err="1" smtClean="0">
                <a:solidFill>
                  <a:schemeClr val="tx2"/>
                </a:solidFill>
                <a:latin typeface="Times New Roman" pitchFamily="18" charset="0"/>
                <a:cs typeface="Times New Roman" pitchFamily="18" charset="0"/>
              </a:rPr>
              <a:t>LoR</a:t>
            </a:r>
            <a:r>
              <a:rPr lang="en-US" sz="2400" dirty="0" smtClean="0">
                <a:solidFill>
                  <a:schemeClr val="tx2"/>
                </a:solidFill>
                <a:latin typeface="Times New Roman" pitchFamily="18" charset="0"/>
                <a:cs typeface="Times New Roman" pitchFamily="18" charset="0"/>
              </a:rPr>
              <a:t> Authors the option to upload </a:t>
            </a:r>
            <a:r>
              <a:rPr lang="en-US" sz="2400" dirty="0" err="1" smtClean="0">
                <a:solidFill>
                  <a:schemeClr val="tx2"/>
                </a:solidFill>
                <a:latin typeface="Times New Roman" pitchFamily="18" charset="0"/>
                <a:cs typeface="Times New Roman" pitchFamily="18" charset="0"/>
              </a:rPr>
              <a:t>LoRs</a:t>
            </a:r>
            <a:r>
              <a:rPr lang="en-US" sz="2400" dirty="0" smtClean="0">
                <a:solidFill>
                  <a:schemeClr val="tx2"/>
                </a:solidFill>
                <a:latin typeface="Times New Roman" pitchFamily="18" charset="0"/>
                <a:cs typeface="Times New Roman" pitchFamily="18" charset="0"/>
              </a:rPr>
              <a:t> on your behalf via the web, as opposed to having to mail your </a:t>
            </a:r>
            <a:r>
              <a:rPr lang="en-US" sz="2400" dirty="0" err="1" smtClean="0">
                <a:solidFill>
                  <a:schemeClr val="tx2"/>
                </a:solidFill>
                <a:latin typeface="Times New Roman" pitchFamily="18" charset="0"/>
                <a:cs typeface="Times New Roman" pitchFamily="18" charset="0"/>
              </a:rPr>
              <a:t>LoRs</a:t>
            </a:r>
            <a:r>
              <a:rPr lang="en-US" sz="2400" dirty="0" smtClean="0">
                <a:solidFill>
                  <a:schemeClr val="tx2"/>
                </a:solidFill>
                <a:latin typeface="Times New Roman" pitchFamily="18" charset="0"/>
                <a:cs typeface="Times New Roman" pitchFamily="18" charset="0"/>
              </a:rPr>
              <a:t> to your Designated Dean’s Office.</a:t>
            </a:r>
          </a:p>
          <a:p>
            <a:endParaRPr lang="en-US" sz="1200" dirty="0" smtClean="0"/>
          </a:p>
        </p:txBody>
      </p:sp>
      <p:pic>
        <p:nvPicPr>
          <p:cNvPr id="2050" name="Picture 2"/>
          <p:cNvPicPr>
            <a:picLocks noChangeAspect="1" noChangeArrowheads="1"/>
          </p:cNvPicPr>
          <p:nvPr/>
        </p:nvPicPr>
        <p:blipFill>
          <a:blip r:embed="rId2" cstate="print"/>
          <a:srcRect/>
          <a:stretch>
            <a:fillRect/>
          </a:stretch>
        </p:blipFill>
        <p:spPr bwMode="auto">
          <a:xfrm>
            <a:off x="4381500" y="1905000"/>
            <a:ext cx="47625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1"/>
            <a:ext cx="8763000" cy="990599"/>
          </a:xfrm>
        </p:spPr>
        <p:txBody>
          <a:bodyPr>
            <a:normAutofit fontScale="90000"/>
          </a:bodyPr>
          <a:lstStyle/>
          <a:p>
            <a:pPr algn="l"/>
            <a:r>
              <a:rPr lang="en-US" b="1" dirty="0" err="1" smtClean="0">
                <a:solidFill>
                  <a:schemeClr val="tx2"/>
                </a:solidFill>
                <a:latin typeface="Times New Roman" pitchFamily="18" charset="0"/>
                <a:cs typeface="Times New Roman" pitchFamily="18" charset="0"/>
              </a:rPr>
              <a:t>MyERAS</a:t>
            </a:r>
            <a:r>
              <a:rPr lang="en-US" b="1" dirty="0" smtClean="0">
                <a:solidFill>
                  <a:schemeClr val="tx2"/>
                </a:solidFill>
                <a:latin typeface="Times New Roman" pitchFamily="18" charset="0"/>
                <a:cs typeface="Times New Roman" pitchFamily="18" charset="0"/>
              </a:rPr>
              <a:t> 2013 Enhancements (cont’d.)</a:t>
            </a:r>
            <a:endParaRPr lang="en-US" dirty="0">
              <a:solidFill>
                <a:schemeClr val="tx2"/>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1143000"/>
            <a:ext cx="8153400" cy="5257800"/>
          </a:xfrm>
        </p:spPr>
        <p:txBody>
          <a:bodyPr>
            <a:normAutofit fontScale="47500" lnSpcReduction="20000"/>
          </a:bodyPr>
          <a:lstStyle/>
          <a:p>
            <a:pPr algn="l"/>
            <a:r>
              <a:rPr lang="en-US" sz="2400" b="1" u="sng" dirty="0" smtClean="0">
                <a:solidFill>
                  <a:schemeClr val="tx2"/>
                </a:solidFill>
                <a:latin typeface="Times New Roman" pitchFamily="18" charset="0"/>
                <a:cs typeface="Times New Roman" pitchFamily="18" charset="0"/>
              </a:rPr>
              <a:t>Application Changes </a:t>
            </a:r>
          </a:p>
          <a:p>
            <a:pPr algn="l"/>
            <a:endParaRPr lang="en-US" sz="1800" b="1" u="sng" dirty="0" smtClean="0">
              <a:solidFill>
                <a:schemeClr val="tx2"/>
              </a:solidFill>
              <a:latin typeface="Times New Roman" pitchFamily="18" charset="0"/>
              <a:cs typeface="Times New Roman" pitchFamily="18" charset="0"/>
            </a:endParaRPr>
          </a:p>
          <a:p>
            <a:pPr algn="l"/>
            <a:r>
              <a:rPr lang="en-US" sz="2200" dirty="0" smtClean="0">
                <a:solidFill>
                  <a:schemeClr val="tx2"/>
                </a:solidFill>
                <a:latin typeface="Times New Roman" pitchFamily="18" charset="0"/>
                <a:cs typeface="Times New Roman" pitchFamily="18" charset="0"/>
              </a:rPr>
              <a:t>       </a:t>
            </a:r>
            <a:r>
              <a:rPr lang="en-US" sz="2500" b="1" i="1" dirty="0" smtClean="0">
                <a:solidFill>
                  <a:schemeClr val="tx2"/>
                </a:solidFill>
                <a:latin typeface="Times New Roman" pitchFamily="18" charset="0"/>
                <a:cs typeface="Times New Roman" pitchFamily="18" charset="0"/>
              </a:rPr>
              <a:t>Profile </a:t>
            </a:r>
          </a:p>
          <a:p>
            <a:pPr marL="509588" indent="-509588" algn="l">
              <a:buFont typeface="Arial" pitchFamily="34" charset="0"/>
              <a:buChar char="•"/>
            </a:pPr>
            <a:r>
              <a:rPr lang="en-US" sz="2500" dirty="0" smtClean="0">
                <a:solidFill>
                  <a:schemeClr val="tx2"/>
                </a:solidFill>
                <a:latin typeface="Times New Roman" pitchFamily="18" charset="0"/>
                <a:cs typeface="Times New Roman" pitchFamily="18" charset="0"/>
              </a:rPr>
              <a:t>Citizenship: Non-U.S. Citizens (Foreign National options) – By selecting Yes to Visa Sponsorship, the                                                                    system will automatically list your Expected Visa/Employment Authorization as H-1B and J-1.</a:t>
            </a:r>
          </a:p>
          <a:p>
            <a:pPr algn="l"/>
            <a:endParaRPr lang="en-US" sz="2200" dirty="0" smtClean="0">
              <a:solidFill>
                <a:schemeClr val="tx2"/>
              </a:solidFill>
              <a:latin typeface="Times New Roman" pitchFamily="18" charset="0"/>
              <a:cs typeface="Times New Roman" pitchFamily="18" charset="0"/>
            </a:endParaRPr>
          </a:p>
          <a:p>
            <a:pPr algn="l">
              <a:buFont typeface="Arial" pitchFamily="34" charset="0"/>
              <a:buChar char="•"/>
            </a:pPr>
            <a:r>
              <a:rPr lang="en-US" sz="2500" dirty="0" smtClean="0">
                <a:solidFill>
                  <a:schemeClr val="tx2"/>
                </a:solidFill>
                <a:latin typeface="Times New Roman" pitchFamily="18" charset="0"/>
                <a:cs typeface="Times New Roman" pitchFamily="18" charset="0"/>
              </a:rPr>
              <a:t>           NRMP Participation is now a required question.</a:t>
            </a:r>
          </a:p>
          <a:p>
            <a:pPr algn="l"/>
            <a:endParaRPr lang="en-US" sz="2500" dirty="0" smtClean="0">
              <a:solidFill>
                <a:schemeClr val="tx2"/>
              </a:solidFill>
              <a:latin typeface="Times New Roman" pitchFamily="18" charset="0"/>
              <a:cs typeface="Times New Roman" pitchFamily="18" charset="0"/>
            </a:endParaRPr>
          </a:p>
          <a:p>
            <a:pPr algn="l">
              <a:buFont typeface="Arial" pitchFamily="34" charset="0"/>
              <a:buChar char="•"/>
            </a:pPr>
            <a:r>
              <a:rPr lang="en-US" sz="2500" dirty="0" smtClean="0">
                <a:solidFill>
                  <a:schemeClr val="tx2"/>
                </a:solidFill>
                <a:latin typeface="Times New Roman" pitchFamily="18" charset="0"/>
                <a:cs typeface="Times New Roman" pitchFamily="18" charset="0"/>
              </a:rPr>
              <a:t>           ECFMG Certification question has been removed. This information will come directly from the ECFMG.</a:t>
            </a:r>
          </a:p>
          <a:p>
            <a:pPr algn="l"/>
            <a:endParaRPr lang="en-US" sz="2500" dirty="0" smtClean="0">
              <a:solidFill>
                <a:schemeClr val="tx2"/>
              </a:solidFill>
              <a:latin typeface="Times New Roman" pitchFamily="18" charset="0"/>
              <a:cs typeface="Times New Roman" pitchFamily="18" charset="0"/>
            </a:endParaRPr>
          </a:p>
          <a:p>
            <a:pPr algn="l">
              <a:buFont typeface="Arial" pitchFamily="34" charset="0"/>
              <a:buChar char="•"/>
            </a:pPr>
            <a:r>
              <a:rPr lang="en-US" sz="2500" dirty="0" smtClean="0">
                <a:solidFill>
                  <a:schemeClr val="tx2"/>
                </a:solidFill>
                <a:latin typeface="Times New Roman" pitchFamily="18" charset="0"/>
                <a:cs typeface="Times New Roman" pitchFamily="18" charset="0"/>
              </a:rPr>
              <a:t>          NBOME ID is now a required field for Osteopathic applicants.</a:t>
            </a:r>
          </a:p>
          <a:p>
            <a:pPr algn="l"/>
            <a:r>
              <a:rPr lang="en-US" sz="2200" dirty="0" smtClean="0">
                <a:solidFill>
                  <a:schemeClr val="tx2"/>
                </a:solidFill>
                <a:latin typeface="Times New Roman" pitchFamily="18" charset="0"/>
                <a:cs typeface="Times New Roman" pitchFamily="18" charset="0"/>
              </a:rPr>
              <a:t>	</a:t>
            </a:r>
          </a:p>
          <a:p>
            <a:pPr algn="l"/>
            <a:r>
              <a:rPr lang="en-US" sz="2200" dirty="0" smtClean="0">
                <a:solidFill>
                  <a:schemeClr val="tx2"/>
                </a:solidFill>
                <a:latin typeface="Times New Roman" pitchFamily="18" charset="0"/>
                <a:cs typeface="Times New Roman" pitchFamily="18" charset="0"/>
              </a:rPr>
              <a:t>      </a:t>
            </a:r>
            <a:r>
              <a:rPr lang="en-US" sz="2500" b="1" i="1" dirty="0" smtClean="0">
                <a:solidFill>
                  <a:schemeClr val="tx2"/>
                </a:solidFill>
                <a:latin typeface="Times New Roman" pitchFamily="18" charset="0"/>
                <a:cs typeface="Times New Roman" pitchFamily="18" charset="0"/>
              </a:rPr>
              <a:t>Examinations </a:t>
            </a:r>
          </a:p>
          <a:p>
            <a:pPr marL="463550" indent="-463550" algn="l">
              <a:buFont typeface="Arial" pitchFamily="34" charset="0"/>
              <a:buChar char="•"/>
            </a:pPr>
            <a:r>
              <a:rPr lang="en-US" sz="2500" dirty="0" smtClean="0">
                <a:solidFill>
                  <a:schemeClr val="tx2"/>
                </a:solidFill>
                <a:latin typeface="Times New Roman" pitchFamily="18" charset="0"/>
                <a:cs typeface="Times New Roman" pitchFamily="18" charset="0"/>
              </a:rPr>
              <a:t>The </a:t>
            </a:r>
            <a:r>
              <a:rPr lang="en-US" sz="2500" i="1" dirty="0" smtClean="0">
                <a:solidFill>
                  <a:schemeClr val="tx2"/>
                </a:solidFill>
                <a:latin typeface="Times New Roman" pitchFamily="18" charset="0"/>
                <a:cs typeface="Times New Roman" pitchFamily="18" charset="0"/>
              </a:rPr>
              <a:t>Examinations</a:t>
            </a:r>
            <a:r>
              <a:rPr lang="en-US" sz="2500" dirty="0" smtClean="0">
                <a:solidFill>
                  <a:schemeClr val="tx2"/>
                </a:solidFill>
                <a:latin typeface="Times New Roman" pitchFamily="18" charset="0"/>
                <a:cs typeface="Times New Roman" pitchFamily="18" charset="0"/>
              </a:rPr>
              <a:t> tab has been removed. Applicants will no longer be required to self-report their                           USMLE and/or COMLEX scores since this information is available in the USMLE and COMLEX transcript applicants release to programs.</a:t>
            </a:r>
          </a:p>
          <a:p>
            <a:pPr algn="l">
              <a:buFont typeface="Arial" pitchFamily="34" charset="0"/>
              <a:buChar char="•"/>
            </a:pPr>
            <a:endParaRPr lang="en-US" sz="2500" dirty="0" smtClean="0">
              <a:solidFill>
                <a:schemeClr val="tx2"/>
              </a:solidFill>
              <a:latin typeface="Times New Roman" pitchFamily="18" charset="0"/>
              <a:cs typeface="Times New Roman" pitchFamily="18" charset="0"/>
            </a:endParaRPr>
          </a:p>
          <a:p>
            <a:pPr algn="l"/>
            <a:r>
              <a:rPr lang="en-US" sz="2500" b="1" i="1" dirty="0" smtClean="0">
                <a:solidFill>
                  <a:schemeClr val="tx2"/>
                </a:solidFill>
                <a:latin typeface="Times New Roman" pitchFamily="18" charset="0"/>
                <a:cs typeface="Times New Roman" pitchFamily="18" charset="0"/>
              </a:rPr>
              <a:t>        Language Fluency </a:t>
            </a:r>
          </a:p>
          <a:p>
            <a:pPr algn="l">
              <a:buFont typeface="Arial" pitchFamily="34" charset="0"/>
              <a:buChar char="•"/>
            </a:pPr>
            <a:r>
              <a:rPr lang="en-US" sz="2500" dirty="0" smtClean="0">
                <a:solidFill>
                  <a:schemeClr val="tx2"/>
                </a:solidFill>
                <a:latin typeface="Times New Roman" pitchFamily="18" charset="0"/>
                <a:cs typeface="Times New Roman" pitchFamily="18" charset="0"/>
              </a:rPr>
              <a:t>          The </a:t>
            </a:r>
            <a:r>
              <a:rPr lang="en-US" sz="2500" i="1" dirty="0" smtClean="0">
                <a:solidFill>
                  <a:schemeClr val="tx2"/>
                </a:solidFill>
                <a:latin typeface="Times New Roman" pitchFamily="18" charset="0"/>
                <a:cs typeface="Times New Roman" pitchFamily="18" charset="0"/>
              </a:rPr>
              <a:t>Language Fluency </a:t>
            </a:r>
            <a:r>
              <a:rPr lang="en-US" sz="2500" dirty="0" smtClean="0">
                <a:solidFill>
                  <a:schemeClr val="tx2"/>
                </a:solidFill>
                <a:latin typeface="Times New Roman" pitchFamily="18" charset="0"/>
                <a:cs typeface="Times New Roman" pitchFamily="18" charset="0"/>
              </a:rPr>
              <a:t>tab was added to allow applicants to indicate language fluency in more detail.</a:t>
            </a:r>
          </a:p>
          <a:p>
            <a:pPr>
              <a:buFont typeface="Arial" pitchFamily="34" charset="0"/>
              <a:buChar char="•"/>
            </a:pPr>
            <a:endParaRPr lang="en-US" sz="2500" dirty="0" smtClean="0">
              <a:solidFill>
                <a:schemeClr val="tx2"/>
              </a:solidFill>
              <a:latin typeface="Times New Roman" pitchFamily="18" charset="0"/>
              <a:cs typeface="Times New Roman" pitchFamily="18" charset="0"/>
            </a:endParaRPr>
          </a:p>
          <a:p>
            <a:pPr algn="l"/>
            <a:r>
              <a:rPr lang="en-US" sz="2500" dirty="0" smtClean="0">
                <a:solidFill>
                  <a:schemeClr val="tx2"/>
                </a:solidFill>
                <a:latin typeface="Times New Roman" pitchFamily="18" charset="0"/>
                <a:cs typeface="Times New Roman" pitchFamily="18" charset="0"/>
              </a:rPr>
              <a:t>        </a:t>
            </a:r>
            <a:r>
              <a:rPr lang="en-US" sz="2500" b="1" i="1" dirty="0" smtClean="0">
                <a:solidFill>
                  <a:schemeClr val="tx2"/>
                </a:solidFill>
                <a:latin typeface="Times New Roman" pitchFamily="18" charset="0"/>
                <a:cs typeface="Times New Roman" pitchFamily="18" charset="0"/>
              </a:rPr>
              <a:t>Race and Ethnicity </a:t>
            </a:r>
          </a:p>
          <a:p>
            <a:pPr marL="509588" indent="-509588" algn="l">
              <a:buFont typeface="Arial" pitchFamily="34" charset="0"/>
              <a:buChar char="•"/>
            </a:pPr>
            <a:r>
              <a:rPr lang="en-US" sz="2500" dirty="0" smtClean="0">
                <a:solidFill>
                  <a:schemeClr val="tx2"/>
                </a:solidFill>
                <a:latin typeface="Times New Roman" pitchFamily="18" charset="0"/>
                <a:cs typeface="Times New Roman" pitchFamily="18" charset="0"/>
              </a:rPr>
              <a:t>The </a:t>
            </a:r>
            <a:r>
              <a:rPr lang="en-US" sz="2500" i="1" dirty="0" smtClean="0">
                <a:solidFill>
                  <a:schemeClr val="tx2"/>
                </a:solidFill>
                <a:latin typeface="Times New Roman" pitchFamily="18" charset="0"/>
                <a:cs typeface="Times New Roman" pitchFamily="18" charset="0"/>
              </a:rPr>
              <a:t>Race and Ethnicity </a:t>
            </a:r>
            <a:r>
              <a:rPr lang="en-US" sz="2500" dirty="0" smtClean="0">
                <a:solidFill>
                  <a:schemeClr val="tx2"/>
                </a:solidFill>
                <a:latin typeface="Times New Roman" pitchFamily="18" charset="0"/>
                <a:cs typeface="Times New Roman" pitchFamily="18" charset="0"/>
              </a:rPr>
              <a:t>tabs have been replaced with the </a:t>
            </a:r>
            <a:r>
              <a:rPr lang="en-US" sz="2500" i="1" dirty="0" smtClean="0">
                <a:solidFill>
                  <a:schemeClr val="tx2"/>
                </a:solidFill>
                <a:latin typeface="Times New Roman" pitchFamily="18" charset="0"/>
                <a:cs typeface="Times New Roman" pitchFamily="18" charset="0"/>
              </a:rPr>
              <a:t>Self-Identification</a:t>
            </a:r>
            <a:r>
              <a:rPr lang="en-US" sz="2500" dirty="0" smtClean="0">
                <a:solidFill>
                  <a:schemeClr val="tx2"/>
                </a:solidFill>
                <a:latin typeface="Times New Roman" pitchFamily="18" charset="0"/>
                <a:cs typeface="Times New Roman" pitchFamily="18" charset="0"/>
              </a:rPr>
              <a:t> tab to meet AAMC Data                                    Collection standards. </a:t>
            </a:r>
          </a:p>
          <a:p>
            <a:pPr algn="l"/>
            <a:endParaRPr lang="en-US" sz="1800" dirty="0" smtClean="0"/>
          </a:p>
          <a:p>
            <a:pPr algn="l"/>
            <a:r>
              <a:rPr lang="en-US" sz="1800" dirty="0" smtClean="0"/>
              <a:t>	</a:t>
            </a:r>
          </a:p>
          <a:p>
            <a:pPr marL="404813" algn="l"/>
            <a:r>
              <a:rPr lang="en-US" sz="1800" dirty="0" smtClean="0"/>
              <a:t>	</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a:bodyPr>
          <a:lstStyle/>
          <a:p>
            <a:pPr>
              <a:buNone/>
            </a:pPr>
            <a:r>
              <a:rPr lang="en-US" sz="1400" b="1" i="1" dirty="0" smtClean="0">
                <a:solidFill>
                  <a:schemeClr val="tx2"/>
                </a:solidFill>
                <a:latin typeface="Times New Roman" pitchFamily="18" charset="0"/>
                <a:cs typeface="Times New Roman" pitchFamily="18" charset="0"/>
              </a:rPr>
              <a:t>     </a:t>
            </a:r>
            <a:endParaRPr lang="en-US" sz="1200" dirty="0" smtClean="0"/>
          </a:p>
          <a:p>
            <a:pPr>
              <a:buNone/>
            </a:pPr>
            <a:r>
              <a:rPr lang="en-US" sz="1300" b="1" i="1" dirty="0" smtClean="0">
                <a:solidFill>
                  <a:schemeClr val="tx2"/>
                </a:solidFill>
                <a:latin typeface="Times New Roman" pitchFamily="18" charset="0"/>
                <a:cs typeface="Times New Roman" pitchFamily="18" charset="0"/>
              </a:rPr>
              <a:t>     </a:t>
            </a:r>
            <a:r>
              <a:rPr lang="en-US" sz="1300" b="1" i="1" dirty="0" err="1" smtClean="0">
                <a:solidFill>
                  <a:schemeClr val="tx2"/>
                </a:solidFill>
                <a:latin typeface="Times New Roman" pitchFamily="18" charset="0"/>
                <a:cs typeface="Times New Roman" pitchFamily="18" charset="0"/>
              </a:rPr>
              <a:t>LoR</a:t>
            </a:r>
            <a:r>
              <a:rPr lang="en-US" sz="1300" b="1" i="1" dirty="0" smtClean="0">
                <a:solidFill>
                  <a:schemeClr val="tx2"/>
                </a:solidFill>
                <a:latin typeface="Times New Roman" pitchFamily="18" charset="0"/>
                <a:cs typeface="Times New Roman" pitchFamily="18" charset="0"/>
              </a:rPr>
              <a:t> Coversheets </a:t>
            </a:r>
            <a:endParaRPr lang="en-US" sz="1300" b="1" i="1" dirty="0" smtClean="0"/>
          </a:p>
          <a:p>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coversheets are no longer available in MyERAS or on our Web site.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coversheets have been replaced with Letter Request Forms. Applicants must enter and finalize </a:t>
            </a:r>
            <a:r>
              <a:rPr lang="en-US" sz="1300" dirty="0" err="1" smtClean="0">
                <a:solidFill>
                  <a:schemeClr val="tx2"/>
                </a:solidFill>
                <a:latin typeface="Times New Roman" pitchFamily="18" charset="0"/>
                <a:cs typeface="Times New Roman" pitchFamily="18" charset="0"/>
              </a:rPr>
              <a:t>LoRs</a:t>
            </a:r>
            <a:r>
              <a:rPr lang="en-US" sz="1300" dirty="0" smtClean="0">
                <a:solidFill>
                  <a:schemeClr val="tx2"/>
                </a:solidFill>
                <a:latin typeface="Times New Roman" pitchFamily="18" charset="0"/>
                <a:cs typeface="Times New Roman" pitchFamily="18" charset="0"/>
              </a:rPr>
              <a:t> on the Letter of Recommendation tab in MyERAS to generate a unique Letter Request Form for each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Author. The Letter Request Form provides instructions for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Authors on how to submit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(s) via the </a:t>
            </a:r>
            <a:r>
              <a:rPr lang="en-US" sz="1300" dirty="0" err="1" smtClean="0">
                <a:solidFill>
                  <a:schemeClr val="tx2"/>
                </a:solidFill>
                <a:latin typeface="Times New Roman" pitchFamily="18" charset="0"/>
                <a:cs typeface="Times New Roman" pitchFamily="18" charset="0"/>
              </a:rPr>
              <a:t>LoR</a:t>
            </a:r>
            <a:r>
              <a:rPr lang="en-US" sz="1300" dirty="0" smtClean="0">
                <a:solidFill>
                  <a:schemeClr val="tx2"/>
                </a:solidFill>
                <a:latin typeface="Times New Roman" pitchFamily="18" charset="0"/>
                <a:cs typeface="Times New Roman" pitchFamily="18" charset="0"/>
              </a:rPr>
              <a:t> Portal or by mail. </a:t>
            </a:r>
          </a:p>
          <a:p>
            <a:pPr>
              <a:buNone/>
            </a:pPr>
            <a:endParaRPr lang="en-US" sz="1300" dirty="0" smtClean="0"/>
          </a:p>
          <a:p>
            <a:pPr>
              <a:buNone/>
            </a:pPr>
            <a:r>
              <a:rPr lang="en-US" sz="1300" b="1" i="1" dirty="0" smtClean="0">
                <a:solidFill>
                  <a:schemeClr val="tx2"/>
                </a:solidFill>
                <a:latin typeface="Times New Roman" pitchFamily="18" charset="0"/>
                <a:cs typeface="Times New Roman" pitchFamily="18" charset="0"/>
              </a:rPr>
              <a:t>      Trailing Links</a:t>
            </a:r>
          </a:p>
          <a:p>
            <a:r>
              <a:rPr lang="en-US" sz="1300" dirty="0" smtClean="0">
                <a:solidFill>
                  <a:schemeClr val="tx2"/>
                </a:solidFill>
                <a:latin typeface="Times New Roman" pitchFamily="18" charset="0"/>
                <a:cs typeface="Times New Roman" pitchFamily="18" charset="0"/>
              </a:rPr>
              <a:t>Trailing links have been added to give applicants easy access to some of the most frequently used tools and features in MyERAS. These links are accessible no matter where you are in MyERAS</a:t>
            </a:r>
            <a:r>
              <a:rPr lang="en-US" sz="1300" dirty="0" smtClean="0"/>
              <a:t>.</a:t>
            </a:r>
            <a:endParaRPr lang="en-US" sz="1300" b="1" i="1" dirty="0" smtClean="0"/>
          </a:p>
          <a:p>
            <a:pPr>
              <a:buNone/>
            </a:pPr>
            <a:r>
              <a:rPr lang="en-US" sz="1300" b="1" i="1" dirty="0" smtClean="0">
                <a:solidFill>
                  <a:schemeClr val="tx2"/>
                </a:solidFill>
                <a:latin typeface="Times New Roman" pitchFamily="18" charset="0"/>
                <a:cs typeface="Times New Roman" pitchFamily="18" charset="0"/>
              </a:rPr>
              <a:t>      Dashboard </a:t>
            </a:r>
          </a:p>
          <a:p>
            <a:r>
              <a:rPr lang="en-US" sz="1300" b="1" i="1" dirty="0" smtClean="0"/>
              <a:t> </a:t>
            </a:r>
            <a:r>
              <a:rPr lang="en-US" sz="1300" dirty="0" smtClean="0">
                <a:solidFill>
                  <a:schemeClr val="tx2"/>
                </a:solidFill>
                <a:latin typeface="Times New Roman" pitchFamily="18" charset="0"/>
                <a:cs typeface="Times New Roman" pitchFamily="18" charset="0"/>
              </a:rPr>
              <a:t>The</a:t>
            </a:r>
            <a:r>
              <a:rPr lang="en-US" sz="1300" b="1" i="1" dirty="0" smtClean="0"/>
              <a:t> </a:t>
            </a:r>
            <a:r>
              <a:rPr lang="en-US" sz="1300" i="1" dirty="0" smtClean="0">
                <a:solidFill>
                  <a:schemeClr val="tx2"/>
                </a:solidFill>
                <a:latin typeface="Times New Roman" pitchFamily="18" charset="0"/>
                <a:cs typeface="Times New Roman" pitchFamily="18" charset="0"/>
              </a:rPr>
              <a:t>Dashboard</a:t>
            </a:r>
            <a:r>
              <a:rPr lang="en-US" sz="1300" dirty="0" smtClean="0">
                <a:solidFill>
                  <a:schemeClr val="tx2"/>
                </a:solidFill>
                <a:latin typeface="Times New Roman" pitchFamily="18" charset="0"/>
                <a:cs typeface="Times New Roman" pitchFamily="18" charset="0"/>
              </a:rPr>
              <a:t> tab was created to give applicants a better overview of the work they have completed in their MyERAS application. ERAS Resource links are also available on the </a:t>
            </a:r>
            <a:r>
              <a:rPr lang="en-US" sz="1300" i="1" dirty="0" smtClean="0">
                <a:solidFill>
                  <a:schemeClr val="tx2"/>
                </a:solidFill>
                <a:latin typeface="Times New Roman" pitchFamily="18" charset="0"/>
                <a:cs typeface="Times New Roman" pitchFamily="18" charset="0"/>
              </a:rPr>
              <a:t>Dashboard</a:t>
            </a:r>
            <a:r>
              <a:rPr lang="en-US" sz="1300" dirty="0" smtClean="0">
                <a:solidFill>
                  <a:schemeClr val="tx2"/>
                </a:solidFill>
                <a:latin typeface="Times New Roman" pitchFamily="18" charset="0"/>
                <a:cs typeface="Times New Roman" pitchFamily="18" charset="0"/>
              </a:rPr>
              <a:t> for easy access. </a:t>
            </a:r>
          </a:p>
          <a:p>
            <a:endParaRPr lang="en-US" sz="1300" dirty="0" smtClean="0"/>
          </a:p>
          <a:p>
            <a:pPr>
              <a:buNone/>
            </a:pPr>
            <a:r>
              <a:rPr lang="en-US" sz="1300" b="1" i="1" dirty="0" smtClean="0">
                <a:solidFill>
                  <a:schemeClr val="tx2"/>
                </a:solidFill>
                <a:latin typeface="Times New Roman" pitchFamily="18" charset="0"/>
                <a:cs typeface="Times New Roman" pitchFamily="18" charset="0"/>
              </a:rPr>
              <a:t>     Programs Tab </a:t>
            </a:r>
          </a:p>
          <a:p>
            <a:r>
              <a:rPr lang="en-US" sz="1300" b="1" i="1" dirty="0" smtClean="0">
                <a:solidFill>
                  <a:schemeClr val="tx2"/>
                </a:solidFill>
                <a:latin typeface="Times New Roman" pitchFamily="18" charset="0"/>
                <a:cs typeface="Times New Roman" pitchFamily="18" charset="0"/>
              </a:rPr>
              <a:t> </a:t>
            </a:r>
            <a:r>
              <a:rPr lang="en-US" sz="1300" dirty="0" smtClean="0">
                <a:solidFill>
                  <a:schemeClr val="tx2"/>
                </a:solidFill>
                <a:latin typeface="Times New Roman" pitchFamily="18" charset="0"/>
                <a:cs typeface="Times New Roman" pitchFamily="18" charset="0"/>
              </a:rPr>
              <a:t>In an effort to make the </a:t>
            </a:r>
            <a:r>
              <a:rPr lang="en-US" sz="1300" i="1" dirty="0" smtClean="0">
                <a:solidFill>
                  <a:schemeClr val="tx2"/>
                </a:solidFill>
                <a:latin typeface="Times New Roman" pitchFamily="18" charset="0"/>
                <a:cs typeface="Times New Roman" pitchFamily="18" charset="0"/>
              </a:rPr>
              <a:t>Programs</a:t>
            </a:r>
            <a:r>
              <a:rPr lang="en-US" sz="1300" dirty="0" smtClean="0">
                <a:solidFill>
                  <a:schemeClr val="tx2"/>
                </a:solidFill>
                <a:latin typeface="Times New Roman" pitchFamily="18" charset="0"/>
                <a:cs typeface="Times New Roman" pitchFamily="18" charset="0"/>
              </a:rPr>
              <a:t> tab easier to navigate, we have consolidated the 9 sub-tabs into 4 sub-tabs.</a:t>
            </a:r>
          </a:p>
          <a:p>
            <a:endParaRPr lang="en-US" sz="1300" dirty="0" smtClean="0"/>
          </a:p>
          <a:p>
            <a:pPr>
              <a:buNone/>
            </a:pPr>
            <a:r>
              <a:rPr lang="en-US" sz="1300" b="1" i="1" dirty="0" smtClean="0">
                <a:solidFill>
                  <a:schemeClr val="tx2"/>
                </a:solidFill>
                <a:latin typeface="Times New Roman" pitchFamily="18" charset="0"/>
                <a:cs typeface="Times New Roman" pitchFamily="18" charset="0"/>
              </a:rPr>
              <a:t>      Payment </a:t>
            </a:r>
          </a:p>
          <a:p>
            <a:r>
              <a:rPr lang="en-US" sz="1300" dirty="0" smtClean="0">
                <a:solidFill>
                  <a:schemeClr val="tx2"/>
                </a:solidFill>
                <a:latin typeface="Times New Roman" pitchFamily="18" charset="0"/>
                <a:cs typeface="Times New Roman" pitchFamily="18" charset="0"/>
              </a:rPr>
              <a:t>ERAS will no longer accept payment for ERAS Fees using a check. We will only allow payments to be made using a credit card (Visa and MasterCard Only).</a:t>
            </a:r>
          </a:p>
          <a:p>
            <a:r>
              <a:rPr lang="en-US" sz="1300" dirty="0" smtClean="0">
                <a:solidFill>
                  <a:schemeClr val="tx2"/>
                </a:solidFill>
                <a:latin typeface="Times New Roman" pitchFamily="18" charset="0"/>
                <a:cs typeface="Times New Roman" pitchFamily="18" charset="0"/>
              </a:rPr>
              <a:t>ERAS 2013 fee increase (see fee schedule on next slide).</a:t>
            </a:r>
          </a:p>
        </p:txBody>
      </p:sp>
      <p:sp>
        <p:nvSpPr>
          <p:cNvPr id="4" name="Title 1"/>
          <p:cNvSpPr>
            <a:spLocks noGrp="1"/>
          </p:cNvSpPr>
          <p:nvPr>
            <p:ph type="title"/>
          </p:nvPr>
        </p:nvSpPr>
        <p:spPr>
          <a:xfrm>
            <a:off x="152400" y="228600"/>
            <a:ext cx="8839200" cy="639762"/>
          </a:xfrm>
        </p:spPr>
        <p:txBody>
          <a:bodyPr>
            <a:normAutofit fontScale="90000"/>
          </a:bodyPr>
          <a:lstStyle/>
          <a:p>
            <a:pPr algn="l"/>
            <a:r>
              <a:rPr lang="en-US" b="1" dirty="0" smtClean="0">
                <a:solidFill>
                  <a:schemeClr val="tx2"/>
                </a:solidFill>
                <a:latin typeface="Times New Roman" pitchFamily="18" charset="0"/>
                <a:cs typeface="Times New Roman" pitchFamily="18" charset="0"/>
              </a:rPr>
              <a:t>MyERAS 2013 Enhancements (cont’d.)</a:t>
            </a:r>
            <a:endParaRPr lang="en-US" b="1"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6019800" cy="5791200"/>
          </a:xfrm>
        </p:spPr>
        <p:txBody>
          <a:bodyPr>
            <a:normAutofit fontScale="85000" lnSpcReduction="20000"/>
          </a:bodyPr>
          <a:lstStyle/>
          <a:p>
            <a:pPr>
              <a:buNone/>
            </a:pPr>
            <a:r>
              <a:rPr lang="en-US" sz="1600" b="1" i="1" dirty="0" smtClean="0">
                <a:solidFill>
                  <a:schemeClr val="tx2"/>
                </a:solidFill>
                <a:latin typeface="Times New Roman" pitchFamily="18" charset="0"/>
                <a:cs typeface="Times New Roman" pitchFamily="18" charset="0"/>
              </a:rPr>
              <a:t>Residency Applicants:</a:t>
            </a:r>
          </a:p>
          <a:p>
            <a:pPr>
              <a:buNone/>
            </a:pPr>
            <a:r>
              <a:rPr lang="en-US" sz="1200" dirty="0" smtClean="0"/>
              <a:t>	</a:t>
            </a:r>
            <a:r>
              <a:rPr lang="en-US" sz="1500" dirty="0" smtClean="0">
                <a:solidFill>
                  <a:schemeClr val="tx2"/>
                </a:solidFill>
                <a:latin typeface="Times New Roman" pitchFamily="18" charset="0"/>
                <a:cs typeface="Times New Roman" pitchFamily="18" charset="0"/>
              </a:rPr>
              <a:t>ERAS processing fees are based on the number of programs applied to per specialty. MyERAS automatically calculates these fees and allows you to pay online.  ERAS fees are the same for all residency and osteopathic applicants, although the fee structure is applied separately for those applying to ACGME-accredited </a:t>
            </a:r>
            <a:r>
              <a:rPr lang="en-US" sz="1500" b="1" dirty="0" smtClean="0">
                <a:solidFill>
                  <a:schemeClr val="tx2"/>
                </a:solidFill>
                <a:latin typeface="Times New Roman" pitchFamily="18" charset="0"/>
                <a:cs typeface="Times New Roman" pitchFamily="18" charset="0"/>
              </a:rPr>
              <a:t>and</a:t>
            </a:r>
            <a:r>
              <a:rPr lang="en-US" sz="1500" dirty="0" smtClean="0">
                <a:solidFill>
                  <a:schemeClr val="tx2"/>
                </a:solidFill>
                <a:latin typeface="Times New Roman" pitchFamily="18" charset="0"/>
                <a:cs typeface="Times New Roman" pitchFamily="18" charset="0"/>
              </a:rPr>
              <a:t> AOA-accredited programs.</a:t>
            </a:r>
          </a:p>
          <a:p>
            <a:pPr>
              <a:buNone/>
            </a:pPr>
            <a:r>
              <a:rPr lang="en-US" sz="1500" dirty="0" smtClean="0"/>
              <a:t> </a:t>
            </a:r>
          </a:p>
          <a:p>
            <a:pPr>
              <a:buNone/>
            </a:pPr>
            <a:r>
              <a:rPr lang="en-US" sz="1500" dirty="0" smtClean="0"/>
              <a:t>	</a:t>
            </a:r>
            <a:r>
              <a:rPr lang="en-US" sz="1500" dirty="0" smtClean="0">
                <a:solidFill>
                  <a:schemeClr val="tx2"/>
                </a:solidFill>
                <a:latin typeface="Times New Roman" pitchFamily="18" charset="0"/>
                <a:cs typeface="Times New Roman" pitchFamily="18" charset="0"/>
              </a:rPr>
              <a:t>The ERAS processing fee is dependent on the number of programs per specialty. The schedule is as follows: </a:t>
            </a:r>
          </a:p>
          <a:p>
            <a:pPr>
              <a:buNone/>
            </a:pPr>
            <a:r>
              <a:rPr lang="en-US" sz="1500" dirty="0" smtClean="0">
                <a:solidFill>
                  <a:schemeClr val="tx2"/>
                </a:solidFill>
                <a:latin typeface="Times New Roman" pitchFamily="18" charset="0"/>
                <a:cs typeface="Times New Roman" pitchFamily="18" charset="0"/>
              </a:rPr>
              <a:t> 	</a:t>
            </a:r>
          </a:p>
          <a:p>
            <a:pPr>
              <a:buNone/>
            </a:pPr>
            <a:r>
              <a:rPr lang="en-US" sz="1500" b="1" i="1" dirty="0" smtClean="0">
                <a:solidFill>
                  <a:schemeClr val="tx2"/>
                </a:solidFill>
                <a:latin typeface="Times New Roman" pitchFamily="18" charset="0"/>
                <a:cs typeface="Times New Roman" pitchFamily="18" charset="0"/>
              </a:rPr>
              <a:t>	Note</a:t>
            </a:r>
            <a:r>
              <a:rPr lang="en-US" sz="1500" dirty="0" smtClean="0">
                <a:solidFill>
                  <a:schemeClr val="tx2"/>
                </a:solidFill>
                <a:latin typeface="Times New Roman" pitchFamily="18" charset="0"/>
                <a:cs typeface="Times New Roman" pitchFamily="18" charset="0"/>
              </a:rPr>
              <a:t>: </a:t>
            </a:r>
            <a:r>
              <a:rPr lang="en-US" sz="1500" i="1" dirty="0" smtClean="0">
                <a:solidFill>
                  <a:schemeClr val="tx2"/>
                </a:solidFill>
                <a:latin typeface="Times New Roman" pitchFamily="18" charset="0"/>
                <a:cs typeface="Times New Roman" pitchFamily="18" charset="0"/>
              </a:rPr>
              <a:t>Military programs, regardless of specialty, are treated as a single specialty.</a:t>
            </a:r>
            <a:endParaRPr lang="en-US" sz="1500" dirty="0" smtClean="0">
              <a:solidFill>
                <a:schemeClr val="tx2"/>
              </a:solidFill>
              <a:latin typeface="Times New Roman" pitchFamily="18" charset="0"/>
              <a:cs typeface="Times New Roman" pitchFamily="18" charset="0"/>
            </a:endParaRPr>
          </a:p>
          <a:p>
            <a:pPr>
              <a:buNone/>
            </a:pPr>
            <a:endParaRPr lang="en-US" sz="1400" b="1" dirty="0" smtClean="0"/>
          </a:p>
          <a:p>
            <a:pPr>
              <a:buNone/>
            </a:pPr>
            <a:r>
              <a:rPr lang="en-US" sz="1400" b="1" dirty="0" smtClean="0"/>
              <a:t>	</a:t>
            </a:r>
            <a:r>
              <a:rPr lang="en-US" sz="1600" b="1" dirty="0" smtClean="0">
                <a:solidFill>
                  <a:schemeClr val="tx2"/>
                </a:solidFill>
                <a:latin typeface="Times New Roman" pitchFamily="18" charset="0"/>
                <a:cs typeface="Times New Roman" pitchFamily="18" charset="0"/>
              </a:rPr>
              <a:t>Residency:</a:t>
            </a:r>
            <a:r>
              <a:rPr lang="en-US" sz="1400" dirty="0" smtClean="0">
                <a:solidFill>
                  <a:schemeClr val="tx2"/>
                </a:solidFill>
                <a:latin typeface="Times New Roman" pitchFamily="18" charset="0"/>
                <a:cs typeface="Times New Roman" pitchFamily="18" charset="0"/>
              </a:rPr>
              <a:t/>
            </a:r>
            <a:br>
              <a:rPr lang="en-US" sz="1400" dirty="0" smtClean="0">
                <a:solidFill>
                  <a:schemeClr val="tx2"/>
                </a:solidFill>
                <a:latin typeface="Times New Roman" pitchFamily="18" charset="0"/>
                <a:cs typeface="Times New Roman" pitchFamily="18" charset="0"/>
              </a:rPr>
            </a:br>
            <a:r>
              <a:rPr lang="en-US" sz="1500" dirty="0" smtClean="0">
                <a:solidFill>
                  <a:schemeClr val="tx2"/>
                </a:solidFill>
                <a:latin typeface="Times New Roman" pitchFamily="18" charset="0"/>
                <a:cs typeface="Times New Roman" pitchFamily="18" charset="0"/>
              </a:rPr>
              <a:t>Up to 10: $92</a:t>
            </a:r>
            <a:br>
              <a:rPr lang="en-US" sz="1500" dirty="0" smtClean="0">
                <a:solidFill>
                  <a:schemeClr val="tx2"/>
                </a:solidFill>
                <a:latin typeface="Times New Roman" pitchFamily="18" charset="0"/>
                <a:cs typeface="Times New Roman" pitchFamily="18" charset="0"/>
              </a:rPr>
            </a:br>
            <a:r>
              <a:rPr lang="en-US" sz="1500" dirty="0" smtClean="0">
                <a:solidFill>
                  <a:schemeClr val="tx2"/>
                </a:solidFill>
                <a:latin typeface="Times New Roman" pitchFamily="18" charset="0"/>
                <a:cs typeface="Times New Roman" pitchFamily="18" charset="0"/>
              </a:rPr>
              <a:t>11-20: $9 each</a:t>
            </a:r>
            <a:br>
              <a:rPr lang="en-US" sz="1500" dirty="0" smtClean="0">
                <a:solidFill>
                  <a:schemeClr val="tx2"/>
                </a:solidFill>
                <a:latin typeface="Times New Roman" pitchFamily="18" charset="0"/>
                <a:cs typeface="Times New Roman" pitchFamily="18" charset="0"/>
              </a:rPr>
            </a:br>
            <a:r>
              <a:rPr lang="en-US" sz="1500" dirty="0" smtClean="0">
                <a:solidFill>
                  <a:schemeClr val="tx2"/>
                </a:solidFill>
                <a:latin typeface="Times New Roman" pitchFamily="18" charset="0"/>
                <a:cs typeface="Times New Roman" pitchFamily="18" charset="0"/>
              </a:rPr>
              <a:t>21-30: $15 each</a:t>
            </a:r>
            <a:br>
              <a:rPr lang="en-US" sz="1500" dirty="0" smtClean="0">
                <a:solidFill>
                  <a:schemeClr val="tx2"/>
                </a:solidFill>
                <a:latin typeface="Times New Roman" pitchFamily="18" charset="0"/>
                <a:cs typeface="Times New Roman" pitchFamily="18" charset="0"/>
              </a:rPr>
            </a:br>
            <a:r>
              <a:rPr lang="en-US" sz="1500" dirty="0" smtClean="0">
                <a:solidFill>
                  <a:schemeClr val="tx2"/>
                </a:solidFill>
                <a:latin typeface="Times New Roman" pitchFamily="18" charset="0"/>
                <a:cs typeface="Times New Roman" pitchFamily="18" charset="0"/>
              </a:rPr>
              <a:t>31+: $25 each </a:t>
            </a:r>
          </a:p>
          <a:p>
            <a:pPr>
              <a:buNone/>
            </a:pPr>
            <a:endParaRPr lang="en-US" sz="1300" dirty="0" smtClean="0">
              <a:solidFill>
                <a:schemeClr val="tx2"/>
              </a:solidFill>
              <a:latin typeface="Times New Roman" pitchFamily="18" charset="0"/>
              <a:cs typeface="Times New Roman" pitchFamily="18" charset="0"/>
            </a:endParaRPr>
          </a:p>
          <a:p>
            <a:pPr>
              <a:buNone/>
            </a:pPr>
            <a:r>
              <a:rPr lang="en-US" sz="1600" b="1" i="1" dirty="0" smtClean="0">
                <a:solidFill>
                  <a:schemeClr val="tx2"/>
                </a:solidFill>
                <a:latin typeface="Times New Roman" pitchFamily="18" charset="0"/>
                <a:cs typeface="Times New Roman" pitchFamily="18" charset="0"/>
              </a:rPr>
              <a:t>Fellowship Applicants:</a:t>
            </a:r>
          </a:p>
          <a:p>
            <a:pPr>
              <a:buNone/>
            </a:pPr>
            <a:r>
              <a:rPr lang="en-US" sz="1300" dirty="0" smtClean="0">
                <a:solidFill>
                  <a:schemeClr val="tx2"/>
                </a:solidFill>
                <a:latin typeface="Times New Roman" pitchFamily="18" charset="0"/>
                <a:cs typeface="Times New Roman" pitchFamily="18" charset="0"/>
              </a:rPr>
              <a:t>	</a:t>
            </a:r>
            <a:r>
              <a:rPr lang="en-US" sz="1500" dirty="0" smtClean="0">
                <a:solidFill>
                  <a:schemeClr val="tx2"/>
                </a:solidFill>
                <a:latin typeface="Times New Roman" pitchFamily="18" charset="0"/>
                <a:cs typeface="Times New Roman" pitchFamily="18" charset="0"/>
              </a:rPr>
              <a:t>ERAS processing fees are based on the number of fellowship programs applied to. MyERAS automatically calculates these fees and allows you to pay online.  The ERAS fellowship processing fee is based on the number of applications. The schedule is as follows:</a:t>
            </a:r>
          </a:p>
          <a:p>
            <a:pPr>
              <a:buNone/>
            </a:pPr>
            <a:r>
              <a:rPr lang="en-US" sz="1400" dirty="0" smtClean="0">
                <a:solidFill>
                  <a:schemeClr val="tx2"/>
                </a:solidFill>
                <a:latin typeface="Times New Roman" pitchFamily="18" charset="0"/>
                <a:cs typeface="Times New Roman" pitchFamily="18" charset="0"/>
              </a:rPr>
              <a:t>               </a:t>
            </a:r>
            <a:br>
              <a:rPr lang="en-US" sz="1400" dirty="0" smtClean="0">
                <a:solidFill>
                  <a:schemeClr val="tx2"/>
                </a:solidFill>
                <a:latin typeface="Times New Roman" pitchFamily="18" charset="0"/>
                <a:cs typeface="Times New Roman" pitchFamily="18" charset="0"/>
              </a:rPr>
            </a:br>
            <a:r>
              <a:rPr lang="en-US" sz="1600" b="1" dirty="0" smtClean="0">
                <a:solidFill>
                  <a:schemeClr val="tx2"/>
                </a:solidFill>
                <a:latin typeface="Times New Roman" pitchFamily="18" charset="0"/>
                <a:cs typeface="Times New Roman" pitchFamily="18" charset="0"/>
              </a:rPr>
              <a:t>Fellowship:</a:t>
            </a:r>
            <a:r>
              <a:rPr lang="en-US" sz="1400" dirty="0" smtClean="0">
                <a:solidFill>
                  <a:schemeClr val="tx2"/>
                </a:solidFill>
                <a:latin typeface="Times New Roman" pitchFamily="18" charset="0"/>
                <a:cs typeface="Times New Roman" pitchFamily="18" charset="0"/>
              </a:rPr>
              <a:t/>
            </a:r>
            <a:br>
              <a:rPr lang="en-US" sz="1400" dirty="0" smtClean="0">
                <a:solidFill>
                  <a:schemeClr val="tx2"/>
                </a:solidFill>
                <a:latin typeface="Times New Roman" pitchFamily="18" charset="0"/>
                <a:cs typeface="Times New Roman" pitchFamily="18" charset="0"/>
              </a:rPr>
            </a:br>
            <a:r>
              <a:rPr lang="en-US" sz="1500" dirty="0" smtClean="0">
                <a:solidFill>
                  <a:schemeClr val="tx2"/>
                </a:solidFill>
                <a:latin typeface="Times New Roman" pitchFamily="18" charset="0"/>
                <a:cs typeface="Times New Roman" pitchFamily="18" charset="0"/>
              </a:rPr>
              <a:t>Up to 10: $105</a:t>
            </a:r>
            <a:br>
              <a:rPr lang="en-US" sz="1500" dirty="0" smtClean="0">
                <a:solidFill>
                  <a:schemeClr val="tx2"/>
                </a:solidFill>
                <a:latin typeface="Times New Roman" pitchFamily="18" charset="0"/>
                <a:cs typeface="Times New Roman" pitchFamily="18" charset="0"/>
              </a:rPr>
            </a:br>
            <a:r>
              <a:rPr lang="en-US" sz="1500" dirty="0" smtClean="0">
                <a:solidFill>
                  <a:schemeClr val="tx2"/>
                </a:solidFill>
                <a:latin typeface="Times New Roman" pitchFamily="18" charset="0"/>
                <a:cs typeface="Times New Roman" pitchFamily="18" charset="0"/>
              </a:rPr>
              <a:t>11-20: $10 each</a:t>
            </a:r>
            <a:br>
              <a:rPr lang="en-US" sz="1500" dirty="0" smtClean="0">
                <a:solidFill>
                  <a:schemeClr val="tx2"/>
                </a:solidFill>
                <a:latin typeface="Times New Roman" pitchFamily="18" charset="0"/>
                <a:cs typeface="Times New Roman" pitchFamily="18" charset="0"/>
              </a:rPr>
            </a:br>
            <a:r>
              <a:rPr lang="en-US" sz="1500" dirty="0" smtClean="0">
                <a:solidFill>
                  <a:schemeClr val="tx2"/>
                </a:solidFill>
                <a:latin typeface="Times New Roman" pitchFamily="18" charset="0"/>
                <a:cs typeface="Times New Roman" pitchFamily="18" charset="0"/>
              </a:rPr>
              <a:t>21-30: $15 each</a:t>
            </a:r>
            <a:br>
              <a:rPr lang="en-US" sz="1500" dirty="0" smtClean="0">
                <a:solidFill>
                  <a:schemeClr val="tx2"/>
                </a:solidFill>
                <a:latin typeface="Times New Roman" pitchFamily="18" charset="0"/>
                <a:cs typeface="Times New Roman" pitchFamily="18" charset="0"/>
              </a:rPr>
            </a:br>
            <a:r>
              <a:rPr lang="en-US" sz="1500" dirty="0" smtClean="0">
                <a:solidFill>
                  <a:schemeClr val="tx2"/>
                </a:solidFill>
                <a:latin typeface="Times New Roman" pitchFamily="18" charset="0"/>
                <a:cs typeface="Times New Roman" pitchFamily="18" charset="0"/>
              </a:rPr>
              <a:t>31+: $25 each </a:t>
            </a:r>
            <a:r>
              <a:rPr lang="en-US" sz="1400" dirty="0" smtClean="0"/>
              <a:t/>
            </a:r>
            <a:br>
              <a:rPr lang="en-US" sz="1400" dirty="0" smtClean="0"/>
            </a:br>
            <a:endParaRPr lang="en-US" sz="1400" dirty="0" smtClean="0"/>
          </a:p>
          <a:p>
            <a:pPr>
              <a:buNone/>
            </a:pPr>
            <a:endParaRPr lang="en-US" sz="1200" dirty="0" smtClean="0"/>
          </a:p>
          <a:p>
            <a:pPr>
              <a:buNone/>
            </a:pPr>
            <a:endParaRPr lang="en-US" sz="1200" b="1" i="1" dirty="0" smtClean="0"/>
          </a:p>
          <a:p>
            <a:pPr>
              <a:buNone/>
            </a:pPr>
            <a:endParaRPr lang="en-US" sz="1200" b="1" i="1" dirty="0" smtClean="0"/>
          </a:p>
        </p:txBody>
      </p:sp>
      <p:sp>
        <p:nvSpPr>
          <p:cNvPr id="4" name="Title 1"/>
          <p:cNvSpPr>
            <a:spLocks noGrp="1"/>
          </p:cNvSpPr>
          <p:nvPr>
            <p:ph type="title"/>
          </p:nvPr>
        </p:nvSpPr>
        <p:spPr>
          <a:xfrm>
            <a:off x="457200" y="274638"/>
            <a:ext cx="8229600" cy="639762"/>
          </a:xfrm>
        </p:spPr>
        <p:txBody>
          <a:bodyPr>
            <a:normAutofit fontScale="90000"/>
          </a:bodyPr>
          <a:lstStyle/>
          <a:p>
            <a:r>
              <a:rPr lang="en-US" b="1" dirty="0" smtClean="0">
                <a:solidFill>
                  <a:schemeClr val="tx2"/>
                </a:solidFill>
                <a:latin typeface="Times New Roman" pitchFamily="18" charset="0"/>
                <a:cs typeface="Times New Roman" pitchFamily="18" charset="0"/>
              </a:rPr>
              <a:t>Fees and Billing</a:t>
            </a:r>
            <a:endParaRPr lang="en-US" b="1" dirty="0">
              <a:solidFill>
                <a:schemeClr val="tx2"/>
              </a:solidFill>
              <a:latin typeface="Times New Roman" pitchFamily="18" charset="0"/>
              <a:cs typeface="Times New Roman" pitchFamily="18" charset="0"/>
            </a:endParaRPr>
          </a:p>
        </p:txBody>
      </p:sp>
      <p:pic>
        <p:nvPicPr>
          <p:cNvPr id="29698" name="Picture 2" descr="http://www.mournetrainingservices.co.uk/ESW/Images/calculator.jpg"/>
          <p:cNvPicPr>
            <a:picLocks noChangeAspect="1" noChangeArrowheads="1"/>
          </p:cNvPicPr>
          <p:nvPr/>
        </p:nvPicPr>
        <p:blipFill>
          <a:blip r:embed="rId2" cstate="print"/>
          <a:srcRect/>
          <a:stretch>
            <a:fillRect/>
          </a:stretch>
        </p:blipFill>
        <p:spPr bwMode="auto">
          <a:xfrm>
            <a:off x="6172201" y="1295400"/>
            <a:ext cx="2971800" cy="3581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a:bodyPr>
          <a:lstStyle/>
          <a:p>
            <a:pPr>
              <a:buNone/>
            </a:pPr>
            <a:r>
              <a:rPr lang="en-US" sz="1300" b="1" i="1" dirty="0" smtClean="0">
                <a:solidFill>
                  <a:schemeClr val="tx2"/>
                </a:solidFill>
                <a:latin typeface="Times New Roman" pitchFamily="18" charset="0"/>
                <a:cs typeface="Times New Roman" pitchFamily="18" charset="0"/>
              </a:rPr>
              <a:t>Payment Methods</a:t>
            </a:r>
          </a:p>
          <a:p>
            <a:pPr>
              <a:buNone/>
            </a:pPr>
            <a:r>
              <a:rPr lang="en-US" sz="1300" b="1" dirty="0" smtClean="0">
                <a:solidFill>
                  <a:schemeClr val="tx2"/>
                </a:solidFill>
              </a:rPr>
              <a:t>	</a:t>
            </a:r>
            <a:r>
              <a:rPr lang="en-US" sz="1300" b="1" dirty="0" smtClean="0">
                <a:solidFill>
                  <a:schemeClr val="tx2"/>
                </a:solidFill>
                <a:latin typeface="Times New Roman" pitchFamily="18" charset="0"/>
                <a:cs typeface="Times New Roman" pitchFamily="18" charset="0"/>
              </a:rPr>
              <a:t>Credit Card (Visa or Master Card only)* </a:t>
            </a:r>
            <a:endParaRPr lang="en-US" sz="1300" b="1" i="1" dirty="0" smtClean="0">
              <a:solidFill>
                <a:schemeClr val="tx2"/>
              </a:solidFill>
              <a:latin typeface="Times New Roman" pitchFamily="18" charset="0"/>
              <a:cs typeface="Times New Roman" pitchFamily="18" charset="0"/>
            </a:endParaRPr>
          </a:p>
          <a:p>
            <a:pPr>
              <a:buNone/>
            </a:pPr>
            <a:r>
              <a:rPr lang="en-US" sz="1300" b="1" i="1" dirty="0" smtClean="0">
                <a:solidFill>
                  <a:schemeClr val="tx2"/>
                </a:solidFill>
                <a:latin typeface="Times New Roman" pitchFamily="18" charset="0"/>
                <a:cs typeface="Times New Roman" pitchFamily="18" charset="0"/>
              </a:rPr>
              <a:t>	Note</a:t>
            </a:r>
            <a:r>
              <a:rPr lang="en-US" sz="1300" i="1" dirty="0" smtClean="0">
                <a:solidFill>
                  <a:schemeClr val="tx2"/>
                </a:solidFill>
                <a:latin typeface="Times New Roman" pitchFamily="18" charset="0"/>
                <a:cs typeface="Times New Roman" pitchFamily="18" charset="0"/>
              </a:rPr>
              <a:t>: Applicants who pay their ERAS fees using a credit card will see those charges reflected as "AAMC Fees" on their credit card statement.</a:t>
            </a:r>
            <a:endParaRPr lang="en-US" sz="1300" dirty="0" smtClean="0">
              <a:solidFill>
                <a:schemeClr val="tx2"/>
              </a:solidFill>
              <a:latin typeface="Times New Roman" pitchFamily="18" charset="0"/>
              <a:cs typeface="Times New Roman" pitchFamily="18" charset="0"/>
            </a:endParaRPr>
          </a:p>
          <a:p>
            <a:pPr>
              <a:buNone/>
            </a:pPr>
            <a:endParaRPr lang="en-US" sz="1300" b="1" i="1" dirty="0" smtClean="0">
              <a:solidFill>
                <a:schemeClr val="tx2"/>
              </a:solidFill>
            </a:endParaRPr>
          </a:p>
          <a:p>
            <a:pPr>
              <a:buNone/>
            </a:pPr>
            <a:r>
              <a:rPr lang="en-US" sz="1300" b="1" i="1" dirty="0" smtClean="0">
                <a:solidFill>
                  <a:schemeClr val="tx2"/>
                </a:solidFill>
                <a:latin typeface="Times New Roman" pitchFamily="18" charset="0"/>
                <a:cs typeface="Times New Roman" pitchFamily="18" charset="0"/>
              </a:rPr>
              <a:t>Consequences of Non-Payment</a:t>
            </a:r>
          </a:p>
          <a:p>
            <a:pPr>
              <a:buNone/>
            </a:pPr>
            <a:r>
              <a:rPr lang="en-US" sz="1300" dirty="0" smtClean="0">
                <a:solidFill>
                  <a:schemeClr val="tx2"/>
                </a:solidFill>
              </a:rPr>
              <a:t>	</a:t>
            </a:r>
            <a:r>
              <a:rPr lang="en-US" sz="1300" dirty="0" smtClean="0">
                <a:solidFill>
                  <a:schemeClr val="tx2"/>
                </a:solidFill>
                <a:latin typeface="Times New Roman" pitchFamily="18" charset="0"/>
                <a:cs typeface="Times New Roman" pitchFamily="18" charset="0"/>
              </a:rPr>
              <a:t>If your account remains unpaid at the end of the season (May 31), ERAS will contact your Designated Dean's Office and other ERAS business partners (EFDO, ECFMG) and prohibit access to ERAS (including future seasons) until your debt is satisfied. Moreover, if you refuse to satisfy your debt, you will not be allowed to use other AAMC services.</a:t>
            </a:r>
          </a:p>
          <a:p>
            <a:pPr>
              <a:buNone/>
            </a:pPr>
            <a:endParaRPr lang="en-US" sz="1300" b="1" i="1" dirty="0" smtClean="0">
              <a:solidFill>
                <a:schemeClr val="tx2"/>
              </a:solidFill>
            </a:endParaRPr>
          </a:p>
          <a:p>
            <a:pPr>
              <a:buNone/>
            </a:pPr>
            <a:r>
              <a:rPr lang="en-US" sz="1300" b="1" i="1" dirty="0" smtClean="0">
                <a:solidFill>
                  <a:schemeClr val="tx2"/>
                </a:solidFill>
                <a:latin typeface="Times New Roman" pitchFamily="18" charset="0"/>
                <a:cs typeface="Times New Roman" pitchFamily="18" charset="0"/>
              </a:rPr>
              <a:t>Refund Policy</a:t>
            </a:r>
          </a:p>
          <a:p>
            <a:pPr>
              <a:buNone/>
            </a:pPr>
            <a:r>
              <a:rPr lang="en-US" sz="1300" dirty="0" smtClean="0">
                <a:solidFill>
                  <a:schemeClr val="tx2"/>
                </a:solidFill>
              </a:rPr>
              <a:t>	</a:t>
            </a:r>
            <a:r>
              <a:rPr lang="en-US" sz="1300" dirty="0" smtClean="0">
                <a:solidFill>
                  <a:schemeClr val="tx2"/>
                </a:solidFill>
                <a:latin typeface="Times New Roman" pitchFamily="18" charset="0"/>
                <a:cs typeface="Times New Roman" pitchFamily="18" charset="0"/>
              </a:rPr>
              <a:t>ERAS does </a:t>
            </a:r>
            <a:r>
              <a:rPr lang="en-US" sz="1300" b="1" dirty="0" smtClean="0">
                <a:solidFill>
                  <a:schemeClr val="tx2"/>
                </a:solidFill>
                <a:latin typeface="Times New Roman" pitchFamily="18" charset="0"/>
                <a:cs typeface="Times New Roman" pitchFamily="18" charset="0"/>
              </a:rPr>
              <a:t>not</a:t>
            </a:r>
            <a:r>
              <a:rPr lang="en-US" sz="1300" dirty="0" smtClean="0">
                <a:solidFill>
                  <a:schemeClr val="tx2"/>
                </a:solidFill>
                <a:latin typeface="Times New Roman" pitchFamily="18" charset="0"/>
                <a:cs typeface="Times New Roman" pitchFamily="18" charset="0"/>
              </a:rPr>
              <a:t> offer refunds for any reason. Refunds will </a:t>
            </a:r>
            <a:r>
              <a:rPr lang="en-US" sz="1300" b="1" dirty="0" smtClean="0">
                <a:solidFill>
                  <a:schemeClr val="tx2"/>
                </a:solidFill>
                <a:latin typeface="Times New Roman" pitchFamily="18" charset="0"/>
                <a:cs typeface="Times New Roman" pitchFamily="18" charset="0"/>
              </a:rPr>
              <a:t>not</a:t>
            </a:r>
            <a:r>
              <a:rPr lang="en-US" sz="1300" dirty="0" smtClean="0">
                <a:solidFill>
                  <a:schemeClr val="tx2"/>
                </a:solidFill>
                <a:latin typeface="Times New Roman" pitchFamily="18" charset="0"/>
                <a:cs typeface="Times New Roman" pitchFamily="18" charset="0"/>
              </a:rPr>
              <a:t> be given for applications sent to non-participating programs. </a:t>
            </a:r>
          </a:p>
          <a:p>
            <a:pPr>
              <a:buNone/>
            </a:pPr>
            <a:r>
              <a:rPr lang="en-US" sz="1300" dirty="0" smtClean="0">
                <a:solidFill>
                  <a:schemeClr val="tx2"/>
                </a:solidFill>
                <a:latin typeface="Times New Roman" pitchFamily="18" charset="0"/>
                <a:cs typeface="Times New Roman" pitchFamily="18" charset="0"/>
              </a:rPr>
              <a:t>	</a:t>
            </a:r>
          </a:p>
          <a:p>
            <a:pPr>
              <a:buNone/>
            </a:pPr>
            <a:r>
              <a:rPr lang="en-US" sz="1300" dirty="0" smtClean="0">
                <a:solidFill>
                  <a:schemeClr val="tx2"/>
                </a:solidFill>
                <a:latin typeface="Times New Roman" pitchFamily="18" charset="0"/>
                <a:cs typeface="Times New Roman" pitchFamily="18" charset="0"/>
              </a:rPr>
              <a:t>	Although we make every effort to ensure that our data is up-to-date, programs may not always communicate to ERAS their intention to accept applications, or a program's status may change. Therefore, it is your responsibility to confirm that you meet all eligibility requirements and program deadlines before applying by contacting programs directly.</a:t>
            </a:r>
          </a:p>
          <a:p>
            <a:pPr>
              <a:buNone/>
            </a:pPr>
            <a:r>
              <a:rPr lang="en-US" sz="1300" dirty="0" smtClean="0">
                <a:solidFill>
                  <a:schemeClr val="tx2"/>
                </a:solidFill>
                <a:latin typeface="Times New Roman" pitchFamily="18" charset="0"/>
                <a:cs typeface="Times New Roman" pitchFamily="18" charset="0"/>
              </a:rPr>
              <a:t>	</a:t>
            </a:r>
          </a:p>
          <a:p>
            <a:pPr>
              <a:buNone/>
            </a:pPr>
            <a:r>
              <a:rPr lang="en-US" sz="1300" dirty="0" smtClean="0">
                <a:solidFill>
                  <a:schemeClr val="tx2"/>
                </a:solidFill>
                <a:latin typeface="Times New Roman" pitchFamily="18" charset="0"/>
                <a:cs typeface="Times New Roman" pitchFamily="18" charset="0"/>
              </a:rPr>
              <a:t>	ERAS' primary role is to deliver your application and supporting documents to designated programs. This is no different than placing a stamp on an envelope and requesting USPS deliver the packet to a destination. Once you apply to a program and submit payment through MyERAS, service has been rendered and your application has been delivered.</a:t>
            </a:r>
          </a:p>
          <a:p>
            <a:pPr>
              <a:buNone/>
            </a:pPr>
            <a:endParaRPr lang="en-US" sz="1300" b="1" i="1" dirty="0" smtClean="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639762"/>
          </a:xfrm>
        </p:spPr>
        <p:txBody>
          <a:bodyPr>
            <a:normAutofit fontScale="90000"/>
          </a:bodyPr>
          <a:lstStyle/>
          <a:p>
            <a:r>
              <a:rPr lang="en-US" b="1" dirty="0" smtClean="0">
                <a:solidFill>
                  <a:schemeClr val="tx2"/>
                </a:solidFill>
                <a:latin typeface="Times New Roman" pitchFamily="18" charset="0"/>
                <a:cs typeface="Times New Roman" pitchFamily="18" charset="0"/>
              </a:rPr>
              <a:t>Fees and Billing (cont’d.)</a:t>
            </a:r>
            <a:endParaRPr lang="en-US" b="1"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AAMC_revPPTtitle_wh"/>
          <p:cNvPicPr>
            <a:picLocks noChangeAspect="1" noChangeArrowheads="1"/>
          </p:cNvPicPr>
          <p:nvPr/>
        </p:nvPicPr>
        <p:blipFill>
          <a:blip r:embed="rId2" cstate="print"/>
          <a:srcRect/>
          <a:stretch>
            <a:fillRect/>
          </a:stretch>
        </p:blipFill>
        <p:spPr bwMode="auto">
          <a:xfrm>
            <a:off x="1588" y="1588"/>
            <a:ext cx="9139237" cy="6853237"/>
          </a:xfrm>
          <a:prstGeom prst="rect">
            <a:avLst/>
          </a:prstGeom>
          <a:noFill/>
          <a:ln w="9525">
            <a:noFill/>
            <a:miter lim="800000"/>
            <a:headEnd/>
            <a:tailEnd/>
          </a:ln>
        </p:spPr>
      </p:pic>
      <p:sp>
        <p:nvSpPr>
          <p:cNvPr id="5" name="Rectangle 4"/>
          <p:cNvSpPr/>
          <p:nvPr/>
        </p:nvSpPr>
        <p:spPr>
          <a:xfrm>
            <a:off x="457200" y="2286000"/>
            <a:ext cx="5181600" cy="1754326"/>
          </a:xfrm>
          <a:prstGeom prst="rect">
            <a:avLst/>
          </a:prstGeom>
        </p:spPr>
        <p:txBody>
          <a:bodyPr wrap="square">
            <a:spAutoFit/>
          </a:bodyPr>
          <a:lstStyle/>
          <a:p>
            <a:r>
              <a:rPr lang="en-US" sz="3600" b="1" dirty="0" smtClean="0">
                <a:solidFill>
                  <a:schemeClr val="tx2"/>
                </a:solidFill>
                <a:latin typeface="Times New Roman" pitchFamily="18" charset="0"/>
                <a:cs typeface="Times New Roman" pitchFamily="18" charset="0"/>
              </a:rPr>
              <a:t>  </a:t>
            </a:r>
            <a:r>
              <a:rPr lang="en-US" sz="3600" b="1" dirty="0" err="1" smtClean="0">
                <a:solidFill>
                  <a:schemeClr val="tx2"/>
                </a:solidFill>
                <a:latin typeface="Times New Roman" pitchFamily="18" charset="0"/>
                <a:cs typeface="Times New Roman" pitchFamily="18" charset="0"/>
              </a:rPr>
              <a:t>MyERAS</a:t>
            </a:r>
            <a:r>
              <a:rPr lang="en-US" sz="3600" b="1" dirty="0" smtClean="0">
                <a:solidFill>
                  <a:schemeClr val="tx2"/>
                </a:solidFill>
                <a:latin typeface="Times New Roman" pitchFamily="18" charset="0"/>
                <a:cs typeface="Times New Roman" pitchFamily="18" charset="0"/>
              </a:rPr>
              <a:t> 2013 Season</a:t>
            </a:r>
          </a:p>
          <a:p>
            <a:endParaRPr lang="en-US" sz="3600" b="1" dirty="0" smtClean="0">
              <a:solidFill>
                <a:schemeClr val="tx2"/>
              </a:solidFill>
              <a:latin typeface="Times New Roman" pitchFamily="18" charset="0"/>
              <a:cs typeface="Times New Roman" pitchFamily="18" charset="0"/>
            </a:endParaRPr>
          </a:p>
          <a:p>
            <a:pPr algn="ctr"/>
            <a:r>
              <a:rPr lang="en-US" sz="3600" b="1" u="sng" dirty="0" smtClean="0">
                <a:solidFill>
                  <a:schemeClr val="tx2"/>
                </a:solidFill>
                <a:latin typeface="Times New Roman" pitchFamily="18" charset="0"/>
                <a:cs typeface="Times New Roman" pitchFamily="18" charset="0"/>
              </a:rPr>
              <a:t>Registration</a:t>
            </a:r>
            <a:endParaRPr lang="en-US" sz="3600" u="sng"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1271</TotalTime>
  <Words>2280</Words>
  <Application>Microsoft Office PowerPoint</Application>
  <PresentationFormat>On-screen Show (4:3)</PresentationFormat>
  <Paragraphs>308</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             About ERAS  The Electronic Residency Application Service (ERAS®) is a service that transmits the MyERAS application and supporting documentation from applicants and their Designated Dean's Office to program directors. ERAS consists of MyERAS, Dean's Office Workstation (DWS), Program Director's Workstation (PDWS), and ERAS Post Office. </vt:lpstr>
      <vt:lpstr>Slide 3</vt:lpstr>
      <vt:lpstr>MyERAS 2013 Enhancements</vt:lpstr>
      <vt:lpstr>MyERAS 2013 Enhancements (cont’d.)</vt:lpstr>
      <vt:lpstr>MyERAS 2013 Enhancements (cont’d.)</vt:lpstr>
      <vt:lpstr>Fees and Billing</vt:lpstr>
      <vt:lpstr>Fees and Billing (cont’d.)</vt:lpstr>
      <vt:lpstr>Slide 9</vt:lpstr>
      <vt:lpstr>MyERAS 2013 Registration</vt:lpstr>
      <vt:lpstr>MyERAS 2013 Registration (cont’d.)</vt:lpstr>
      <vt:lpstr>MyERAS 2013 Registration (cont’d.)</vt:lpstr>
      <vt:lpstr>MyERAS 2013 Registration (cont’d.)</vt:lpstr>
      <vt:lpstr>Slide 14</vt:lpstr>
      <vt:lpstr>MyERAS: Trailing Links</vt:lpstr>
      <vt:lpstr>Trailing Links</vt:lpstr>
      <vt:lpstr>MyERAS: Dashboard Tab</vt:lpstr>
      <vt:lpstr>MyERAS: Application Tab</vt:lpstr>
      <vt:lpstr>Application Sub-tabs</vt:lpstr>
      <vt:lpstr>Application Sub-tabs (cont’d.)</vt:lpstr>
      <vt:lpstr>MyERAS: Documents Tab</vt:lpstr>
      <vt:lpstr>Documents Sub-tabs</vt:lpstr>
      <vt:lpstr>MyERAS: Programs Tab</vt:lpstr>
      <vt:lpstr>Programs Sub-tabs</vt:lpstr>
      <vt:lpstr>Programs Sub-tabs (cont’d.)</vt:lpstr>
      <vt:lpstr>MyERAS: Help Tab</vt:lpstr>
      <vt:lpstr>Slide 27</vt:lpstr>
      <vt:lpstr>Helpful Tips for Applicants</vt:lpstr>
      <vt:lpstr>Helpful Tips for Applicants (cont’d)</vt:lpstr>
      <vt:lpstr>ERAS Support</vt:lpstr>
      <vt:lpstr>Slide 31</vt:lpstr>
    </vt:vector>
  </TitlesOfParts>
  <Company>AAMC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Magda V. Paz</dc:creator>
  <cp:lastModifiedBy>%username%</cp:lastModifiedBy>
  <cp:revision>173</cp:revision>
  <dcterms:created xsi:type="dcterms:W3CDTF">2012-06-20T18:01:17Z</dcterms:created>
  <dcterms:modified xsi:type="dcterms:W3CDTF">2012-07-19T14:46:59Z</dcterms:modified>
</cp:coreProperties>
</file>