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315" r:id="rId3"/>
    <p:sldId id="316" r:id="rId4"/>
    <p:sldId id="317" r:id="rId5"/>
    <p:sldId id="257" r:id="rId6"/>
    <p:sldId id="286" r:id="rId7"/>
    <p:sldId id="287" r:id="rId8"/>
    <p:sldId id="260" r:id="rId9"/>
    <p:sldId id="288" r:id="rId10"/>
    <p:sldId id="306" r:id="rId11"/>
    <p:sldId id="261" r:id="rId12"/>
    <p:sldId id="307" r:id="rId13"/>
    <p:sldId id="262" r:id="rId14"/>
    <p:sldId id="263" r:id="rId15"/>
    <p:sldId id="264" r:id="rId16"/>
    <p:sldId id="267" r:id="rId17"/>
    <p:sldId id="268" r:id="rId18"/>
    <p:sldId id="269" r:id="rId19"/>
    <p:sldId id="308" r:id="rId20"/>
    <p:sldId id="271" r:id="rId21"/>
    <p:sldId id="310" r:id="rId22"/>
    <p:sldId id="309" r:id="rId23"/>
    <p:sldId id="270" r:id="rId24"/>
    <p:sldId id="289" r:id="rId25"/>
    <p:sldId id="290" r:id="rId26"/>
    <p:sldId id="274" r:id="rId27"/>
    <p:sldId id="312" r:id="rId28"/>
    <p:sldId id="313" r:id="rId29"/>
    <p:sldId id="314" r:id="rId30"/>
    <p:sldId id="275" r:id="rId31"/>
    <p:sldId id="276" r:id="rId32"/>
    <p:sldId id="277" r:id="rId33"/>
    <p:sldId id="284" r:id="rId34"/>
    <p:sldId id="311" r:id="rId35"/>
    <p:sldId id="278" r:id="rId36"/>
    <p:sldId id="279" r:id="rId37"/>
    <p:sldId id="280" r:id="rId38"/>
    <p:sldId id="291" r:id="rId39"/>
    <p:sldId id="282" r:id="rId40"/>
    <p:sldId id="293" r:id="rId41"/>
    <p:sldId id="295" r:id="rId42"/>
    <p:sldId id="292" r:id="rId43"/>
    <p:sldId id="294" r:id="rId44"/>
    <p:sldId id="296" r:id="rId45"/>
    <p:sldId id="297" r:id="rId46"/>
    <p:sldId id="298" r:id="rId47"/>
    <p:sldId id="299" r:id="rId48"/>
    <p:sldId id="300" r:id="rId49"/>
    <p:sldId id="301" r:id="rId50"/>
    <p:sldId id="304" r:id="rId51"/>
    <p:sldId id="305" r:id="rId52"/>
    <p:sldId id="302" r:id="rId53"/>
    <p:sldId id="303" r:id="rId54"/>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34" autoAdjust="0"/>
    <p:restoredTop sz="85366" autoAdjust="0"/>
  </p:normalViewPr>
  <p:slideViewPr>
    <p:cSldViewPr>
      <p:cViewPr varScale="1">
        <p:scale>
          <a:sx n="70" d="100"/>
          <a:sy n="70" d="100"/>
        </p:scale>
        <p:origin x="-360"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defRPr sz="1300"/>
            </a:lvl1pPr>
          </a:lstStyle>
          <a:p>
            <a:pPr>
              <a:defRPr/>
            </a:pPr>
            <a:endParaRPr lang="en-US"/>
          </a:p>
        </p:txBody>
      </p:sp>
      <p:sp>
        <p:nvSpPr>
          <p:cNvPr id="6147"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a:defRPr sz="13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829967"/>
            <a:ext cx="3037840" cy="46482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defRPr sz="1300"/>
            </a:lvl1pPr>
          </a:lstStyle>
          <a:p>
            <a:pPr>
              <a:defRPr/>
            </a:pPr>
            <a:endParaRPr lang="en-US"/>
          </a:p>
        </p:txBody>
      </p:sp>
      <p:sp>
        <p:nvSpPr>
          <p:cNvPr id="6151"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a:defRPr sz="1300"/>
            </a:lvl1pPr>
          </a:lstStyle>
          <a:p>
            <a:pPr>
              <a:defRPr/>
            </a:pPr>
            <a:fld id="{2179BBBE-5BF2-4286-BCC0-836CD781C1D0}" type="slidenum">
              <a:rPr lang="en-US"/>
              <a:pPr>
                <a:defRPr/>
              </a:pPr>
              <a:t>‹#›</a:t>
            </a:fld>
            <a:endParaRPr lang="en-US"/>
          </a:p>
        </p:txBody>
      </p:sp>
    </p:spTree>
    <p:extLst>
      <p:ext uri="{BB962C8B-B14F-4D97-AF65-F5344CB8AC3E}">
        <p14:creationId xmlns:p14="http://schemas.microsoft.com/office/powerpoint/2010/main" val="760485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I used to do this in January, and this year, I’ll do one now, and then the same again in January.  Some of the user guides aren’t there yet on the website, and will become available </a:t>
            </a:r>
            <a:r>
              <a:rPr lang="en-US" baseline="0" smtClean="0"/>
              <a:t>in </a:t>
            </a:r>
            <a:r>
              <a:rPr lang="en-US" baseline="0" smtClean="0"/>
              <a:t>January </a:t>
            </a:r>
            <a:r>
              <a:rPr lang="en-US" baseline="0" dirty="0" smtClean="0"/>
              <a:t>for you and for us. </a:t>
            </a:r>
            <a:endParaRPr lang="en-US" dirty="0"/>
          </a:p>
        </p:txBody>
      </p:sp>
      <p:sp>
        <p:nvSpPr>
          <p:cNvPr id="4" name="Slide Number Placeholder 3"/>
          <p:cNvSpPr>
            <a:spLocks noGrp="1"/>
          </p:cNvSpPr>
          <p:nvPr>
            <p:ph type="sldNum" sz="quarter" idx="10"/>
          </p:nvPr>
        </p:nvSpPr>
        <p:spPr/>
        <p:txBody>
          <a:bodyPr/>
          <a:lstStyle/>
          <a:p>
            <a:pPr>
              <a:defRPr/>
            </a:pPr>
            <a:fld id="{2179BBBE-5BF2-4286-BCC0-836CD781C1D0}"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1717">
              <a:defRPr/>
            </a:pPr>
            <a:r>
              <a:rPr lang="en-US" sz="1300" dirty="0">
                <a:latin typeface="Arial" pitchFamily="34" charset="0"/>
              </a:rPr>
              <a:t>You can modify your profile information.  From the left menu bar, click on “Update My Profile” and then click “Edit”.</a:t>
            </a:r>
            <a:endParaRPr lang="en-US" dirty="0" smtClean="0">
              <a:latin typeface="Arial"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2179BBBE-5BF2-4286-BCC0-836CD781C1D0}"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p:spPr>
        <p:txBody>
          <a:bodyPr/>
          <a:lstStyle/>
          <a:p>
            <a:fld id="{E9A26FE5-084E-4094-B6F3-120B7E02D5EF}" type="slidenum">
              <a:rPr lang="en-US" smtClean="0"/>
              <a:pPr/>
              <a:t>11</a:t>
            </a:fld>
            <a:endParaRPr lang="en-US" smtClean="0"/>
          </a:p>
        </p:txBody>
      </p:sp>
      <p:sp>
        <p:nvSpPr>
          <p:cNvPr id="25602" name="Rectangle 2"/>
          <p:cNvSpPr>
            <a:spLocks noGrp="1" noRot="1" noChangeAspect="1" noChangeArrowheads="1" noTextEdit="1"/>
          </p:cNvSpPr>
          <p:nvPr>
            <p:ph type="sldImg"/>
          </p:nvPr>
        </p:nvSpPr>
        <p:spPr>
          <a:xfrm>
            <a:off x="1181100" y="698500"/>
            <a:ext cx="4649788" cy="3487738"/>
          </a:xfrm>
          <a:ln/>
        </p:spPr>
      </p:sp>
      <p:sp>
        <p:nvSpPr>
          <p:cNvPr id="25603" name="Rectangle 3"/>
          <p:cNvSpPr>
            <a:spLocks noGrp="1" noChangeArrowheads="1"/>
          </p:cNvSpPr>
          <p:nvPr>
            <p:ph type="body" idx="1"/>
          </p:nvPr>
        </p:nvSpPr>
        <p:spPr>
          <a:xfrm>
            <a:off x="934720" y="4415790"/>
            <a:ext cx="5140960" cy="4183380"/>
          </a:xfrm>
          <a:noFill/>
          <a:ln/>
        </p:spPr>
        <p:txBody>
          <a:bodyPr/>
          <a:lstStyle/>
          <a:p>
            <a:pPr>
              <a:buFontTx/>
              <a:buChar char="•"/>
            </a:pPr>
            <a:r>
              <a:rPr lang="en-US" sz="1400" dirty="0">
                <a:latin typeface="Arial" pitchFamily="34" charset="0"/>
              </a:rPr>
              <a:t>From the Update My Profile screen you can edit your biographical information and/or register for the Match as a member of a couple.</a:t>
            </a:r>
          </a:p>
          <a:p>
            <a:pPr>
              <a:buFontTx/>
              <a:buChar char="•"/>
            </a:pPr>
            <a:r>
              <a:rPr lang="en-US" sz="1400" dirty="0">
                <a:latin typeface="Arial" pitchFamily="34" charset="0"/>
              </a:rPr>
              <a:t>If you are participating as a member of a couple, you must add your partner by clicking on “Couple”.  Then enter your partner’s AAMC ID and click “Submit”.</a:t>
            </a:r>
          </a:p>
          <a:p>
            <a:pPr>
              <a:buFontTx/>
              <a:buChar char="•"/>
            </a:pPr>
            <a:r>
              <a:rPr lang="en-US" sz="1400" dirty="0">
                <a:latin typeface="Arial" pitchFamily="34" charset="0"/>
              </a:rPr>
              <a:t>Your partner’s name will appear. Click on “Submit” at the bottom of the screen to confirm your partner.</a:t>
            </a:r>
          </a:p>
          <a:p>
            <a:pPr>
              <a:buFontTx/>
              <a:buChar char="•"/>
            </a:pPr>
            <a:r>
              <a:rPr lang="en-US" sz="1400" dirty="0">
                <a:latin typeface="Arial" pitchFamily="34" charset="0"/>
              </a:rPr>
              <a:t>The $15 per partner couple’s fee should be paid on-line at the time you register as a couple by clicking on “Balance Due” which will appear on the Update My Profile screen after coupling.</a:t>
            </a:r>
          </a:p>
          <a:p>
            <a:pPr eaLnBrk="1" hangingPunct="1">
              <a:buFontTx/>
              <a:buChar char="•"/>
            </a:pPr>
            <a:endParaRPr lang="en-US" sz="1400" dirty="0"/>
          </a:p>
          <a:p>
            <a:pPr eaLnBrk="1" hangingPunct="1">
              <a:buFontTx/>
              <a:buChar char="•"/>
            </a:pPr>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sz="1300" dirty="0">
                <a:latin typeface="Arial" pitchFamily="34" charset="0"/>
              </a:rPr>
              <a:t>E-mail is the primary means of communication from NRMP. </a:t>
            </a:r>
            <a:r>
              <a:rPr lang="en-US" sz="1300" b="1" dirty="0">
                <a:latin typeface="Arial" pitchFamily="34" charset="0"/>
              </a:rPr>
              <a:t>Keep your e-mail address current!</a:t>
            </a:r>
          </a:p>
          <a:p>
            <a:pPr>
              <a:buFontTx/>
              <a:buChar char="•"/>
            </a:pPr>
            <a:r>
              <a:rPr lang="en-US" sz="1300" dirty="0">
                <a:latin typeface="Arial" pitchFamily="34" charset="0"/>
              </a:rPr>
              <a:t>NRMP sends bulk e-mail messages to applicants which some internet providers (i.e. Gmail, Hotmail, Yahoo and AOL) may classify as junk mail.  Turn </a:t>
            </a:r>
            <a:r>
              <a:rPr lang="en-US" sz="1300" b="1" dirty="0">
                <a:latin typeface="Arial" pitchFamily="34" charset="0"/>
              </a:rPr>
              <a:t>off</a:t>
            </a:r>
            <a:r>
              <a:rPr lang="en-US" sz="1300" dirty="0">
                <a:latin typeface="Arial" pitchFamily="34" charset="0"/>
              </a:rPr>
              <a:t> any junk mail filters and/or add </a:t>
            </a:r>
            <a:r>
              <a:rPr lang="en-US" sz="1300" b="1" dirty="0">
                <a:latin typeface="Arial" pitchFamily="34" charset="0"/>
              </a:rPr>
              <a:t>nrmp@aamc.org</a:t>
            </a:r>
            <a:r>
              <a:rPr lang="en-US" sz="1300" dirty="0">
                <a:latin typeface="Arial" pitchFamily="34" charset="0"/>
              </a:rPr>
              <a:t> to your address book or list of “trusted” or “safe” addresses so you will not miss receiving messages from NRMP.</a:t>
            </a:r>
            <a:endParaRPr lang="en-US" dirty="0" smtClean="0">
              <a:latin typeface="Arial"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2179BBBE-5BF2-4286-BCC0-836CD781C1D0}"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179BBBE-5BF2-4286-BCC0-836CD781C1D0}" type="slidenum">
              <a:rPr lang="en-US" smtClean="0"/>
              <a:pPr>
                <a:defRPr/>
              </a:pPr>
              <a:t>13</a:t>
            </a:fld>
            <a:endParaRPr lang="en-US"/>
          </a:p>
        </p:txBody>
      </p:sp>
    </p:spTree>
    <p:extLst>
      <p:ext uri="{BB962C8B-B14F-4D97-AF65-F5344CB8AC3E}">
        <p14:creationId xmlns:p14="http://schemas.microsoft.com/office/powerpoint/2010/main" val="150589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p:spPr>
        <p:txBody>
          <a:bodyPr/>
          <a:lstStyle/>
          <a:p>
            <a:fld id="{F5979344-344B-408F-A8C6-80DF379F92A7}" type="slidenum">
              <a:rPr lang="en-US" smtClean="0"/>
              <a:pPr/>
              <a:t>14</a:t>
            </a:fld>
            <a:endParaRPr lang="en-US" smtClean="0"/>
          </a:p>
        </p:txBody>
      </p:sp>
      <p:sp>
        <p:nvSpPr>
          <p:cNvPr id="28674" name="Rectangle 2"/>
          <p:cNvSpPr>
            <a:spLocks noGrp="1" noRot="1" noChangeAspect="1" noChangeArrowheads="1" noTextEdit="1"/>
          </p:cNvSpPr>
          <p:nvPr>
            <p:ph type="sldImg"/>
          </p:nvPr>
        </p:nvSpPr>
        <p:spPr>
          <a:xfrm>
            <a:off x="1181100" y="698500"/>
            <a:ext cx="4649788" cy="3487738"/>
          </a:xfrm>
          <a:ln/>
        </p:spPr>
      </p:sp>
      <p:sp>
        <p:nvSpPr>
          <p:cNvPr id="28675" name="Rectangle 3"/>
          <p:cNvSpPr>
            <a:spLocks noGrp="1" noChangeArrowheads="1"/>
          </p:cNvSpPr>
          <p:nvPr>
            <p:ph type="body" idx="1"/>
          </p:nvPr>
        </p:nvSpPr>
        <p:spPr>
          <a:xfrm>
            <a:off x="934720" y="4415790"/>
            <a:ext cx="5140960" cy="4183380"/>
          </a:xfrm>
          <a:noFill/>
          <a:ln/>
        </p:spPr>
        <p:txBody>
          <a:bodyPr/>
          <a:lstStyle/>
          <a:p>
            <a:pPr>
              <a:buFontTx/>
              <a:buChar char="•"/>
            </a:pPr>
            <a:r>
              <a:rPr lang="en-US" sz="1400" dirty="0">
                <a:latin typeface="Arial" pitchFamily="34" charset="0"/>
              </a:rPr>
              <a:t>To create your rank order list, click on “My Rank Order List” from the left menu bar.</a:t>
            </a:r>
          </a:p>
          <a:p>
            <a:pPr>
              <a:buFontTx/>
              <a:buChar char="•"/>
            </a:pPr>
            <a:r>
              <a:rPr lang="en-US" sz="1400" dirty="0">
                <a:latin typeface="Arial" pitchFamily="34" charset="0"/>
              </a:rPr>
              <a:t>You can enter one rank at a time by entering the program code in the “</a:t>
            </a:r>
            <a:r>
              <a:rPr lang="en-US" sz="1400" dirty="0" err="1">
                <a:latin typeface="Arial" pitchFamily="34" charset="0"/>
              </a:rPr>
              <a:t>Prog</a:t>
            </a:r>
            <a:r>
              <a:rPr lang="en-US" sz="1400" dirty="0">
                <a:latin typeface="Arial" pitchFamily="34" charset="0"/>
              </a:rPr>
              <a:t> Code” box, or up to 10 ranks at a time if you select “10 Ranks.”</a:t>
            </a:r>
          </a:p>
          <a:p>
            <a:pPr>
              <a:buFontTx/>
              <a:buChar char="•"/>
            </a:pPr>
            <a:r>
              <a:rPr lang="en-US" sz="1400" dirty="0">
                <a:latin typeface="Arial" pitchFamily="34" charset="0"/>
              </a:rPr>
              <a:t>You can add programs at different times.</a:t>
            </a:r>
          </a:p>
          <a:p>
            <a:pPr>
              <a:buFontTx/>
              <a:buChar char="•"/>
            </a:pPr>
            <a:r>
              <a:rPr lang="en-US" sz="1400" dirty="0">
                <a:latin typeface="Arial" pitchFamily="34" charset="0"/>
              </a:rPr>
              <a:t>You can mix advanced, categorical, and preliminary programs, as well as specialties and geographic locations, on your primary rank order list.</a:t>
            </a:r>
          </a:p>
          <a:p>
            <a:pPr>
              <a:buFontTx/>
              <a:buChar char="•"/>
            </a:pPr>
            <a:r>
              <a:rPr lang="en-US" sz="1400" dirty="0">
                <a:latin typeface="Arial" pitchFamily="34" charset="0"/>
              </a:rPr>
              <a:t>To search for the NRMP code of a program you wish to rank, click on “Directory” in the upper left  corner of the screen or on the magnifying glass icon next to the “SAVE” button.</a:t>
            </a:r>
          </a:p>
          <a:p>
            <a:pPr>
              <a:buFontTx/>
              <a:buChar char="•"/>
            </a:pPr>
            <a:r>
              <a:rPr lang="en-US" sz="1400" dirty="0">
                <a:latin typeface="Arial" pitchFamily="34" charset="0"/>
              </a:rPr>
              <a:t>For Help, click on “Help” in the upper left corner of the screen.  You can then search the contents of the User Guide.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179BBBE-5BF2-4286-BCC0-836CD781C1D0}" type="slidenum">
              <a:rPr lang="en-US" smtClean="0"/>
              <a:pPr>
                <a:defRPr/>
              </a:pPr>
              <a:t>15</a:t>
            </a:fld>
            <a:endParaRPr lang="en-US"/>
          </a:p>
        </p:txBody>
      </p:sp>
    </p:spTree>
    <p:extLst>
      <p:ext uri="{BB962C8B-B14F-4D97-AF65-F5344CB8AC3E}">
        <p14:creationId xmlns:p14="http://schemas.microsoft.com/office/powerpoint/2010/main" val="4090911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p:spPr>
        <p:txBody>
          <a:bodyPr/>
          <a:lstStyle/>
          <a:p>
            <a:fld id="{08B0C375-EFFF-452D-A8D1-7B0496348F14}" type="slidenum">
              <a:rPr lang="en-US" smtClean="0"/>
              <a:pPr/>
              <a:t>16</a:t>
            </a:fld>
            <a:endParaRPr lang="en-US" smtClean="0"/>
          </a:p>
        </p:txBody>
      </p:sp>
      <p:sp>
        <p:nvSpPr>
          <p:cNvPr id="31746" name="Rectangle 2"/>
          <p:cNvSpPr>
            <a:spLocks noGrp="1" noRot="1" noChangeAspect="1" noChangeArrowheads="1" noTextEdit="1"/>
          </p:cNvSpPr>
          <p:nvPr>
            <p:ph type="sldImg"/>
          </p:nvPr>
        </p:nvSpPr>
        <p:spPr>
          <a:xfrm>
            <a:off x="1181100" y="698500"/>
            <a:ext cx="4649788" cy="3487738"/>
          </a:xfrm>
          <a:ln/>
        </p:spPr>
      </p:sp>
      <p:sp>
        <p:nvSpPr>
          <p:cNvPr id="31747" name="Rectangle 3"/>
          <p:cNvSpPr>
            <a:spLocks noGrp="1" noChangeArrowheads="1"/>
          </p:cNvSpPr>
          <p:nvPr>
            <p:ph type="body" idx="1"/>
          </p:nvPr>
        </p:nvSpPr>
        <p:spPr>
          <a:xfrm>
            <a:off x="934720" y="4415790"/>
            <a:ext cx="5140960" cy="4183380"/>
          </a:xfrm>
          <a:noFill/>
          <a:ln/>
        </p:spPr>
        <p:txBody>
          <a:bodyPr/>
          <a:lstStyle/>
          <a:p>
            <a:pPr>
              <a:buFontTx/>
              <a:buChar char="•"/>
            </a:pPr>
            <a:r>
              <a:rPr lang="en-US" sz="1400" dirty="0">
                <a:latin typeface="Arial" pitchFamily="34" charset="0"/>
              </a:rPr>
              <a:t>When an advanced program is entered on the primary rank order list, a box appears under “Supp List.” </a:t>
            </a:r>
          </a:p>
          <a:p>
            <a:pPr>
              <a:buFontTx/>
              <a:buChar char="•"/>
            </a:pPr>
            <a:r>
              <a:rPr lang="en-US" sz="1400" dirty="0">
                <a:latin typeface="Arial" pitchFamily="34" charset="0"/>
              </a:rPr>
              <a:t>The applicant must create a supplemental list of preliminary or transitional programs for the PGY-1 year of training.</a:t>
            </a:r>
          </a:p>
          <a:p>
            <a:pPr>
              <a:buFontTx/>
              <a:buChar char="•"/>
            </a:pPr>
            <a:r>
              <a:rPr lang="en-US" sz="1400" dirty="0">
                <a:latin typeface="Arial" pitchFamily="34" charset="0"/>
              </a:rPr>
              <a:t>Supplemental rank order lists are used in the Match only if the applicant is matched to an advanced program linked to that supplemental list.  </a:t>
            </a:r>
            <a:r>
              <a:rPr lang="en-US" sz="1400" b="1" dirty="0">
                <a:latin typeface="Arial" pitchFamily="34" charset="0"/>
              </a:rPr>
              <a:t>Supplemental rank order lists are </a:t>
            </a:r>
            <a:r>
              <a:rPr lang="en-US" sz="1400" b="1" u="sng" dirty="0">
                <a:latin typeface="Arial" pitchFamily="34" charset="0"/>
              </a:rPr>
              <a:t>NOT</a:t>
            </a:r>
            <a:r>
              <a:rPr lang="en-US" sz="1400" b="1" dirty="0">
                <a:latin typeface="Arial" pitchFamily="34" charset="0"/>
              </a:rPr>
              <a:t> linked for applicants participating in the Match as a couple!</a:t>
            </a:r>
          </a:p>
          <a:p>
            <a:pPr>
              <a:buFontTx/>
              <a:buChar char="•"/>
            </a:pPr>
            <a:r>
              <a:rPr lang="en-US" sz="1400" dirty="0">
                <a:latin typeface="Arial" pitchFamily="34" charset="0"/>
              </a:rPr>
              <a:t>For your first supplemental list, select “New” from the dropdown list under “Supp List” and a new screen will  appear automatically.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p:spPr>
        <p:txBody>
          <a:bodyPr/>
          <a:lstStyle/>
          <a:p>
            <a:fld id="{13568F1B-F8C4-4879-8031-F4F89B09D7EE}" type="slidenum">
              <a:rPr lang="en-US" smtClean="0"/>
              <a:pPr/>
              <a:t>17</a:t>
            </a:fld>
            <a:endParaRPr lang="en-US" smtClean="0"/>
          </a:p>
        </p:txBody>
      </p:sp>
      <p:sp>
        <p:nvSpPr>
          <p:cNvPr id="33794" name="Rectangle 2"/>
          <p:cNvSpPr>
            <a:spLocks noGrp="1" noRot="1" noChangeAspect="1" noChangeArrowheads="1" noTextEdit="1"/>
          </p:cNvSpPr>
          <p:nvPr>
            <p:ph type="sldImg"/>
          </p:nvPr>
        </p:nvSpPr>
        <p:spPr>
          <a:xfrm>
            <a:off x="1181100" y="698500"/>
            <a:ext cx="4649788" cy="3487738"/>
          </a:xfrm>
          <a:ln/>
        </p:spPr>
      </p:sp>
      <p:sp>
        <p:nvSpPr>
          <p:cNvPr id="33795" name="Rectangle 3"/>
          <p:cNvSpPr>
            <a:spLocks noGrp="1" noChangeArrowheads="1"/>
          </p:cNvSpPr>
          <p:nvPr>
            <p:ph type="body" idx="1"/>
          </p:nvPr>
        </p:nvSpPr>
        <p:spPr>
          <a:xfrm>
            <a:off x="934720" y="4415790"/>
            <a:ext cx="5140960" cy="4183380"/>
          </a:xfrm>
          <a:noFill/>
          <a:ln/>
        </p:spPr>
        <p:txBody>
          <a:bodyPr/>
          <a:lstStyle/>
          <a:p>
            <a:pPr>
              <a:buFontTx/>
              <a:buChar char="•"/>
            </a:pPr>
            <a:r>
              <a:rPr lang="en-US" sz="1400" dirty="0">
                <a:latin typeface="Arial" pitchFamily="34" charset="0"/>
              </a:rPr>
              <a:t>Attach a supplemental list to each advanced program on your primary rank order list or select “NONE” if one is not needed.</a:t>
            </a:r>
          </a:p>
          <a:p>
            <a:pPr>
              <a:buFontTx/>
              <a:buChar char="•"/>
            </a:pPr>
            <a:r>
              <a:rPr lang="en-US" sz="1400" dirty="0">
                <a:latin typeface="Arial" pitchFamily="34" charset="0"/>
              </a:rPr>
              <a:t>This applicant is using different lists (A and B) for his two advanced programs.  List A would have PGY-1 programs in the Stanford area of California while List B would have programs in the Sacramento area of California.  However, the same supplemental list could be used for all advanced programs ranked.</a:t>
            </a:r>
          </a:p>
          <a:p>
            <a:pPr>
              <a:buFontTx/>
              <a:buChar char="•"/>
            </a:pPr>
            <a:r>
              <a:rPr lang="en-US" sz="1400" dirty="0">
                <a:latin typeface="Arial" pitchFamily="34" charset="0"/>
              </a:rPr>
              <a:t>You can delete programs by clicking on the “Delete” link under Options.</a:t>
            </a:r>
          </a:p>
          <a:p>
            <a:pPr defTabSz="931717">
              <a:buFontTx/>
              <a:buChar char="•"/>
              <a:defRPr/>
            </a:pPr>
            <a:r>
              <a:rPr lang="en-US" sz="1400" dirty="0">
                <a:latin typeface="Arial" pitchFamily="34" charset="0"/>
              </a:rPr>
              <a:t>You can change the order of programs on your rank order list by clicking the “Move” link under Options.</a:t>
            </a:r>
          </a:p>
          <a:p>
            <a:pPr>
              <a:buFontTx/>
              <a:buChar char="•"/>
            </a:pPr>
            <a:endParaRPr lang="en-US" sz="1400" dirty="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p:spPr>
        <p:txBody>
          <a:bodyPr/>
          <a:lstStyle/>
          <a:p>
            <a:fld id="{4F69F143-FE53-468E-B180-C177A4554773}" type="slidenum">
              <a:rPr lang="en-US" smtClean="0"/>
              <a:pPr/>
              <a:t>18</a:t>
            </a:fld>
            <a:endParaRPr lang="en-US" smtClean="0"/>
          </a:p>
        </p:txBody>
      </p:sp>
      <p:sp>
        <p:nvSpPr>
          <p:cNvPr id="35842" name="Rectangle 2"/>
          <p:cNvSpPr>
            <a:spLocks noGrp="1" noRot="1" noChangeAspect="1" noChangeArrowheads="1" noTextEdit="1"/>
          </p:cNvSpPr>
          <p:nvPr>
            <p:ph type="sldImg"/>
          </p:nvPr>
        </p:nvSpPr>
        <p:spPr>
          <a:xfrm>
            <a:off x="1181100" y="698500"/>
            <a:ext cx="4649788" cy="3487738"/>
          </a:xfrm>
          <a:ln/>
        </p:spPr>
      </p:sp>
      <p:sp>
        <p:nvSpPr>
          <p:cNvPr id="35843" name="Rectangle 3"/>
          <p:cNvSpPr>
            <a:spLocks noGrp="1" noChangeArrowheads="1"/>
          </p:cNvSpPr>
          <p:nvPr>
            <p:ph type="body" idx="1"/>
          </p:nvPr>
        </p:nvSpPr>
        <p:spPr>
          <a:xfrm>
            <a:off x="934720" y="4415790"/>
            <a:ext cx="5140960" cy="4183380"/>
          </a:xfrm>
          <a:noFill/>
          <a:ln/>
        </p:spPr>
        <p:txBody>
          <a:bodyPr/>
          <a:lstStyle/>
          <a:p>
            <a:pPr defTabSz="931717" eaLnBrk="1" hangingPunct="1">
              <a:buFontTx/>
              <a:buChar char="•"/>
              <a:defRPr/>
            </a:pPr>
            <a:r>
              <a:rPr lang="en-US" sz="1400" dirty="0">
                <a:latin typeface="Arial" pitchFamily="34" charset="0"/>
              </a:rPr>
              <a:t>Enter the new rank number for the program being moved (UC Davis) and click on “SAVE”.</a:t>
            </a:r>
          </a:p>
          <a:p>
            <a:pPr eaLnBrk="1" hangingPunct="1">
              <a:buFontTx/>
              <a:buChar char="•"/>
            </a:pPr>
            <a:r>
              <a:rPr lang="en-US" sz="1400" dirty="0"/>
              <a:t>The UC Davis program now is ranked number 1.</a:t>
            </a:r>
          </a:p>
          <a:p>
            <a:pPr eaLnBrk="1" hangingPunct="1">
              <a:buFontTx/>
              <a:buChar char="•"/>
            </a:pPr>
            <a:r>
              <a:rPr lang="en-US" sz="1400" dirty="0"/>
              <a:t>When you have completed your rank order list entry, you </a:t>
            </a:r>
            <a:r>
              <a:rPr lang="en-US" sz="1400" b="1" dirty="0"/>
              <a:t>MUST</a:t>
            </a:r>
            <a:r>
              <a:rPr lang="en-US" sz="1400" dirty="0"/>
              <a:t> certify it - telling the NRMP that your ROL is ready to be used in the Match.</a:t>
            </a:r>
            <a:endParaRPr lang="en-US" dirty="0" smtClean="0"/>
          </a:p>
          <a:p>
            <a:pPr eaLnBrk="1" hangingPunct="1">
              <a:buFontTx/>
              <a:buChar char="•"/>
            </a:pPr>
            <a:r>
              <a:rPr lang="en-US" sz="1400" dirty="0"/>
              <a:t>Click on “Certify List”.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sz="1300" dirty="0">
                <a:latin typeface="Arial" pitchFamily="34" charset="0"/>
              </a:rPr>
              <a:t>To certify your ROL, enter your password and click on “Submit”.  </a:t>
            </a:r>
          </a:p>
          <a:p>
            <a:pPr>
              <a:buFontTx/>
              <a:buChar char="•"/>
            </a:pPr>
            <a:r>
              <a:rPr lang="en-US" sz="1300" dirty="0">
                <a:latin typeface="Arial" pitchFamily="34" charset="0"/>
              </a:rPr>
              <a:t>Remember, when you certify your rank order list you enter into a </a:t>
            </a:r>
            <a:r>
              <a:rPr lang="en-US" sz="1300" u="sng" dirty="0">
                <a:latin typeface="Arial" pitchFamily="34" charset="0"/>
              </a:rPr>
              <a:t>binding commitment</a:t>
            </a:r>
            <a:r>
              <a:rPr lang="en-US" sz="1300" dirty="0">
                <a:latin typeface="Arial" pitchFamily="34" charset="0"/>
              </a:rPr>
              <a:t> to accept a position should a match occur and to begin training on the date specified in the appointment contract.  Failure to honor the commitment is a violation of the Match Participation Agreement you signed when you registered for the Match. </a:t>
            </a:r>
            <a:r>
              <a:rPr lang="en-US" sz="1300" b="1" dirty="0">
                <a:latin typeface="Arial" pitchFamily="34" charset="0"/>
              </a:rPr>
              <a:t>Information on NRMP policy is discussed later in this presentation.  </a:t>
            </a:r>
            <a:endParaRPr lang="en-US" b="1" dirty="0" smtClean="0">
              <a:latin typeface="Arial"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2179BBBE-5BF2-4286-BCC0-836CD781C1D0}"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179BBBE-5BF2-4286-BCC0-836CD781C1D0}" type="slidenum">
              <a:rPr lang="en-US" smtClean="0"/>
              <a:pPr>
                <a:defRPr/>
              </a:pPr>
              <a:t>2</a:t>
            </a:fld>
            <a:endParaRPr lang="en-US"/>
          </a:p>
        </p:txBody>
      </p:sp>
    </p:spTree>
    <p:extLst>
      <p:ext uri="{BB962C8B-B14F-4D97-AF65-F5344CB8AC3E}">
        <p14:creationId xmlns:p14="http://schemas.microsoft.com/office/powerpoint/2010/main" val="4980194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p:spPr>
        <p:txBody>
          <a:bodyPr/>
          <a:lstStyle/>
          <a:p>
            <a:fld id="{A64CE8BF-47A7-42C7-B6EC-BC3F56B7E5BB}" type="slidenum">
              <a:rPr lang="en-US" smtClean="0"/>
              <a:pPr/>
              <a:t>20</a:t>
            </a:fld>
            <a:endParaRPr lang="en-US" smtClean="0"/>
          </a:p>
        </p:txBody>
      </p:sp>
      <p:sp>
        <p:nvSpPr>
          <p:cNvPr id="37890" name="Rectangle 2"/>
          <p:cNvSpPr>
            <a:spLocks noGrp="1" noRot="1" noChangeAspect="1" noChangeArrowheads="1" noTextEdit="1"/>
          </p:cNvSpPr>
          <p:nvPr>
            <p:ph type="sldImg"/>
          </p:nvPr>
        </p:nvSpPr>
        <p:spPr>
          <a:xfrm>
            <a:off x="1181100" y="698500"/>
            <a:ext cx="4649788" cy="3487738"/>
          </a:xfrm>
          <a:ln/>
        </p:spPr>
      </p:sp>
      <p:sp>
        <p:nvSpPr>
          <p:cNvPr id="37891" name="Rectangle 3"/>
          <p:cNvSpPr>
            <a:spLocks noGrp="1" noChangeArrowheads="1"/>
          </p:cNvSpPr>
          <p:nvPr>
            <p:ph type="body" idx="1"/>
          </p:nvPr>
        </p:nvSpPr>
        <p:spPr>
          <a:xfrm>
            <a:off x="934720" y="4415790"/>
            <a:ext cx="5140960" cy="4183380"/>
          </a:xfrm>
          <a:noFill/>
          <a:ln/>
        </p:spPr>
        <p:txBody>
          <a:bodyPr/>
          <a:lstStyle/>
          <a:p>
            <a:pPr>
              <a:buFontTx/>
              <a:buChar char="•"/>
            </a:pPr>
            <a:r>
              <a:rPr lang="en-US" sz="1600" dirty="0">
                <a:latin typeface="Arial" pitchFamily="34" charset="0"/>
              </a:rPr>
              <a:t>Your complete rank order list will be displayed on the View Rank Order List page.  Note that your Match Status has changed from “Ranking” to “Certified ROL” which is displayed in green at the top of the page.</a:t>
            </a:r>
          </a:p>
          <a:p>
            <a:pPr>
              <a:buFontTx/>
              <a:buChar char="•"/>
            </a:pPr>
            <a:r>
              <a:rPr lang="en-US" sz="1600" dirty="0">
                <a:latin typeface="Arial" pitchFamily="34" charset="0"/>
              </a:rPr>
              <a:t>NRMP recommends that you print a copy of your list using the print function on your browser or the View/Print ROL link on the My Rank Order List page.</a:t>
            </a:r>
          </a:p>
          <a:p>
            <a:pPr>
              <a:buFontTx/>
              <a:buChar char="•"/>
            </a:pPr>
            <a:r>
              <a:rPr lang="en-US" sz="1600" dirty="0">
                <a:latin typeface="Arial" pitchFamily="34" charset="0"/>
              </a:rPr>
              <a:t>You can make changes to your list after it is certified, up until the rank order list deadline, but you </a:t>
            </a:r>
            <a:r>
              <a:rPr lang="en-US" sz="1600" b="1" dirty="0">
                <a:latin typeface="Arial" pitchFamily="34" charset="0"/>
              </a:rPr>
              <a:t>must re-certify it after each change.</a:t>
            </a:r>
          </a:p>
          <a:p>
            <a:pPr>
              <a:buFontTx/>
              <a:buChar char="•"/>
            </a:pPr>
            <a:r>
              <a:rPr lang="en-US" sz="1400" dirty="0">
                <a:latin typeface="Arial" pitchFamily="34" charset="0"/>
              </a:rPr>
              <a:t>Please note that the System does </a:t>
            </a:r>
            <a:r>
              <a:rPr lang="en-US" sz="1400" b="1" dirty="0">
                <a:latin typeface="Arial" pitchFamily="34" charset="0"/>
              </a:rPr>
              <a:t>NOT</a:t>
            </a:r>
            <a:r>
              <a:rPr lang="en-US" sz="1400" dirty="0">
                <a:latin typeface="Arial" pitchFamily="34" charset="0"/>
              </a:rPr>
              <a:t> save any version(s) of previously certified rank order lists.  It saves only the version you see on the My Rank Order List page. </a:t>
            </a:r>
          </a:p>
          <a:p>
            <a:pPr>
              <a:buFontTx/>
              <a:buChar char="•"/>
            </a:pPr>
            <a:r>
              <a:rPr lang="en-US" sz="1400" dirty="0">
                <a:latin typeface="Arial" pitchFamily="34" charset="0"/>
              </a:rPr>
              <a:t>When </a:t>
            </a:r>
            <a:r>
              <a:rPr lang="en-US" sz="1400" b="1" dirty="0">
                <a:latin typeface="Arial" pitchFamily="34" charset="0"/>
              </a:rPr>
              <a:t>ANY</a:t>
            </a:r>
            <a:r>
              <a:rPr lang="en-US" sz="1400" dirty="0">
                <a:latin typeface="Arial" pitchFamily="34" charset="0"/>
              </a:rPr>
              <a:t> change is made, your list returns to ranking status and there is </a:t>
            </a:r>
            <a:r>
              <a:rPr lang="en-US" sz="1400" b="1" dirty="0">
                <a:latin typeface="Arial" pitchFamily="34" charset="0"/>
              </a:rPr>
              <a:t>NO</a:t>
            </a:r>
            <a:r>
              <a:rPr lang="en-US" sz="1400" dirty="0">
                <a:latin typeface="Arial" pitchFamily="34" charset="0"/>
              </a:rPr>
              <a:t> record of that earlier certified list. You </a:t>
            </a:r>
            <a:r>
              <a:rPr lang="en-US" sz="1400" b="1" dirty="0">
                <a:latin typeface="Arial" pitchFamily="34" charset="0"/>
              </a:rPr>
              <a:t>MUST</a:t>
            </a:r>
            <a:r>
              <a:rPr lang="en-US" sz="1400" dirty="0">
                <a:latin typeface="Arial" pitchFamily="34" charset="0"/>
              </a:rPr>
              <a:t> re-certify your list before the deadline for it to be used in the Match.</a:t>
            </a:r>
          </a:p>
          <a:p>
            <a:pPr>
              <a:buFontTx/>
              <a:buChar char="•"/>
            </a:pPr>
            <a:r>
              <a:rPr lang="en-US" sz="1400" dirty="0">
                <a:latin typeface="Arial" pitchFamily="34" charset="0"/>
              </a:rPr>
              <a:t>The ranking deadline is 9:00 p.m. eastern time on Wednesday, February 22.  Your list must be certified at that time.</a:t>
            </a:r>
          </a:p>
          <a:p>
            <a:pPr>
              <a:buFontTx/>
              <a:buChar char="•"/>
            </a:pPr>
            <a:r>
              <a:rPr lang="en-US" sz="1400" dirty="0">
                <a:latin typeface="Arial" pitchFamily="34" charset="0"/>
              </a:rPr>
              <a:t>Remember: </a:t>
            </a:r>
            <a:r>
              <a:rPr lang="en-US" sz="1400" b="1" dirty="0">
                <a:latin typeface="Arial" pitchFamily="34" charset="0"/>
              </a:rPr>
              <a:t>THE NRMP WILL NOT ADD, DELETE, OR MOVE PROGRAMS OR IN ANY WAY MODIFY A RANK ORDER LIST AFTER THE DEADLINE HAS PASSED.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Arial" pitchFamily="34" charset="0"/>
              </a:rPr>
              <a:t>Couples in the Algorithm:</a:t>
            </a:r>
            <a:endParaRPr lang="en-US" sz="1300" dirty="0">
              <a:latin typeface="Arial" pitchFamily="34" charset="0"/>
            </a:endParaRPr>
          </a:p>
          <a:p>
            <a:pPr>
              <a:buFontTx/>
              <a:buChar char="•"/>
            </a:pPr>
            <a:r>
              <a:rPr lang="en-US" sz="1300" dirty="0">
                <a:latin typeface="Arial" pitchFamily="34" charset="0"/>
              </a:rPr>
              <a:t>Lists considered together as a unit</a:t>
            </a:r>
          </a:p>
          <a:p>
            <a:pPr>
              <a:buFontTx/>
              <a:buChar char="•"/>
            </a:pPr>
            <a:r>
              <a:rPr lang="en-US" sz="1300" b="1" dirty="0">
                <a:latin typeface="Arial" pitchFamily="34" charset="0"/>
              </a:rPr>
              <a:t>BOTH</a:t>
            </a:r>
            <a:r>
              <a:rPr lang="en-US" sz="1300" dirty="0">
                <a:latin typeface="Arial" pitchFamily="34" charset="0"/>
              </a:rPr>
              <a:t> partners must match at </a:t>
            </a:r>
            <a:r>
              <a:rPr lang="en-US" sz="1300" b="1" dirty="0">
                <a:latin typeface="Arial" pitchFamily="34" charset="0"/>
              </a:rPr>
              <a:t>same</a:t>
            </a:r>
            <a:r>
              <a:rPr lang="en-US" sz="1300" dirty="0">
                <a:latin typeface="Arial" pitchFamily="34" charset="0"/>
              </a:rPr>
              <a:t> rank or algorithm continues</a:t>
            </a:r>
          </a:p>
          <a:p>
            <a:pPr>
              <a:buFontTx/>
              <a:buChar char="•"/>
            </a:pPr>
            <a:r>
              <a:rPr lang="en-US" sz="1300" dirty="0">
                <a:latin typeface="Arial" pitchFamily="34" charset="0"/>
              </a:rPr>
              <a:t>Couples can “half-match” when code 99999999 (‘No Match’) code is used</a:t>
            </a:r>
          </a:p>
          <a:p>
            <a:endParaRPr lang="en-US" dirty="0"/>
          </a:p>
        </p:txBody>
      </p:sp>
      <p:sp>
        <p:nvSpPr>
          <p:cNvPr id="4" name="Slide Number Placeholder 3"/>
          <p:cNvSpPr>
            <a:spLocks noGrp="1"/>
          </p:cNvSpPr>
          <p:nvPr>
            <p:ph type="sldNum" sz="quarter" idx="10"/>
          </p:nvPr>
        </p:nvSpPr>
        <p:spPr/>
        <p:txBody>
          <a:bodyPr/>
          <a:lstStyle/>
          <a:p>
            <a:pPr>
              <a:defRPr/>
            </a:pPr>
            <a:fld id="{2179BBBE-5BF2-4286-BCC0-836CD781C1D0}"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Arial" pitchFamily="34" charset="0"/>
              </a:rPr>
              <a:t>How to confirm that you’re participation in the Match as a couple:</a:t>
            </a:r>
          </a:p>
          <a:p>
            <a:pPr>
              <a:buFontTx/>
              <a:buChar char="•"/>
            </a:pPr>
            <a:r>
              <a:rPr lang="en-US" dirty="0" smtClean="0">
                <a:latin typeface="Arial" pitchFamily="34" charset="0"/>
              </a:rPr>
              <a:t>Each partner must pay $15 ($30 combined) to participate in the Match as a couple</a:t>
            </a:r>
          </a:p>
          <a:p>
            <a:r>
              <a:rPr lang="en-US" dirty="0" smtClean="0">
                <a:latin typeface="Arial" pitchFamily="34" charset="0"/>
              </a:rPr>
              <a:t>Couple status will read </a:t>
            </a:r>
            <a:r>
              <a:rPr lang="en-US" b="1" dirty="0" smtClean="0">
                <a:latin typeface="Arial" pitchFamily="34" charset="0"/>
              </a:rPr>
              <a:t>‘APPROVED’ </a:t>
            </a:r>
            <a:r>
              <a:rPr lang="en-US" dirty="0" smtClean="0">
                <a:latin typeface="Arial" pitchFamily="34" charset="0"/>
              </a:rPr>
              <a:t>when </a:t>
            </a:r>
            <a:r>
              <a:rPr lang="en-US" u="sng" dirty="0" smtClean="0">
                <a:latin typeface="Arial" pitchFamily="34" charset="0"/>
              </a:rPr>
              <a:t>both</a:t>
            </a:r>
            <a:r>
              <a:rPr lang="en-US" dirty="0" smtClean="0">
                <a:latin typeface="Arial" pitchFamily="34" charset="0"/>
              </a:rPr>
              <a:t> partners have designated each other to participate together in the Match as a couple. Status will read ‘</a:t>
            </a:r>
            <a:r>
              <a:rPr lang="en-US" b="1" dirty="0" smtClean="0">
                <a:latin typeface="Arial" pitchFamily="34" charset="0"/>
              </a:rPr>
              <a:t>PENDING’ </a:t>
            </a:r>
            <a:r>
              <a:rPr lang="en-US" dirty="0" smtClean="0">
                <a:latin typeface="Arial" pitchFamily="34" charset="0"/>
              </a:rPr>
              <a:t>status when only one partner has designated/“coupled” with another person.</a:t>
            </a:r>
          </a:p>
          <a:p>
            <a:endParaRPr lang="en-US" dirty="0"/>
          </a:p>
        </p:txBody>
      </p:sp>
      <p:sp>
        <p:nvSpPr>
          <p:cNvPr id="4" name="Slide Number Placeholder 3"/>
          <p:cNvSpPr>
            <a:spLocks noGrp="1"/>
          </p:cNvSpPr>
          <p:nvPr>
            <p:ph type="sldNum" sz="quarter" idx="10"/>
          </p:nvPr>
        </p:nvSpPr>
        <p:spPr/>
        <p:txBody>
          <a:bodyPr/>
          <a:lstStyle/>
          <a:p>
            <a:pPr>
              <a:defRPr/>
            </a:pPr>
            <a:fld id="{2179BBBE-5BF2-4286-BCC0-836CD781C1D0}"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179BBBE-5BF2-4286-BCC0-836CD781C1D0}" type="slidenum">
              <a:rPr lang="en-US" smtClean="0"/>
              <a:pPr>
                <a:defRPr/>
              </a:pPr>
              <a:t>23</a:t>
            </a:fld>
            <a:endParaRPr lang="en-US"/>
          </a:p>
        </p:txBody>
      </p:sp>
    </p:spTree>
    <p:extLst>
      <p:ext uri="{BB962C8B-B14F-4D97-AF65-F5344CB8AC3E}">
        <p14:creationId xmlns:p14="http://schemas.microsoft.com/office/powerpoint/2010/main" val="34999268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txBox="1">
            <a:spLocks noGrp="1" noChangeArrowheads="1"/>
          </p:cNvSpPr>
          <p:nvPr/>
        </p:nvSpPr>
        <p:spPr bwMode="auto">
          <a:xfrm>
            <a:off x="3972560" y="8829967"/>
            <a:ext cx="3037840" cy="466433"/>
          </a:xfrm>
          <a:prstGeom prst="rect">
            <a:avLst/>
          </a:prstGeom>
          <a:noFill/>
          <a:ln w="9525">
            <a:noFill/>
            <a:miter lim="800000"/>
            <a:headEnd/>
            <a:tailEnd/>
          </a:ln>
        </p:spPr>
        <p:txBody>
          <a:bodyPr lIns="93172" tIns="46586" rIns="93172" bIns="46586" anchor="b"/>
          <a:lstStyle/>
          <a:p>
            <a:pPr algn="r" eaLnBrk="0" hangingPunct="0"/>
            <a:fld id="{E99F0F86-58C3-4EB7-989F-9847EC00AFCE}" type="slidenum">
              <a:rPr lang="en-US" sz="1300"/>
              <a:pPr algn="r" eaLnBrk="0" hangingPunct="0"/>
              <a:t>24</a:t>
            </a:fld>
            <a:endParaRPr lang="en-US" sz="1300" dirty="0"/>
          </a:p>
        </p:txBody>
      </p:sp>
      <p:sp>
        <p:nvSpPr>
          <p:cNvPr id="40962" name="Rectangle 2"/>
          <p:cNvSpPr>
            <a:spLocks noGrp="1" noRot="1" noChangeAspect="1" noChangeArrowheads="1" noTextEdit="1"/>
          </p:cNvSpPr>
          <p:nvPr>
            <p:ph type="sldImg"/>
          </p:nvPr>
        </p:nvSpPr>
        <p:spPr>
          <a:xfrm>
            <a:off x="1181100" y="698500"/>
            <a:ext cx="4649788" cy="3487738"/>
          </a:xfrm>
          <a:ln/>
        </p:spPr>
      </p:sp>
      <p:sp>
        <p:nvSpPr>
          <p:cNvPr id="40963" name="Rectangle 3"/>
          <p:cNvSpPr>
            <a:spLocks noGrp="1" noChangeArrowheads="1"/>
          </p:cNvSpPr>
          <p:nvPr>
            <p:ph type="body" idx="1"/>
          </p:nvPr>
        </p:nvSpPr>
        <p:spPr>
          <a:xfrm>
            <a:off x="934720" y="4415790"/>
            <a:ext cx="5140960" cy="4183380"/>
          </a:xfrm>
          <a:noFill/>
          <a:ln/>
        </p:spPr>
        <p:txBody>
          <a:bodyPr/>
          <a:lstStyle/>
          <a:p>
            <a:pPr>
              <a:buFontTx/>
              <a:buChar char="•"/>
            </a:pPr>
            <a:r>
              <a:rPr lang="en-US" sz="1400" dirty="0">
                <a:latin typeface="Arial" pitchFamily="34" charset="0"/>
              </a:rPr>
              <a:t>Applicants pay a $50 registration fee; there is a $50 late fee after November 30.</a:t>
            </a:r>
          </a:p>
          <a:p>
            <a:pPr>
              <a:buFontTx/>
              <a:buChar char="•"/>
            </a:pPr>
            <a:r>
              <a:rPr lang="en-US" sz="1400" dirty="0">
                <a:latin typeface="Arial" pitchFamily="34" charset="0"/>
              </a:rPr>
              <a:t>Couples pay an additional $15 per partner.</a:t>
            </a:r>
          </a:p>
          <a:p>
            <a:pPr>
              <a:buFontTx/>
              <a:buChar char="•"/>
            </a:pPr>
            <a:r>
              <a:rPr lang="en-US" sz="1400" dirty="0">
                <a:latin typeface="Arial" pitchFamily="34" charset="0"/>
              </a:rPr>
              <a:t>1-20 programs may be ranked on your primary rank order list at no additional charge; each additional ranked program costs $30 per program.</a:t>
            </a:r>
          </a:p>
          <a:p>
            <a:pPr>
              <a:buFontTx/>
              <a:buChar char="•"/>
            </a:pPr>
            <a:r>
              <a:rPr lang="en-US" sz="1400" dirty="0">
                <a:latin typeface="Arial" pitchFamily="34" charset="0"/>
              </a:rPr>
              <a:t>1-20 programs may be ranked on your supplemental rank order list(s) at no additional charge; each additional ranked program on all supplemental lists combined costs $30 per program.</a:t>
            </a:r>
          </a:p>
          <a:p>
            <a:pPr>
              <a:buFontTx/>
              <a:buChar char="•"/>
            </a:pPr>
            <a:r>
              <a:rPr lang="en-US" sz="1400" dirty="0">
                <a:latin typeface="Arial" pitchFamily="34" charset="0"/>
              </a:rPr>
              <a:t>Couples may rank 1-30 </a:t>
            </a:r>
            <a:r>
              <a:rPr lang="en-US" sz="1400" b="1" dirty="0">
                <a:latin typeface="Arial" pitchFamily="34" charset="0"/>
              </a:rPr>
              <a:t>programs</a:t>
            </a:r>
            <a:r>
              <a:rPr lang="en-US" sz="1400" dirty="0">
                <a:latin typeface="Arial" pitchFamily="34" charset="0"/>
              </a:rPr>
              <a:t> at no additional charge. Remember couples can list the same program more than once on their list depending upon the corresponding program on their partner’s list.</a:t>
            </a:r>
          </a:p>
          <a:p>
            <a:pPr>
              <a:buFontTx/>
              <a:buChar char="•"/>
            </a:pPr>
            <a:r>
              <a:rPr lang="en-US" sz="1400" b="1" dirty="0">
                <a:latin typeface="Arial" pitchFamily="34" charset="0"/>
              </a:rPr>
              <a:t>Extra fees will be due at the time of certification. Those fees are NOT refundable if you certify a shorter list at a later time.</a:t>
            </a:r>
            <a:endParaRPr lang="en-US" sz="1400" dirty="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txBox="1">
            <a:spLocks noGrp="1" noChangeArrowheads="1"/>
          </p:cNvSpPr>
          <p:nvPr/>
        </p:nvSpPr>
        <p:spPr bwMode="auto">
          <a:xfrm>
            <a:off x="3972560" y="8829967"/>
            <a:ext cx="3037840" cy="466433"/>
          </a:xfrm>
          <a:prstGeom prst="rect">
            <a:avLst/>
          </a:prstGeom>
          <a:noFill/>
          <a:ln w="9525">
            <a:noFill/>
            <a:miter lim="800000"/>
            <a:headEnd/>
            <a:tailEnd/>
          </a:ln>
        </p:spPr>
        <p:txBody>
          <a:bodyPr lIns="93172" tIns="46586" rIns="93172" bIns="46586" anchor="b"/>
          <a:lstStyle/>
          <a:p>
            <a:pPr algn="r" eaLnBrk="0" hangingPunct="0"/>
            <a:fld id="{363F45F5-8857-4058-BCA7-7912362EA995}" type="slidenum">
              <a:rPr lang="en-US" sz="1300"/>
              <a:pPr algn="r" eaLnBrk="0" hangingPunct="0"/>
              <a:t>25</a:t>
            </a:fld>
            <a:endParaRPr lang="en-US" sz="1300" dirty="0"/>
          </a:p>
        </p:txBody>
      </p:sp>
      <p:sp>
        <p:nvSpPr>
          <p:cNvPr id="43010" name="Rectangle 2"/>
          <p:cNvSpPr>
            <a:spLocks noGrp="1" noRot="1" noChangeAspect="1" noChangeArrowheads="1" noTextEdit="1"/>
          </p:cNvSpPr>
          <p:nvPr>
            <p:ph type="sldImg"/>
          </p:nvPr>
        </p:nvSpPr>
        <p:spPr>
          <a:xfrm>
            <a:off x="1181100" y="698500"/>
            <a:ext cx="4649788" cy="3487738"/>
          </a:xfrm>
          <a:ln/>
        </p:spPr>
      </p:sp>
      <p:sp>
        <p:nvSpPr>
          <p:cNvPr id="43011" name="Rectangle 3"/>
          <p:cNvSpPr>
            <a:spLocks noGrp="1" noChangeArrowheads="1"/>
          </p:cNvSpPr>
          <p:nvPr>
            <p:ph type="body" idx="1"/>
          </p:nvPr>
        </p:nvSpPr>
        <p:spPr>
          <a:xfrm>
            <a:off x="934720" y="4415790"/>
            <a:ext cx="5140960" cy="4183380"/>
          </a:xfrm>
          <a:noFill/>
          <a:ln/>
        </p:spPr>
        <p:txBody>
          <a:bodyPr/>
          <a:lstStyle/>
          <a:p>
            <a:pPr>
              <a:buFontTx/>
              <a:buChar char="•"/>
            </a:pPr>
            <a:r>
              <a:rPr lang="en-US" sz="1400" dirty="0">
                <a:latin typeface="Arial" pitchFamily="34" charset="0"/>
              </a:rPr>
              <a:t>On January 15, you can begin creating your rank order list.</a:t>
            </a:r>
          </a:p>
          <a:p>
            <a:pPr>
              <a:buFontTx/>
              <a:buChar char="•"/>
            </a:pPr>
            <a:r>
              <a:rPr lang="en-US" sz="1400" dirty="0">
                <a:latin typeface="Arial" pitchFamily="34" charset="0"/>
              </a:rPr>
              <a:t>On January 31, programs must notify the NRMP of the final number of positions (quota) that will be in the Match.</a:t>
            </a:r>
          </a:p>
          <a:p>
            <a:pPr>
              <a:buFontTx/>
              <a:buChar char="•"/>
            </a:pPr>
            <a:r>
              <a:rPr lang="en-US" sz="1400" dirty="0">
                <a:latin typeface="Arial" pitchFamily="34" charset="0"/>
              </a:rPr>
              <a:t>On February 20, the R3 system closes at </a:t>
            </a:r>
            <a:r>
              <a:rPr lang="en-US" sz="1400" dirty="0">
                <a:solidFill>
                  <a:srgbClr val="FF0000"/>
                </a:solidFill>
                <a:latin typeface="Arial" pitchFamily="34" charset="0"/>
              </a:rPr>
              <a:t>9:00 p.m. eastern time</a:t>
            </a:r>
            <a:r>
              <a:rPr lang="en-US" sz="1400" dirty="0">
                <a:latin typeface="Arial" pitchFamily="34" charset="0"/>
              </a:rPr>
              <a:t>.  You will not be able to create, change, or certify a rank order list after that time.</a:t>
            </a:r>
          </a:p>
          <a:p>
            <a:pPr>
              <a:buFontTx/>
              <a:buChar char="•"/>
            </a:pPr>
            <a:r>
              <a:rPr lang="en-US" sz="1400" dirty="0">
                <a:latin typeface="Arial" pitchFamily="34" charset="0"/>
              </a:rPr>
              <a:t>On March 11, you will receive an email from the NRMP to let you know whether you matched, but not to which program you matched.</a:t>
            </a:r>
          </a:p>
          <a:p>
            <a:pPr>
              <a:buFontTx/>
              <a:buChar char="•"/>
            </a:pPr>
            <a:r>
              <a:rPr lang="en-US" sz="1400" dirty="0">
                <a:latin typeface="Arial" pitchFamily="34" charset="0"/>
              </a:rPr>
              <a:t>On March 11 at noon eastern time, the list of unfilled programs will be available.  Only SOAP eligible unmatched applicants, unfilled programs, and  medical schools will have access to that information.</a:t>
            </a:r>
          </a:p>
          <a:p>
            <a:pPr>
              <a:buFontTx/>
              <a:buChar char="•"/>
            </a:pPr>
            <a:r>
              <a:rPr lang="en-US" sz="1400" dirty="0">
                <a:latin typeface="Arial" pitchFamily="34" charset="0"/>
              </a:rPr>
              <a:t>On March 15 at 1:00 p.m. eastern time, after the medical school’s Match Day ceremony, the program(s) to which you matched will be posted on the NRMP web site.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179BBBE-5BF2-4286-BCC0-836CD781C1D0}" type="slidenum">
              <a:rPr lang="en-US" smtClean="0"/>
              <a:pPr>
                <a:defRPr/>
              </a:pPr>
              <a:t>26</a:t>
            </a:fld>
            <a:endParaRPr lang="en-US"/>
          </a:p>
        </p:txBody>
      </p:sp>
    </p:spTree>
    <p:extLst>
      <p:ext uri="{BB962C8B-B14F-4D97-AF65-F5344CB8AC3E}">
        <p14:creationId xmlns:p14="http://schemas.microsoft.com/office/powerpoint/2010/main" val="14363588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Program Director Survey, these are the top 5 factors Program Directors cited</a:t>
            </a:r>
            <a:r>
              <a:rPr lang="en-US" baseline="0" dirty="0" smtClean="0"/>
              <a:t> as criteria for Interview Selection…  MSPE ranks #8, Class ranking #10</a:t>
            </a:r>
            <a:endParaRPr lang="en-US" dirty="0"/>
          </a:p>
        </p:txBody>
      </p:sp>
      <p:sp>
        <p:nvSpPr>
          <p:cNvPr id="4" name="Slide Number Placeholder 3"/>
          <p:cNvSpPr>
            <a:spLocks noGrp="1"/>
          </p:cNvSpPr>
          <p:nvPr>
            <p:ph type="sldNum" sz="quarter" idx="10"/>
          </p:nvPr>
        </p:nvSpPr>
        <p:spPr/>
        <p:txBody>
          <a:bodyPr/>
          <a:lstStyle/>
          <a:p>
            <a:pPr>
              <a:defRPr/>
            </a:pPr>
            <a:fld id="{2179BBBE-5BF2-4286-BCC0-836CD781C1D0}" type="slidenum">
              <a:rPr lang="en-US" smtClean="0"/>
              <a:pPr>
                <a:defRPr/>
              </a:pPr>
              <a:t>27</a:t>
            </a:fld>
            <a:endParaRPr lang="en-US"/>
          </a:p>
        </p:txBody>
      </p:sp>
    </p:spTree>
    <p:extLst>
      <p:ext uri="{BB962C8B-B14F-4D97-AF65-F5344CB8AC3E}">
        <p14:creationId xmlns:p14="http://schemas.microsoft.com/office/powerpoint/2010/main" val="3272086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179BBBE-5BF2-4286-BCC0-836CD781C1D0}" type="slidenum">
              <a:rPr lang="en-US" smtClean="0"/>
              <a:pPr>
                <a:defRPr/>
              </a:pPr>
              <a:t>28</a:t>
            </a:fld>
            <a:endParaRPr lang="en-US"/>
          </a:p>
        </p:txBody>
      </p:sp>
    </p:spTree>
    <p:extLst>
      <p:ext uri="{BB962C8B-B14F-4D97-AF65-F5344CB8AC3E}">
        <p14:creationId xmlns:p14="http://schemas.microsoft.com/office/powerpoint/2010/main" val="508548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Lloyd Shapley and Alvin Roth </a:t>
            </a:r>
          </a:p>
          <a:p>
            <a:r>
              <a:rPr lang="en-US" dirty="0" smtClean="0"/>
              <a:t>Nobel Prize in economics</a:t>
            </a:r>
          </a:p>
          <a:p>
            <a:r>
              <a:rPr lang="en-US" dirty="0" smtClean="0"/>
              <a:t>Matching </a:t>
            </a:r>
            <a:r>
              <a:rPr lang="en-US" dirty="0" err="1" smtClean="0"/>
              <a:t>theoryithm</a:t>
            </a:r>
            <a:r>
              <a:rPr lang="en-US" dirty="0" smtClean="0"/>
              <a:t> in which men and women rank each other as potential mates and a series of offer rounds produces a best match. The Gale-Shapley algorithm is the basis of the matching algorithm used by the NRMP, and Roth worked with NRMP to adapt it so that it proposes matches on the basis of the applicant rather than the program rank order lists. Roth also has applied the algorithm to the New York City schools, and research is underway to use it for kidney donors and patients who need transplants.</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2179BBBE-5BF2-4286-BCC0-836CD781C1D0}"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179BBBE-5BF2-4286-BCC0-836CD781C1D0}" type="slidenum">
              <a:rPr lang="en-US" smtClean="0"/>
              <a:pPr>
                <a:defRPr/>
              </a:pPr>
              <a:t>3</a:t>
            </a:fld>
            <a:endParaRPr lang="en-US"/>
          </a:p>
        </p:txBody>
      </p:sp>
    </p:spTree>
    <p:extLst>
      <p:ext uri="{BB962C8B-B14F-4D97-AF65-F5344CB8AC3E}">
        <p14:creationId xmlns:p14="http://schemas.microsoft.com/office/powerpoint/2010/main" val="13351181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p:spPr>
        <p:txBody>
          <a:bodyPr/>
          <a:lstStyle/>
          <a:p>
            <a:fld id="{3B13CB74-CB20-47CC-8BCF-C9B60916CCA2}" type="slidenum">
              <a:rPr lang="en-US" smtClean="0"/>
              <a:pPr/>
              <a:t>30</a:t>
            </a:fld>
            <a:endParaRPr lang="en-US" smtClean="0"/>
          </a:p>
        </p:txBody>
      </p:sp>
      <p:sp>
        <p:nvSpPr>
          <p:cNvPr id="48130" name="Rectangle 2"/>
          <p:cNvSpPr>
            <a:spLocks noGrp="1" noRot="1" noChangeAspect="1" noChangeArrowheads="1" noTextEdit="1"/>
          </p:cNvSpPr>
          <p:nvPr>
            <p:ph type="sldImg"/>
          </p:nvPr>
        </p:nvSpPr>
        <p:spPr>
          <a:xfrm>
            <a:off x="1181100" y="698500"/>
            <a:ext cx="4649788" cy="3487738"/>
          </a:xfrm>
          <a:ln/>
        </p:spPr>
      </p:sp>
      <p:sp>
        <p:nvSpPr>
          <p:cNvPr id="48131" name="Rectangle 3"/>
          <p:cNvSpPr>
            <a:spLocks noGrp="1" noChangeArrowheads="1"/>
          </p:cNvSpPr>
          <p:nvPr>
            <p:ph type="body" idx="1"/>
          </p:nvPr>
        </p:nvSpPr>
        <p:spPr>
          <a:xfrm>
            <a:off x="934720" y="4415790"/>
            <a:ext cx="5140960" cy="4183380"/>
          </a:xfrm>
          <a:noFill/>
          <a:ln/>
        </p:spPr>
        <p:txBody>
          <a:bodyPr/>
          <a:lstStyle/>
          <a:p>
            <a:pPr eaLnBrk="1" hangingPunct="1">
              <a:buFontTx/>
              <a:buChar char="•"/>
            </a:pPr>
            <a:r>
              <a:rPr lang="en-US" smtClean="0"/>
              <a:t>For a detailed explanation of the algorithm, see http://www.nrmp.org/res_match/about_res/algorithms.html</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p:spPr>
        <p:txBody>
          <a:bodyPr/>
          <a:lstStyle/>
          <a:p>
            <a:fld id="{FD4C10CD-68DE-40D2-AE9E-BF71D73F22B6}" type="slidenum">
              <a:rPr lang="en-US" smtClean="0"/>
              <a:pPr/>
              <a:t>31</a:t>
            </a:fld>
            <a:endParaRPr lang="en-US" smtClean="0"/>
          </a:p>
        </p:txBody>
      </p:sp>
      <p:sp>
        <p:nvSpPr>
          <p:cNvPr id="50178" name="Rectangle 2"/>
          <p:cNvSpPr>
            <a:spLocks noGrp="1" noRot="1" noChangeAspect="1" noChangeArrowheads="1" noTextEdit="1"/>
          </p:cNvSpPr>
          <p:nvPr>
            <p:ph type="sldImg"/>
          </p:nvPr>
        </p:nvSpPr>
        <p:spPr>
          <a:xfrm>
            <a:off x="1181100" y="698500"/>
            <a:ext cx="4649788" cy="3487738"/>
          </a:xfrm>
          <a:ln/>
        </p:spPr>
      </p:sp>
      <p:sp>
        <p:nvSpPr>
          <p:cNvPr id="50179" name="Rectangle 3"/>
          <p:cNvSpPr>
            <a:spLocks noGrp="1" noChangeArrowheads="1"/>
          </p:cNvSpPr>
          <p:nvPr>
            <p:ph type="body" idx="1"/>
          </p:nvPr>
        </p:nvSpPr>
        <p:spPr>
          <a:xfrm>
            <a:off x="934720" y="4415790"/>
            <a:ext cx="5140960" cy="4183380"/>
          </a:xfrm>
          <a:noFill/>
          <a:ln/>
        </p:spPr>
        <p:txBody>
          <a:bodyPr/>
          <a:lstStyle/>
          <a:p>
            <a:pPr eaLnBrk="1" hangingPunct="1">
              <a:buFontTx/>
              <a:buChar char="•"/>
            </a:pPr>
            <a:r>
              <a:rPr lang="en-US" sz="1400" dirty="0"/>
              <a:t>If a match does not occur at rank #1, the algorithm proceeds down the applicant’s list rank by rank until it finds a match or it runs out of ranks, in which case the applicant remains unmatched.</a:t>
            </a:r>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p:spPr>
        <p:txBody>
          <a:bodyPr/>
          <a:lstStyle/>
          <a:p>
            <a:fld id="{ACE5DBC4-239D-4891-A57B-633A337E4F0C}" type="slidenum">
              <a:rPr lang="en-US" smtClean="0"/>
              <a:pPr/>
              <a:t>32</a:t>
            </a:fld>
            <a:endParaRPr lang="en-US" smtClean="0"/>
          </a:p>
        </p:txBody>
      </p:sp>
      <p:sp>
        <p:nvSpPr>
          <p:cNvPr id="52226" name="Rectangle 2"/>
          <p:cNvSpPr>
            <a:spLocks noGrp="1" noRot="1" noChangeAspect="1" noChangeArrowheads="1" noTextEdit="1"/>
          </p:cNvSpPr>
          <p:nvPr>
            <p:ph type="sldImg"/>
          </p:nvPr>
        </p:nvSpPr>
        <p:spPr>
          <a:xfrm>
            <a:off x="1181100" y="698500"/>
            <a:ext cx="4649788" cy="3487738"/>
          </a:xfrm>
          <a:ln/>
        </p:spPr>
      </p:sp>
      <p:sp>
        <p:nvSpPr>
          <p:cNvPr id="52227" name="Rectangle 3"/>
          <p:cNvSpPr>
            <a:spLocks noGrp="1" noChangeArrowheads="1"/>
          </p:cNvSpPr>
          <p:nvPr>
            <p:ph type="body" idx="1"/>
          </p:nvPr>
        </p:nvSpPr>
        <p:spPr>
          <a:xfrm>
            <a:off x="934720" y="4415790"/>
            <a:ext cx="5140960" cy="4183380"/>
          </a:xfrm>
          <a:noFill/>
          <a:ln/>
        </p:spPr>
        <p:txBody>
          <a:bodyPr/>
          <a:lstStyle/>
          <a:p>
            <a:r>
              <a:rPr lang="en-US" dirty="0" smtClean="0">
                <a:latin typeface="Arial" pitchFamily="34" charset="0"/>
              </a:rPr>
              <a:t>The NRMP recommends applicants consider carefully the programs they include on their rank order list.  In certifying a rank order list, the applicant is entering into a </a:t>
            </a:r>
            <a:r>
              <a:rPr lang="en-US" u="sng" dirty="0" smtClean="0">
                <a:latin typeface="Arial" pitchFamily="34" charset="0"/>
              </a:rPr>
              <a:t>contract</a:t>
            </a:r>
            <a:r>
              <a:rPr lang="en-US" dirty="0" smtClean="0">
                <a:latin typeface="Arial" pitchFamily="34" charset="0"/>
              </a:rPr>
              <a:t> with the NRMP to accept a position at </a:t>
            </a:r>
            <a:r>
              <a:rPr lang="en-US" b="1" dirty="0" smtClean="0">
                <a:latin typeface="Arial" pitchFamily="34" charset="0"/>
              </a:rPr>
              <a:t>ANY</a:t>
            </a:r>
            <a:r>
              <a:rPr lang="en-US" dirty="0" smtClean="0">
                <a:latin typeface="Arial" pitchFamily="34" charset="0"/>
              </a:rPr>
              <a:t> program should a match occur and to begin training on the date specified in the appointment contract.  Failure to accept the position will subject the applicant to a violation investigation and could result in the levying of sanctions.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179BBBE-5BF2-4286-BCC0-836CD781C1D0}" type="slidenum">
              <a:rPr lang="en-US" smtClean="0"/>
              <a:pPr>
                <a:defRPr/>
              </a:pPr>
              <a:t>33</a:t>
            </a:fld>
            <a:endParaRPr lang="en-US"/>
          </a:p>
        </p:txBody>
      </p:sp>
    </p:spTree>
    <p:extLst>
      <p:ext uri="{BB962C8B-B14F-4D97-AF65-F5344CB8AC3E}">
        <p14:creationId xmlns:p14="http://schemas.microsoft.com/office/powerpoint/2010/main" val="42261715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179BBBE-5BF2-4286-BCC0-836CD781C1D0}" type="slidenum">
              <a:rPr lang="en-US" smtClean="0"/>
              <a:pPr>
                <a:defRPr/>
              </a:pPr>
              <a:t>34</a:t>
            </a:fld>
            <a:endParaRPr lang="en-US"/>
          </a:p>
        </p:txBody>
      </p:sp>
    </p:spTree>
    <p:extLst>
      <p:ext uri="{BB962C8B-B14F-4D97-AF65-F5344CB8AC3E}">
        <p14:creationId xmlns:p14="http://schemas.microsoft.com/office/powerpoint/2010/main" val="3918144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a:ln/>
        </p:spPr>
      </p:sp>
      <p:sp>
        <p:nvSpPr>
          <p:cNvPr id="55298" name="Notes Placeholder 2"/>
          <p:cNvSpPr>
            <a:spLocks noGrp="1"/>
          </p:cNvSpPr>
          <p:nvPr>
            <p:ph type="body" idx="1"/>
          </p:nvPr>
        </p:nvSpPr>
        <p:spPr>
          <a:noFill/>
          <a:ln/>
        </p:spPr>
        <p:txBody>
          <a:bodyPr/>
          <a:lstStyle/>
          <a:p>
            <a:r>
              <a:rPr lang="en-US" dirty="0" smtClean="0">
                <a:latin typeface="Arial" pitchFamily="34" charset="0"/>
              </a:rPr>
              <a:t>The NRMP allows for match commitments to be waived under special circumstances.  </a:t>
            </a:r>
          </a:p>
          <a:p>
            <a:pPr>
              <a:buFontTx/>
              <a:buChar char="•"/>
            </a:pPr>
            <a:r>
              <a:rPr lang="en-US" dirty="0" smtClean="0">
                <a:latin typeface="Arial" pitchFamily="34" charset="0"/>
              </a:rPr>
              <a:t>Hardship waivers may be granted to applicants facing unexpected, life-changing circumstances that would impede their ability to perform in a residency training program.</a:t>
            </a:r>
          </a:p>
          <a:p>
            <a:pPr>
              <a:buFontTx/>
              <a:buChar char="•"/>
            </a:pPr>
            <a:r>
              <a:rPr lang="en-US" dirty="0" smtClean="0">
                <a:latin typeface="Arial" pitchFamily="34" charset="0"/>
              </a:rPr>
              <a:t>Change of specialty waivers may be granted to applicants who match to advanced (PGY-2) specialty positions and who wish to pursue a different specialty.  Waiver requests </a:t>
            </a:r>
            <a:r>
              <a:rPr lang="en-US" b="1" dirty="0" smtClean="0">
                <a:latin typeface="Arial" pitchFamily="34" charset="0"/>
              </a:rPr>
              <a:t>MUST</a:t>
            </a:r>
            <a:r>
              <a:rPr lang="en-US" dirty="0" smtClean="0">
                <a:latin typeface="Arial" pitchFamily="34" charset="0"/>
              </a:rPr>
              <a:t> be submitted by January 15 prior to the start of training in order to be considered.  Change of specialty waivers will </a:t>
            </a:r>
            <a:r>
              <a:rPr lang="en-US" b="1" dirty="0" smtClean="0">
                <a:latin typeface="Arial" pitchFamily="34" charset="0"/>
              </a:rPr>
              <a:t>NOT</a:t>
            </a:r>
            <a:r>
              <a:rPr lang="en-US" dirty="0" smtClean="0">
                <a:latin typeface="Arial" pitchFamily="34" charset="0"/>
              </a:rPr>
              <a:t> be granted to applicants who match to preliminary or categorical (PGY-1) positions that commence July 1 after the Match.  </a:t>
            </a:r>
          </a:p>
          <a:p>
            <a:pPr>
              <a:buFontTx/>
              <a:buChar char="•"/>
            </a:pPr>
            <a:r>
              <a:rPr lang="en-US" dirty="0" smtClean="0">
                <a:latin typeface="Arial" pitchFamily="34" charset="0"/>
              </a:rPr>
              <a:t>Waiver requests </a:t>
            </a:r>
            <a:r>
              <a:rPr lang="en-US" b="1" dirty="0" smtClean="0">
                <a:latin typeface="Arial" pitchFamily="34" charset="0"/>
              </a:rPr>
              <a:t>MUST</a:t>
            </a:r>
            <a:r>
              <a:rPr lang="en-US" dirty="0" smtClean="0">
                <a:latin typeface="Arial" pitchFamily="34" charset="0"/>
              </a:rPr>
              <a:t> be submitted in writing to the NRMP.  Applicants and programs are </a:t>
            </a:r>
            <a:r>
              <a:rPr lang="en-US" b="1" dirty="0" smtClean="0">
                <a:latin typeface="Arial" pitchFamily="34" charset="0"/>
              </a:rPr>
              <a:t>NOT</a:t>
            </a:r>
            <a:r>
              <a:rPr lang="en-US" dirty="0" smtClean="0">
                <a:latin typeface="Arial" pitchFamily="34" charset="0"/>
              </a:rPr>
              <a:t> authorized to release each other from a match commitment.</a:t>
            </a:r>
          </a:p>
          <a:p>
            <a:endParaRPr lang="en-US" dirty="0" smtClean="0">
              <a:latin typeface="Arial" pitchFamily="34" charset="0"/>
            </a:endParaRPr>
          </a:p>
          <a:p>
            <a:endParaRPr lang="en-US" dirty="0" smtClean="0"/>
          </a:p>
        </p:txBody>
      </p:sp>
      <p:sp>
        <p:nvSpPr>
          <p:cNvPr id="55299" name="Slide Number Placeholder 3"/>
          <p:cNvSpPr>
            <a:spLocks noGrp="1"/>
          </p:cNvSpPr>
          <p:nvPr>
            <p:ph type="sldNum" sz="quarter" idx="5"/>
          </p:nvPr>
        </p:nvSpPr>
        <p:spPr>
          <a:noFill/>
        </p:spPr>
        <p:txBody>
          <a:bodyPr/>
          <a:lstStyle/>
          <a:p>
            <a:fld id="{9B7D5D9D-ABEC-49A2-8862-49F7F828D60F}" type="slidenum">
              <a:rPr lang="en-US" smtClean="0"/>
              <a:pPr/>
              <a:t>35</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179BBBE-5BF2-4286-BCC0-836CD781C1D0}" type="slidenum">
              <a:rPr lang="en-US" smtClean="0"/>
              <a:pPr>
                <a:defRPr/>
              </a:pPr>
              <a:t>36</a:t>
            </a:fld>
            <a:endParaRPr lang="en-US"/>
          </a:p>
        </p:txBody>
      </p:sp>
    </p:spTree>
    <p:extLst>
      <p:ext uri="{BB962C8B-B14F-4D97-AF65-F5344CB8AC3E}">
        <p14:creationId xmlns:p14="http://schemas.microsoft.com/office/powerpoint/2010/main" val="38101544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p:spPr>
        <p:txBody>
          <a:bodyPr/>
          <a:lstStyle/>
          <a:p>
            <a:fld id="{66EA6459-AF3E-49DE-BD09-CF0BBAB83386}" type="slidenum">
              <a:rPr lang="en-US" smtClean="0"/>
              <a:pPr/>
              <a:t>37</a:t>
            </a:fld>
            <a:endParaRPr lang="en-US" smtClean="0"/>
          </a:p>
        </p:txBody>
      </p:sp>
      <p:sp>
        <p:nvSpPr>
          <p:cNvPr id="58370" name="Rectangle 2"/>
          <p:cNvSpPr>
            <a:spLocks noGrp="1" noRot="1" noChangeAspect="1" noChangeArrowheads="1" noTextEdit="1"/>
          </p:cNvSpPr>
          <p:nvPr>
            <p:ph type="sldImg"/>
          </p:nvPr>
        </p:nvSpPr>
        <p:spPr>
          <a:xfrm>
            <a:off x="1181100" y="698500"/>
            <a:ext cx="4649788" cy="3487738"/>
          </a:xfrm>
          <a:ln/>
        </p:spPr>
      </p:sp>
      <p:sp>
        <p:nvSpPr>
          <p:cNvPr id="58371" name="Rectangle 3"/>
          <p:cNvSpPr>
            <a:spLocks noGrp="1" noChangeArrowheads="1"/>
          </p:cNvSpPr>
          <p:nvPr>
            <p:ph type="body" idx="1"/>
          </p:nvPr>
        </p:nvSpPr>
        <p:spPr>
          <a:xfrm>
            <a:off x="934720" y="4415790"/>
            <a:ext cx="5140960" cy="4183380"/>
          </a:xfrm>
          <a:noFill/>
          <a:ln/>
        </p:spPr>
        <p:txBody>
          <a:bodyPr/>
          <a:lstStyle/>
          <a:p>
            <a:pPr eaLnBrk="1" hangingPunct="1">
              <a:buFontTx/>
              <a:buChar char="•"/>
            </a:pPr>
            <a:r>
              <a:rPr lang="en-US" sz="1400" dirty="0"/>
              <a:t>Did the applicant who received this letter match to this program?</a:t>
            </a:r>
          </a:p>
          <a:p>
            <a:pPr eaLnBrk="1" hangingPunct="1">
              <a:buFontTx/>
              <a:buChar char="•"/>
            </a:pPr>
            <a:r>
              <a:rPr lang="en-US" sz="1400" b="1" dirty="0"/>
              <a:t>No</a:t>
            </a:r>
            <a:r>
              <a:rPr lang="en-US" sz="1400" dirty="0"/>
              <a:t> - and this is taken from a real letter.</a:t>
            </a:r>
          </a:p>
          <a:p>
            <a:pPr eaLnBrk="1" hangingPunct="1">
              <a:buFontTx/>
              <a:buChar char="•"/>
            </a:pPr>
            <a:r>
              <a:rPr lang="en-US" sz="1400" dirty="0"/>
              <a:t>Be wary of such comments or letters.  They are not binding.  Do not put too much weight on them when preparing your rank order list.</a:t>
            </a:r>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txBox="1">
            <a:spLocks noGrp="1" noChangeArrowheads="1"/>
          </p:cNvSpPr>
          <p:nvPr/>
        </p:nvSpPr>
        <p:spPr bwMode="auto">
          <a:xfrm>
            <a:off x="3972560" y="8829967"/>
            <a:ext cx="3037840" cy="466433"/>
          </a:xfrm>
          <a:prstGeom prst="rect">
            <a:avLst/>
          </a:prstGeom>
          <a:noFill/>
          <a:ln w="9525">
            <a:noFill/>
            <a:miter lim="800000"/>
            <a:headEnd/>
            <a:tailEnd/>
          </a:ln>
        </p:spPr>
        <p:txBody>
          <a:bodyPr lIns="93172" tIns="46586" rIns="93172" bIns="46586" anchor="b"/>
          <a:lstStyle/>
          <a:p>
            <a:pPr algn="r" eaLnBrk="0" hangingPunct="0"/>
            <a:fld id="{E2294E0C-95A1-4308-A83E-43CF1833454D}" type="slidenum">
              <a:rPr lang="en-US" sz="1300"/>
              <a:pPr algn="r" eaLnBrk="0" hangingPunct="0"/>
              <a:t>38</a:t>
            </a:fld>
            <a:endParaRPr lang="en-US" sz="1300" dirty="0"/>
          </a:p>
        </p:txBody>
      </p:sp>
      <p:sp>
        <p:nvSpPr>
          <p:cNvPr id="60418" name="Rectangle 2"/>
          <p:cNvSpPr>
            <a:spLocks noGrp="1" noRot="1" noChangeAspect="1" noChangeArrowheads="1" noTextEdit="1"/>
          </p:cNvSpPr>
          <p:nvPr>
            <p:ph type="sldImg"/>
          </p:nvPr>
        </p:nvSpPr>
        <p:spPr>
          <a:xfrm>
            <a:off x="1181100" y="698500"/>
            <a:ext cx="4649788" cy="3487738"/>
          </a:xfrm>
          <a:ln/>
        </p:spPr>
      </p:sp>
      <p:sp>
        <p:nvSpPr>
          <p:cNvPr id="60419" name="Rectangle 3"/>
          <p:cNvSpPr>
            <a:spLocks noGrp="1" noChangeArrowheads="1"/>
          </p:cNvSpPr>
          <p:nvPr>
            <p:ph type="body" idx="1"/>
          </p:nvPr>
        </p:nvSpPr>
        <p:spPr>
          <a:xfrm>
            <a:off x="934720" y="4415790"/>
            <a:ext cx="5140960" cy="4183380"/>
          </a:xfrm>
          <a:noFill/>
          <a:ln/>
        </p:spPr>
        <p:txBody>
          <a:bodyPr/>
          <a:lstStyle/>
          <a:p>
            <a:pPr>
              <a:buFontTx/>
              <a:buChar char="•"/>
            </a:pPr>
            <a:r>
              <a:rPr lang="en-US" sz="1400" dirty="0"/>
              <a:t>Once you have certified your rank order list - forget about it for a few days.</a:t>
            </a:r>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p:spPr>
        <p:txBody>
          <a:bodyPr/>
          <a:lstStyle/>
          <a:p>
            <a:fld id="{11242328-6A02-4B71-B6DC-74DCC8F15ABF}" type="slidenum">
              <a:rPr lang="en-US" smtClean="0"/>
              <a:pPr/>
              <a:t>39</a:t>
            </a:fld>
            <a:endParaRPr lang="en-US" smtClean="0"/>
          </a:p>
        </p:txBody>
      </p:sp>
      <p:sp>
        <p:nvSpPr>
          <p:cNvPr id="62466" name="Rectangle 2"/>
          <p:cNvSpPr>
            <a:spLocks noGrp="1" noRot="1" noChangeAspect="1" noChangeArrowheads="1" noTextEdit="1"/>
          </p:cNvSpPr>
          <p:nvPr>
            <p:ph type="sldImg"/>
          </p:nvPr>
        </p:nvSpPr>
        <p:spPr>
          <a:xfrm>
            <a:off x="1181100" y="698500"/>
            <a:ext cx="4649788" cy="3487738"/>
          </a:xfrm>
          <a:ln/>
        </p:spPr>
      </p:sp>
      <p:sp>
        <p:nvSpPr>
          <p:cNvPr id="62467" name="Rectangle 3"/>
          <p:cNvSpPr>
            <a:spLocks noGrp="1" noChangeArrowheads="1"/>
          </p:cNvSpPr>
          <p:nvPr>
            <p:ph type="body" idx="1"/>
          </p:nvPr>
        </p:nvSpPr>
        <p:spPr>
          <a:xfrm>
            <a:off x="934720" y="4415790"/>
            <a:ext cx="5140960" cy="4183380"/>
          </a:xfrm>
          <a:noFill/>
          <a:ln/>
        </p:spPr>
        <p:txBody>
          <a:bodyPr/>
          <a:lstStyle/>
          <a:p>
            <a:pPr eaLnBrk="1" hangingPunct="1"/>
            <a:r>
              <a:rPr lang="en-US" b="1" smtClean="0"/>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179BBBE-5BF2-4286-BCC0-836CD781C1D0}" type="slidenum">
              <a:rPr lang="en-US" smtClean="0"/>
              <a:pPr>
                <a:defRPr/>
              </a:pPr>
              <a:t>4</a:t>
            </a:fld>
            <a:endParaRPr lang="en-US"/>
          </a:p>
        </p:txBody>
      </p:sp>
    </p:spTree>
    <p:extLst>
      <p:ext uri="{BB962C8B-B14F-4D97-AF65-F5344CB8AC3E}">
        <p14:creationId xmlns:p14="http://schemas.microsoft.com/office/powerpoint/2010/main" val="8867164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Replaces</a:t>
            </a:r>
            <a:r>
              <a:rPr lang="en-US" baseline="0" dirty="0" smtClean="0"/>
              <a:t> the Scramble</a:t>
            </a:r>
            <a:endParaRPr lang="en-US" dirty="0"/>
          </a:p>
        </p:txBody>
      </p:sp>
      <p:sp>
        <p:nvSpPr>
          <p:cNvPr id="4" name="Slide Number Placeholder 3"/>
          <p:cNvSpPr>
            <a:spLocks noGrp="1"/>
          </p:cNvSpPr>
          <p:nvPr>
            <p:ph type="sldNum" sz="quarter" idx="10"/>
          </p:nvPr>
        </p:nvSpPr>
        <p:spPr/>
        <p:txBody>
          <a:bodyPr/>
          <a:lstStyle/>
          <a:p>
            <a:pPr>
              <a:defRPr/>
            </a:pPr>
            <a:fld id="{2179BBBE-5BF2-4286-BCC0-836CD781C1D0}" type="slidenum">
              <a:rPr lang="en-US" smtClean="0"/>
              <a:pPr>
                <a:defRPr/>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179BBBE-5BF2-4286-BCC0-836CD781C1D0}" type="slidenum">
              <a:rPr lang="en-US" smtClean="0"/>
              <a:pPr>
                <a:defRPr/>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179BBBE-5BF2-4286-BCC0-836CD781C1D0}" type="slidenum">
              <a:rPr lang="en-US" smtClean="0"/>
              <a:pPr>
                <a:defRPr/>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179BBBE-5BF2-4286-BCC0-836CD781C1D0}" type="slidenum">
              <a:rPr lang="en-US" smtClean="0"/>
              <a:pPr>
                <a:defRPr/>
              </a:pPr>
              <a:t>43</a:t>
            </a:fld>
            <a:endParaRPr lang="en-US"/>
          </a:p>
        </p:txBody>
      </p:sp>
    </p:spTree>
    <p:extLst>
      <p:ext uri="{BB962C8B-B14F-4D97-AF65-F5344CB8AC3E}">
        <p14:creationId xmlns:p14="http://schemas.microsoft.com/office/powerpoint/2010/main" val="39086852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179BBBE-5BF2-4286-BCC0-836CD781C1D0}" type="slidenum">
              <a:rPr lang="en-US" smtClean="0"/>
              <a:pPr>
                <a:defRPr/>
              </a:pPr>
              <a:t>44</a:t>
            </a:fld>
            <a:endParaRPr lang="en-US"/>
          </a:p>
        </p:txBody>
      </p:sp>
    </p:spTree>
    <p:extLst>
      <p:ext uri="{BB962C8B-B14F-4D97-AF65-F5344CB8AC3E}">
        <p14:creationId xmlns:p14="http://schemas.microsoft.com/office/powerpoint/2010/main" val="11453919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179BBBE-5BF2-4286-BCC0-836CD781C1D0}" type="slidenum">
              <a:rPr lang="en-US" smtClean="0"/>
              <a:pPr>
                <a:defRPr/>
              </a:pPr>
              <a:t>45</a:t>
            </a:fld>
            <a:endParaRPr lang="en-US"/>
          </a:p>
        </p:txBody>
      </p:sp>
    </p:spTree>
    <p:extLst>
      <p:ext uri="{BB962C8B-B14F-4D97-AF65-F5344CB8AC3E}">
        <p14:creationId xmlns:p14="http://schemas.microsoft.com/office/powerpoint/2010/main" val="20214449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179BBBE-5BF2-4286-BCC0-836CD781C1D0}" type="slidenum">
              <a:rPr lang="en-US" smtClean="0"/>
              <a:pPr>
                <a:defRPr/>
              </a:pPr>
              <a:t>46</a:t>
            </a:fld>
            <a:endParaRPr lang="en-US"/>
          </a:p>
        </p:txBody>
      </p:sp>
    </p:spTree>
    <p:extLst>
      <p:ext uri="{BB962C8B-B14F-4D97-AF65-F5344CB8AC3E}">
        <p14:creationId xmlns:p14="http://schemas.microsoft.com/office/powerpoint/2010/main" val="36019127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179BBBE-5BF2-4286-BCC0-836CD781C1D0}" type="slidenum">
              <a:rPr lang="en-US" smtClean="0"/>
              <a:pPr>
                <a:defRPr/>
              </a:pPr>
              <a:t>47</a:t>
            </a:fld>
            <a:endParaRPr lang="en-US"/>
          </a:p>
        </p:txBody>
      </p:sp>
    </p:spTree>
    <p:extLst>
      <p:ext uri="{BB962C8B-B14F-4D97-AF65-F5344CB8AC3E}">
        <p14:creationId xmlns:p14="http://schemas.microsoft.com/office/powerpoint/2010/main" val="24881279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179BBBE-5BF2-4286-BCC0-836CD781C1D0}" type="slidenum">
              <a:rPr lang="en-US" smtClean="0"/>
              <a:pPr>
                <a:defRPr/>
              </a:pPr>
              <a:t>48</a:t>
            </a:fld>
            <a:endParaRPr lang="en-US"/>
          </a:p>
        </p:txBody>
      </p:sp>
    </p:spTree>
    <p:extLst>
      <p:ext uri="{BB962C8B-B14F-4D97-AF65-F5344CB8AC3E}">
        <p14:creationId xmlns:p14="http://schemas.microsoft.com/office/powerpoint/2010/main" val="18722791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179BBBE-5BF2-4286-BCC0-836CD781C1D0}" type="slidenum">
              <a:rPr lang="en-US" smtClean="0"/>
              <a:pPr>
                <a:defRPr/>
              </a:pPr>
              <a:t>49</a:t>
            </a:fld>
            <a:endParaRPr lang="en-US"/>
          </a:p>
        </p:txBody>
      </p:sp>
    </p:spTree>
    <p:extLst>
      <p:ext uri="{BB962C8B-B14F-4D97-AF65-F5344CB8AC3E}">
        <p14:creationId xmlns:p14="http://schemas.microsoft.com/office/powerpoint/2010/main" val="1980951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179BBBE-5BF2-4286-BCC0-836CD781C1D0}" type="slidenum">
              <a:rPr lang="en-US" smtClean="0"/>
              <a:pPr>
                <a:defRPr/>
              </a:pPr>
              <a:t>5</a:t>
            </a:fld>
            <a:endParaRPr lang="en-US"/>
          </a:p>
        </p:txBody>
      </p:sp>
    </p:spTree>
    <p:extLst>
      <p:ext uri="{BB962C8B-B14F-4D97-AF65-F5344CB8AC3E}">
        <p14:creationId xmlns:p14="http://schemas.microsoft.com/office/powerpoint/2010/main" val="12287501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179BBBE-5BF2-4286-BCC0-836CD781C1D0}" type="slidenum">
              <a:rPr lang="en-US" smtClean="0"/>
              <a:pPr>
                <a:defRPr/>
              </a:pPr>
              <a:t>50</a:t>
            </a:fld>
            <a:endParaRPr lang="en-US"/>
          </a:p>
        </p:txBody>
      </p:sp>
    </p:spTree>
    <p:extLst>
      <p:ext uri="{BB962C8B-B14F-4D97-AF65-F5344CB8AC3E}">
        <p14:creationId xmlns:p14="http://schemas.microsoft.com/office/powerpoint/2010/main" val="33362847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179BBBE-5BF2-4286-BCC0-836CD781C1D0}" type="slidenum">
              <a:rPr lang="en-US" smtClean="0"/>
              <a:pPr>
                <a:defRPr/>
              </a:pPr>
              <a:t>51</a:t>
            </a:fld>
            <a:endParaRPr lang="en-US"/>
          </a:p>
        </p:txBody>
      </p:sp>
    </p:spTree>
    <p:extLst>
      <p:ext uri="{BB962C8B-B14F-4D97-AF65-F5344CB8AC3E}">
        <p14:creationId xmlns:p14="http://schemas.microsoft.com/office/powerpoint/2010/main" val="32186922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times listed are EST.</a:t>
            </a:r>
            <a:r>
              <a:rPr lang="en-US" baseline="0" dirty="0" smtClean="0"/>
              <a:t> We will post a copy with CST.</a:t>
            </a:r>
            <a:endParaRPr lang="en-US" dirty="0"/>
          </a:p>
        </p:txBody>
      </p:sp>
      <p:sp>
        <p:nvSpPr>
          <p:cNvPr id="4" name="Slide Number Placeholder 3"/>
          <p:cNvSpPr>
            <a:spLocks noGrp="1"/>
          </p:cNvSpPr>
          <p:nvPr>
            <p:ph type="sldNum" sz="quarter" idx="10"/>
          </p:nvPr>
        </p:nvSpPr>
        <p:spPr/>
        <p:txBody>
          <a:bodyPr/>
          <a:lstStyle/>
          <a:p>
            <a:pPr>
              <a:defRPr/>
            </a:pPr>
            <a:fld id="{2179BBBE-5BF2-4286-BCC0-836CD781C1D0}" type="slidenum">
              <a:rPr lang="en-US" smtClean="0"/>
              <a:pPr>
                <a:defRPr/>
              </a:pPr>
              <a:t>52</a:t>
            </a:fld>
            <a:endParaRPr lang="en-US"/>
          </a:p>
        </p:txBody>
      </p:sp>
    </p:spTree>
    <p:extLst>
      <p:ext uri="{BB962C8B-B14F-4D97-AF65-F5344CB8AC3E}">
        <p14:creationId xmlns:p14="http://schemas.microsoft.com/office/powerpoint/2010/main" val="426492303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179BBBE-5BF2-4286-BCC0-836CD781C1D0}" type="slidenum">
              <a:rPr lang="en-US" smtClean="0"/>
              <a:pPr>
                <a:defRPr/>
              </a:pPr>
              <a:t>53</a:t>
            </a:fld>
            <a:endParaRPr lang="en-US"/>
          </a:p>
        </p:txBody>
      </p:sp>
    </p:spTree>
    <p:extLst>
      <p:ext uri="{BB962C8B-B14F-4D97-AF65-F5344CB8AC3E}">
        <p14:creationId xmlns:p14="http://schemas.microsoft.com/office/powerpoint/2010/main" val="3510642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txBox="1">
            <a:spLocks noGrp="1" noChangeArrowheads="1"/>
          </p:cNvSpPr>
          <p:nvPr/>
        </p:nvSpPr>
        <p:spPr bwMode="auto">
          <a:xfrm>
            <a:off x="3972560" y="8829967"/>
            <a:ext cx="3037840" cy="466433"/>
          </a:xfrm>
          <a:prstGeom prst="rect">
            <a:avLst/>
          </a:prstGeom>
          <a:noFill/>
          <a:ln w="9525">
            <a:noFill/>
            <a:miter lim="800000"/>
            <a:headEnd/>
            <a:tailEnd/>
          </a:ln>
        </p:spPr>
        <p:txBody>
          <a:bodyPr lIns="93172" tIns="46586" rIns="93172" bIns="46586" anchor="b"/>
          <a:lstStyle/>
          <a:p>
            <a:pPr algn="r" eaLnBrk="0" hangingPunct="0"/>
            <a:fld id="{85328BAD-40D4-4521-AF3B-4E498F3E2E31}" type="slidenum">
              <a:rPr lang="en-US" sz="1300"/>
              <a:pPr algn="r" eaLnBrk="0" hangingPunct="0"/>
              <a:t>6</a:t>
            </a:fld>
            <a:endParaRPr lang="en-US" sz="1300" dirty="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xfrm>
            <a:off x="934720" y="4415790"/>
            <a:ext cx="5140960" cy="4183380"/>
          </a:xfrm>
          <a:noFill/>
          <a:ln/>
        </p:spPr>
        <p:txBody>
          <a:bodyPr/>
          <a:lstStyle/>
          <a:p>
            <a:pPr>
              <a:buFontTx/>
              <a:buChar char="•"/>
            </a:pPr>
            <a:r>
              <a:rPr lang="en-US" dirty="0" smtClean="0"/>
              <a:t>These slides display the step-by-step process for creating and certifying the rank order lists that will be used in the Match and highlight important policy information </a:t>
            </a:r>
          </a:p>
          <a:p>
            <a:pPr>
              <a:buFontTx/>
              <a:buChar char="•"/>
            </a:pPr>
            <a:r>
              <a:rPr lang="en-US" dirty="0" smtClean="0"/>
              <a:t>These slides are based</a:t>
            </a:r>
            <a:r>
              <a:rPr lang="en-US" baseline="0" dirty="0" smtClean="0"/>
              <a:t> on 2012 info as </a:t>
            </a:r>
            <a:r>
              <a:rPr lang="en-US" dirty="0" smtClean="0"/>
              <a:t>2013 Match info has not yet been posted by NRMP. When it is, we will make it available</a:t>
            </a:r>
            <a:r>
              <a:rPr lang="en-US" baseline="0" dirty="0" smtClean="0"/>
              <a:t> to the class. We do not expect major changes. The main match will use the same system as in previous years. </a:t>
            </a: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txBox="1">
            <a:spLocks noGrp="1" noChangeArrowheads="1"/>
          </p:cNvSpPr>
          <p:nvPr/>
        </p:nvSpPr>
        <p:spPr bwMode="auto">
          <a:xfrm>
            <a:off x="3972560" y="8829967"/>
            <a:ext cx="3037840" cy="466433"/>
          </a:xfrm>
          <a:prstGeom prst="rect">
            <a:avLst/>
          </a:prstGeom>
          <a:noFill/>
          <a:ln w="9525">
            <a:noFill/>
            <a:miter lim="800000"/>
            <a:headEnd/>
            <a:tailEnd/>
          </a:ln>
        </p:spPr>
        <p:txBody>
          <a:bodyPr lIns="93172" tIns="46586" rIns="93172" bIns="46586" anchor="b"/>
          <a:lstStyle/>
          <a:p>
            <a:pPr algn="r" eaLnBrk="0" hangingPunct="0"/>
            <a:fld id="{BDBF12A2-5C9A-4844-9B0C-4DD448167396}" type="slidenum">
              <a:rPr lang="en-US" sz="1300"/>
              <a:pPr algn="r" eaLnBrk="0" hangingPunct="0"/>
              <a:t>7</a:t>
            </a:fld>
            <a:endParaRPr lang="en-US" sz="1300" dirty="0"/>
          </a:p>
        </p:txBody>
      </p:sp>
      <p:sp>
        <p:nvSpPr>
          <p:cNvPr id="19458" name="Rectangle 2"/>
          <p:cNvSpPr>
            <a:spLocks noGrp="1" noRot="1" noChangeAspect="1" noChangeArrowheads="1" noTextEdit="1"/>
          </p:cNvSpPr>
          <p:nvPr>
            <p:ph type="sldImg"/>
          </p:nvPr>
        </p:nvSpPr>
        <p:spPr>
          <a:xfrm>
            <a:off x="1181100" y="698500"/>
            <a:ext cx="4649788" cy="3487738"/>
          </a:xfrm>
          <a:ln/>
        </p:spPr>
      </p:sp>
      <p:sp>
        <p:nvSpPr>
          <p:cNvPr id="19459" name="Rectangle 3"/>
          <p:cNvSpPr>
            <a:spLocks noGrp="1" noChangeArrowheads="1"/>
          </p:cNvSpPr>
          <p:nvPr>
            <p:ph type="body" idx="1"/>
          </p:nvPr>
        </p:nvSpPr>
        <p:spPr>
          <a:xfrm>
            <a:off x="934720" y="4415790"/>
            <a:ext cx="5140960" cy="4183380"/>
          </a:xfrm>
          <a:noFill/>
          <a:ln/>
        </p:spPr>
        <p:txBody>
          <a:bodyPr/>
          <a:lstStyle/>
          <a:p>
            <a:pPr>
              <a:buFontTx/>
              <a:buChar char="•"/>
            </a:pPr>
            <a:r>
              <a:rPr lang="en-US" sz="1400" dirty="0">
                <a:latin typeface="Arial" pitchFamily="34" charset="0"/>
              </a:rPr>
              <a:t>The Applicant User Guide can be found at www.nrmp.org.  Select Residency Match / User Guides / Applicant User Guide 2012. We will update these web links once NRMP posts the 2013 info in January.</a:t>
            </a:r>
          </a:p>
          <a:p>
            <a:pPr>
              <a:buFontTx/>
              <a:buChar char="•"/>
            </a:pPr>
            <a:r>
              <a:rPr lang="en-US" sz="1400" dirty="0">
                <a:latin typeface="Arial" pitchFamily="34" charset="0"/>
              </a:rPr>
              <a:t>Make sure your NRMP and ERAS AAMC IDs are the same; if they do not match, contact the NRMP immediately.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p:spPr>
        <p:txBody>
          <a:bodyPr/>
          <a:lstStyle/>
          <a:p>
            <a:fld id="{7B5FB6CD-E259-43BC-B65B-453922D7D242}" type="slidenum">
              <a:rPr lang="en-US" smtClean="0"/>
              <a:pPr/>
              <a:t>8</a:t>
            </a:fld>
            <a:endParaRPr lang="en-US" smtClean="0"/>
          </a:p>
        </p:txBody>
      </p:sp>
      <p:sp>
        <p:nvSpPr>
          <p:cNvPr id="21506" name="Rectangle 2"/>
          <p:cNvSpPr>
            <a:spLocks noGrp="1" noRot="1" noChangeAspect="1" noChangeArrowheads="1" noTextEdit="1"/>
          </p:cNvSpPr>
          <p:nvPr>
            <p:ph type="sldImg"/>
          </p:nvPr>
        </p:nvSpPr>
        <p:spPr>
          <a:xfrm>
            <a:off x="1181100" y="698500"/>
            <a:ext cx="4649788" cy="3487738"/>
          </a:xfrm>
          <a:ln/>
        </p:spPr>
      </p:sp>
      <p:sp>
        <p:nvSpPr>
          <p:cNvPr id="21507" name="Rectangle 3"/>
          <p:cNvSpPr>
            <a:spLocks noGrp="1" noChangeArrowheads="1"/>
          </p:cNvSpPr>
          <p:nvPr>
            <p:ph type="body" idx="1"/>
          </p:nvPr>
        </p:nvSpPr>
        <p:spPr>
          <a:xfrm>
            <a:off x="934720" y="4415790"/>
            <a:ext cx="5140960" cy="4183380"/>
          </a:xfrm>
          <a:noFill/>
          <a:ln/>
        </p:spPr>
        <p:txBody>
          <a:bodyPr/>
          <a:lstStyle/>
          <a:p>
            <a:pPr>
              <a:buFontTx/>
              <a:buChar char="•"/>
            </a:pPr>
            <a:r>
              <a:rPr lang="en-US" sz="1400" dirty="0">
                <a:latin typeface="Arial" pitchFamily="34" charset="0"/>
              </a:rPr>
              <a:t>An applicant becomes ACTIVE after he/she Updates My Profile, accepts the Terms and Conditions of the Match, and pays the registration fee.</a:t>
            </a:r>
          </a:p>
          <a:p>
            <a:pPr>
              <a:buFontTx/>
              <a:buChar char="•"/>
            </a:pPr>
            <a:r>
              <a:rPr lang="en-US" sz="1400" dirty="0">
                <a:latin typeface="Arial" pitchFamily="34" charset="0"/>
              </a:rPr>
              <a:t>Additional fees are incurred if participating as a couple ($15/partner) or submitting a rank order list with more than 20 programs ($30/rank &gt;20).  For couples, additional fees are incurred when a partner ranks more than 30 unique programs.  These fees must be paid at the time they are incurred or the next time the applicant logs into R3.  Fees are not refundable.</a:t>
            </a:r>
          </a:p>
          <a:p>
            <a:pPr>
              <a:buFontTx/>
              <a:buChar char="•"/>
            </a:pPr>
            <a:r>
              <a:rPr lang="en-US" sz="1400" dirty="0">
                <a:latin typeface="Arial" pitchFamily="34" charset="0"/>
              </a:rPr>
              <a:t>US allopathic, osteopathic, 5th Pathway, and Canadian applicants have their graduation verified by their schools.</a:t>
            </a:r>
          </a:p>
          <a:p>
            <a:pPr>
              <a:buFontTx/>
              <a:buChar char="•"/>
            </a:pPr>
            <a:r>
              <a:rPr lang="en-US" sz="1400" dirty="0">
                <a:latin typeface="Arial" pitchFamily="34" charset="0"/>
              </a:rPr>
              <a:t>International medical school and 5th Pathway applicants have their credentials verified by ECFMG.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txBox="1">
            <a:spLocks noGrp="1" noChangeArrowheads="1"/>
          </p:cNvSpPr>
          <p:nvPr/>
        </p:nvSpPr>
        <p:spPr bwMode="auto">
          <a:xfrm>
            <a:off x="3972560" y="8829967"/>
            <a:ext cx="3037840" cy="466433"/>
          </a:xfrm>
          <a:prstGeom prst="rect">
            <a:avLst/>
          </a:prstGeom>
          <a:noFill/>
          <a:ln w="9525">
            <a:noFill/>
            <a:miter lim="800000"/>
            <a:headEnd/>
            <a:tailEnd/>
          </a:ln>
        </p:spPr>
        <p:txBody>
          <a:bodyPr lIns="93172" tIns="46586" rIns="93172" bIns="46586" anchor="b"/>
          <a:lstStyle/>
          <a:p>
            <a:pPr algn="r" eaLnBrk="0" hangingPunct="0"/>
            <a:fld id="{A43711E2-1907-49CB-B93C-F99F4ACEA9A1}" type="slidenum">
              <a:rPr lang="en-US" sz="1300"/>
              <a:pPr algn="r" eaLnBrk="0" hangingPunct="0"/>
              <a:t>9</a:t>
            </a:fld>
            <a:endParaRPr lang="en-US" sz="1300" dirty="0"/>
          </a:p>
        </p:txBody>
      </p:sp>
      <p:sp>
        <p:nvSpPr>
          <p:cNvPr id="23554" name="Rectangle 2"/>
          <p:cNvSpPr>
            <a:spLocks noGrp="1" noRot="1" noChangeAspect="1" noChangeArrowheads="1" noTextEdit="1"/>
          </p:cNvSpPr>
          <p:nvPr>
            <p:ph type="sldImg"/>
          </p:nvPr>
        </p:nvSpPr>
        <p:spPr>
          <a:xfrm>
            <a:off x="1181100" y="698500"/>
            <a:ext cx="4649788" cy="3487738"/>
          </a:xfrm>
          <a:ln/>
        </p:spPr>
      </p:sp>
      <p:sp>
        <p:nvSpPr>
          <p:cNvPr id="23555" name="Rectangle 3"/>
          <p:cNvSpPr>
            <a:spLocks noGrp="1" noChangeArrowheads="1"/>
          </p:cNvSpPr>
          <p:nvPr>
            <p:ph type="body" idx="1"/>
          </p:nvPr>
        </p:nvSpPr>
        <p:spPr>
          <a:xfrm>
            <a:off x="934720" y="4415790"/>
            <a:ext cx="5140960" cy="4183380"/>
          </a:xfrm>
          <a:noFill/>
          <a:ln/>
        </p:spPr>
        <p:txBody>
          <a:bodyPr/>
          <a:lstStyle/>
          <a:p>
            <a:pPr>
              <a:buFontTx/>
              <a:buChar char="•"/>
            </a:pPr>
            <a:r>
              <a:rPr lang="en-US" sz="1400" dirty="0">
                <a:latin typeface="Arial" pitchFamily="34" charset="0"/>
              </a:rPr>
              <a:t>Go to the NRMP Home Page (www.nrmp.org)</a:t>
            </a:r>
          </a:p>
          <a:p>
            <a:pPr>
              <a:buFontTx/>
              <a:buChar char="•"/>
            </a:pPr>
            <a:r>
              <a:rPr lang="en-US" sz="1400" dirty="0">
                <a:latin typeface="Arial" pitchFamily="34" charset="0"/>
              </a:rPr>
              <a:t>Select Register / Login</a:t>
            </a:r>
          </a:p>
          <a:p>
            <a:pPr>
              <a:buFontTx/>
              <a:buChar char="•"/>
            </a:pPr>
            <a:r>
              <a:rPr lang="en-US" sz="1400" dirty="0">
                <a:latin typeface="Arial" pitchFamily="34" charset="0"/>
              </a:rPr>
              <a:t>Use your AAMC ID and password to access the NRMP’s Registration, Ranking and Results (R3) system</a:t>
            </a:r>
          </a:p>
          <a:p>
            <a:pPr>
              <a:buFontTx/>
              <a:buChar char="•"/>
            </a:pPr>
            <a:r>
              <a:rPr lang="en-US" sz="1400" dirty="0">
                <a:latin typeface="Arial" pitchFamily="34" charset="0"/>
              </a:rPr>
              <a:t>If you forgot your password, contact the NRMP or click on “Forgot Your Password?” and follow the instructions.  You must correctly answer your security questions to obtain a new temporary password.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5" name="Rectangle 4"/>
          <p:cNvSpPr/>
          <p:nvPr/>
        </p:nvSpPr>
        <p:spPr>
          <a:xfrm>
            <a:off x="309563" y="681038"/>
            <a:ext cx="4603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6" name="Rectangle 5"/>
          <p:cNvSpPr/>
          <p:nvPr/>
        </p:nvSpPr>
        <p:spPr>
          <a:xfrm>
            <a:off x="268288" y="681038"/>
            <a:ext cx="2857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7" name="Rectangle 6"/>
          <p:cNvSpPr/>
          <p:nvPr/>
        </p:nvSpPr>
        <p:spPr>
          <a:xfrm>
            <a:off x="249238"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0" name="Rectangle 9"/>
          <p:cNvSpPr/>
          <p:nvPr/>
        </p:nvSpPr>
        <p:spPr>
          <a:xfrm>
            <a:off x="222250" y="681038"/>
            <a:ext cx="793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11" name="Rectangle 10"/>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2" name="Rectangle 11"/>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3" name="Rectangle 12"/>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4" name="Rectangle 13"/>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lang="en-US" smtClean="0"/>
              <a:t>Click to edit Master title style</a:t>
            </a:r>
            <a:endParaRPr lang="en-US"/>
          </a:p>
        </p:txBody>
      </p:sp>
      <p:sp>
        <p:nvSpPr>
          <p:cNvPr id="9" name="Subtitle 8"/>
          <p:cNvSpPr>
            <a:spLocks noGrp="1"/>
          </p:cNvSpPr>
          <p:nvPr>
            <p:ph type="subTitle" idx="1"/>
          </p:nvPr>
        </p:nvSpPr>
        <p:spPr>
          <a:xfrm>
            <a:off x="914400" y="2834640"/>
            <a:ext cx="7772400" cy="1508760"/>
          </a:xfrm>
        </p:spPr>
        <p:txBody>
          <a:bodyPr lIns="100584"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5" name="Date Placeholder 27"/>
          <p:cNvSpPr>
            <a:spLocks noGrp="1"/>
          </p:cNvSpPr>
          <p:nvPr>
            <p:ph type="dt" sz="half" idx="10"/>
          </p:nvPr>
        </p:nvSpPr>
        <p:spPr/>
        <p:txBody>
          <a:bodyPr/>
          <a:lstStyle>
            <a:lvl1pPr>
              <a:defRPr/>
            </a:lvl1pPr>
            <a:extLst/>
          </a:lstStyle>
          <a:p>
            <a:pPr>
              <a:defRPr/>
            </a:pPr>
            <a:endParaRPr lang="en-US"/>
          </a:p>
        </p:txBody>
      </p:sp>
      <p:sp>
        <p:nvSpPr>
          <p:cNvPr id="16" name="Footer Placeholder 16"/>
          <p:cNvSpPr>
            <a:spLocks noGrp="1"/>
          </p:cNvSpPr>
          <p:nvPr>
            <p:ph type="ftr" sz="quarter" idx="11"/>
          </p:nvPr>
        </p:nvSpPr>
        <p:spPr/>
        <p:txBody>
          <a:bodyPr/>
          <a:lstStyle>
            <a:lvl1pPr>
              <a:defRPr/>
            </a:lvl1pPr>
            <a:extLst/>
          </a:lstStyle>
          <a:p>
            <a:pPr>
              <a:defRPr/>
            </a:pPr>
            <a:endParaRPr lang="en-US"/>
          </a:p>
        </p:txBody>
      </p:sp>
      <p:sp>
        <p:nvSpPr>
          <p:cNvPr id="17" name="Slide Number Placeholder 28"/>
          <p:cNvSpPr>
            <a:spLocks noGrp="1"/>
          </p:cNvSpPr>
          <p:nvPr>
            <p:ph type="sldNum" sz="quarter" idx="12"/>
          </p:nvPr>
        </p:nvSpPr>
        <p:spPr/>
        <p:txBody>
          <a:bodyPr/>
          <a:lstStyle>
            <a:lvl1pPr>
              <a:defRPr/>
            </a:lvl1pPr>
            <a:extLst/>
          </a:lstStyle>
          <a:p>
            <a:pPr>
              <a:defRPr/>
            </a:pPr>
            <a:fld id="{88B1DF20-7F3F-4BB7-A5BD-275680784EE9}" type="slidenum">
              <a:rPr lang="en-US"/>
              <a:pPr>
                <a:defRPr/>
              </a:pPr>
              <a:t>‹#›</a:t>
            </a:fld>
            <a:endParaRPr lang="en-US"/>
          </a:p>
        </p:txBody>
      </p:sp>
    </p:spTree>
  </p:cSld>
  <p:clrMapOvr>
    <a:masterClrMapping/>
  </p:clrMapOvr>
  <p:transition spd="med">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extLst/>
          </a:lstStyle>
          <a:p>
            <a:pPr>
              <a:defRPr/>
            </a:pPr>
            <a:endParaRPr lang="en-US"/>
          </a:p>
        </p:txBody>
      </p:sp>
      <p:sp>
        <p:nvSpPr>
          <p:cNvPr id="5" name="Footer Placeholder 4"/>
          <p:cNvSpPr>
            <a:spLocks noGrp="1"/>
          </p:cNvSpPr>
          <p:nvPr>
            <p:ph type="ftr" sz="quarter" idx="11"/>
          </p:nvPr>
        </p:nvSpPr>
        <p:spPr/>
        <p:txBody>
          <a:bodyPr/>
          <a:lstStyle>
            <a:lvl1pPr>
              <a:defRPr/>
            </a:lvl1pPr>
            <a:extLst/>
          </a:lstStyle>
          <a:p>
            <a:pPr>
              <a:defRPr/>
            </a:pPr>
            <a:endParaRPr lang="en-US"/>
          </a:p>
        </p:txBody>
      </p:sp>
      <p:sp>
        <p:nvSpPr>
          <p:cNvPr id="6" name="Slide Number Placeholder 5"/>
          <p:cNvSpPr>
            <a:spLocks noGrp="1"/>
          </p:cNvSpPr>
          <p:nvPr>
            <p:ph type="sldNum" sz="quarter" idx="12"/>
          </p:nvPr>
        </p:nvSpPr>
        <p:spPr/>
        <p:txBody>
          <a:bodyPr/>
          <a:lstStyle>
            <a:lvl1pPr>
              <a:defRPr/>
            </a:lvl1pPr>
            <a:extLst/>
          </a:lstStyle>
          <a:p>
            <a:pPr>
              <a:defRPr/>
            </a:pPr>
            <a:fld id="{FC5FBA44-2D7A-43DD-87B9-4E84E7C4A0AC}" type="slidenum">
              <a:rPr lang="en-US"/>
              <a:pPr>
                <a:defRPr/>
              </a:pPr>
              <a:t>‹#›</a:t>
            </a:fld>
            <a:endParaRPr lang="en-US"/>
          </a:p>
        </p:txBody>
      </p:sp>
    </p:spTree>
  </p:cSld>
  <p:clrMapOvr>
    <a:masterClrMapping/>
  </p:clrMapOvr>
  <p:transition spd="med">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extLst/>
          </a:lstStyle>
          <a:p>
            <a:pPr>
              <a:defRPr/>
            </a:pPr>
            <a:endParaRPr lang="en-US"/>
          </a:p>
        </p:txBody>
      </p:sp>
      <p:sp>
        <p:nvSpPr>
          <p:cNvPr id="5" name="Footer Placeholder 4"/>
          <p:cNvSpPr>
            <a:spLocks noGrp="1"/>
          </p:cNvSpPr>
          <p:nvPr>
            <p:ph type="ftr" sz="quarter" idx="11"/>
          </p:nvPr>
        </p:nvSpPr>
        <p:spPr/>
        <p:txBody>
          <a:bodyPr/>
          <a:lstStyle>
            <a:lvl1pPr>
              <a:defRPr/>
            </a:lvl1pPr>
            <a:extLst/>
          </a:lstStyle>
          <a:p>
            <a:pPr>
              <a:defRPr/>
            </a:pPr>
            <a:endParaRPr lang="en-US"/>
          </a:p>
        </p:txBody>
      </p:sp>
      <p:sp>
        <p:nvSpPr>
          <p:cNvPr id="6" name="Slide Number Placeholder 5"/>
          <p:cNvSpPr>
            <a:spLocks noGrp="1"/>
          </p:cNvSpPr>
          <p:nvPr>
            <p:ph type="sldNum" sz="quarter" idx="12"/>
          </p:nvPr>
        </p:nvSpPr>
        <p:spPr/>
        <p:txBody>
          <a:bodyPr/>
          <a:lstStyle>
            <a:lvl1pPr>
              <a:defRPr/>
            </a:lvl1pPr>
            <a:extLst/>
          </a:lstStyle>
          <a:p>
            <a:pPr>
              <a:defRPr/>
            </a:pPr>
            <a:fld id="{251AABDB-614B-4DFF-9C26-EB54BB926FF9}" type="slidenum">
              <a:rPr lang="en-US"/>
              <a:pPr>
                <a:defRPr/>
              </a:pPr>
              <a:t>‹#›</a:t>
            </a:fld>
            <a:endParaRPr lang="en-US"/>
          </a:p>
        </p:txBody>
      </p:sp>
    </p:spTree>
  </p:cSld>
  <p:clrMapOvr>
    <a:masterClrMapping/>
  </p:clrMapOvr>
  <p:transition spd="med">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extLst/>
          </a:lstStyle>
          <a:p>
            <a:pPr>
              <a:defRPr/>
            </a:pPr>
            <a:endParaRPr lang="en-US"/>
          </a:p>
        </p:txBody>
      </p:sp>
      <p:sp>
        <p:nvSpPr>
          <p:cNvPr id="5" name="Footer Placeholder 4"/>
          <p:cNvSpPr>
            <a:spLocks noGrp="1"/>
          </p:cNvSpPr>
          <p:nvPr>
            <p:ph type="ftr" sz="quarter" idx="11"/>
          </p:nvPr>
        </p:nvSpPr>
        <p:spPr/>
        <p:txBody>
          <a:bodyPr/>
          <a:lstStyle>
            <a:lvl1pPr>
              <a:defRPr/>
            </a:lvl1pPr>
            <a:extLst/>
          </a:lstStyle>
          <a:p>
            <a:pPr>
              <a:defRPr/>
            </a:pPr>
            <a:endParaRPr lang="en-US"/>
          </a:p>
        </p:txBody>
      </p:sp>
      <p:sp>
        <p:nvSpPr>
          <p:cNvPr id="6" name="Slide Number Placeholder 5"/>
          <p:cNvSpPr>
            <a:spLocks noGrp="1"/>
          </p:cNvSpPr>
          <p:nvPr>
            <p:ph type="sldNum" sz="quarter" idx="12"/>
          </p:nvPr>
        </p:nvSpPr>
        <p:spPr/>
        <p:txBody>
          <a:bodyPr/>
          <a:lstStyle>
            <a:lvl1pPr>
              <a:defRPr/>
            </a:lvl1pPr>
            <a:extLst/>
          </a:lstStyle>
          <a:p>
            <a:pPr>
              <a:defRPr/>
            </a:pPr>
            <a:fld id="{AA2E8B0F-ECE7-49F6-A078-2C46C7D2F720}" type="slidenum">
              <a:rPr lang="en-US"/>
              <a:pPr>
                <a:defRPr/>
              </a:pPr>
              <a:t>‹#›</a:t>
            </a:fld>
            <a:endParaRPr lang="en-US"/>
          </a:p>
        </p:txBody>
      </p:sp>
    </p:spTree>
  </p:cSld>
  <p:clrMapOvr>
    <a:masterClrMapping/>
  </p:clrMapOvr>
  <p:transition spd="med">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Freeform 3"/>
          <p:cNvSpPr>
            <a:spLocks/>
          </p:cNvSpPr>
          <p:nvPr/>
        </p:nvSpPr>
        <p:spPr bwMode="auto">
          <a:xfrm>
            <a:off x="4829175" y="1073150"/>
            <a:ext cx="4321175"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a:lstStyle>
            <a:extLst/>
          </a:lstStyle>
          <a:p>
            <a:pPr>
              <a:defRPr/>
            </a:pPr>
            <a:endParaRPr lang="en-US"/>
          </a:p>
        </p:txBody>
      </p:sp>
      <p:sp>
        <p:nvSpPr>
          <p:cNvPr id="5" name="Freeform 4"/>
          <p:cNvSpPr>
            <a:spLocks/>
          </p:cNvSpPr>
          <p:nvPr/>
        </p:nvSpPr>
        <p:spPr bwMode="auto">
          <a:xfrm>
            <a:off x="374650" y="0"/>
            <a:ext cx="5513388" cy="6615113"/>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a:lstStyle>
            <a:extLst/>
          </a:lstStyle>
          <a:p>
            <a:pPr>
              <a:defRPr/>
            </a:pPr>
            <a:endParaRPr lang="en-US"/>
          </a:p>
        </p:txBody>
      </p:sp>
      <p:sp>
        <p:nvSpPr>
          <p:cNvPr id="6" name="Freeform 5"/>
          <p:cNvSpPr>
            <a:spLocks/>
          </p:cNvSpPr>
          <p:nvPr/>
        </p:nvSpPr>
        <p:spPr bwMode="auto">
          <a:xfrm rot="5236414">
            <a:off x="4461669" y="1483519"/>
            <a:ext cx="4114800" cy="1189038"/>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7" name="Freeform 6"/>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8" name="Freeform 7"/>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9" name="Freeform 8"/>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0" name="Freeform 9"/>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1" name="Freeform 10"/>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2" name="Freeform 11"/>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3" name="Freeform 12"/>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4" name="Freeform 13"/>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5" name="Freeform 14"/>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6" name="Freeform 15"/>
          <p:cNvSpPr>
            <a:spLocks/>
          </p:cNvSpPr>
          <p:nvPr/>
        </p:nvSpPr>
        <p:spPr bwMode="auto">
          <a:xfrm>
            <a:off x="366713"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7" name="Freeform 16"/>
          <p:cNvSpPr>
            <a:spLocks/>
          </p:cNvSpPr>
          <p:nvPr/>
        </p:nvSpPr>
        <p:spPr bwMode="auto">
          <a:xfrm>
            <a:off x="366713"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8" name="Freeform 17"/>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9" name="Rectangle 18"/>
          <p:cNvSpPr/>
          <p:nvPr/>
        </p:nvSpPr>
        <p:spPr>
          <a:xfrm>
            <a:off x="363538" y="401638"/>
            <a:ext cx="8504237"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20" name="Rectangle 19"/>
          <p:cNvSpPr/>
          <p:nvPr/>
        </p:nvSpPr>
        <p:spPr>
          <a:xfrm flipH="1">
            <a:off x="371475" y="681038"/>
            <a:ext cx="2698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21" name="Rectangle 20"/>
          <p:cNvSpPr/>
          <p:nvPr/>
        </p:nvSpPr>
        <p:spPr>
          <a:xfrm flipH="1">
            <a:off x="411163" y="681038"/>
            <a:ext cx="2698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22" name="Rectangle 21"/>
          <p:cNvSpPr/>
          <p:nvPr/>
        </p:nvSpPr>
        <p:spPr>
          <a:xfrm flipH="1">
            <a:off x="447675"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23" name="Rectangle 22"/>
          <p:cNvSpPr/>
          <p:nvPr/>
        </p:nvSpPr>
        <p:spPr>
          <a:xfrm flipH="1">
            <a:off x="476250"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24" name="Rectangle 23"/>
          <p:cNvSpPr/>
          <p:nvPr/>
        </p:nvSpPr>
        <p:spPr>
          <a:xfrm>
            <a:off x="500063" y="681038"/>
            <a:ext cx="36512"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3" name="Text Placeholder 2"/>
          <p:cNvSpPr>
            <a:spLocks noGrp="1"/>
          </p:cNvSpPr>
          <p:nvPr>
            <p:ph type="body" idx="1"/>
          </p:nvPr>
        </p:nvSpPr>
        <p:spPr>
          <a:xfrm>
            <a:off x="706902" y="1351672"/>
            <a:ext cx="5718048" cy="977486"/>
          </a:xfrm>
        </p:spPr>
        <p:txBody>
          <a:bodyPr lIns="82296" bIns="0"/>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lang="en-US" smtClean="0"/>
              <a:t>Click to edit Master title style</a:t>
            </a:r>
            <a:endParaRPr lang="en-US"/>
          </a:p>
        </p:txBody>
      </p:sp>
      <p:sp>
        <p:nvSpPr>
          <p:cNvPr id="25" name="Date Placeholder 3"/>
          <p:cNvSpPr>
            <a:spLocks noGrp="1"/>
          </p:cNvSpPr>
          <p:nvPr>
            <p:ph type="dt" sz="half" idx="10"/>
          </p:nvPr>
        </p:nvSpPr>
        <p:spPr/>
        <p:txBody>
          <a:bodyPr/>
          <a:lstStyle>
            <a:lvl1pPr>
              <a:defRPr/>
            </a:lvl1pPr>
            <a:extLst/>
          </a:lstStyle>
          <a:p>
            <a:pPr>
              <a:defRPr/>
            </a:pPr>
            <a:endParaRPr lang="en-US"/>
          </a:p>
        </p:txBody>
      </p:sp>
      <p:sp>
        <p:nvSpPr>
          <p:cNvPr id="26" name="Footer Placeholder 4"/>
          <p:cNvSpPr>
            <a:spLocks noGrp="1"/>
          </p:cNvSpPr>
          <p:nvPr>
            <p:ph type="ftr" sz="quarter" idx="11"/>
          </p:nvPr>
        </p:nvSpPr>
        <p:spPr/>
        <p:txBody>
          <a:bodyPr/>
          <a:lstStyle>
            <a:lvl1pPr>
              <a:defRPr/>
            </a:lvl1pPr>
            <a:extLst/>
          </a:lstStyle>
          <a:p>
            <a:pPr>
              <a:defRPr/>
            </a:pPr>
            <a:endParaRPr lang="en-US"/>
          </a:p>
        </p:txBody>
      </p:sp>
      <p:sp>
        <p:nvSpPr>
          <p:cNvPr id="27" name="Slide Number Placeholder 5"/>
          <p:cNvSpPr>
            <a:spLocks noGrp="1"/>
          </p:cNvSpPr>
          <p:nvPr>
            <p:ph type="sldNum" sz="quarter" idx="12"/>
          </p:nvPr>
        </p:nvSpPr>
        <p:spPr/>
        <p:txBody>
          <a:bodyPr/>
          <a:lstStyle>
            <a:lvl1pPr>
              <a:defRPr/>
            </a:lvl1pPr>
            <a:extLst/>
          </a:lstStyle>
          <a:p>
            <a:pPr>
              <a:defRPr/>
            </a:pPr>
            <a:fld id="{06AB38D2-48A8-4CA6-9A91-C877FEC99BEB}" type="slidenum">
              <a:rPr lang="en-US"/>
              <a:pPr>
                <a:defRPr/>
              </a:pPr>
              <a:t>‹#›</a:t>
            </a:fld>
            <a:endParaRPr lang="en-US"/>
          </a:p>
        </p:txBody>
      </p:sp>
    </p:spTree>
  </p:cSld>
  <p:clrMapOvr>
    <a:masterClrMapping/>
  </p:clrMapOvr>
  <p:transition spd="med">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3D56A5F0-280D-453A-9C70-5300AFC1952D}" type="slidenum">
              <a:rPr lang="en-US"/>
              <a:pPr>
                <a:defRPr/>
              </a:pPr>
              <a:t>‹#›</a:t>
            </a:fld>
            <a:endParaRPr lang="en-US"/>
          </a:p>
        </p:txBody>
      </p:sp>
    </p:spTree>
  </p:cSld>
  <p:clrMapOvr>
    <a:masterClrMapping/>
  </p:clrMapOvr>
  <p:transition spd="med">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6"/>
          <p:cNvSpPr/>
          <p:nvPr/>
        </p:nvSpPr>
        <p:spPr>
          <a:xfrm>
            <a:off x="0" y="401638"/>
            <a:ext cx="8867775"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8" name="Rectangle 7"/>
          <p:cNvSpPr/>
          <p:nvPr/>
        </p:nvSpPr>
        <p:spPr>
          <a:xfrm>
            <a:off x="87313" y="681038"/>
            <a:ext cx="460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9" name="Rectangle 8"/>
          <p:cNvSpPr/>
          <p:nvPr/>
        </p:nvSpPr>
        <p:spPr>
          <a:xfrm>
            <a:off x="47625" y="681038"/>
            <a:ext cx="2698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10" name="Rectangle 9"/>
          <p:cNvSpPr/>
          <p:nvPr/>
        </p:nvSpPr>
        <p:spPr>
          <a:xfrm>
            <a:off x="28575"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1" name="Rectangle 10"/>
          <p:cNvSpPr/>
          <p:nvPr/>
        </p:nvSpPr>
        <p:spPr>
          <a:xfrm>
            <a:off x="0"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12" name="Rectangle 11"/>
          <p:cNvSpPr/>
          <p:nvPr/>
        </p:nvSpPr>
        <p:spPr>
          <a:xfrm flipH="1">
            <a:off x="149225"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13" name="Rectangle 12"/>
          <p:cNvSpPr/>
          <p:nvPr/>
        </p:nvSpPr>
        <p:spPr>
          <a:xfrm flipH="1">
            <a:off x="188913"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14" name="Rectangle 13"/>
          <p:cNvSpPr/>
          <p:nvPr/>
        </p:nvSpPr>
        <p:spPr>
          <a:xfrm flipH="1">
            <a:off x="227013"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5" name="Rectangle 14"/>
          <p:cNvSpPr/>
          <p:nvPr/>
        </p:nvSpPr>
        <p:spPr>
          <a:xfrm flipH="1">
            <a:off x="255588" y="681038"/>
            <a:ext cx="79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16" name="Rectangle 15"/>
          <p:cNvSpPr/>
          <p:nvPr/>
        </p:nvSpPr>
        <p:spPr>
          <a:xfrm>
            <a:off x="279400" y="681038"/>
            <a:ext cx="36513"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2" name="Title 1"/>
          <p:cNvSpPr>
            <a:spLocks noGrp="1"/>
          </p:cNvSpPr>
          <p:nvPr>
            <p:ph type="title"/>
          </p:nvPr>
        </p:nvSpPr>
        <p:spPr>
          <a:xfrm>
            <a:off x="504824" y="512064"/>
            <a:ext cx="7772400" cy="914400"/>
          </a:xfrm>
        </p:spPr>
        <p:txBody>
          <a:bodyPr/>
          <a:lstStyle>
            <a:lvl1pPr>
              <a:defRPr sz="4000"/>
            </a:lvl1pPr>
            <a:extLst/>
          </a:lstStyle>
          <a:p>
            <a:r>
              <a:rPr lang="en-US" smtClean="0"/>
              <a:t>Click to edit Master title style</a:t>
            </a:r>
            <a:endParaRPr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Date Placeholder 6"/>
          <p:cNvSpPr>
            <a:spLocks noGrp="1"/>
          </p:cNvSpPr>
          <p:nvPr>
            <p:ph type="dt" sz="half" idx="10"/>
          </p:nvPr>
        </p:nvSpPr>
        <p:spPr/>
        <p:txBody>
          <a:bodyPr/>
          <a:lstStyle>
            <a:lvl1pPr>
              <a:defRPr/>
            </a:lvl1pPr>
            <a:extLst/>
          </a:lstStyle>
          <a:p>
            <a:pPr>
              <a:defRPr/>
            </a:pPr>
            <a:endParaRPr lang="en-US"/>
          </a:p>
        </p:txBody>
      </p:sp>
      <p:sp>
        <p:nvSpPr>
          <p:cNvPr id="18" name="Footer Placeholder 7"/>
          <p:cNvSpPr>
            <a:spLocks noGrp="1"/>
          </p:cNvSpPr>
          <p:nvPr>
            <p:ph type="ftr" sz="quarter" idx="11"/>
          </p:nvPr>
        </p:nvSpPr>
        <p:spPr/>
        <p:txBody>
          <a:bodyPr/>
          <a:lstStyle>
            <a:lvl1pPr>
              <a:defRPr/>
            </a:lvl1pPr>
            <a:extLst/>
          </a:lstStyle>
          <a:p>
            <a:pPr>
              <a:defRPr/>
            </a:pPr>
            <a:endParaRPr lang="en-US"/>
          </a:p>
        </p:txBody>
      </p:sp>
      <p:sp>
        <p:nvSpPr>
          <p:cNvPr id="19" name="Slide Number Placeholder 8"/>
          <p:cNvSpPr>
            <a:spLocks noGrp="1"/>
          </p:cNvSpPr>
          <p:nvPr>
            <p:ph type="sldNum" sz="quarter" idx="12"/>
          </p:nvPr>
        </p:nvSpPr>
        <p:spPr/>
        <p:txBody>
          <a:bodyPr/>
          <a:lstStyle>
            <a:lvl1pPr>
              <a:defRPr/>
            </a:lvl1pPr>
            <a:extLst/>
          </a:lstStyle>
          <a:p>
            <a:pPr>
              <a:defRPr/>
            </a:pPr>
            <a:fld id="{EFA286BE-3B51-44BE-8C9A-A855B379293C}" type="slidenum">
              <a:rPr lang="en-US"/>
              <a:pPr>
                <a:defRPr/>
              </a:pPr>
              <a:t>‹#›</a:t>
            </a:fld>
            <a:endParaRPr lang="en-US"/>
          </a:p>
        </p:txBody>
      </p:sp>
    </p:spTree>
  </p:cSld>
  <p:clrMapOvr>
    <a:masterClrMapping/>
  </p:clrMapOvr>
  <p:transition spd="med">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534E5E47-AE56-44CC-BEDF-98E0B2220872}" type="slidenum">
              <a:rPr lang="en-US"/>
              <a:pPr>
                <a:defRPr/>
              </a:pPr>
              <a:t>‹#›</a:t>
            </a:fld>
            <a:endParaRPr lang="en-US"/>
          </a:p>
        </p:txBody>
      </p:sp>
    </p:spTree>
  </p:cSld>
  <p:clrMapOvr>
    <a:masterClrMapping/>
  </p:clrMapOvr>
  <p:transition spd="med">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extLst/>
          </a:lstStyle>
          <a:p>
            <a:pPr>
              <a:defRPr/>
            </a:pPr>
            <a:endParaRPr lang="en-US"/>
          </a:p>
        </p:txBody>
      </p:sp>
      <p:sp>
        <p:nvSpPr>
          <p:cNvPr id="3" name="Footer Placeholder 2"/>
          <p:cNvSpPr>
            <a:spLocks noGrp="1"/>
          </p:cNvSpPr>
          <p:nvPr>
            <p:ph type="ftr" sz="quarter" idx="11"/>
          </p:nvPr>
        </p:nvSpPr>
        <p:spPr/>
        <p:txBody>
          <a:bodyPr/>
          <a:lstStyle>
            <a:lvl1pPr>
              <a:defRPr/>
            </a:lvl1pPr>
            <a:extLst/>
          </a:lstStyle>
          <a:p>
            <a:pPr>
              <a:defRPr/>
            </a:pPr>
            <a:endParaRPr lang="en-US"/>
          </a:p>
        </p:txBody>
      </p:sp>
      <p:sp>
        <p:nvSpPr>
          <p:cNvPr id="4" name="Slide Number Placeholder 3"/>
          <p:cNvSpPr>
            <a:spLocks noGrp="1"/>
          </p:cNvSpPr>
          <p:nvPr>
            <p:ph type="sldNum" sz="quarter" idx="12"/>
          </p:nvPr>
        </p:nvSpPr>
        <p:spPr/>
        <p:txBody>
          <a:bodyPr/>
          <a:lstStyle>
            <a:lvl1pPr>
              <a:defRPr/>
            </a:lvl1pPr>
            <a:extLst/>
          </a:lstStyle>
          <a:p>
            <a:pPr>
              <a:defRPr/>
            </a:pPr>
            <a:fld id="{B7957D83-61F9-48F7-85C1-07DA6B7EDFB6}" type="slidenum">
              <a:rPr lang="en-US"/>
              <a:pPr>
                <a:defRPr/>
              </a:pPr>
              <a:t>‹#›</a:t>
            </a:fld>
            <a:endParaRPr lang="en-US"/>
          </a:p>
        </p:txBody>
      </p:sp>
    </p:spTree>
  </p:cSld>
  <p:clrMapOvr>
    <a:masterClrMapping/>
  </p:clrMapOvr>
  <p:transition spd="med">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lang="en-US" smtClean="0"/>
              <a:t>Click to edit Master title style</a:t>
            </a:r>
            <a:endParaRPr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713EAFF6-62BC-4398-BD45-1C03393C2BEE}" type="slidenum">
              <a:rPr lang="en-US"/>
              <a:pPr>
                <a:defRPr/>
              </a:pPr>
              <a:t>‹#›</a:t>
            </a:fld>
            <a:endParaRPr lang="en-US"/>
          </a:p>
        </p:txBody>
      </p:sp>
    </p:spTree>
  </p:cSld>
  <p:clrMapOvr>
    <a:masterClrMapping/>
  </p:clrMapOvr>
  <p:transition spd="med">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368300" y="0"/>
            <a:ext cx="8777288" cy="1878013"/>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6" name="Straight Connector 5"/>
          <p:cNvCxnSpPr/>
          <p:nvPr/>
        </p:nvCxnSpPr>
        <p:spPr>
          <a:xfrm flipV="1">
            <a:off x="363538" y="1884363"/>
            <a:ext cx="8782050"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7" name="Group 19"/>
          <p:cNvGrpSpPr>
            <a:grpSpLocks/>
          </p:cNvGrpSpPr>
          <p:nvPr/>
        </p:nvGrpSpPr>
        <p:grpSpPr bwMode="auto">
          <a:xfrm rot="5400000">
            <a:off x="8515351" y="1219200"/>
            <a:ext cx="131762" cy="128587"/>
            <a:chOff x="6668087" y="1297746"/>
            <a:chExt cx="161840" cy="156602"/>
          </a:xfrm>
        </p:grpSpPr>
        <p:cxnSp>
          <p:nvCxnSpPr>
            <p:cNvPr id="8" name="Straight Connector 7"/>
            <p:cNvCxnSpPr/>
            <p:nvPr/>
          </p:nvCxnSpPr>
          <p:spPr>
            <a:xfrm rot="16200000">
              <a:off x="6663593" y="1296441"/>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flipH="1">
              <a:off x="6744513" y="1295466"/>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1" name="Group 25"/>
          <p:cNvGrpSpPr>
            <a:grpSpLocks/>
          </p:cNvGrpSpPr>
          <p:nvPr/>
        </p:nvGrpSpPr>
        <p:grpSpPr bwMode="auto">
          <a:xfrm rot="5400000">
            <a:off x="8667751" y="1371600"/>
            <a:ext cx="131762" cy="128587"/>
            <a:chOff x="6668087" y="1297746"/>
            <a:chExt cx="161840" cy="156602"/>
          </a:xfrm>
        </p:grpSpPr>
        <p:cxnSp>
          <p:nvCxnSpPr>
            <p:cNvPr id="12" name="Straight Connector 11"/>
            <p:cNvCxnSpPr/>
            <p:nvPr/>
          </p:nvCxnSpPr>
          <p:spPr>
            <a:xfrm rot="16200000">
              <a:off x="6663593" y="1296441"/>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flipH="1">
              <a:off x="6744513" y="1295466"/>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5" name="Group 29"/>
          <p:cNvGrpSpPr>
            <a:grpSpLocks/>
          </p:cNvGrpSpPr>
          <p:nvPr/>
        </p:nvGrpSpPr>
        <p:grpSpPr bwMode="auto">
          <a:xfrm rot="5400000">
            <a:off x="8320087" y="1474788"/>
            <a:ext cx="131763" cy="128588"/>
            <a:chOff x="6668087" y="1297746"/>
            <a:chExt cx="161840" cy="156602"/>
          </a:xfrm>
        </p:grpSpPr>
        <p:cxnSp>
          <p:nvCxnSpPr>
            <p:cNvPr id="16" name="Straight Connector 15"/>
            <p:cNvCxnSpPr/>
            <p:nvPr/>
          </p:nvCxnSpPr>
          <p:spPr>
            <a:xfrm rot="16200000">
              <a:off x="6663592" y="1296440"/>
              <a:ext cx="88934"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16200000" flipV="1">
              <a:off x="6685198" y="1391513"/>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flipH="1">
              <a:off x="6744512" y="1295466"/>
              <a:ext cx="88934"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lang="en-US" smtClean="0"/>
              <a:t>Click to edit Master title style</a:t>
            </a:r>
            <a:endParaRPr lang="en-US"/>
          </a:p>
        </p:txBody>
      </p:sp>
      <p:sp>
        <p:nvSpPr>
          <p:cNvPr id="3" name="Picture Placeholder 2"/>
          <p:cNvSpPr>
            <a:spLocks noGrp="1"/>
          </p:cNvSpPr>
          <p:nvPr>
            <p:ph type="pic" idx="1"/>
          </p:nvPr>
        </p:nvSpPr>
        <p:spPr>
          <a:xfrm>
            <a:off x="368032" y="1893781"/>
            <a:ext cx="8778240" cy="4960144"/>
          </a:xfrm>
          <a:solidFill>
            <a:schemeClr val="bg2"/>
          </a:solidFill>
        </p:spPr>
        <p:txBody>
          <a:bodyPr>
            <a:normAutofit/>
          </a:bodyPr>
          <a:lstStyle>
            <a:lvl1pPr marL="0" indent="0">
              <a:buNone/>
              <a:defRPr sz="3200"/>
            </a:lvl1pPr>
            <a:extLst/>
          </a:lstStyle>
          <a:p>
            <a:pPr lvl="0"/>
            <a:r>
              <a:rPr lang="en-US" noProof="0" smtClean="0"/>
              <a:t>Click icon to add picture</a:t>
            </a:r>
            <a:endParaRPr lang="en-US" noProof="0"/>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19" name="Date Placeholder 4"/>
          <p:cNvSpPr>
            <a:spLocks noGrp="1"/>
          </p:cNvSpPr>
          <p:nvPr>
            <p:ph type="dt" sz="half" idx="10"/>
          </p:nvPr>
        </p:nvSpPr>
        <p:spPr>
          <a:xfrm>
            <a:off x="6477000" y="55563"/>
            <a:ext cx="2133600" cy="365125"/>
          </a:xfrm>
        </p:spPr>
        <p:txBody>
          <a:bodyPr/>
          <a:lstStyle>
            <a:lvl1pPr>
              <a:defRPr/>
            </a:lvl1pPr>
            <a:extLst/>
          </a:lstStyle>
          <a:p>
            <a:pPr>
              <a:defRPr/>
            </a:pPr>
            <a:endParaRPr lang="en-US"/>
          </a:p>
        </p:txBody>
      </p:sp>
      <p:sp>
        <p:nvSpPr>
          <p:cNvPr id="20" name="Footer Placeholder 5"/>
          <p:cNvSpPr>
            <a:spLocks noGrp="1"/>
          </p:cNvSpPr>
          <p:nvPr>
            <p:ph type="ftr" sz="quarter" idx="11"/>
          </p:nvPr>
        </p:nvSpPr>
        <p:spPr>
          <a:xfrm>
            <a:off x="914400" y="55563"/>
            <a:ext cx="5562600" cy="365125"/>
          </a:xfrm>
        </p:spPr>
        <p:txBody>
          <a:bodyPr/>
          <a:lstStyle>
            <a:lvl1pPr>
              <a:defRPr/>
            </a:lvl1pPr>
            <a:extLst/>
          </a:lstStyle>
          <a:p>
            <a:pPr>
              <a:defRPr/>
            </a:pPr>
            <a:endParaRPr lang="en-US"/>
          </a:p>
        </p:txBody>
      </p:sp>
      <p:sp>
        <p:nvSpPr>
          <p:cNvPr id="21" name="Slide Number Placeholder 6"/>
          <p:cNvSpPr>
            <a:spLocks noGrp="1"/>
          </p:cNvSpPr>
          <p:nvPr>
            <p:ph type="sldNum" sz="quarter" idx="12"/>
          </p:nvPr>
        </p:nvSpPr>
        <p:spPr>
          <a:xfrm>
            <a:off x="8610600" y="55563"/>
            <a:ext cx="457200" cy="365125"/>
          </a:xfrm>
        </p:spPr>
        <p:txBody>
          <a:bodyPr/>
          <a:lstStyle>
            <a:lvl1pPr>
              <a:defRPr/>
            </a:lvl1pPr>
            <a:extLst/>
          </a:lstStyle>
          <a:p>
            <a:pPr>
              <a:defRPr/>
            </a:pPr>
            <a:fld id="{CC0C6ECE-063E-48F7-B6B9-D98B97D5CF1C}" type="slidenum">
              <a:rPr lang="en-US"/>
              <a:pPr>
                <a:defRPr/>
              </a:pPr>
              <a:t>‹#›</a:t>
            </a:fld>
            <a:endParaRPr lang="en-US"/>
          </a:p>
        </p:txBody>
      </p:sp>
    </p:spTree>
  </p:cSld>
  <p:clrMapOvr>
    <a:masterClrMapping/>
  </p:clrMapOvr>
  <p:transition spd="med">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8" name="Rectangle 7"/>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9" name="Rectangle 8"/>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0" name="Rectangle 9"/>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1" name="Rectangle 10"/>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12" name="Rectangle 11"/>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15" name="Rectangle 14"/>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16" name="Rectangle 15"/>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7" name="Rectangle 16"/>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22" name="Title Placeholder 21"/>
          <p:cNvSpPr>
            <a:spLocks noGrp="1"/>
          </p:cNvSpPr>
          <p:nvPr>
            <p:ph type="title"/>
          </p:nvPr>
        </p:nvSpPr>
        <p:spPr>
          <a:xfrm>
            <a:off x="914400" y="512763"/>
            <a:ext cx="7772400" cy="914400"/>
          </a:xfrm>
          <a:prstGeom prst="rect">
            <a:avLst/>
          </a:prstGeom>
        </p:spPr>
        <p:txBody>
          <a:bodyPr vert="horz" anchor="t">
            <a:noAutofit/>
          </a:bodyPr>
          <a:lstStyle>
            <a:extLst/>
          </a:lstStyle>
          <a:p>
            <a:r>
              <a:rPr lang="en-US" smtClean="0"/>
              <a:t>Click to edit Master title style</a:t>
            </a:r>
            <a:endParaRPr lang="en-US"/>
          </a:p>
        </p:txBody>
      </p:sp>
      <p:sp>
        <p:nvSpPr>
          <p:cNvPr id="1036" name="Text Placeholder 12"/>
          <p:cNvSpPr>
            <a:spLocks noGrp="1"/>
          </p:cNvSpPr>
          <p:nvPr>
            <p:ph type="body" idx="1"/>
          </p:nvPr>
        </p:nvSpPr>
        <p:spPr bwMode="auto">
          <a:xfrm>
            <a:off x="914400" y="178435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pPr>
              <a:defRPr/>
            </a:pPr>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pPr>
              <a:defRPr/>
            </a:pPr>
            <a:fld id="{DD6CA75E-DFD9-4C60-B108-115E46A3F83E}"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spd="med">
    <p:dissolve/>
  </p:transition>
  <p:txStyles>
    <p:titleStyle>
      <a:lvl1pPr algn="l" rtl="0" eaLnBrk="0" fontAlgn="base" hangingPunct="0">
        <a:spcBef>
          <a:spcPct val="0"/>
        </a:spcBef>
        <a:spcAft>
          <a:spcPct val="0"/>
        </a:spcAft>
        <a:defRPr sz="4000" kern="1200" spc="-100">
          <a:solidFill>
            <a:srgbClr val="C1EEFF"/>
          </a:solidFill>
          <a:latin typeface="+mj-lt"/>
          <a:ea typeface="+mj-ea"/>
          <a:cs typeface="+mj-cs"/>
        </a:defRPr>
      </a:lvl1pPr>
      <a:lvl2pPr algn="l" rtl="0" eaLnBrk="0" fontAlgn="base" hangingPunct="0">
        <a:spcBef>
          <a:spcPct val="0"/>
        </a:spcBef>
        <a:spcAft>
          <a:spcPct val="0"/>
        </a:spcAft>
        <a:defRPr sz="4000">
          <a:solidFill>
            <a:srgbClr val="C1EEFF"/>
          </a:solidFill>
          <a:latin typeface="Consolas" pitchFamily="49" charset="0"/>
        </a:defRPr>
      </a:lvl2pPr>
      <a:lvl3pPr algn="l" rtl="0" eaLnBrk="0" fontAlgn="base" hangingPunct="0">
        <a:spcBef>
          <a:spcPct val="0"/>
        </a:spcBef>
        <a:spcAft>
          <a:spcPct val="0"/>
        </a:spcAft>
        <a:defRPr sz="4000">
          <a:solidFill>
            <a:srgbClr val="C1EEFF"/>
          </a:solidFill>
          <a:latin typeface="Consolas" pitchFamily="49" charset="0"/>
        </a:defRPr>
      </a:lvl3pPr>
      <a:lvl4pPr algn="l" rtl="0" eaLnBrk="0" fontAlgn="base" hangingPunct="0">
        <a:spcBef>
          <a:spcPct val="0"/>
        </a:spcBef>
        <a:spcAft>
          <a:spcPct val="0"/>
        </a:spcAft>
        <a:defRPr sz="4000">
          <a:solidFill>
            <a:srgbClr val="C1EEFF"/>
          </a:solidFill>
          <a:latin typeface="Consolas" pitchFamily="49" charset="0"/>
        </a:defRPr>
      </a:lvl4pPr>
      <a:lvl5pPr algn="l" rtl="0" eaLnBrk="0" fontAlgn="base" hangingPunct="0">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p:titleStyle>
    <p:bodyStyle>
      <a:lvl1pPr marL="411163" indent="-342900" algn="l" rtl="0" eaLnBrk="0" fontAlgn="base" hangingPunct="0">
        <a:spcBef>
          <a:spcPts val="700"/>
        </a:spcBef>
        <a:spcAft>
          <a:spcPct val="0"/>
        </a:spcAft>
        <a:buClr>
          <a:schemeClr val="tx2"/>
        </a:buClr>
        <a:buSzPct val="95000"/>
        <a:buFont typeface="Wingdings" pitchFamily="2" charset="2"/>
        <a:buChar char=""/>
        <a:defRPr sz="3000" kern="1200">
          <a:solidFill>
            <a:schemeClr val="tx1"/>
          </a:solidFill>
          <a:latin typeface="+mn-lt"/>
          <a:ea typeface="+mn-ea"/>
          <a:cs typeface="+mn-cs"/>
        </a:defRPr>
      </a:lvl1pPr>
      <a:lvl2pPr marL="739775" indent="-285750" algn="l" rtl="0" eaLnBrk="0" fontAlgn="base" hangingPunct="0">
        <a:spcBef>
          <a:spcPct val="20000"/>
        </a:spcBef>
        <a:spcAft>
          <a:spcPct val="0"/>
        </a:spcAft>
        <a:buClr>
          <a:schemeClr val="accent2"/>
        </a:buClr>
        <a:buSzPct val="90000"/>
        <a:buFont typeface="Wingdings" pitchFamily="2" charset="2"/>
        <a:buChar char=""/>
        <a:defRPr sz="2600" kern="1200">
          <a:solidFill>
            <a:schemeClr val="tx1"/>
          </a:solidFill>
          <a:latin typeface="+mn-lt"/>
          <a:ea typeface="+mn-ea"/>
          <a:cs typeface="+mn-cs"/>
        </a:defRPr>
      </a:lvl2pPr>
      <a:lvl3pPr marL="995363"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260475" indent="-228600" algn="l" rtl="0" eaLnBrk="0" fontAlgn="base" hangingPunct="0">
        <a:spcBef>
          <a:spcPct val="20000"/>
        </a:spcBef>
        <a:spcAft>
          <a:spcPct val="0"/>
        </a:spcAft>
        <a:buClr>
          <a:srgbClr val="FEB80A"/>
        </a:buClr>
        <a:buFont typeface="Wingdings 3" pitchFamily="18" charset="2"/>
        <a:buChar char=""/>
        <a:defRPr sz="2200" kern="1200">
          <a:solidFill>
            <a:schemeClr val="tx1"/>
          </a:solidFill>
          <a:latin typeface="+mn-lt"/>
          <a:ea typeface="+mn-ea"/>
          <a:cs typeface="+mn-cs"/>
        </a:defRPr>
      </a:lvl4pPr>
      <a:lvl5pPr marL="1481138" indent="-209550" algn="l" rtl="0" eaLnBrk="0" fontAlgn="base" hangingPunct="0">
        <a:spcBef>
          <a:spcPct val="20000"/>
        </a:spcBef>
        <a:spcAft>
          <a:spcPct val="0"/>
        </a:spcAft>
        <a:buClr>
          <a:srgbClr val="FEB80A"/>
        </a:buClr>
        <a:buFont typeface="Wingdings 2" pitchFamily="18" charset="2"/>
        <a:buChar char=""/>
        <a:defRPr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nrmp@aamc.or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nrmp.org/data/chartingoutcomes2009v3.pdf"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www.muhealth.org/"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18.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nrmp.org/rol2012.pdf"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hyperlink" Target="http://www.nrmp.org/res_match/userguide/2012_applicant.pdf"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33400" y="2971800"/>
            <a:ext cx="7772400" cy="1975104"/>
          </a:xfrm>
        </p:spPr>
        <p:txBody>
          <a:bodyPr/>
          <a:lstStyle/>
          <a:p>
            <a:pPr eaLnBrk="1" fontAlgn="auto" hangingPunct="1">
              <a:spcAft>
                <a:spcPts val="0"/>
              </a:spcAft>
              <a:defRPr/>
            </a:pPr>
            <a:r>
              <a:rPr lang="en-US" sz="5400" dirty="0">
                <a:solidFill>
                  <a:schemeClr val="tx2">
                    <a:satMod val="200000"/>
                  </a:schemeClr>
                </a:solidFill>
              </a:rPr>
              <a:t>Match Issues</a:t>
            </a:r>
          </a:p>
        </p:txBody>
      </p:sp>
      <p:sp>
        <p:nvSpPr>
          <p:cNvPr id="14338" name="Rectangle 3"/>
          <p:cNvSpPr>
            <a:spLocks noGrp="1" noChangeArrowheads="1"/>
          </p:cNvSpPr>
          <p:nvPr>
            <p:ph type="subTitle" idx="1"/>
          </p:nvPr>
        </p:nvSpPr>
        <p:spPr>
          <a:xfrm>
            <a:off x="838200" y="5029200"/>
            <a:ext cx="7772400" cy="1508125"/>
          </a:xfrm>
        </p:spPr>
        <p:txBody>
          <a:bodyPr/>
          <a:lstStyle/>
          <a:p>
            <a:pPr eaLnBrk="1" hangingPunct="1">
              <a:spcBef>
                <a:spcPct val="0"/>
              </a:spcBef>
            </a:pPr>
            <a:r>
              <a:rPr lang="en-US" sz="3200" smtClean="0"/>
              <a:t>Rachel Brown</a:t>
            </a:r>
          </a:p>
          <a:p>
            <a:pPr eaLnBrk="1" hangingPunct="1">
              <a:spcBef>
                <a:spcPct val="0"/>
              </a:spcBef>
            </a:pPr>
            <a:r>
              <a:rPr lang="en-US" sz="3200" smtClean="0"/>
              <a:t>Associate Dean for Student Programs</a:t>
            </a:r>
          </a:p>
        </p:txBody>
      </p:sp>
    </p:spTree>
  </p:cSld>
  <p:clrMapOvr>
    <a:masterClrMapping/>
  </p:clrMapOvr>
  <p:transition spd="med">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pic>
        <p:nvPicPr>
          <p:cNvPr id="4" name="Picture 16" descr="2005 AP Ops Page"/>
          <p:cNvPicPr>
            <a:picLocks noChangeAspect="1" noChangeArrowheads="1"/>
          </p:cNvPicPr>
          <p:nvPr/>
        </p:nvPicPr>
        <p:blipFill>
          <a:blip r:embed="rId3" cstate="print"/>
          <a:srcRect/>
          <a:stretch>
            <a:fillRect/>
          </a:stretch>
        </p:blipFill>
        <p:spPr bwMode="auto">
          <a:xfrm>
            <a:off x="1143000" y="1371600"/>
            <a:ext cx="7370763" cy="3629025"/>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7" name="Line 2"/>
          <p:cNvSpPr>
            <a:spLocks noChangeShapeType="1"/>
          </p:cNvSpPr>
          <p:nvPr/>
        </p:nvSpPr>
        <p:spPr bwMode="auto">
          <a:xfrm>
            <a:off x="1371600" y="6096000"/>
            <a:ext cx="685800" cy="0"/>
          </a:xfrm>
          <a:prstGeom prst="line">
            <a:avLst/>
          </a:prstGeom>
          <a:noFill/>
          <a:ln w="9525">
            <a:noFill/>
            <a:round/>
            <a:headEnd/>
            <a:tailEnd type="triangle" w="med" len="med"/>
          </a:ln>
        </p:spPr>
        <p:txBody>
          <a:bodyPr wrap="none" anchor="ctr"/>
          <a:lstStyle/>
          <a:p>
            <a:endParaRPr lang="en-US"/>
          </a:p>
        </p:txBody>
      </p:sp>
      <p:sp>
        <p:nvSpPr>
          <p:cNvPr id="24579" name="Oval 4"/>
          <p:cNvSpPr>
            <a:spLocks noChangeArrowheads="1"/>
          </p:cNvSpPr>
          <p:nvPr/>
        </p:nvSpPr>
        <p:spPr bwMode="auto">
          <a:xfrm>
            <a:off x="2286000" y="3962400"/>
            <a:ext cx="1752600" cy="381000"/>
          </a:xfrm>
          <a:prstGeom prst="ellipse">
            <a:avLst/>
          </a:prstGeom>
          <a:noFill/>
          <a:ln w="9525">
            <a:solidFill>
              <a:srgbClr val="FF0000"/>
            </a:solidFill>
            <a:round/>
            <a:headEnd/>
            <a:tailEnd/>
          </a:ln>
        </p:spPr>
        <p:txBody>
          <a:bodyPr wrap="none" anchor="ctr"/>
          <a:lstStyle/>
          <a:p>
            <a:pPr algn="ctr" eaLnBrk="0" hangingPunct="0"/>
            <a:endParaRPr lang="en-US" sz="2400">
              <a:solidFill>
                <a:srgbClr val="FF0000"/>
              </a:solidFill>
            </a:endParaRPr>
          </a:p>
        </p:txBody>
      </p:sp>
      <p:pic>
        <p:nvPicPr>
          <p:cNvPr id="5" name="Picture 17" descr="2005 Update Profile"/>
          <p:cNvPicPr>
            <a:picLocks noChangeAspect="1" noChangeArrowheads="1"/>
          </p:cNvPicPr>
          <p:nvPr/>
        </p:nvPicPr>
        <p:blipFill>
          <a:blip r:embed="rId3" cstate="print"/>
          <a:srcRect/>
          <a:stretch>
            <a:fillRect/>
          </a:stretch>
        </p:blipFill>
        <p:spPr bwMode="auto">
          <a:xfrm>
            <a:off x="1219200" y="33338"/>
            <a:ext cx="6618288" cy="3090862"/>
          </a:xfrm>
          <a:prstGeom prst="rect">
            <a:avLst/>
          </a:prstGeom>
          <a:noFill/>
          <a:ln w="9525">
            <a:noFill/>
            <a:miter lim="800000"/>
            <a:headEnd/>
            <a:tailEnd/>
          </a:ln>
        </p:spPr>
      </p:pic>
      <p:pic>
        <p:nvPicPr>
          <p:cNvPr id="6" name="Picture 18" descr="2005 Couple"/>
          <p:cNvPicPr>
            <a:picLocks noChangeAspect="1" noChangeArrowheads="1"/>
          </p:cNvPicPr>
          <p:nvPr/>
        </p:nvPicPr>
        <p:blipFill>
          <a:blip r:embed="rId4" cstate="print"/>
          <a:srcRect/>
          <a:stretch>
            <a:fillRect/>
          </a:stretch>
        </p:blipFill>
        <p:spPr bwMode="auto">
          <a:xfrm>
            <a:off x="1219200" y="3200400"/>
            <a:ext cx="6635750" cy="3125788"/>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14" descr="2005 Edit Profile"/>
          <p:cNvPicPr>
            <a:picLocks noGrp="1" noChangeAspect="1" noChangeArrowheads="1"/>
          </p:cNvPicPr>
          <p:nvPr>
            <p:ph idx="1"/>
          </p:nvPr>
        </p:nvPicPr>
        <p:blipFill>
          <a:blip r:embed="rId3" cstate="print"/>
          <a:srcRect/>
          <a:stretch>
            <a:fillRect/>
          </a:stretch>
        </p:blipFill>
        <p:spPr bwMode="auto">
          <a:xfrm>
            <a:off x="1219200" y="0"/>
            <a:ext cx="6602700" cy="6542810"/>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fontAlgn="auto" hangingPunct="1">
              <a:spcAft>
                <a:spcPts val="0"/>
              </a:spcAft>
              <a:defRPr/>
            </a:pPr>
            <a:r>
              <a:rPr lang="en-US" b="1" dirty="0">
                <a:solidFill>
                  <a:schemeClr val="tx2">
                    <a:satMod val="200000"/>
                  </a:schemeClr>
                </a:solidFill>
                <a:latin typeface="Arial" pitchFamily="34" charset="0"/>
                <a:cs typeface="Arial" pitchFamily="34" charset="0"/>
              </a:rPr>
              <a:t>Email Problems</a:t>
            </a:r>
          </a:p>
        </p:txBody>
      </p:sp>
      <p:sp>
        <p:nvSpPr>
          <p:cNvPr id="26626" name="Rectangle 3"/>
          <p:cNvSpPr>
            <a:spLocks noGrp="1" noChangeArrowheads="1"/>
          </p:cNvSpPr>
          <p:nvPr>
            <p:ph idx="1"/>
          </p:nvPr>
        </p:nvSpPr>
        <p:spPr/>
        <p:txBody>
          <a:bodyPr/>
          <a:lstStyle/>
          <a:p>
            <a:pPr eaLnBrk="1" hangingPunct="1"/>
            <a:r>
              <a:rPr lang="en-US" sz="3600" smtClean="0"/>
              <a:t>Not keeping your email current</a:t>
            </a:r>
          </a:p>
          <a:p>
            <a:pPr eaLnBrk="1" hangingPunct="1"/>
            <a:r>
              <a:rPr lang="en-US" sz="3600" smtClean="0"/>
              <a:t>Your email box is full</a:t>
            </a:r>
          </a:p>
          <a:p>
            <a:pPr eaLnBrk="1" hangingPunct="1"/>
            <a:r>
              <a:rPr lang="en-US" sz="3600" smtClean="0"/>
              <a:t>Not turning off your junk mail </a:t>
            </a:r>
          </a:p>
          <a:p>
            <a:pPr eaLnBrk="1" hangingPunct="1"/>
            <a:r>
              <a:rPr lang="en-US" sz="3600" smtClean="0"/>
              <a:t>Add </a:t>
            </a:r>
            <a:r>
              <a:rPr lang="en-US" sz="3600" smtClean="0">
                <a:hlinkClick r:id="rId3"/>
              </a:rPr>
              <a:t>nrmp@aamc.org</a:t>
            </a:r>
            <a:r>
              <a:rPr lang="en-US" sz="3600" smtClean="0"/>
              <a:t> to your SAFE addresses</a:t>
            </a:r>
          </a:p>
        </p:txBody>
      </p:sp>
    </p:spTree>
  </p:cSld>
  <p:clrMapOvr>
    <a:masterClrMapping/>
  </p:clrMapOvr>
  <p:transition spd="med">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Oval 3"/>
          <p:cNvSpPr>
            <a:spLocks noChangeArrowheads="1"/>
          </p:cNvSpPr>
          <p:nvPr/>
        </p:nvSpPr>
        <p:spPr bwMode="auto">
          <a:xfrm>
            <a:off x="914400" y="3124200"/>
            <a:ext cx="1524000" cy="381000"/>
          </a:xfrm>
          <a:prstGeom prst="ellipse">
            <a:avLst/>
          </a:prstGeom>
          <a:noFill/>
          <a:ln w="9525">
            <a:solidFill>
              <a:srgbClr val="FF0000"/>
            </a:solidFill>
            <a:round/>
            <a:headEnd/>
            <a:tailEnd/>
          </a:ln>
        </p:spPr>
        <p:txBody>
          <a:bodyPr wrap="none" anchor="ctr"/>
          <a:lstStyle/>
          <a:p>
            <a:pPr algn="ctr" eaLnBrk="0" hangingPunct="0"/>
            <a:endParaRPr lang="en-US" sz="2400">
              <a:solidFill>
                <a:srgbClr val="FF0000"/>
              </a:solidFill>
            </a:endParaRPr>
          </a:p>
        </p:txBody>
      </p:sp>
      <p:pic>
        <p:nvPicPr>
          <p:cNvPr id="4" name="Picture 14" descr="2005 My ROL 1"/>
          <p:cNvPicPr>
            <a:picLocks noChangeAspect="1" noChangeArrowheads="1"/>
          </p:cNvPicPr>
          <p:nvPr/>
        </p:nvPicPr>
        <p:blipFill>
          <a:blip r:embed="rId3" cstate="print"/>
          <a:srcRect/>
          <a:stretch>
            <a:fillRect/>
          </a:stretch>
        </p:blipFill>
        <p:spPr bwMode="auto">
          <a:xfrm>
            <a:off x="609600" y="1143000"/>
            <a:ext cx="7942910" cy="4572000"/>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fontAlgn="auto" hangingPunct="1">
              <a:spcAft>
                <a:spcPts val="0"/>
              </a:spcAft>
              <a:defRPr/>
            </a:pPr>
            <a:r>
              <a:rPr lang="en-US" b="1" dirty="0">
                <a:solidFill>
                  <a:schemeClr val="tx2">
                    <a:satMod val="200000"/>
                  </a:schemeClr>
                </a:solidFill>
                <a:latin typeface="Arial" pitchFamily="34" charset="0"/>
                <a:cs typeface="Arial" pitchFamily="34" charset="0"/>
              </a:rPr>
              <a:t>Questions?</a:t>
            </a:r>
          </a:p>
        </p:txBody>
      </p:sp>
      <p:sp>
        <p:nvSpPr>
          <p:cNvPr id="29698" name="Rectangle 3"/>
          <p:cNvSpPr>
            <a:spLocks noGrp="1" noChangeArrowheads="1"/>
          </p:cNvSpPr>
          <p:nvPr>
            <p:ph idx="1"/>
          </p:nvPr>
        </p:nvSpPr>
        <p:spPr/>
        <p:txBody>
          <a:bodyPr/>
          <a:lstStyle/>
          <a:p>
            <a:pPr eaLnBrk="1" hangingPunct="1"/>
            <a:r>
              <a:rPr lang="en-US" sz="3600" smtClean="0"/>
              <a:t>You can add programs at different times</a:t>
            </a:r>
          </a:p>
          <a:p>
            <a:pPr eaLnBrk="1" hangingPunct="1"/>
            <a:r>
              <a:rPr lang="en-US" sz="3600" smtClean="0"/>
              <a:t>You can mix advanced, categorical, preliminary year programs</a:t>
            </a:r>
          </a:p>
          <a:p>
            <a:pPr eaLnBrk="1" hangingPunct="1"/>
            <a:r>
              <a:rPr lang="en-US" sz="3600" smtClean="0"/>
              <a:t>You can mix specialties</a:t>
            </a:r>
          </a:p>
          <a:p>
            <a:pPr eaLnBrk="1" hangingPunct="1"/>
            <a:r>
              <a:rPr lang="en-US" sz="3600" smtClean="0"/>
              <a:t>You can  mix geographical locations</a:t>
            </a:r>
          </a:p>
          <a:p>
            <a:pPr eaLnBrk="1" hangingPunct="1"/>
            <a:r>
              <a:rPr lang="en-US" sz="3600" smtClean="0"/>
              <a:t>You can move them around </a:t>
            </a:r>
          </a:p>
        </p:txBody>
      </p:sp>
    </p:spTree>
  </p:cSld>
  <p:clrMapOvr>
    <a:masterClrMapping/>
  </p:clrMapOvr>
  <p:transition spd="med">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3076" descr="2005 My ROL 3"/>
          <p:cNvPicPr>
            <a:picLocks noChangeAspect="1" noChangeArrowheads="1"/>
          </p:cNvPicPr>
          <p:nvPr/>
        </p:nvPicPr>
        <p:blipFill>
          <a:blip r:embed="rId3" cstate="print"/>
          <a:srcRect/>
          <a:stretch>
            <a:fillRect/>
          </a:stretch>
        </p:blipFill>
        <p:spPr bwMode="auto">
          <a:xfrm>
            <a:off x="906463" y="990600"/>
            <a:ext cx="7399337" cy="4752975"/>
          </a:xfrm>
          <a:prstGeom prst="rect">
            <a:avLst/>
          </a:prstGeom>
          <a:noFill/>
          <a:ln w="9525">
            <a:noFill/>
            <a:miter lim="800000"/>
            <a:headEnd/>
            <a:tailEnd/>
          </a:ln>
        </p:spPr>
      </p:pic>
      <p:sp>
        <p:nvSpPr>
          <p:cNvPr id="30722" name="Rectangle 3"/>
          <p:cNvSpPr>
            <a:spLocks noChangeArrowheads="1"/>
          </p:cNvSpPr>
          <p:nvPr/>
        </p:nvSpPr>
        <p:spPr bwMode="auto">
          <a:xfrm>
            <a:off x="5334000" y="3886200"/>
            <a:ext cx="2057400" cy="838200"/>
          </a:xfrm>
          <a:prstGeom prst="rect">
            <a:avLst/>
          </a:prstGeom>
          <a:noFill/>
          <a:ln w="9525">
            <a:solidFill>
              <a:srgbClr val="FF0000"/>
            </a:solidFill>
            <a:miter lim="800000"/>
            <a:headEnd/>
            <a:tailEnd/>
          </a:ln>
        </p:spPr>
        <p:txBody>
          <a:bodyPr wrap="none" anchor="ctr"/>
          <a:lstStyle/>
          <a:p>
            <a:endParaRPr lang="en-US"/>
          </a:p>
        </p:txBody>
      </p:sp>
    </p:spTree>
  </p:cSld>
  <p:clrMapOvr>
    <a:masterClrMapping/>
  </p:clrMapOvr>
  <p:transition spd="med">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15" descr="My ROL 4"/>
          <p:cNvPicPr>
            <a:picLocks noChangeAspect="1" noChangeArrowheads="1"/>
          </p:cNvPicPr>
          <p:nvPr/>
        </p:nvPicPr>
        <p:blipFill>
          <a:blip r:embed="rId3" cstate="print"/>
          <a:srcRect/>
          <a:stretch>
            <a:fillRect/>
          </a:stretch>
        </p:blipFill>
        <p:spPr bwMode="auto">
          <a:xfrm>
            <a:off x="868363" y="609600"/>
            <a:ext cx="7361237" cy="5324475"/>
          </a:xfrm>
          <a:prstGeom prst="rect">
            <a:avLst/>
          </a:prstGeom>
          <a:noFill/>
          <a:ln w="9525">
            <a:noFill/>
            <a:miter lim="800000"/>
            <a:headEnd/>
            <a:tailEnd/>
          </a:ln>
        </p:spPr>
      </p:pic>
      <p:sp>
        <p:nvSpPr>
          <p:cNvPr id="32770" name="Rectangle 3"/>
          <p:cNvSpPr>
            <a:spLocks noChangeArrowheads="1"/>
          </p:cNvSpPr>
          <p:nvPr/>
        </p:nvSpPr>
        <p:spPr bwMode="auto">
          <a:xfrm>
            <a:off x="5334000" y="3657600"/>
            <a:ext cx="1600200" cy="762000"/>
          </a:xfrm>
          <a:prstGeom prst="rect">
            <a:avLst/>
          </a:prstGeom>
          <a:noFill/>
          <a:ln w="9525">
            <a:solidFill>
              <a:srgbClr val="FF0000"/>
            </a:solidFill>
            <a:miter lim="800000"/>
            <a:headEnd/>
            <a:tailEnd/>
          </a:ln>
        </p:spPr>
        <p:txBody>
          <a:bodyPr wrap="none" anchor="ctr"/>
          <a:lstStyle/>
          <a:p>
            <a:endParaRPr lang="en-US"/>
          </a:p>
        </p:txBody>
      </p:sp>
    </p:spTree>
  </p:cSld>
  <p:clrMapOvr>
    <a:masterClrMapping/>
  </p:clrMapOvr>
  <p:transition spd="med">
    <p:dissolv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064" descr="My ROL 4"/>
          <p:cNvPicPr>
            <a:picLocks noChangeAspect="1" noChangeArrowheads="1"/>
          </p:cNvPicPr>
          <p:nvPr/>
        </p:nvPicPr>
        <p:blipFill>
          <a:blip r:embed="rId3" cstate="print"/>
          <a:srcRect/>
          <a:stretch>
            <a:fillRect/>
          </a:stretch>
        </p:blipFill>
        <p:spPr bwMode="auto">
          <a:xfrm>
            <a:off x="762000" y="533400"/>
            <a:ext cx="7625068" cy="5514975"/>
          </a:xfrm>
          <a:prstGeom prst="rect">
            <a:avLst/>
          </a:prstGeom>
          <a:noFill/>
          <a:ln w="9525">
            <a:noFill/>
            <a:miter lim="800000"/>
            <a:headEnd/>
            <a:tailEnd/>
          </a:ln>
        </p:spPr>
      </p:pic>
      <p:sp>
        <p:nvSpPr>
          <p:cNvPr id="34818" name="Rectangle 3"/>
          <p:cNvSpPr>
            <a:spLocks noChangeArrowheads="1"/>
          </p:cNvSpPr>
          <p:nvPr/>
        </p:nvSpPr>
        <p:spPr bwMode="auto">
          <a:xfrm>
            <a:off x="2438400" y="2362200"/>
            <a:ext cx="1752600" cy="457200"/>
          </a:xfrm>
          <a:prstGeom prst="rect">
            <a:avLst/>
          </a:prstGeom>
          <a:noFill/>
          <a:ln w="9525">
            <a:solidFill>
              <a:srgbClr val="FF0000"/>
            </a:solidFill>
            <a:miter lim="800000"/>
            <a:headEnd/>
            <a:tailEnd/>
          </a:ln>
        </p:spPr>
        <p:txBody>
          <a:bodyPr wrap="none" anchor="ctr"/>
          <a:lstStyle/>
          <a:p>
            <a:endParaRPr lang="en-US"/>
          </a:p>
        </p:txBody>
      </p:sp>
      <p:pic>
        <p:nvPicPr>
          <p:cNvPr id="5" name="Picture 2061" descr="US Seniors Move 1"/>
          <p:cNvPicPr>
            <a:picLocks noChangeAspect="1" noChangeArrowheads="1"/>
          </p:cNvPicPr>
          <p:nvPr/>
        </p:nvPicPr>
        <p:blipFill>
          <a:blip r:embed="rId4" cstate="print"/>
          <a:srcRect/>
          <a:stretch>
            <a:fillRect/>
          </a:stretch>
        </p:blipFill>
        <p:spPr bwMode="auto">
          <a:xfrm>
            <a:off x="304800" y="5257800"/>
            <a:ext cx="2990850" cy="1162050"/>
          </a:xfrm>
          <a:prstGeom prst="rect">
            <a:avLst/>
          </a:prstGeom>
          <a:solidFill>
            <a:schemeClr val="accent4">
              <a:lumMod val="10000"/>
            </a:schemeClr>
          </a:solidFill>
          <a:ln>
            <a:solidFill>
              <a:schemeClr val="accent4">
                <a:lumMod val="10000"/>
              </a:schemeClr>
            </a:solidFill>
          </a:ln>
        </p:spPr>
      </p:pic>
    </p:spTree>
  </p:cSld>
  <p:clrMapOvr>
    <a:masterClrMapping/>
  </p:clrMapOvr>
  <p:transition spd="med">
    <p:dissolv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10" descr="2005 Certify List 1"/>
          <p:cNvPicPr>
            <a:picLocks noGrp="1" noChangeAspect="1" noChangeArrowheads="1"/>
          </p:cNvPicPr>
          <p:nvPr>
            <p:ph idx="1"/>
          </p:nvPr>
        </p:nvPicPr>
        <p:blipFill>
          <a:blip r:embed="rId3" cstate="print"/>
          <a:srcRect/>
          <a:stretch>
            <a:fillRect/>
          </a:stretch>
        </p:blipFill>
        <p:spPr bwMode="auto">
          <a:xfrm>
            <a:off x="381000" y="533400"/>
            <a:ext cx="8321756" cy="5503579"/>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914400" y="2819400"/>
            <a:ext cx="7772400" cy="3499104"/>
          </a:xfrm>
        </p:spPr>
        <p:txBody>
          <a:bodyPr/>
          <a:lstStyle/>
          <a:p>
            <a:r>
              <a:rPr lang="en-US" dirty="0" smtClean="0"/>
              <a:t>The School of Medicine does have a mistreatment policy</a:t>
            </a:r>
            <a:endParaRPr lang="en-US" dirty="0"/>
          </a:p>
        </p:txBody>
      </p:sp>
      <p:sp>
        <p:nvSpPr>
          <p:cNvPr id="10" name="Subtitle 9"/>
          <p:cNvSpPr>
            <a:spLocks noGrp="1"/>
          </p:cNvSpPr>
          <p:nvPr>
            <p:ph type="subTitle" idx="1"/>
          </p:nvPr>
        </p:nvSpPr>
        <p:spPr>
          <a:xfrm>
            <a:off x="914400" y="2834640"/>
            <a:ext cx="7772400" cy="2880360"/>
          </a:xfrm>
        </p:spPr>
        <p:txBody>
          <a:bodyPr/>
          <a:lstStyle/>
          <a:p>
            <a:r>
              <a:rPr lang="en-US" sz="3600" dirty="0" smtClean="0"/>
              <a:t>http://medicine.missouri.edu/handbook/diversity.php#mistreatment</a:t>
            </a:r>
            <a:endParaRPr lang="en-US" sz="3600" dirty="0"/>
          </a:p>
        </p:txBody>
      </p:sp>
    </p:spTree>
  </p:cSld>
  <p:clrMapOvr>
    <a:masterClrMapping/>
  </p:clrMapOvr>
  <p:transition spd="med">
    <p:dissolve/>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17" descr="2005 Certify List 2"/>
          <p:cNvPicPr>
            <a:picLocks noChangeAspect="1" noChangeArrowheads="1"/>
          </p:cNvPicPr>
          <p:nvPr/>
        </p:nvPicPr>
        <p:blipFill>
          <a:blip r:embed="rId3" cstate="print"/>
          <a:srcRect/>
          <a:stretch>
            <a:fillRect/>
          </a:stretch>
        </p:blipFill>
        <p:spPr bwMode="auto">
          <a:xfrm>
            <a:off x="914400" y="0"/>
            <a:ext cx="7307263" cy="6536943"/>
          </a:xfrm>
          <a:prstGeom prst="rect">
            <a:avLst/>
          </a:prstGeom>
          <a:noFill/>
          <a:ln w="9525">
            <a:noFill/>
            <a:miter lim="800000"/>
            <a:headEnd/>
            <a:tailEnd/>
          </a:ln>
        </p:spPr>
      </p:pic>
      <p:sp>
        <p:nvSpPr>
          <p:cNvPr id="36865" name="AutoShape 2"/>
          <p:cNvSpPr>
            <a:spLocks noChangeArrowheads="1"/>
          </p:cNvSpPr>
          <p:nvPr/>
        </p:nvSpPr>
        <p:spPr bwMode="auto">
          <a:xfrm>
            <a:off x="6477000" y="2514600"/>
            <a:ext cx="714375" cy="838200"/>
          </a:xfrm>
          <a:prstGeom prst="downArrow">
            <a:avLst>
              <a:gd name="adj1" fmla="val 50000"/>
              <a:gd name="adj2" fmla="val 29333"/>
            </a:avLst>
          </a:prstGeom>
          <a:noFill/>
          <a:ln w="9525">
            <a:noFill/>
            <a:miter lim="800000"/>
            <a:headEnd/>
            <a:tailEnd/>
          </a:ln>
        </p:spPr>
        <p:txBody>
          <a:bodyPr wrap="none" anchor="ctr"/>
          <a:lstStyle/>
          <a:p>
            <a:pPr algn="ctr" eaLnBrk="0" hangingPunct="0"/>
            <a:endParaRPr lang="en-US" sz="2400">
              <a:solidFill>
                <a:srgbClr val="007D7D"/>
              </a:solidFill>
            </a:endParaRPr>
          </a:p>
        </p:txBody>
      </p:sp>
      <p:sp>
        <p:nvSpPr>
          <p:cNvPr id="36867" name="Rectangle 4"/>
          <p:cNvSpPr>
            <a:spLocks noChangeArrowheads="1"/>
          </p:cNvSpPr>
          <p:nvPr/>
        </p:nvSpPr>
        <p:spPr bwMode="auto">
          <a:xfrm>
            <a:off x="4572000" y="685800"/>
            <a:ext cx="1371600" cy="533400"/>
          </a:xfrm>
          <a:prstGeom prst="rect">
            <a:avLst/>
          </a:prstGeom>
          <a:noFill/>
          <a:ln w="9525">
            <a:solidFill>
              <a:srgbClr val="FF0000"/>
            </a:solidFill>
            <a:miter lim="800000"/>
            <a:headEnd/>
            <a:tailEnd/>
          </a:ln>
        </p:spPr>
        <p:txBody>
          <a:bodyPr wrap="none" anchor="ctr"/>
          <a:lstStyle/>
          <a:p>
            <a:endParaRPr lang="en-US"/>
          </a:p>
        </p:txBody>
      </p:sp>
    </p:spTree>
  </p:cSld>
  <p:clrMapOvr>
    <a:masterClrMapping/>
  </p:clrMapOvr>
  <p:transition spd="med">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772400" cy="914400"/>
          </a:xfrm>
        </p:spPr>
        <p:txBody>
          <a:bodyPr/>
          <a:lstStyle/>
          <a:p>
            <a:pPr algn="ctr"/>
            <a:r>
              <a:rPr lang="en-US" b="1" dirty="0" smtClean="0">
                <a:latin typeface="Arial" pitchFamily="34" charset="0"/>
              </a:rPr>
              <a:t>Couples Information</a:t>
            </a:r>
            <a:endParaRPr lang="en-US" dirty="0"/>
          </a:p>
        </p:txBody>
      </p:sp>
      <p:sp>
        <p:nvSpPr>
          <p:cNvPr id="3" name="Content Placeholder 2"/>
          <p:cNvSpPr>
            <a:spLocks noGrp="1"/>
          </p:cNvSpPr>
          <p:nvPr>
            <p:ph idx="1"/>
          </p:nvPr>
        </p:nvSpPr>
        <p:spPr>
          <a:xfrm>
            <a:off x="228600" y="914400"/>
            <a:ext cx="8915400" cy="5562600"/>
          </a:xfrm>
        </p:spPr>
        <p:txBody>
          <a:bodyPr/>
          <a:lstStyle/>
          <a:p>
            <a:pPr marL="0" indent="0">
              <a:lnSpc>
                <a:spcPct val="68000"/>
              </a:lnSpc>
              <a:buFontTx/>
              <a:buChar char="•"/>
            </a:pPr>
            <a:r>
              <a:rPr lang="en-US" sz="3200" b="1" dirty="0" smtClean="0"/>
              <a:t> </a:t>
            </a:r>
            <a:r>
              <a:rPr lang="en-US" sz="2800" b="1" dirty="0" smtClean="0"/>
              <a:t>Any two applicants can couple. A $15 per partner couples fee must be paid.</a:t>
            </a:r>
          </a:p>
          <a:p>
            <a:pPr marL="0" indent="0">
              <a:lnSpc>
                <a:spcPct val="68000"/>
              </a:lnSpc>
              <a:buFontTx/>
              <a:buChar char="•"/>
            </a:pPr>
            <a:r>
              <a:rPr lang="en-US" sz="2800" b="1" dirty="0" smtClean="0"/>
              <a:t> 30 unique programs can be ranked by each partner before extra rank fees apply.</a:t>
            </a:r>
          </a:p>
          <a:p>
            <a:pPr marL="0" indent="0">
              <a:lnSpc>
                <a:spcPct val="68000"/>
              </a:lnSpc>
              <a:buFontTx/>
              <a:buChar char="•"/>
            </a:pPr>
            <a:r>
              <a:rPr lang="en-US" sz="2800" b="1" dirty="0" smtClean="0"/>
              <a:t> Each partner enters his/her own list. Lists </a:t>
            </a:r>
            <a:r>
              <a:rPr lang="en-US" sz="2800" b="1" u="sng" dirty="0" smtClean="0"/>
              <a:t>MUST</a:t>
            </a:r>
            <a:r>
              <a:rPr lang="en-US" sz="2800" b="1" dirty="0" smtClean="0"/>
              <a:t> have same number of ranks.</a:t>
            </a:r>
          </a:p>
          <a:p>
            <a:pPr marL="0" indent="0">
              <a:lnSpc>
                <a:spcPct val="68000"/>
              </a:lnSpc>
              <a:buFontTx/>
              <a:buChar char="•"/>
            </a:pPr>
            <a:r>
              <a:rPr lang="en-US" sz="2800" b="1" dirty="0" smtClean="0"/>
              <a:t> Applicants participating as couple can rank same program more than once.</a:t>
            </a:r>
          </a:p>
          <a:p>
            <a:pPr marL="0" indent="0">
              <a:lnSpc>
                <a:spcPct val="68000"/>
              </a:lnSpc>
              <a:buFontTx/>
              <a:buChar char="•"/>
            </a:pPr>
            <a:r>
              <a:rPr lang="en-US" sz="2800" dirty="0" smtClean="0"/>
              <a:t> </a:t>
            </a:r>
            <a:r>
              <a:rPr lang="en-US" sz="2800" b="1" dirty="0" smtClean="0"/>
              <a:t>Up to applicants what constitutes an acceptable pair of programs. NRMP does not check this.</a:t>
            </a:r>
          </a:p>
          <a:p>
            <a:pPr marL="0" indent="0">
              <a:lnSpc>
                <a:spcPct val="68000"/>
              </a:lnSpc>
              <a:buFontTx/>
              <a:buChar char="•"/>
            </a:pPr>
            <a:r>
              <a:rPr lang="en-US" sz="2800" b="1" dirty="0" smtClean="0"/>
              <a:t> Use special code (999999999) to indicate when one partner is willing to go unmatched if other partner matches. Code should be used at bottom of lists when other acceptable program pairs exhausted. </a:t>
            </a:r>
          </a:p>
          <a:p>
            <a:pPr marL="0" indent="0">
              <a:lnSpc>
                <a:spcPct val="68000"/>
              </a:lnSpc>
              <a:buFontTx/>
              <a:buChar char="•"/>
            </a:pPr>
            <a:r>
              <a:rPr lang="en-US" sz="2800" b="1" dirty="0" smtClean="0"/>
              <a:t> Couples matching done on PRIMARY list only – supplemental rank order lists are </a:t>
            </a:r>
            <a:r>
              <a:rPr lang="en-US" sz="2800" b="1" u="sng" dirty="0" smtClean="0"/>
              <a:t>NOT</a:t>
            </a:r>
            <a:r>
              <a:rPr lang="en-US" sz="2800" b="1" dirty="0" smtClean="0"/>
              <a:t> linked.</a:t>
            </a:r>
          </a:p>
          <a:p>
            <a:endParaRPr lang="en-US" dirty="0"/>
          </a:p>
        </p:txBody>
      </p:sp>
    </p:spTree>
  </p:cSld>
  <p:clrMapOvr>
    <a:masterClrMapping/>
  </p:clrMapOvr>
  <p:transition spd="med">
    <p:dissolv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rial" pitchFamily="34" charset="0"/>
              </a:rPr>
              <a:t>Couples Verification</a:t>
            </a:r>
            <a:endParaRPr lang="en-US" dirty="0"/>
          </a:p>
        </p:txBody>
      </p:sp>
      <p:pic>
        <p:nvPicPr>
          <p:cNvPr id="4" name="Picture 4" descr="hgcouplepending"/>
          <p:cNvPicPr>
            <a:picLocks noGrp="1" noChangeAspect="1" noChangeArrowheads="1"/>
          </p:cNvPicPr>
          <p:nvPr>
            <p:ph idx="1"/>
          </p:nvPr>
        </p:nvPicPr>
        <p:blipFill>
          <a:blip r:embed="rId3" cstate="print"/>
          <a:srcRect/>
          <a:stretch>
            <a:fillRect/>
          </a:stretch>
        </p:blipFill>
        <p:spPr>
          <a:xfrm>
            <a:off x="685800" y="1828800"/>
            <a:ext cx="8002377" cy="3939946"/>
          </a:xfrm>
          <a:ln w="3175">
            <a:solidFill>
              <a:srgbClr val="000000"/>
            </a:solidFill>
          </a:ln>
        </p:spPr>
      </p:pic>
      <p:sp>
        <p:nvSpPr>
          <p:cNvPr id="5" name="Rectangle 5"/>
          <p:cNvSpPr>
            <a:spLocks noChangeArrowheads="1"/>
          </p:cNvSpPr>
          <p:nvPr/>
        </p:nvSpPr>
        <p:spPr bwMode="auto">
          <a:xfrm>
            <a:off x="6934200" y="2895600"/>
            <a:ext cx="1447800" cy="304800"/>
          </a:xfrm>
          <a:prstGeom prst="rect">
            <a:avLst/>
          </a:prstGeom>
          <a:noFill/>
          <a:ln w="9525">
            <a:solidFill>
              <a:srgbClr val="FF0000"/>
            </a:solidFill>
            <a:miter lim="800000"/>
            <a:headEnd/>
            <a:tailEnd/>
          </a:ln>
        </p:spPr>
        <p:txBody>
          <a:bodyPr wrap="none" anchor="ctr"/>
          <a:lstStyle/>
          <a:p>
            <a:pPr algn="ctr" eaLnBrk="0" hangingPunct="0"/>
            <a:endParaRPr lang="en-US"/>
          </a:p>
        </p:txBody>
      </p:sp>
    </p:spTree>
  </p:cSld>
  <p:clrMapOvr>
    <a:masterClrMapping/>
  </p:clrMapOvr>
  <p:transition spd="med">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3" name="Rectangle 3"/>
          <p:cNvSpPr>
            <a:spLocks noGrp="1" noChangeArrowheads="1"/>
          </p:cNvSpPr>
          <p:nvPr>
            <p:ph idx="1"/>
          </p:nvPr>
        </p:nvSpPr>
        <p:spPr/>
        <p:txBody>
          <a:bodyPr/>
          <a:lstStyle/>
          <a:p>
            <a:pPr eaLnBrk="1" hangingPunct="1"/>
            <a:r>
              <a:rPr lang="en-US" sz="3600" smtClean="0"/>
              <a:t>You can change your list  up until the rank order deadline</a:t>
            </a:r>
          </a:p>
          <a:p>
            <a:pPr eaLnBrk="1" hangingPunct="1"/>
            <a:r>
              <a:rPr lang="en-US" sz="3600" smtClean="0"/>
              <a:t>Remember, the Match is a binding legal commitment</a:t>
            </a:r>
          </a:p>
        </p:txBody>
      </p:sp>
    </p:spTree>
  </p:cSld>
  <p:clrMapOvr>
    <a:masterClrMapping/>
  </p:clrMapOvr>
  <p:transition spd="med">
    <p:dissolv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ext Box 2"/>
          <p:cNvSpPr txBox="1">
            <a:spLocks noChangeArrowheads="1"/>
          </p:cNvSpPr>
          <p:nvPr/>
        </p:nvSpPr>
        <p:spPr bwMode="auto">
          <a:xfrm>
            <a:off x="914400" y="228600"/>
            <a:ext cx="6629400" cy="641350"/>
          </a:xfrm>
          <a:prstGeom prst="rect">
            <a:avLst/>
          </a:prstGeom>
          <a:noFill/>
          <a:ln w="9525">
            <a:noFill/>
            <a:miter lim="800000"/>
            <a:headEnd/>
            <a:tailEnd/>
          </a:ln>
        </p:spPr>
        <p:txBody>
          <a:bodyPr>
            <a:spAutoFit/>
          </a:bodyPr>
          <a:lstStyle/>
          <a:p>
            <a:pPr algn="ctr" eaLnBrk="0" hangingPunct="0">
              <a:spcBef>
                <a:spcPct val="50000"/>
              </a:spcBef>
            </a:pPr>
            <a:r>
              <a:rPr lang="en-US" sz="3600" b="1">
                <a:solidFill>
                  <a:schemeClr val="tx2"/>
                </a:solidFill>
              </a:rPr>
              <a:t>NRMP Fees</a:t>
            </a:r>
          </a:p>
        </p:txBody>
      </p:sp>
      <p:sp>
        <p:nvSpPr>
          <p:cNvPr id="39938" name="Text Box 3"/>
          <p:cNvSpPr txBox="1">
            <a:spLocks noChangeArrowheads="1"/>
          </p:cNvSpPr>
          <p:nvPr/>
        </p:nvSpPr>
        <p:spPr bwMode="auto">
          <a:xfrm>
            <a:off x="457200" y="914400"/>
            <a:ext cx="8382000" cy="5780088"/>
          </a:xfrm>
          <a:prstGeom prst="rect">
            <a:avLst/>
          </a:prstGeom>
          <a:noFill/>
          <a:ln w="9525">
            <a:noFill/>
            <a:miter lim="800000"/>
            <a:headEnd/>
            <a:tailEnd/>
          </a:ln>
        </p:spPr>
        <p:txBody>
          <a:bodyPr>
            <a:spAutoFit/>
          </a:bodyPr>
          <a:lstStyle/>
          <a:p>
            <a:pPr eaLnBrk="0" hangingPunct="0">
              <a:lnSpc>
                <a:spcPct val="85000"/>
              </a:lnSpc>
              <a:spcBef>
                <a:spcPct val="50000"/>
              </a:spcBef>
              <a:buFontTx/>
              <a:buChar char="•"/>
            </a:pPr>
            <a:r>
              <a:rPr lang="en-US" sz="2400" b="1"/>
              <a:t> Registration fee		$50</a:t>
            </a:r>
          </a:p>
          <a:p>
            <a:pPr eaLnBrk="0" hangingPunct="0">
              <a:lnSpc>
                <a:spcPct val="85000"/>
              </a:lnSpc>
              <a:spcBef>
                <a:spcPct val="50000"/>
              </a:spcBef>
              <a:buFontTx/>
              <a:buChar char="•"/>
            </a:pPr>
            <a:r>
              <a:rPr lang="en-US" sz="2400" b="1"/>
              <a:t>  Couples			$15 per partner</a:t>
            </a:r>
          </a:p>
          <a:p>
            <a:pPr eaLnBrk="0" hangingPunct="0">
              <a:lnSpc>
                <a:spcPct val="85000"/>
              </a:lnSpc>
              <a:spcBef>
                <a:spcPct val="50000"/>
              </a:spcBef>
              <a:buFontTx/>
              <a:buChar char="•"/>
            </a:pPr>
            <a:r>
              <a:rPr lang="en-US" sz="2400" b="1"/>
              <a:t>  Late registration		$50 additional (after Nov 30)</a:t>
            </a:r>
          </a:p>
          <a:p>
            <a:pPr eaLnBrk="0" hangingPunct="0">
              <a:lnSpc>
                <a:spcPct val="85000"/>
              </a:lnSpc>
              <a:spcBef>
                <a:spcPct val="50000"/>
              </a:spcBef>
              <a:buFontTx/>
              <a:buChar char="•"/>
            </a:pPr>
            <a:endParaRPr lang="en-US" sz="2400" b="1"/>
          </a:p>
          <a:p>
            <a:pPr eaLnBrk="0" hangingPunct="0">
              <a:lnSpc>
                <a:spcPct val="85000"/>
              </a:lnSpc>
              <a:spcBef>
                <a:spcPct val="50000"/>
              </a:spcBef>
              <a:buFontTx/>
              <a:buChar char="•"/>
            </a:pPr>
            <a:r>
              <a:rPr lang="en-US" sz="2400" b="1"/>
              <a:t> Primary ROL 		1-20 programs: No charge</a:t>
            </a:r>
          </a:p>
          <a:p>
            <a:pPr eaLnBrk="0" hangingPunct="0">
              <a:lnSpc>
                <a:spcPct val="65000"/>
              </a:lnSpc>
              <a:spcBef>
                <a:spcPct val="50000"/>
              </a:spcBef>
            </a:pPr>
            <a:r>
              <a:rPr lang="en-US" sz="2400" b="1"/>
              <a:t> Additional programs	$30 per program ranked</a:t>
            </a:r>
          </a:p>
          <a:p>
            <a:pPr eaLnBrk="0" hangingPunct="0">
              <a:lnSpc>
                <a:spcPct val="65000"/>
              </a:lnSpc>
              <a:spcBef>
                <a:spcPct val="50000"/>
              </a:spcBef>
            </a:pPr>
            <a:endParaRPr lang="en-US" sz="2400" b="1"/>
          </a:p>
          <a:p>
            <a:pPr eaLnBrk="0" hangingPunct="0">
              <a:lnSpc>
                <a:spcPct val="55000"/>
              </a:lnSpc>
              <a:spcBef>
                <a:spcPct val="50000"/>
              </a:spcBef>
              <a:buFontTx/>
              <a:buChar char="•"/>
            </a:pPr>
            <a:r>
              <a:rPr lang="en-US" sz="2400" b="1"/>
              <a:t> Supplemental ROL(s)	1-20 programs: No charge</a:t>
            </a:r>
          </a:p>
          <a:p>
            <a:pPr eaLnBrk="0" hangingPunct="0">
              <a:lnSpc>
                <a:spcPct val="55000"/>
              </a:lnSpc>
              <a:spcBef>
                <a:spcPct val="50000"/>
              </a:spcBef>
            </a:pPr>
            <a:r>
              <a:rPr lang="en-US" sz="2400" b="1"/>
              <a:t>  Additional programs	$30 per program ranked on all</a:t>
            </a:r>
          </a:p>
          <a:p>
            <a:pPr eaLnBrk="0" hangingPunct="0">
              <a:lnSpc>
                <a:spcPct val="55000"/>
              </a:lnSpc>
              <a:spcBef>
                <a:spcPct val="50000"/>
              </a:spcBef>
            </a:pPr>
            <a:r>
              <a:rPr lang="en-US" sz="2400" b="1"/>
              <a:t>				 supplemental lists combined</a:t>
            </a:r>
          </a:p>
          <a:p>
            <a:pPr eaLnBrk="0" hangingPunct="0">
              <a:lnSpc>
                <a:spcPct val="55000"/>
              </a:lnSpc>
              <a:spcBef>
                <a:spcPct val="50000"/>
              </a:spcBef>
            </a:pPr>
            <a:endParaRPr lang="en-US" sz="2400" b="1"/>
          </a:p>
          <a:p>
            <a:pPr eaLnBrk="0" hangingPunct="0">
              <a:lnSpc>
                <a:spcPct val="55000"/>
              </a:lnSpc>
              <a:spcBef>
                <a:spcPct val="50000"/>
              </a:spcBef>
              <a:buFontTx/>
              <a:buChar char="•"/>
            </a:pPr>
            <a:r>
              <a:rPr lang="en-US" sz="2400" b="1"/>
              <a:t> Couples ROL		30 programs before extra </a:t>
            </a:r>
          </a:p>
          <a:p>
            <a:pPr eaLnBrk="0" hangingPunct="0">
              <a:lnSpc>
                <a:spcPct val="55000"/>
              </a:lnSpc>
              <a:spcBef>
                <a:spcPct val="50000"/>
              </a:spcBef>
            </a:pPr>
            <a:r>
              <a:rPr lang="en-US" sz="2400" b="1"/>
              <a:t> 				fees are charged</a:t>
            </a:r>
            <a:r>
              <a:rPr lang="en-US" sz="2400" b="1">
                <a:solidFill>
                  <a:srgbClr val="003366"/>
                </a:solidFill>
              </a:rPr>
              <a:t>                                                                	</a:t>
            </a:r>
          </a:p>
        </p:txBody>
      </p:sp>
    </p:spTree>
  </p:cSld>
  <p:clrMapOvr>
    <a:masterClrMapping/>
  </p:clrMapOvr>
  <p:transition spd="med">
    <p:dissolv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 Box 2"/>
          <p:cNvSpPr txBox="1">
            <a:spLocks noChangeArrowheads="1"/>
          </p:cNvSpPr>
          <p:nvPr/>
        </p:nvSpPr>
        <p:spPr bwMode="auto">
          <a:xfrm>
            <a:off x="1143000" y="304800"/>
            <a:ext cx="6629400" cy="641350"/>
          </a:xfrm>
          <a:prstGeom prst="rect">
            <a:avLst/>
          </a:prstGeom>
          <a:noFill/>
          <a:ln w="9525">
            <a:noFill/>
            <a:miter lim="800000"/>
            <a:headEnd/>
            <a:tailEnd/>
          </a:ln>
        </p:spPr>
        <p:txBody>
          <a:bodyPr>
            <a:spAutoFit/>
          </a:bodyPr>
          <a:lstStyle/>
          <a:p>
            <a:pPr algn="ctr" eaLnBrk="0" hangingPunct="0">
              <a:spcBef>
                <a:spcPct val="50000"/>
              </a:spcBef>
            </a:pPr>
            <a:r>
              <a:rPr lang="en-US" sz="3600" b="1">
                <a:solidFill>
                  <a:schemeClr val="tx2"/>
                </a:solidFill>
              </a:rPr>
              <a:t>Deadlines and Dates</a:t>
            </a:r>
          </a:p>
        </p:txBody>
      </p:sp>
      <p:sp>
        <p:nvSpPr>
          <p:cNvPr id="41986" name="Text Box 3"/>
          <p:cNvSpPr txBox="1">
            <a:spLocks noChangeArrowheads="1"/>
          </p:cNvSpPr>
          <p:nvPr/>
        </p:nvSpPr>
        <p:spPr bwMode="auto">
          <a:xfrm>
            <a:off x="304800" y="1066800"/>
            <a:ext cx="8305800" cy="5133713"/>
          </a:xfrm>
          <a:prstGeom prst="rect">
            <a:avLst/>
          </a:prstGeom>
          <a:noFill/>
          <a:ln w="9525">
            <a:noFill/>
            <a:miter lim="800000"/>
            <a:headEnd/>
            <a:tailEnd/>
          </a:ln>
        </p:spPr>
        <p:txBody>
          <a:bodyPr wrap="square">
            <a:spAutoFit/>
          </a:bodyPr>
          <a:lstStyle/>
          <a:p>
            <a:pPr eaLnBrk="0" hangingPunct="0">
              <a:lnSpc>
                <a:spcPct val="85000"/>
              </a:lnSpc>
              <a:spcBef>
                <a:spcPct val="50000"/>
              </a:spcBef>
              <a:buFontTx/>
              <a:buChar char="•"/>
            </a:pPr>
            <a:r>
              <a:rPr lang="en-US" sz="2400" b="1" dirty="0"/>
              <a:t> </a:t>
            </a:r>
            <a:r>
              <a:rPr lang="en-US" sz="2400" b="1" dirty="0" smtClean="0"/>
              <a:t>January 15, 2013		Ranking opens in R3	</a:t>
            </a:r>
          </a:p>
          <a:p>
            <a:pPr eaLnBrk="0" hangingPunct="0">
              <a:lnSpc>
                <a:spcPct val="65000"/>
              </a:lnSpc>
              <a:spcBef>
                <a:spcPct val="50000"/>
              </a:spcBef>
              <a:buFontTx/>
              <a:buChar char="•"/>
            </a:pPr>
            <a:r>
              <a:rPr lang="en-US" sz="2400" b="1" dirty="0" smtClean="0"/>
              <a:t> January 31, 2013		Final program quotas </a:t>
            </a:r>
          </a:p>
          <a:p>
            <a:pPr eaLnBrk="0" hangingPunct="0">
              <a:lnSpc>
                <a:spcPct val="65000"/>
              </a:lnSpc>
              <a:spcBef>
                <a:spcPct val="50000"/>
              </a:spcBef>
              <a:buFontTx/>
              <a:buChar char="•"/>
            </a:pPr>
            <a:r>
              <a:rPr lang="en-US" sz="2400" b="1" dirty="0" smtClean="0"/>
              <a:t> February 20, 2013 	Ranking closes in R3</a:t>
            </a:r>
          </a:p>
          <a:p>
            <a:pPr eaLnBrk="0" hangingPunct="0">
              <a:lnSpc>
                <a:spcPct val="55000"/>
              </a:lnSpc>
              <a:spcBef>
                <a:spcPct val="50000"/>
              </a:spcBef>
            </a:pPr>
            <a:r>
              <a:rPr lang="en-US" sz="2400" b="1" dirty="0" smtClean="0"/>
              <a:t>  	9:00 p.m. eastern </a:t>
            </a:r>
            <a:r>
              <a:rPr lang="en-US" sz="2400" b="1" i="1" dirty="0" smtClean="0"/>
              <a:t>(</a:t>
            </a:r>
            <a:r>
              <a:rPr lang="en-US" sz="2400" b="1" i="1" dirty="0" smtClean="0">
                <a:solidFill>
                  <a:schemeClr val="accent4">
                    <a:lumMod val="60000"/>
                    <a:lumOff val="40000"/>
                  </a:schemeClr>
                </a:solidFill>
              </a:rPr>
              <a:t>8:00 p.m. CST</a:t>
            </a:r>
            <a:r>
              <a:rPr lang="en-US" sz="2400" b="1" i="1" dirty="0" smtClean="0"/>
              <a:t>)</a:t>
            </a:r>
          </a:p>
          <a:p>
            <a:pPr eaLnBrk="0" hangingPunct="0">
              <a:lnSpc>
                <a:spcPct val="55000"/>
              </a:lnSpc>
              <a:spcBef>
                <a:spcPct val="50000"/>
              </a:spcBef>
            </a:pPr>
            <a:endParaRPr lang="en-US" sz="2400" b="1" dirty="0" smtClean="0"/>
          </a:p>
          <a:p>
            <a:pPr eaLnBrk="0" hangingPunct="0">
              <a:lnSpc>
                <a:spcPct val="55000"/>
              </a:lnSpc>
              <a:spcBef>
                <a:spcPct val="50000"/>
              </a:spcBef>
              <a:buFontTx/>
              <a:buChar char="•"/>
            </a:pPr>
            <a:r>
              <a:rPr lang="en-US" sz="2400" b="1" dirty="0" smtClean="0"/>
              <a:t> March 11, 2013		Did I Match?</a:t>
            </a:r>
          </a:p>
          <a:p>
            <a:pPr eaLnBrk="0" hangingPunct="0">
              <a:lnSpc>
                <a:spcPct val="55000"/>
              </a:lnSpc>
              <a:spcBef>
                <a:spcPct val="50000"/>
              </a:spcBef>
            </a:pPr>
            <a:r>
              <a:rPr lang="en-US" sz="2400" b="1" dirty="0" smtClean="0"/>
              <a:t> 	 noon eastern </a:t>
            </a:r>
            <a:r>
              <a:rPr lang="en-US" sz="2400" b="1" i="1" dirty="0" smtClean="0"/>
              <a:t>(</a:t>
            </a:r>
            <a:r>
              <a:rPr lang="en-US" sz="2400" b="1" i="1" dirty="0" smtClean="0">
                <a:solidFill>
                  <a:schemeClr val="accent4">
                    <a:lumMod val="60000"/>
                    <a:lumOff val="40000"/>
                  </a:schemeClr>
                </a:solidFill>
              </a:rPr>
              <a:t>11:00 a.m. CST</a:t>
            </a:r>
            <a:r>
              <a:rPr lang="en-US" sz="2400" b="1" i="1" dirty="0" smtClean="0"/>
              <a:t>)</a:t>
            </a:r>
          </a:p>
          <a:p>
            <a:pPr eaLnBrk="0" hangingPunct="0">
              <a:lnSpc>
                <a:spcPct val="55000"/>
              </a:lnSpc>
              <a:spcBef>
                <a:spcPct val="50000"/>
              </a:spcBef>
            </a:pPr>
            <a:endParaRPr lang="en-US" sz="2400" b="1" dirty="0" smtClean="0"/>
          </a:p>
          <a:p>
            <a:pPr eaLnBrk="0" hangingPunct="0">
              <a:lnSpc>
                <a:spcPct val="55000"/>
              </a:lnSpc>
              <a:spcBef>
                <a:spcPct val="50000"/>
              </a:spcBef>
              <a:buFontTx/>
              <a:buChar char="•"/>
            </a:pPr>
            <a:r>
              <a:rPr lang="en-US" sz="2400" b="1" dirty="0" smtClean="0"/>
              <a:t> March 11, 2013		List of Unfilled Programs --</a:t>
            </a:r>
          </a:p>
          <a:p>
            <a:pPr eaLnBrk="0" hangingPunct="0">
              <a:lnSpc>
                <a:spcPct val="55000"/>
              </a:lnSpc>
              <a:spcBef>
                <a:spcPct val="50000"/>
              </a:spcBef>
            </a:pPr>
            <a:r>
              <a:rPr lang="en-US" sz="2400" b="1" dirty="0" smtClean="0"/>
              <a:t> noon eastern </a:t>
            </a:r>
            <a:r>
              <a:rPr lang="en-US" sz="2400" b="1" i="1" dirty="0" smtClean="0"/>
              <a:t>(</a:t>
            </a:r>
            <a:r>
              <a:rPr lang="en-US" sz="2400" b="1" i="1" dirty="0" smtClean="0">
                <a:solidFill>
                  <a:schemeClr val="accent4">
                    <a:lumMod val="60000"/>
                    <a:lumOff val="40000"/>
                  </a:schemeClr>
                </a:solidFill>
              </a:rPr>
              <a:t>11:00 a.m. CST</a:t>
            </a:r>
            <a:r>
              <a:rPr lang="en-US" sz="2400" b="1" i="1" dirty="0" smtClean="0"/>
              <a:t>) </a:t>
            </a:r>
            <a:r>
              <a:rPr lang="en-US" sz="2400" b="1" dirty="0" smtClean="0"/>
              <a:t>		SOAP begins</a:t>
            </a:r>
          </a:p>
          <a:p>
            <a:pPr eaLnBrk="0" hangingPunct="0">
              <a:lnSpc>
                <a:spcPct val="55000"/>
              </a:lnSpc>
              <a:spcBef>
                <a:spcPct val="50000"/>
              </a:spcBef>
            </a:pPr>
            <a:endParaRPr lang="en-US" sz="2400" b="1" dirty="0"/>
          </a:p>
          <a:p>
            <a:pPr eaLnBrk="0" hangingPunct="0">
              <a:lnSpc>
                <a:spcPct val="55000"/>
              </a:lnSpc>
              <a:spcBef>
                <a:spcPct val="50000"/>
              </a:spcBef>
            </a:pPr>
            <a:r>
              <a:rPr lang="en-US" sz="2400" b="1" dirty="0" smtClean="0"/>
              <a:t>March 15, 2013		Match Day</a:t>
            </a:r>
            <a:endParaRPr lang="en-US" sz="2400" b="1" dirty="0"/>
          </a:p>
          <a:p>
            <a:pPr eaLnBrk="0" hangingPunct="0">
              <a:lnSpc>
                <a:spcPct val="55000"/>
              </a:lnSpc>
              <a:spcBef>
                <a:spcPct val="50000"/>
              </a:spcBef>
            </a:pPr>
            <a:endParaRPr lang="en-US" sz="2400" b="1" dirty="0"/>
          </a:p>
        </p:txBody>
      </p:sp>
    </p:spTree>
  </p:cSld>
  <p:clrMapOvr>
    <a:masterClrMapping/>
  </p:clrMapOvr>
  <p:transition spd="med">
    <p:dissolv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fontAlgn="auto" hangingPunct="1">
              <a:spcAft>
                <a:spcPts val="0"/>
              </a:spcAft>
              <a:defRPr/>
            </a:pPr>
            <a:r>
              <a:rPr lang="en-US" sz="4800" b="1" dirty="0">
                <a:solidFill>
                  <a:schemeClr val="tx2"/>
                </a:solidFill>
                <a:latin typeface="Arial" charset="0"/>
                <a:ea typeface="+mn-ea"/>
                <a:cs typeface="+mn-cs"/>
              </a:rPr>
              <a:t>Mistakes</a:t>
            </a:r>
          </a:p>
        </p:txBody>
      </p:sp>
      <p:sp>
        <p:nvSpPr>
          <p:cNvPr id="44034" name="Rectangle 3"/>
          <p:cNvSpPr>
            <a:spLocks noGrp="1" noChangeArrowheads="1"/>
          </p:cNvSpPr>
          <p:nvPr>
            <p:ph idx="1"/>
          </p:nvPr>
        </p:nvSpPr>
        <p:spPr>
          <a:xfrm>
            <a:off x="152400" y="1828800"/>
            <a:ext cx="8991600" cy="4572000"/>
          </a:xfrm>
        </p:spPr>
        <p:txBody>
          <a:bodyPr/>
          <a:lstStyle/>
          <a:p>
            <a:pPr eaLnBrk="1" hangingPunct="1"/>
            <a:r>
              <a:rPr lang="en-US" sz="3200" smtClean="0">
                <a:latin typeface="Arial" charset="0"/>
                <a:cs typeface="Arial" charset="0"/>
              </a:rPr>
              <a:t>Undersell yourself (include a “reach” program)</a:t>
            </a:r>
          </a:p>
          <a:p>
            <a:pPr eaLnBrk="1" hangingPunct="1"/>
            <a:r>
              <a:rPr lang="en-US" sz="3200" smtClean="0">
                <a:latin typeface="Arial" charset="0"/>
                <a:cs typeface="Arial" charset="0"/>
              </a:rPr>
              <a:t>Rank order list not long enough</a:t>
            </a:r>
          </a:p>
          <a:p>
            <a:pPr eaLnBrk="1" hangingPunct="1"/>
            <a:r>
              <a:rPr lang="en-US" sz="3200" smtClean="0">
                <a:latin typeface="Arial" charset="0"/>
                <a:cs typeface="Arial" charset="0"/>
              </a:rPr>
              <a:t>Oversell yourself (no safety net program)</a:t>
            </a:r>
          </a:p>
          <a:p>
            <a:pPr eaLnBrk="1" hangingPunct="1"/>
            <a:r>
              <a:rPr lang="en-US" sz="3200" smtClean="0">
                <a:latin typeface="Arial" charset="0"/>
                <a:cs typeface="Arial" charset="0"/>
              </a:rPr>
              <a:t>Charting Outcomes in the Match is available </a:t>
            </a:r>
          </a:p>
          <a:p>
            <a:pPr eaLnBrk="1" hangingPunct="1">
              <a:buFont typeface="Wingdings" pitchFamily="2" charset="2"/>
              <a:buNone/>
            </a:pPr>
            <a:r>
              <a:rPr lang="en-US" sz="3200" smtClean="0">
                <a:latin typeface="Arial" charset="0"/>
                <a:cs typeface="Arial" charset="0"/>
              </a:rPr>
              <a:t>	at </a:t>
            </a:r>
            <a:r>
              <a:rPr lang="en-US" sz="3200" smtClean="0">
                <a:latin typeface="Arial" charset="0"/>
                <a:cs typeface="Arial" charset="0"/>
                <a:hlinkClick r:id="rId3"/>
              </a:rPr>
              <a:t>nrmp.org</a:t>
            </a:r>
            <a:endParaRPr lang="en-US" sz="3200" smtClean="0">
              <a:latin typeface="Arial" charset="0"/>
              <a:cs typeface="Arial" charset="0"/>
            </a:endParaRPr>
          </a:p>
          <a:p>
            <a:pPr eaLnBrk="1" hangingPunct="1"/>
            <a:r>
              <a:rPr lang="en-US" sz="3200" smtClean="0">
                <a:latin typeface="Arial" charset="0"/>
                <a:cs typeface="Arial" charset="0"/>
              </a:rPr>
              <a:t>See me for school-specific information</a:t>
            </a:r>
          </a:p>
        </p:txBody>
      </p:sp>
    </p:spTree>
  </p:cSld>
  <p:clrMapOvr>
    <a:masterClrMapping/>
  </p:clrMapOvr>
  <p:transition spd="med">
    <p:dissolv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762"/>
            <a:ext cx="7772400" cy="1392237"/>
          </a:xfrm>
        </p:spPr>
        <p:txBody>
          <a:bodyPr/>
          <a:lstStyle/>
          <a:p>
            <a:r>
              <a:rPr lang="en-US" dirty="0" smtClean="0"/>
              <a:t>Top 5 Factors for Interview Selection</a:t>
            </a:r>
            <a:endParaRPr lang="en-US" dirty="0"/>
          </a:p>
        </p:txBody>
      </p:sp>
      <p:sp>
        <p:nvSpPr>
          <p:cNvPr id="3" name="Content Placeholder 2"/>
          <p:cNvSpPr>
            <a:spLocks noGrp="1"/>
          </p:cNvSpPr>
          <p:nvPr>
            <p:ph idx="1"/>
          </p:nvPr>
        </p:nvSpPr>
        <p:spPr>
          <a:xfrm>
            <a:off x="914400" y="2286000"/>
            <a:ext cx="7772400" cy="4070350"/>
          </a:xfrm>
        </p:spPr>
        <p:txBody>
          <a:bodyPr/>
          <a:lstStyle/>
          <a:p>
            <a:r>
              <a:rPr lang="en-US" dirty="0" smtClean="0"/>
              <a:t>USMLE Step 1 Score</a:t>
            </a:r>
          </a:p>
          <a:p>
            <a:r>
              <a:rPr lang="en-US" dirty="0" smtClean="0"/>
              <a:t>Letters of Recommendation</a:t>
            </a:r>
          </a:p>
          <a:p>
            <a:r>
              <a:rPr lang="en-US" dirty="0" smtClean="0"/>
              <a:t>Personal Statement</a:t>
            </a:r>
          </a:p>
          <a:p>
            <a:r>
              <a:rPr lang="en-US" dirty="0" smtClean="0"/>
              <a:t>Grades in required clerkships</a:t>
            </a:r>
          </a:p>
          <a:p>
            <a:r>
              <a:rPr lang="en-US" dirty="0" smtClean="0"/>
              <a:t>USMLE Step 2 Score</a:t>
            </a:r>
            <a:endParaRPr lang="en-US" dirty="0"/>
          </a:p>
        </p:txBody>
      </p:sp>
    </p:spTree>
    <p:extLst>
      <p:ext uri="{BB962C8B-B14F-4D97-AF65-F5344CB8AC3E}">
        <p14:creationId xmlns:p14="http://schemas.microsoft.com/office/powerpoint/2010/main" val="4112084326"/>
      </p:ext>
    </p:extLst>
  </p:cSld>
  <p:clrMapOvr>
    <a:masterClrMapping/>
  </p:clrMapOvr>
  <p:transition spd="med">
    <p:dissolv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685800" y="395684"/>
            <a:ext cx="8001000" cy="6462316"/>
          </a:xfrm>
        </p:spPr>
      </p:pic>
    </p:spTree>
    <p:extLst>
      <p:ext uri="{BB962C8B-B14F-4D97-AF65-F5344CB8AC3E}">
        <p14:creationId xmlns:p14="http://schemas.microsoft.com/office/powerpoint/2010/main" val="3641347969"/>
      </p:ext>
    </p:extLst>
  </p:cSld>
  <p:clrMapOvr>
    <a:masterClrMapping/>
  </p:clrMapOvr>
  <p:transition spd="med">
    <p:dissolv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How does the Match algorithm work?</a:t>
            </a:r>
            <a:endParaRPr lang="en-US" sz="3600" dirty="0"/>
          </a:p>
        </p:txBody>
      </p:sp>
      <p:sp>
        <p:nvSpPr>
          <p:cNvPr id="3" name="Content Placeholder 2"/>
          <p:cNvSpPr>
            <a:spLocks noGrp="1"/>
          </p:cNvSpPr>
          <p:nvPr>
            <p:ph type="subTitle" idx="4294967295"/>
          </p:nvPr>
        </p:nvSpPr>
        <p:spPr>
          <a:xfrm>
            <a:off x="1371600" y="2835275"/>
            <a:ext cx="7772400" cy="1508125"/>
          </a:xfrm>
        </p:spPr>
        <p:txBody>
          <a:bodyPr/>
          <a:lstStyle/>
          <a:p>
            <a:r>
              <a:rPr lang="en-US" dirty="0" smtClean="0"/>
              <a:t>Lloyd Shapley and Alvin Roth</a:t>
            </a:r>
            <a:endParaRPr lang="en-US" dirty="0"/>
          </a:p>
        </p:txBody>
      </p:sp>
    </p:spTree>
  </p:cSld>
  <p:clrMapOvr>
    <a:masterClrMapping/>
  </p:clrMapOvr>
  <p:transition spd="med">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14400" y="381000"/>
            <a:ext cx="7772400" cy="5937504"/>
          </a:xfrm>
        </p:spPr>
        <p:txBody>
          <a:bodyPr/>
          <a:lstStyle/>
          <a:p>
            <a:r>
              <a:rPr lang="en-US" dirty="0" smtClean="0"/>
              <a:t>You can make an anonymous complaint, comment or suggestion about your medical education</a:t>
            </a:r>
            <a:endParaRPr lang="en-US" dirty="0"/>
          </a:p>
        </p:txBody>
      </p:sp>
      <p:sp>
        <p:nvSpPr>
          <p:cNvPr id="5" name="Subtitle 4"/>
          <p:cNvSpPr>
            <a:spLocks noGrp="1"/>
          </p:cNvSpPr>
          <p:nvPr>
            <p:ph type="subTitle" idx="1"/>
          </p:nvPr>
        </p:nvSpPr>
        <p:spPr/>
        <p:txBody>
          <a:bodyPr/>
          <a:lstStyle/>
          <a:p>
            <a:r>
              <a:rPr lang="en-US" sz="3600" dirty="0" smtClean="0"/>
              <a:t>Go to </a:t>
            </a:r>
            <a:r>
              <a:rPr lang="en-US" sz="3600" dirty="0" smtClean="0">
                <a:hlinkClick r:id="rId3"/>
              </a:rPr>
              <a:t>www.muhealth.org</a:t>
            </a:r>
            <a:r>
              <a:rPr lang="en-US" sz="3600" dirty="0" smtClean="0"/>
              <a:t> and click on “Make a Comment” </a:t>
            </a:r>
            <a:endParaRPr lang="en-US" sz="3600" dirty="0"/>
          </a:p>
        </p:txBody>
      </p:sp>
    </p:spTree>
  </p:cSld>
  <p:clrMapOvr>
    <a:masterClrMapping/>
  </p:clrMapOvr>
  <p:transition spd="med">
    <p:dissolve/>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5" name="Text Box 2"/>
          <p:cNvSpPr txBox="1">
            <a:spLocks noChangeArrowheads="1"/>
          </p:cNvSpPr>
          <p:nvPr/>
        </p:nvSpPr>
        <p:spPr bwMode="auto">
          <a:xfrm>
            <a:off x="228600" y="381000"/>
            <a:ext cx="8534400" cy="641350"/>
          </a:xfrm>
          <a:prstGeom prst="rect">
            <a:avLst/>
          </a:prstGeom>
          <a:noFill/>
          <a:ln w="9525">
            <a:noFill/>
            <a:miter lim="800000"/>
            <a:headEnd/>
            <a:tailEnd/>
          </a:ln>
        </p:spPr>
        <p:txBody>
          <a:bodyPr>
            <a:spAutoFit/>
          </a:bodyPr>
          <a:lstStyle/>
          <a:p>
            <a:pPr algn="ctr" eaLnBrk="0" hangingPunct="0">
              <a:spcBef>
                <a:spcPct val="50000"/>
              </a:spcBef>
            </a:pPr>
            <a:r>
              <a:rPr lang="en-US" sz="3600" b="1">
                <a:solidFill>
                  <a:schemeClr val="tx2"/>
                </a:solidFill>
              </a:rPr>
              <a:t>How the Match Algorithm Works</a:t>
            </a:r>
          </a:p>
        </p:txBody>
      </p:sp>
      <p:sp>
        <p:nvSpPr>
          <p:cNvPr id="47106" name="Text Box 3"/>
          <p:cNvSpPr txBox="1">
            <a:spLocks noChangeArrowheads="1"/>
          </p:cNvSpPr>
          <p:nvPr/>
        </p:nvSpPr>
        <p:spPr bwMode="auto">
          <a:xfrm>
            <a:off x="533400" y="1295400"/>
            <a:ext cx="7924800" cy="6377130"/>
          </a:xfrm>
          <a:prstGeom prst="rect">
            <a:avLst/>
          </a:prstGeom>
          <a:noFill/>
          <a:ln w="9525">
            <a:noFill/>
            <a:miter lim="800000"/>
            <a:headEnd/>
            <a:tailEnd/>
          </a:ln>
        </p:spPr>
        <p:txBody>
          <a:bodyPr wrap="square">
            <a:spAutoFit/>
          </a:bodyPr>
          <a:lstStyle/>
          <a:p>
            <a:pPr eaLnBrk="0" hangingPunct="0">
              <a:spcBef>
                <a:spcPct val="50000"/>
              </a:spcBef>
              <a:buFontTx/>
              <a:buChar char="•"/>
            </a:pPr>
            <a:r>
              <a:rPr lang="en-US" sz="2800" b="1" dirty="0"/>
              <a:t> </a:t>
            </a:r>
            <a:r>
              <a:rPr lang="en-US" sz="2800" b="1" dirty="0" smtClean="0"/>
              <a:t>Applicant proposing</a:t>
            </a:r>
          </a:p>
          <a:p>
            <a:pPr eaLnBrk="0" hangingPunct="0">
              <a:spcBef>
                <a:spcPct val="50000"/>
              </a:spcBef>
              <a:buFontTx/>
              <a:buChar char="•"/>
            </a:pPr>
            <a:r>
              <a:rPr lang="en-US" sz="2800" b="1" dirty="0" smtClean="0"/>
              <a:t> Starts with an attempt to place an applicant 	in the program ranked #1 by the 	applicant</a:t>
            </a:r>
          </a:p>
          <a:p>
            <a:pPr eaLnBrk="0" hangingPunct="0">
              <a:spcBef>
                <a:spcPct val="50000"/>
              </a:spcBef>
              <a:buFontTx/>
              <a:buChar char="•"/>
            </a:pPr>
            <a:r>
              <a:rPr lang="en-US" sz="2800" b="1" dirty="0" smtClean="0"/>
              <a:t> A </a:t>
            </a:r>
            <a:r>
              <a:rPr lang="en-US" sz="2800" b="1" u="sng" dirty="0" smtClean="0"/>
              <a:t>tentative</a:t>
            </a:r>
            <a:r>
              <a:rPr lang="en-US" sz="2800" b="1" dirty="0" smtClean="0"/>
              <a:t> Match occurs:</a:t>
            </a:r>
            <a:endParaRPr lang="en-US" sz="2800" dirty="0" smtClean="0"/>
          </a:p>
          <a:p>
            <a:pPr lvl="1" eaLnBrk="0" hangingPunct="0">
              <a:spcBef>
                <a:spcPct val="50000"/>
              </a:spcBef>
              <a:buFontTx/>
              <a:buChar char="&gt;"/>
            </a:pPr>
            <a:r>
              <a:rPr lang="en-US" sz="2800" dirty="0" smtClean="0"/>
              <a:t> </a:t>
            </a:r>
            <a:r>
              <a:rPr lang="en-US" sz="2800" b="1" dirty="0" smtClean="0"/>
              <a:t>if the program also ranked the applicant </a:t>
            </a:r>
            <a:r>
              <a:rPr lang="en-US" sz="2800" b="1" u="sng" dirty="0" smtClean="0"/>
              <a:t>and</a:t>
            </a:r>
            <a:endParaRPr lang="en-US" sz="2800" b="1" dirty="0" smtClean="0"/>
          </a:p>
          <a:p>
            <a:pPr lvl="1" eaLnBrk="0" hangingPunct="0">
              <a:lnSpc>
                <a:spcPct val="30000"/>
              </a:lnSpc>
              <a:spcBef>
                <a:spcPct val="50000"/>
              </a:spcBef>
            </a:pPr>
            <a:r>
              <a:rPr lang="en-US" sz="2800" b="1" dirty="0" smtClean="0"/>
              <a:t>the program has unfilled positions</a:t>
            </a:r>
          </a:p>
          <a:p>
            <a:pPr lvl="1" eaLnBrk="0" hangingPunct="0">
              <a:lnSpc>
                <a:spcPct val="110000"/>
              </a:lnSpc>
              <a:spcBef>
                <a:spcPct val="50000"/>
              </a:spcBef>
              <a:buFontTx/>
              <a:buChar char="&gt;"/>
            </a:pPr>
            <a:r>
              <a:rPr lang="en-US" sz="2800" b="1" dirty="0" smtClean="0"/>
              <a:t> if the program is filled </a:t>
            </a:r>
            <a:r>
              <a:rPr lang="en-US" sz="2800" b="1" u="sng" dirty="0" smtClean="0"/>
              <a:t>but </a:t>
            </a:r>
            <a:r>
              <a:rPr lang="en-US" sz="2800" b="1" dirty="0" smtClean="0"/>
              <a:t>the applicant is ranked higher than another applicant tentatively matched to that program</a:t>
            </a:r>
          </a:p>
          <a:p>
            <a:pPr lvl="1" eaLnBrk="0" hangingPunct="0">
              <a:lnSpc>
                <a:spcPct val="110000"/>
              </a:lnSpc>
              <a:spcBef>
                <a:spcPct val="50000"/>
              </a:spcBef>
            </a:pPr>
            <a:endParaRPr lang="en-US" sz="2600" b="1" dirty="0"/>
          </a:p>
        </p:txBody>
      </p:sp>
    </p:spTree>
  </p:cSld>
  <p:clrMapOvr>
    <a:masterClrMapping/>
  </p:clrMapOvr>
  <p:transition spd="med">
    <p:dissolv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3" name="Text Box 2"/>
          <p:cNvSpPr txBox="1">
            <a:spLocks noChangeArrowheads="1"/>
          </p:cNvSpPr>
          <p:nvPr/>
        </p:nvSpPr>
        <p:spPr bwMode="auto">
          <a:xfrm>
            <a:off x="228600" y="0"/>
            <a:ext cx="8229600" cy="6851106"/>
          </a:xfrm>
          <a:prstGeom prst="rect">
            <a:avLst/>
          </a:prstGeom>
          <a:noFill/>
          <a:ln w="9525">
            <a:noFill/>
            <a:miter lim="800000"/>
            <a:headEnd/>
            <a:tailEnd/>
          </a:ln>
        </p:spPr>
        <p:txBody>
          <a:bodyPr>
            <a:spAutoFit/>
          </a:bodyPr>
          <a:lstStyle/>
          <a:p>
            <a:pPr algn="ctr" eaLnBrk="0" hangingPunct="0"/>
            <a:r>
              <a:rPr lang="en-US" sz="3600" b="1" dirty="0">
                <a:solidFill>
                  <a:schemeClr val="tx2"/>
                </a:solidFill>
              </a:rPr>
              <a:t>How the Match Algorithm Works</a:t>
            </a:r>
          </a:p>
          <a:p>
            <a:pPr eaLnBrk="0" hangingPunct="0"/>
            <a:endParaRPr lang="en-US" sz="2400" b="1" dirty="0"/>
          </a:p>
          <a:p>
            <a:pPr eaLnBrk="0" hangingPunct="0">
              <a:buFontTx/>
              <a:buChar char="•"/>
            </a:pPr>
            <a:r>
              <a:rPr lang="en-US" sz="2400" b="1" dirty="0"/>
              <a:t> </a:t>
            </a:r>
            <a:r>
              <a:rPr lang="en-US" b="1" dirty="0" smtClean="0"/>
              <a:t> </a:t>
            </a:r>
            <a:r>
              <a:rPr lang="en-US" sz="2400" b="1" dirty="0" smtClean="0"/>
              <a:t>There is </a:t>
            </a:r>
            <a:r>
              <a:rPr lang="en-US" sz="2400" b="1" u="sng" dirty="0" smtClean="0"/>
              <a:t>no</a:t>
            </a:r>
            <a:r>
              <a:rPr lang="en-US" sz="2400" b="1" dirty="0" smtClean="0"/>
              <a:t> match if:</a:t>
            </a:r>
            <a:endParaRPr lang="en-US" sz="2400" dirty="0" smtClean="0"/>
          </a:p>
          <a:p>
            <a:pPr lvl="1" eaLnBrk="0" hangingPunct="0">
              <a:lnSpc>
                <a:spcPct val="40000"/>
              </a:lnSpc>
              <a:spcBef>
                <a:spcPct val="50000"/>
              </a:spcBef>
              <a:buFontTx/>
              <a:buChar char="&gt;"/>
            </a:pPr>
            <a:r>
              <a:rPr lang="en-US" sz="2400" dirty="0" smtClean="0"/>
              <a:t> </a:t>
            </a:r>
            <a:r>
              <a:rPr lang="en-US" sz="2400" b="1" dirty="0" smtClean="0"/>
              <a:t>the program did not rank the applicant</a:t>
            </a:r>
          </a:p>
          <a:p>
            <a:pPr lvl="1" eaLnBrk="0" hangingPunct="0">
              <a:lnSpc>
                <a:spcPct val="90000"/>
              </a:lnSpc>
              <a:spcBef>
                <a:spcPct val="50000"/>
              </a:spcBef>
              <a:buFontTx/>
              <a:buChar char="&gt;"/>
            </a:pPr>
            <a:r>
              <a:rPr lang="en-US" sz="2400" b="1" dirty="0" smtClean="0"/>
              <a:t> the program ranked the applicant but is filled with other applicants more preferred by the program</a:t>
            </a:r>
          </a:p>
          <a:p>
            <a:pPr lvl="1" eaLnBrk="0" hangingPunct="0">
              <a:lnSpc>
                <a:spcPct val="90000"/>
              </a:lnSpc>
              <a:spcBef>
                <a:spcPct val="50000"/>
              </a:spcBef>
              <a:buFontTx/>
              <a:buChar char="&gt;"/>
            </a:pPr>
            <a:endParaRPr lang="en-US" sz="2400" b="1" dirty="0" smtClean="0"/>
          </a:p>
          <a:p>
            <a:pPr eaLnBrk="0" hangingPunct="0">
              <a:buFontTx/>
              <a:buChar char="•"/>
            </a:pPr>
            <a:r>
              <a:rPr lang="en-US" sz="2400" b="1" dirty="0" smtClean="0"/>
              <a:t>Matches are </a:t>
            </a:r>
            <a:r>
              <a:rPr lang="en-US" sz="2400" b="1" u="sng" dirty="0" smtClean="0"/>
              <a:t>final</a:t>
            </a:r>
            <a:r>
              <a:rPr lang="en-US" sz="2400" b="1" dirty="0" smtClean="0"/>
              <a:t> when:</a:t>
            </a:r>
            <a:endParaRPr lang="en-US" sz="2400" dirty="0" smtClean="0"/>
          </a:p>
          <a:p>
            <a:pPr eaLnBrk="0" hangingPunct="0">
              <a:lnSpc>
                <a:spcPct val="40000"/>
              </a:lnSpc>
            </a:pPr>
            <a:endParaRPr lang="en-US" sz="2400" dirty="0" smtClean="0"/>
          </a:p>
          <a:p>
            <a:pPr lvl="1" eaLnBrk="0" hangingPunct="0">
              <a:lnSpc>
                <a:spcPct val="90000"/>
              </a:lnSpc>
              <a:buFontTx/>
              <a:buChar char="&gt;"/>
            </a:pPr>
            <a:r>
              <a:rPr lang="en-US" sz="2400" dirty="0" smtClean="0"/>
              <a:t> </a:t>
            </a:r>
            <a:r>
              <a:rPr lang="en-US" sz="2400" b="1" dirty="0" smtClean="0"/>
              <a:t>when the algorithm completes its cycles, all tentative matches become final</a:t>
            </a:r>
          </a:p>
          <a:p>
            <a:pPr lvl="1" eaLnBrk="0" hangingPunct="0">
              <a:lnSpc>
                <a:spcPct val="90000"/>
              </a:lnSpc>
              <a:buFontTx/>
              <a:buChar char="&gt;"/>
            </a:pPr>
            <a:endParaRPr lang="en-US" sz="2400" b="1" dirty="0" smtClean="0"/>
          </a:p>
          <a:p>
            <a:pPr eaLnBrk="0" hangingPunct="0">
              <a:lnSpc>
                <a:spcPct val="110000"/>
              </a:lnSpc>
              <a:buFontTx/>
              <a:buChar char="•"/>
            </a:pPr>
            <a:r>
              <a:rPr lang="en-US" sz="2400" b="1" dirty="0" smtClean="0"/>
              <a:t> Couples match when:</a:t>
            </a:r>
            <a:endParaRPr lang="en-US" sz="2400" dirty="0" smtClean="0"/>
          </a:p>
          <a:p>
            <a:pPr lvl="1" eaLnBrk="0" hangingPunct="0">
              <a:lnSpc>
                <a:spcPct val="90000"/>
              </a:lnSpc>
              <a:spcBef>
                <a:spcPct val="50000"/>
              </a:spcBef>
              <a:buFontTx/>
              <a:buChar char="&gt;"/>
            </a:pPr>
            <a:r>
              <a:rPr lang="en-US" sz="2400" dirty="0" smtClean="0"/>
              <a:t> </a:t>
            </a:r>
            <a:r>
              <a:rPr lang="en-US" sz="2400" b="1" dirty="0" smtClean="0"/>
              <a:t>the algorithm places a couple in their highest ranked pair of programs on the PRIMARY list where BOTH matched</a:t>
            </a:r>
          </a:p>
          <a:p>
            <a:pPr lvl="1" eaLnBrk="0" hangingPunct="0">
              <a:lnSpc>
                <a:spcPct val="90000"/>
              </a:lnSpc>
            </a:pPr>
            <a:endParaRPr lang="en-US" sz="2400" dirty="0">
              <a:solidFill>
                <a:srgbClr val="003366"/>
              </a:solidFill>
            </a:endParaRPr>
          </a:p>
          <a:p>
            <a:pPr lvl="1" eaLnBrk="0" hangingPunct="0">
              <a:lnSpc>
                <a:spcPct val="90000"/>
              </a:lnSpc>
            </a:pPr>
            <a:endParaRPr lang="en-US" sz="2400" dirty="0"/>
          </a:p>
        </p:txBody>
      </p:sp>
    </p:spTree>
  </p:cSld>
  <p:clrMapOvr>
    <a:masterClrMapping/>
  </p:clrMapOvr>
  <p:transition spd="med">
    <p:dissolv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81000" y="228600"/>
            <a:ext cx="8386763" cy="620713"/>
          </a:xfrm>
        </p:spPr>
        <p:txBody>
          <a:bodyPr/>
          <a:lstStyle/>
          <a:p>
            <a:pPr eaLnBrk="1" fontAlgn="auto" hangingPunct="1">
              <a:spcAft>
                <a:spcPts val="0"/>
              </a:spcAft>
              <a:defRPr/>
            </a:pPr>
            <a:r>
              <a:rPr lang="en-US" b="1" dirty="0">
                <a:solidFill>
                  <a:schemeClr val="tx2">
                    <a:satMod val="200000"/>
                  </a:schemeClr>
                </a:solidFill>
                <a:latin typeface="Arial" pitchFamily="34" charset="0"/>
                <a:cs typeface="Arial" pitchFamily="34" charset="0"/>
              </a:rPr>
              <a:t>The Match Commitment</a:t>
            </a:r>
          </a:p>
        </p:txBody>
      </p:sp>
      <p:sp>
        <p:nvSpPr>
          <p:cNvPr id="51202" name="Rectangle 3"/>
          <p:cNvSpPr>
            <a:spLocks noGrp="1" noChangeArrowheads="1"/>
          </p:cNvSpPr>
          <p:nvPr>
            <p:ph idx="1"/>
          </p:nvPr>
        </p:nvSpPr>
        <p:spPr>
          <a:xfrm>
            <a:off x="228600" y="1219200"/>
            <a:ext cx="8915400" cy="5638800"/>
          </a:xfrm>
        </p:spPr>
        <p:txBody>
          <a:bodyPr/>
          <a:lstStyle/>
          <a:p>
            <a:pPr marL="0" indent="0">
              <a:buNone/>
            </a:pPr>
            <a:r>
              <a:rPr lang="en-US" sz="2800" b="1" dirty="0" smtClean="0"/>
              <a:t>SECTION 5.1:</a:t>
            </a:r>
          </a:p>
          <a:p>
            <a:pPr marL="0" indent="0">
              <a:buNone/>
            </a:pPr>
            <a:r>
              <a:rPr lang="en-US" sz="2800" b="1" i="1" dirty="0" smtClean="0"/>
              <a:t>“The listing of an applicant by a program on its certified rank order list or of a program by an applicant on the applicant's certified rank order list establishes a binding commitment to offer or to accept an appointment if a match results and to begin training in good faith (i.e., with the intent to complete the program)</a:t>
            </a:r>
            <a:r>
              <a:rPr lang="en-US" sz="2800" dirty="0" smtClean="0"/>
              <a:t> </a:t>
            </a:r>
            <a:r>
              <a:rPr lang="en-US" sz="2800" b="1" i="1" dirty="0" smtClean="0"/>
              <a:t>on the date specified in the appointment contract.</a:t>
            </a:r>
          </a:p>
          <a:p>
            <a:pPr marL="0" indent="0">
              <a:buNone/>
            </a:pPr>
            <a:r>
              <a:rPr lang="en-US" sz="2800" b="1" i="1" dirty="0" smtClean="0"/>
              <a:t>Failure to honor this commitment by either party participating in a match will be a breach of this Agreement and may result in penalties to the breaching program or applicant…….”</a:t>
            </a:r>
          </a:p>
          <a:p>
            <a:pPr eaLnBrk="1" hangingPunct="1">
              <a:buNone/>
            </a:pPr>
            <a:endParaRPr lang="en-US" sz="2800" b="1" i="1" dirty="0" smtClean="0"/>
          </a:p>
          <a:p>
            <a:pPr eaLnBrk="1" hangingPunct="1"/>
            <a:endParaRPr lang="en-US" dirty="0" smtClean="0"/>
          </a:p>
        </p:txBody>
      </p:sp>
    </p:spTree>
  </p:cSld>
  <p:clrMapOvr>
    <a:masterClrMapping/>
  </p:clrMapOvr>
  <p:transition spd="med">
    <p:dissolv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49" name="Subtitle 2"/>
          <p:cNvSpPr>
            <a:spLocks noGrp="1"/>
          </p:cNvSpPr>
          <p:nvPr>
            <p:ph type="subTitle" idx="1"/>
          </p:nvPr>
        </p:nvSpPr>
        <p:spPr>
          <a:xfrm>
            <a:off x="685800" y="533400"/>
            <a:ext cx="7772400" cy="5867400"/>
          </a:xfrm>
        </p:spPr>
        <p:txBody>
          <a:bodyPr/>
          <a:lstStyle/>
          <a:p>
            <a:pPr algn="ctr" eaLnBrk="1" hangingPunct="1">
              <a:spcBef>
                <a:spcPct val="0"/>
              </a:spcBef>
            </a:pPr>
            <a:r>
              <a:rPr lang="en-US" sz="5400" dirty="0" smtClean="0"/>
              <a:t>NEVER</a:t>
            </a:r>
          </a:p>
          <a:p>
            <a:pPr algn="ctr" eaLnBrk="1" hangingPunct="1">
              <a:spcBef>
                <a:spcPct val="0"/>
              </a:spcBef>
            </a:pPr>
            <a:r>
              <a:rPr lang="en-US" sz="5400" dirty="0" smtClean="0"/>
              <a:t>NEVER</a:t>
            </a:r>
          </a:p>
          <a:p>
            <a:pPr algn="ctr" eaLnBrk="1" hangingPunct="1">
              <a:spcBef>
                <a:spcPct val="0"/>
              </a:spcBef>
            </a:pPr>
            <a:r>
              <a:rPr lang="en-US" sz="5400" dirty="0" smtClean="0"/>
              <a:t>NEVER</a:t>
            </a:r>
          </a:p>
          <a:p>
            <a:pPr algn="ctr" eaLnBrk="1" hangingPunct="1">
              <a:spcBef>
                <a:spcPct val="0"/>
              </a:spcBef>
            </a:pPr>
            <a:r>
              <a:rPr lang="en-US" sz="5400" dirty="0" smtClean="0"/>
              <a:t>RANK  A PROGRAM YOU DON’T WANT TO GO TO</a:t>
            </a:r>
          </a:p>
          <a:p>
            <a:pPr algn="ctr" eaLnBrk="1" hangingPunct="1">
              <a:spcBef>
                <a:spcPct val="0"/>
              </a:spcBef>
            </a:pPr>
            <a:endParaRPr lang="en-US" sz="5400" dirty="0" smtClean="0"/>
          </a:p>
        </p:txBody>
      </p:sp>
    </p:spTree>
  </p:cSld>
  <p:clrMapOvr>
    <a:masterClrMapping/>
  </p:clrMapOvr>
  <p:transition spd="med">
    <p:dissolv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62000" y="1752600"/>
            <a:ext cx="7772400" cy="4572000"/>
          </a:xfrm>
        </p:spPr>
        <p:txBody>
          <a:bodyPr/>
          <a:lstStyle/>
          <a:p>
            <a:pPr algn="ctr">
              <a:buNone/>
            </a:pPr>
            <a:endParaRPr lang="en-US" sz="5400" dirty="0" smtClean="0"/>
          </a:p>
          <a:p>
            <a:pPr algn="ctr">
              <a:buNone/>
            </a:pPr>
            <a:r>
              <a:rPr lang="en-US" sz="5400" dirty="0" smtClean="0"/>
              <a:t>AGAIN ….NEVER</a:t>
            </a:r>
          </a:p>
          <a:p>
            <a:pPr algn="ctr"/>
            <a:endParaRPr lang="en-US" dirty="0"/>
          </a:p>
        </p:txBody>
      </p:sp>
    </p:spTree>
  </p:cSld>
  <p:clrMapOvr>
    <a:masterClrMapping/>
  </p:clrMapOvr>
  <p:transition spd="med">
    <p:dissolv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3" name="Rectangle 3"/>
          <p:cNvSpPr>
            <a:spLocks noGrp="1" noChangeArrowheads="1"/>
          </p:cNvSpPr>
          <p:nvPr>
            <p:ph idx="1"/>
          </p:nvPr>
        </p:nvSpPr>
        <p:spPr>
          <a:xfrm>
            <a:off x="228600" y="914400"/>
            <a:ext cx="8458200" cy="5562600"/>
          </a:xfrm>
        </p:spPr>
        <p:txBody>
          <a:bodyPr/>
          <a:lstStyle/>
          <a:p>
            <a:pPr marL="0" indent="0">
              <a:lnSpc>
                <a:spcPct val="65000"/>
              </a:lnSpc>
            </a:pPr>
            <a:r>
              <a:rPr lang="en-US" sz="3600" b="1" dirty="0" smtClean="0"/>
              <a:t>In limited circumstances, the NRMP may grant a waiver of the Match commitment.</a:t>
            </a:r>
          </a:p>
          <a:p>
            <a:pPr marL="0" indent="0">
              <a:lnSpc>
                <a:spcPct val="65000"/>
              </a:lnSpc>
            </a:pPr>
            <a:endParaRPr lang="en-US" sz="3600" b="1" dirty="0" smtClean="0"/>
          </a:p>
          <a:p>
            <a:pPr marL="0" indent="0">
              <a:lnSpc>
                <a:spcPct val="65000"/>
              </a:lnSpc>
            </a:pPr>
            <a:r>
              <a:rPr lang="en-US" sz="3600" b="1" u="sng" dirty="0" smtClean="0"/>
              <a:t>Applicants</a:t>
            </a:r>
            <a:r>
              <a:rPr lang="en-US" sz="3600" b="1" dirty="0" smtClean="0"/>
              <a:t>:</a:t>
            </a:r>
          </a:p>
          <a:p>
            <a:pPr marL="0" indent="0">
              <a:lnSpc>
                <a:spcPct val="65000"/>
              </a:lnSpc>
              <a:buFontTx/>
              <a:buChar char="•"/>
            </a:pPr>
            <a:r>
              <a:rPr lang="en-US" sz="3600" b="1" dirty="0" smtClean="0"/>
              <a:t> Hardship</a:t>
            </a:r>
          </a:p>
          <a:p>
            <a:pPr marL="0" indent="0">
              <a:lnSpc>
                <a:spcPct val="65000"/>
              </a:lnSpc>
              <a:buFontTx/>
              <a:buChar char="•"/>
            </a:pPr>
            <a:r>
              <a:rPr lang="en-US" sz="3600" b="1" dirty="0" smtClean="0"/>
              <a:t> Change of specialty: must be requested by </a:t>
            </a:r>
            <a:r>
              <a:rPr lang="en-US" sz="3600" b="1" u="sng" dirty="0" smtClean="0"/>
              <a:t>January 15</a:t>
            </a:r>
          </a:p>
          <a:p>
            <a:pPr marL="0" indent="0">
              <a:lnSpc>
                <a:spcPct val="65000"/>
              </a:lnSpc>
              <a:buFontTx/>
              <a:buChar char="•"/>
            </a:pPr>
            <a:r>
              <a:rPr lang="en-US" sz="3600" b="1" dirty="0" smtClean="0"/>
              <a:t> Completion of residency postponed </a:t>
            </a:r>
          </a:p>
          <a:p>
            <a:pPr marL="0" indent="0">
              <a:lnSpc>
                <a:spcPct val="65000"/>
              </a:lnSpc>
            </a:pPr>
            <a:endParaRPr lang="en-US" sz="3600" b="1" dirty="0" smtClean="0"/>
          </a:p>
          <a:p>
            <a:pPr marL="0" indent="0">
              <a:lnSpc>
                <a:spcPct val="65000"/>
              </a:lnSpc>
            </a:pPr>
            <a:endParaRPr lang="en-US" sz="3600" b="1" dirty="0" smtClean="0"/>
          </a:p>
          <a:p>
            <a:pPr marL="0" indent="0">
              <a:lnSpc>
                <a:spcPct val="75000"/>
              </a:lnSpc>
            </a:pPr>
            <a:r>
              <a:rPr lang="en-US" sz="3600" b="1" i="1" dirty="0" smtClean="0"/>
              <a:t>Waivers must be requested from, and can be granted only by, the NRMP.</a:t>
            </a:r>
          </a:p>
        </p:txBody>
      </p:sp>
    </p:spTree>
  </p:cSld>
  <p:clrMapOvr>
    <a:masterClrMapping/>
  </p:clrMapOvr>
  <p:transition spd="med">
    <p:dissolv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fontAlgn="auto" hangingPunct="1">
              <a:spcAft>
                <a:spcPts val="0"/>
              </a:spcAft>
              <a:defRPr/>
            </a:pPr>
            <a:r>
              <a:rPr lang="en-US" b="1" dirty="0">
                <a:solidFill>
                  <a:schemeClr val="tx2">
                    <a:satMod val="200000"/>
                  </a:schemeClr>
                </a:solidFill>
                <a:latin typeface="Arial" pitchFamily="34" charset="0"/>
                <a:cs typeface="Arial" pitchFamily="34" charset="0"/>
              </a:rPr>
              <a:t>Match Violations</a:t>
            </a:r>
          </a:p>
        </p:txBody>
      </p:sp>
      <p:sp>
        <p:nvSpPr>
          <p:cNvPr id="56322" name="Rectangle 3"/>
          <p:cNvSpPr>
            <a:spLocks noGrp="1" noChangeArrowheads="1"/>
          </p:cNvSpPr>
          <p:nvPr>
            <p:ph idx="1"/>
          </p:nvPr>
        </p:nvSpPr>
        <p:spPr>
          <a:xfrm>
            <a:off x="0" y="1371600"/>
            <a:ext cx="9144000" cy="4572000"/>
          </a:xfrm>
        </p:spPr>
        <p:txBody>
          <a:bodyPr/>
          <a:lstStyle/>
          <a:p>
            <a:pPr eaLnBrk="1" hangingPunct="1">
              <a:lnSpc>
                <a:spcPct val="80000"/>
              </a:lnSpc>
            </a:pPr>
            <a:r>
              <a:rPr lang="en-US" sz="3600" smtClean="0"/>
              <a:t>You (and the program) are not allowed to ask where you’ll be ranked - though you can express interest and so can they</a:t>
            </a:r>
          </a:p>
          <a:p>
            <a:pPr eaLnBrk="1" hangingPunct="1">
              <a:lnSpc>
                <a:spcPct val="80000"/>
              </a:lnSpc>
            </a:pPr>
            <a:r>
              <a:rPr lang="en-US" sz="3600" smtClean="0"/>
              <a:t>You aren’t allowed to discuss or accept a position outside the match before NRMP gives you a waiver</a:t>
            </a:r>
          </a:p>
          <a:p>
            <a:pPr eaLnBrk="1" hangingPunct="1">
              <a:lnSpc>
                <a:spcPct val="80000"/>
              </a:lnSpc>
            </a:pPr>
            <a:r>
              <a:rPr lang="en-US" sz="3600" smtClean="0"/>
              <a:t>You must honor the match agreement</a:t>
            </a:r>
          </a:p>
          <a:p>
            <a:pPr eaLnBrk="1" hangingPunct="1">
              <a:lnSpc>
                <a:spcPct val="80000"/>
              </a:lnSpc>
            </a:pPr>
            <a:r>
              <a:rPr lang="en-US" sz="3600" smtClean="0"/>
              <a:t>You must provide programs with complete and accurate information</a:t>
            </a:r>
          </a:p>
          <a:p>
            <a:pPr eaLnBrk="1" hangingPunct="1">
              <a:lnSpc>
                <a:spcPct val="80000"/>
              </a:lnSpc>
            </a:pPr>
            <a:r>
              <a:rPr lang="en-US" sz="3600" smtClean="0"/>
              <a:t>Violations should be reported to the NRMP</a:t>
            </a:r>
          </a:p>
        </p:txBody>
      </p:sp>
    </p:spTree>
  </p:cSld>
  <p:clrMapOvr>
    <a:masterClrMapping/>
  </p:clrMapOvr>
  <p:transition spd="med">
    <p:dissolv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5" name="Rectangle 2"/>
          <p:cNvSpPr>
            <a:spLocks noChangeArrowheads="1"/>
          </p:cNvSpPr>
          <p:nvPr/>
        </p:nvSpPr>
        <p:spPr bwMode="auto">
          <a:xfrm>
            <a:off x="533400" y="381000"/>
            <a:ext cx="7772400" cy="1143000"/>
          </a:xfrm>
          <a:prstGeom prst="rect">
            <a:avLst/>
          </a:prstGeom>
          <a:solidFill>
            <a:srgbClr val="FFFFFF"/>
          </a:solidFill>
          <a:ln w="9525">
            <a:solidFill>
              <a:schemeClr val="accent2"/>
            </a:solidFill>
            <a:miter lim="800000"/>
            <a:headEnd/>
            <a:tailEnd/>
          </a:ln>
        </p:spPr>
        <p:txBody>
          <a:bodyPr anchor="ctr"/>
          <a:lstStyle/>
          <a:p>
            <a:pPr algn="ctr"/>
            <a:r>
              <a:rPr lang="en-US" sz="2800" b="1">
                <a:solidFill>
                  <a:srgbClr val="007D7D"/>
                </a:solidFill>
                <a:latin typeface="Letter Gothic"/>
              </a:rPr>
              <a:t>FAMOUS EASTERN MEDICAL SCHOOL</a:t>
            </a:r>
            <a:br>
              <a:rPr lang="en-US" sz="2800" b="1">
                <a:solidFill>
                  <a:srgbClr val="007D7D"/>
                </a:solidFill>
                <a:latin typeface="Letter Gothic"/>
              </a:rPr>
            </a:br>
            <a:r>
              <a:rPr lang="en-US" sz="2800" b="1">
                <a:solidFill>
                  <a:srgbClr val="007D7D"/>
                </a:solidFill>
                <a:latin typeface="Letter Gothic"/>
              </a:rPr>
              <a:t>GENERAL HOSPITAL</a:t>
            </a:r>
            <a:endParaRPr lang="en-US" sz="2800" b="1">
              <a:solidFill>
                <a:schemeClr val="tx2"/>
              </a:solidFill>
              <a:latin typeface="Letter Gothic"/>
            </a:endParaRPr>
          </a:p>
        </p:txBody>
      </p:sp>
      <p:sp>
        <p:nvSpPr>
          <p:cNvPr id="57346" name="Rectangle 3"/>
          <p:cNvSpPr>
            <a:spLocks noChangeArrowheads="1"/>
          </p:cNvSpPr>
          <p:nvPr/>
        </p:nvSpPr>
        <p:spPr bwMode="auto">
          <a:xfrm>
            <a:off x="609600" y="1752600"/>
            <a:ext cx="7696200" cy="4724400"/>
          </a:xfrm>
          <a:prstGeom prst="rect">
            <a:avLst/>
          </a:prstGeom>
          <a:noFill/>
          <a:ln w="9525">
            <a:noFill/>
            <a:miter lim="800000"/>
            <a:headEnd/>
            <a:tailEnd/>
          </a:ln>
        </p:spPr>
        <p:txBody>
          <a:bodyPr/>
          <a:lstStyle/>
          <a:p>
            <a:pPr>
              <a:spcBef>
                <a:spcPct val="20000"/>
              </a:spcBef>
            </a:pPr>
            <a:r>
              <a:rPr lang="en-US" sz="2200" b="1">
                <a:latin typeface="Letter Gothic"/>
              </a:rPr>
              <a:t>Dear Applicant:</a:t>
            </a:r>
          </a:p>
          <a:p>
            <a:pPr>
              <a:spcBef>
                <a:spcPct val="20000"/>
              </a:spcBef>
            </a:pPr>
            <a:endParaRPr lang="en-US" sz="2200" b="1">
              <a:latin typeface="Letter Gothic"/>
            </a:endParaRPr>
          </a:p>
          <a:p>
            <a:pPr>
              <a:spcBef>
                <a:spcPct val="20000"/>
              </a:spcBef>
            </a:pPr>
            <a:r>
              <a:rPr lang="en-US" sz="2200" b="1">
                <a:latin typeface="Letter Gothic"/>
              </a:rPr>
              <a:t>We have thoroughly enjoyed your visit with us and it is clear that you will excel wherever you choose to go.</a:t>
            </a:r>
          </a:p>
          <a:p>
            <a:pPr>
              <a:spcBef>
                <a:spcPct val="20000"/>
              </a:spcBef>
            </a:pPr>
            <a:endParaRPr lang="en-US" sz="2200" b="1">
              <a:latin typeface="Letter Gothic"/>
            </a:endParaRPr>
          </a:p>
          <a:p>
            <a:pPr>
              <a:spcBef>
                <a:spcPct val="20000"/>
              </a:spcBef>
            </a:pPr>
            <a:r>
              <a:rPr lang="en-US" sz="2200" b="1">
                <a:latin typeface="Letter Gothic"/>
              </a:rPr>
              <a:t>You represent the kind of candidate that has traditionally done well in our program and we hope to have the opportunity to work with you in the coming year.</a:t>
            </a:r>
          </a:p>
          <a:p>
            <a:pPr>
              <a:spcBef>
                <a:spcPct val="20000"/>
              </a:spcBef>
            </a:pPr>
            <a:endParaRPr lang="en-US" sz="2200" b="1">
              <a:latin typeface="Letter Gothic"/>
            </a:endParaRPr>
          </a:p>
          <a:p>
            <a:pPr lvl="4">
              <a:spcBef>
                <a:spcPct val="20000"/>
              </a:spcBef>
            </a:pPr>
            <a:r>
              <a:rPr lang="en-US" sz="2200" b="1">
                <a:latin typeface="Letter Gothic"/>
              </a:rPr>
              <a:t>		Yours sincerely,</a:t>
            </a:r>
          </a:p>
          <a:p>
            <a:pPr lvl="4">
              <a:spcBef>
                <a:spcPct val="20000"/>
              </a:spcBef>
            </a:pPr>
            <a:r>
              <a:rPr lang="en-US" sz="2200" b="1">
                <a:latin typeface="Letter Gothic"/>
              </a:rPr>
              <a:t>		Program Director</a:t>
            </a:r>
            <a:endParaRPr lang="en-US" sz="2200">
              <a:latin typeface="Letter Gothic"/>
            </a:endParaRPr>
          </a:p>
          <a:p>
            <a:pPr lvl="4">
              <a:spcBef>
                <a:spcPct val="20000"/>
              </a:spcBef>
            </a:pPr>
            <a:endParaRPr lang="en-US" sz="1400">
              <a:latin typeface="Letter Gothic"/>
            </a:endParaRPr>
          </a:p>
          <a:p>
            <a:pPr>
              <a:spcBef>
                <a:spcPct val="20000"/>
              </a:spcBef>
            </a:pPr>
            <a:endParaRPr lang="en-US" sz="2000">
              <a:latin typeface="Letter Gothic"/>
            </a:endParaRPr>
          </a:p>
          <a:p>
            <a:pPr>
              <a:spcBef>
                <a:spcPct val="20000"/>
              </a:spcBef>
            </a:pPr>
            <a:endParaRPr lang="en-US" sz="2000">
              <a:latin typeface="Letter Gothic"/>
            </a:endParaRPr>
          </a:p>
          <a:p>
            <a:pPr>
              <a:spcBef>
                <a:spcPct val="20000"/>
              </a:spcBef>
            </a:pPr>
            <a:endParaRPr lang="en-US" sz="2000">
              <a:latin typeface="Letter Gothic"/>
            </a:endParaRPr>
          </a:p>
        </p:txBody>
      </p:sp>
    </p:spTree>
  </p:cSld>
  <p:clrMapOvr>
    <a:masterClrMapping/>
  </p:clrMapOvr>
  <p:transition spd="med">
    <p:dissolv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bwMode="auto"/>
        <p:txBody>
          <a:bodyPr wrap="square" lIns="0" tIns="0" rIns="0" bIns="0" numCol="1" anchor="b" anchorCtr="0" compatLnSpc="1">
            <a:prstTxWarp prst="textNoShape">
              <a:avLst/>
            </a:prstTxWarp>
          </a:bodyPr>
          <a:lstStyle/>
          <a:p>
            <a:pPr algn="ctr">
              <a:defRPr/>
            </a:pPr>
            <a:r>
              <a:rPr lang="en-US" b="1" dirty="0" smtClean="0">
                <a:latin typeface="Arial" charset="0"/>
              </a:rPr>
              <a:t>Final Considerations</a:t>
            </a:r>
          </a:p>
        </p:txBody>
      </p:sp>
      <p:sp>
        <p:nvSpPr>
          <p:cNvPr id="59394" name="Rectangle 3"/>
          <p:cNvSpPr>
            <a:spLocks noGrp="1" noChangeArrowheads="1"/>
          </p:cNvSpPr>
          <p:nvPr>
            <p:ph idx="1"/>
          </p:nvPr>
        </p:nvSpPr>
        <p:spPr/>
        <p:txBody>
          <a:bodyPr lIns="0" tIns="0" rIns="0" bIns="0"/>
          <a:lstStyle/>
          <a:p>
            <a:pPr marL="0" indent="0">
              <a:buFontTx/>
              <a:buChar char="•"/>
            </a:pPr>
            <a:r>
              <a:rPr lang="en-US" sz="2800" b="1" dirty="0" smtClean="0"/>
              <a:t> Once you have certified your rank order list 		……forget about it for a few days.                                  </a:t>
            </a:r>
          </a:p>
        </p:txBody>
      </p:sp>
    </p:spTree>
  </p:cSld>
  <p:clrMapOvr>
    <a:masterClrMapping/>
  </p:clrMapOvr>
  <p:transition spd="med">
    <p:dissolv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1" name="Rectangle 2"/>
          <p:cNvSpPr>
            <a:spLocks noChangeArrowheads="1"/>
          </p:cNvSpPr>
          <p:nvPr/>
        </p:nvSpPr>
        <p:spPr bwMode="auto">
          <a:xfrm>
            <a:off x="457200" y="228600"/>
            <a:ext cx="7772400" cy="990600"/>
          </a:xfrm>
          <a:prstGeom prst="rect">
            <a:avLst/>
          </a:prstGeom>
          <a:noFill/>
          <a:ln w="9525">
            <a:noFill/>
            <a:miter lim="800000"/>
            <a:headEnd/>
            <a:tailEnd/>
          </a:ln>
        </p:spPr>
        <p:txBody>
          <a:bodyPr anchor="ctr"/>
          <a:lstStyle/>
          <a:p>
            <a:pPr algn="ctr"/>
            <a:r>
              <a:rPr lang="en-US" sz="4400" b="1">
                <a:solidFill>
                  <a:schemeClr val="tx2"/>
                </a:solidFill>
              </a:rPr>
              <a:t>Summary</a:t>
            </a:r>
          </a:p>
        </p:txBody>
      </p:sp>
      <p:sp>
        <p:nvSpPr>
          <p:cNvPr id="61442" name="Rectangle 3"/>
          <p:cNvSpPr>
            <a:spLocks noChangeArrowheads="1"/>
          </p:cNvSpPr>
          <p:nvPr/>
        </p:nvSpPr>
        <p:spPr bwMode="auto">
          <a:xfrm>
            <a:off x="304800" y="1219200"/>
            <a:ext cx="8458200" cy="5257800"/>
          </a:xfrm>
          <a:prstGeom prst="rect">
            <a:avLst/>
          </a:prstGeom>
          <a:noFill/>
          <a:ln w="9525">
            <a:noFill/>
            <a:miter lim="800000"/>
            <a:headEnd/>
            <a:tailEnd/>
          </a:ln>
        </p:spPr>
        <p:txBody>
          <a:bodyPr/>
          <a:lstStyle/>
          <a:p>
            <a:pPr>
              <a:spcBef>
                <a:spcPct val="20000"/>
              </a:spcBef>
              <a:buFontTx/>
              <a:buChar char="•"/>
            </a:pPr>
            <a:r>
              <a:rPr lang="en-US" sz="3000" b="1" dirty="0"/>
              <a:t> 	</a:t>
            </a:r>
            <a:r>
              <a:rPr lang="en-US" sz="3200" b="1" dirty="0"/>
              <a:t>Prepare a rank order list worksheet 	with program codes in order of 	preference before entering them on 	the “My Rank Order List” screen.</a:t>
            </a:r>
          </a:p>
          <a:p>
            <a:pPr>
              <a:spcBef>
                <a:spcPct val="20000"/>
              </a:spcBef>
              <a:buFontTx/>
              <a:buChar char="•"/>
            </a:pPr>
            <a:r>
              <a:rPr lang="en-US" sz="3200" b="1" dirty="0"/>
              <a:t> 	Be sure to certify your rank order list.</a:t>
            </a:r>
          </a:p>
          <a:p>
            <a:pPr>
              <a:lnSpc>
                <a:spcPct val="130000"/>
              </a:lnSpc>
              <a:spcBef>
                <a:spcPct val="20000"/>
              </a:spcBef>
              <a:buFontTx/>
              <a:buChar char="•"/>
            </a:pPr>
            <a:r>
              <a:rPr lang="en-US" sz="3200" b="1" dirty="0"/>
              <a:t> 	Complete your list at least a week 	before the </a:t>
            </a:r>
            <a:r>
              <a:rPr lang="en-US" sz="3200" b="1" dirty="0" smtClean="0"/>
              <a:t>deadline</a:t>
            </a:r>
            <a:r>
              <a:rPr lang="en-US" sz="3200" b="1" dirty="0"/>
              <a:t>.</a:t>
            </a:r>
          </a:p>
          <a:p>
            <a:pPr algn="ctr">
              <a:lnSpc>
                <a:spcPct val="130000"/>
              </a:lnSpc>
              <a:spcBef>
                <a:spcPct val="20000"/>
              </a:spcBef>
              <a:buFontTx/>
              <a:buChar char="•"/>
            </a:pPr>
            <a:r>
              <a:rPr lang="en-US" sz="4000" b="1" dirty="0"/>
              <a:t> Relax!</a:t>
            </a:r>
            <a:endParaRPr lang="en-US" sz="4000" dirty="0"/>
          </a:p>
        </p:txBody>
      </p:sp>
      <p:pic>
        <p:nvPicPr>
          <p:cNvPr id="61443" name="Picture 3" descr="C:\Documents and Settings\rachowj\Local Settings\Temporary Internet Files\Content.IE5\2P5U1XVM\MC900150023[1].wmf"/>
          <p:cNvPicPr>
            <a:picLocks noChangeAspect="1" noChangeArrowheads="1"/>
          </p:cNvPicPr>
          <p:nvPr/>
        </p:nvPicPr>
        <p:blipFill>
          <a:blip r:embed="rId3" cstate="print"/>
          <a:srcRect/>
          <a:stretch>
            <a:fillRect/>
          </a:stretch>
        </p:blipFill>
        <p:spPr bwMode="auto">
          <a:xfrm rot="569501">
            <a:off x="6705600" y="5486400"/>
            <a:ext cx="1285875" cy="963613"/>
          </a:xfrm>
          <a:prstGeom prst="rect">
            <a:avLst/>
          </a:prstGeom>
          <a:noFill/>
          <a:ln w="9525">
            <a:noFill/>
            <a:miter lim="800000"/>
            <a:headEnd/>
            <a:tailEnd/>
          </a:ln>
        </p:spPr>
      </p:pic>
      <p:pic>
        <p:nvPicPr>
          <p:cNvPr id="61444" name="Picture 6" descr="C:\Documents and Settings\rachowj\Local Settings\Temporary Internet Files\Content.IE5\2P5U1XVM\MC900354126[1].wmf"/>
          <p:cNvPicPr>
            <a:picLocks noChangeAspect="1" noChangeArrowheads="1"/>
          </p:cNvPicPr>
          <p:nvPr/>
        </p:nvPicPr>
        <p:blipFill>
          <a:blip r:embed="rId4" cstate="print"/>
          <a:srcRect/>
          <a:stretch>
            <a:fillRect/>
          </a:stretch>
        </p:blipFill>
        <p:spPr bwMode="auto">
          <a:xfrm rot="-653247">
            <a:off x="1219200" y="5181600"/>
            <a:ext cx="1411288" cy="1457325"/>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14400" y="228600"/>
            <a:ext cx="7772400" cy="6089904"/>
          </a:xfrm>
        </p:spPr>
        <p:txBody>
          <a:bodyPr/>
          <a:lstStyle/>
          <a:p>
            <a:r>
              <a:rPr lang="en-US" dirty="0" smtClean="0"/>
              <a:t>Please complete the annual survey and the graduation questionnaire</a:t>
            </a:r>
            <a:endParaRPr lang="en-US" dirty="0"/>
          </a:p>
        </p:txBody>
      </p:sp>
      <p:sp>
        <p:nvSpPr>
          <p:cNvPr id="5" name="Subtitle 4"/>
          <p:cNvSpPr>
            <a:spLocks noGrp="1"/>
          </p:cNvSpPr>
          <p:nvPr>
            <p:ph type="subTitle" idx="1"/>
          </p:nvPr>
        </p:nvSpPr>
        <p:spPr/>
        <p:txBody>
          <a:bodyPr/>
          <a:lstStyle/>
          <a:p>
            <a:r>
              <a:rPr lang="en-US" sz="3200" dirty="0" smtClean="0"/>
              <a:t>You will receive information about both soon.  Please provide us with feedback about your medical education</a:t>
            </a:r>
            <a:endParaRPr lang="en-US" sz="3200" dirty="0"/>
          </a:p>
        </p:txBody>
      </p:sp>
    </p:spTree>
  </p:cSld>
  <p:clrMapOvr>
    <a:masterClrMapping/>
  </p:clrMapOvr>
  <p:transition spd="med">
    <p:dissolv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438400"/>
            <a:ext cx="7772400" cy="2286000"/>
          </a:xfrm>
        </p:spPr>
        <p:txBody>
          <a:bodyPr/>
          <a:lstStyle/>
          <a:p>
            <a:r>
              <a:rPr lang="en-US" dirty="0" smtClean="0"/>
              <a:t>SUPPLEMENTAL OFFER AND ACCEPTANCE PROGRAM (SOAP)</a:t>
            </a:r>
            <a:endParaRPr lang="en-US" dirty="0"/>
          </a:p>
        </p:txBody>
      </p:sp>
    </p:spTree>
  </p:cSld>
  <p:clrMapOvr>
    <a:masterClrMapping/>
  </p:clrMapOvr>
  <p:transition spd="med">
    <p:dissolv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 Wednesday March 6</a:t>
            </a:r>
            <a:endParaRPr lang="en-US" dirty="0"/>
          </a:p>
        </p:txBody>
      </p:sp>
      <p:sp>
        <p:nvSpPr>
          <p:cNvPr id="4" name="Subtitle 3"/>
          <p:cNvSpPr>
            <a:spLocks noGrp="1"/>
          </p:cNvSpPr>
          <p:nvPr>
            <p:ph idx="1"/>
          </p:nvPr>
        </p:nvSpPr>
        <p:spPr/>
        <p:txBody>
          <a:bodyPr/>
          <a:lstStyle/>
          <a:p>
            <a:r>
              <a:rPr lang="en-US" sz="3600" dirty="0" smtClean="0"/>
              <a:t>I will be asked to recertify you as eligible to participate in SOAP  </a:t>
            </a:r>
          </a:p>
          <a:p>
            <a:r>
              <a:rPr lang="en-US" sz="3600" dirty="0" smtClean="0"/>
              <a:t>Eligible means ready to start work on July 1 2013 </a:t>
            </a:r>
            <a:endParaRPr lang="en-US" sz="3600" dirty="0"/>
          </a:p>
        </p:txBody>
      </p:sp>
    </p:spTree>
  </p:cSld>
  <p:clrMapOvr>
    <a:masterClrMapping/>
  </p:clrMapOvr>
  <p:transition spd="med">
    <p:dissolv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Friday March 8</a:t>
            </a:r>
            <a:endParaRPr lang="en-US" dirty="0"/>
          </a:p>
        </p:txBody>
      </p:sp>
      <p:sp>
        <p:nvSpPr>
          <p:cNvPr id="4" name="Subtitle 3"/>
          <p:cNvSpPr>
            <a:spLocks noGrp="1"/>
          </p:cNvSpPr>
          <p:nvPr>
            <p:ph idx="1"/>
          </p:nvPr>
        </p:nvSpPr>
        <p:spPr/>
        <p:txBody>
          <a:bodyPr/>
          <a:lstStyle/>
          <a:p>
            <a:r>
              <a:rPr lang="en-US" sz="3600" dirty="0" smtClean="0"/>
              <a:t>You will all get an email saying you are eligible for SOAP whether or not you matched</a:t>
            </a:r>
            <a:endParaRPr lang="en-US" sz="3600" dirty="0"/>
          </a:p>
        </p:txBody>
      </p:sp>
    </p:spTree>
  </p:cSld>
  <p:clrMapOvr>
    <a:masterClrMapping/>
  </p:clrMapOvr>
  <p:transition spd="med">
    <p:dissolv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 replaces the Scramble</a:t>
            </a:r>
            <a:endParaRPr lang="en-US" dirty="0"/>
          </a:p>
        </p:txBody>
      </p:sp>
      <p:sp>
        <p:nvSpPr>
          <p:cNvPr id="3" name="Content Placeholder 2"/>
          <p:cNvSpPr>
            <a:spLocks noGrp="1"/>
          </p:cNvSpPr>
          <p:nvPr>
            <p:ph idx="1"/>
          </p:nvPr>
        </p:nvSpPr>
        <p:spPr/>
        <p:txBody>
          <a:bodyPr/>
          <a:lstStyle/>
          <a:p>
            <a:r>
              <a:rPr lang="en-US" sz="2400" dirty="0" smtClean="0"/>
              <a:t>SOAP is not a second match. It is a series of offers by programs.</a:t>
            </a:r>
          </a:p>
          <a:p>
            <a:r>
              <a:rPr lang="en-US" sz="2400" dirty="0" smtClean="0"/>
              <a:t>Applicants express preferences by applying to programs.</a:t>
            </a:r>
          </a:p>
          <a:p>
            <a:r>
              <a:rPr lang="en-US" sz="2400" dirty="0" smtClean="0"/>
              <a:t>Programs express preferences with lists of applicants.</a:t>
            </a:r>
          </a:p>
          <a:p>
            <a:r>
              <a:rPr lang="en-US" sz="2400" dirty="0" smtClean="0"/>
              <a:t>The R3 System offers positions to applicants in order of a program’s preference.</a:t>
            </a:r>
          </a:p>
          <a:p>
            <a:r>
              <a:rPr lang="en-US" sz="2400" dirty="0" smtClean="0"/>
              <a:t>Applicants can receive multiple offers in any round.</a:t>
            </a:r>
          </a:p>
          <a:p>
            <a:r>
              <a:rPr lang="en-US" sz="2400" dirty="0" smtClean="0"/>
              <a:t>Positions offered/accepted during SOAP establish a binding commitment enforced by the Match Participation Agreement.</a:t>
            </a:r>
          </a:p>
          <a:p>
            <a:endParaRPr lang="en-US" sz="2400" dirty="0"/>
          </a:p>
        </p:txBody>
      </p:sp>
    </p:spTree>
  </p:cSld>
  <p:clrMapOvr>
    <a:masterClrMapping/>
  </p:clrMapOvr>
  <p:transition spd="med">
    <p:dissolv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Monday March 11</a:t>
            </a:r>
            <a:endParaRPr lang="en-US" dirty="0"/>
          </a:p>
        </p:txBody>
      </p:sp>
      <p:sp>
        <p:nvSpPr>
          <p:cNvPr id="3" name="Content Placeholder 2"/>
          <p:cNvSpPr>
            <a:spLocks noGrp="1"/>
          </p:cNvSpPr>
          <p:nvPr>
            <p:ph idx="1"/>
          </p:nvPr>
        </p:nvSpPr>
        <p:spPr/>
        <p:txBody>
          <a:bodyPr/>
          <a:lstStyle/>
          <a:p>
            <a:r>
              <a:rPr lang="en-US" dirty="0" smtClean="0"/>
              <a:t>11 a.m., we are available in OME for anyone who didn’t match</a:t>
            </a:r>
          </a:p>
          <a:p>
            <a:r>
              <a:rPr lang="en-US" dirty="0" smtClean="0"/>
              <a:t>We can’t initiate contact with a program on behalf of student</a:t>
            </a:r>
          </a:p>
          <a:p>
            <a:r>
              <a:rPr lang="en-US" dirty="0" smtClean="0"/>
              <a:t>But we can (and will) contact a program after you apply to a program and the program has contacted you</a:t>
            </a:r>
            <a:endParaRPr lang="en-US" dirty="0"/>
          </a:p>
        </p:txBody>
      </p:sp>
    </p:spTree>
  </p:cSld>
  <p:clrMapOvr>
    <a:masterClrMapping/>
  </p:clrMapOvr>
  <p:transition spd="med">
    <p:dissolv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 for students </a:t>
            </a:r>
            <a:endParaRPr lang="en-US" dirty="0"/>
          </a:p>
        </p:txBody>
      </p:sp>
      <p:sp>
        <p:nvSpPr>
          <p:cNvPr id="3" name="Content Placeholder 2"/>
          <p:cNvSpPr>
            <a:spLocks noGrp="1"/>
          </p:cNvSpPr>
          <p:nvPr>
            <p:ph idx="1"/>
          </p:nvPr>
        </p:nvSpPr>
        <p:spPr/>
        <p:txBody>
          <a:bodyPr/>
          <a:lstStyle/>
          <a:p>
            <a:pPr>
              <a:buNone/>
            </a:pPr>
            <a:r>
              <a:rPr lang="en-US" b="1" i="1" dirty="0" smtClean="0"/>
              <a:t>Unmatched or partially matched eligible students</a:t>
            </a:r>
          </a:p>
          <a:p>
            <a:pPr>
              <a:buNone/>
            </a:pPr>
            <a:endParaRPr lang="en-US" b="1" i="1" dirty="0" smtClean="0"/>
          </a:p>
          <a:p>
            <a:pPr>
              <a:buNone/>
            </a:pPr>
            <a:r>
              <a:rPr lang="en-US" b="1" i="1" dirty="0" smtClean="0"/>
              <a:t>Can apply during Match Week</a:t>
            </a:r>
          </a:p>
          <a:p>
            <a:pPr>
              <a:buNone/>
            </a:pPr>
            <a:r>
              <a:rPr lang="en-US" b="1" i="1" dirty="0" smtClean="0"/>
              <a:t>		- To match-participating programs</a:t>
            </a:r>
          </a:p>
          <a:p>
            <a:pPr>
              <a:buNone/>
            </a:pPr>
            <a:r>
              <a:rPr lang="en-US" b="1" i="1" dirty="0" smtClean="0"/>
              <a:t>		- Using ERAS</a:t>
            </a:r>
          </a:p>
          <a:p>
            <a:pPr>
              <a:buNone/>
            </a:pPr>
            <a:endParaRPr lang="en-US" b="1" i="1" dirty="0" smtClean="0"/>
          </a:p>
          <a:p>
            <a:pPr>
              <a:buNone/>
            </a:pPr>
            <a:r>
              <a:rPr lang="en-US" b="1" i="1" dirty="0" smtClean="0"/>
              <a:t>And accept positions ONLY through SOAP</a:t>
            </a:r>
          </a:p>
          <a:p>
            <a:pPr>
              <a:buNone/>
            </a:pPr>
            <a:r>
              <a:rPr lang="en-US" b="1" i="1" dirty="0" smtClean="0"/>
              <a:t>		   during Match week</a:t>
            </a:r>
          </a:p>
        </p:txBody>
      </p:sp>
    </p:spTree>
  </p:cSld>
  <p:clrMapOvr>
    <a:masterClrMapping/>
  </p:clrMapOvr>
  <p:transition spd="med">
    <p:dissolv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i="1" dirty="0" smtClean="0"/>
              <a:t>You cannot use phone, fax, email, or other services</a:t>
            </a:r>
          </a:p>
          <a:p>
            <a:pPr>
              <a:buNone/>
            </a:pPr>
            <a:endParaRPr lang="en-US" b="1" i="1" dirty="0" smtClean="0"/>
          </a:p>
          <a:p>
            <a:pPr>
              <a:buNone/>
            </a:pPr>
            <a:r>
              <a:rPr lang="en-US" b="1" i="1" dirty="0" smtClean="0"/>
              <a:t>You cannot have another individual/entity contact a program</a:t>
            </a:r>
          </a:p>
          <a:p>
            <a:pPr>
              <a:buNone/>
            </a:pPr>
            <a:endParaRPr lang="en-US" b="1" i="1" dirty="0" smtClean="0"/>
          </a:p>
          <a:p>
            <a:pPr>
              <a:buNone/>
            </a:pPr>
            <a:r>
              <a:rPr lang="en-US" b="1" i="1" dirty="0" smtClean="0"/>
              <a:t>You cannot apply to non-Match participating programs till after Match Week</a:t>
            </a:r>
          </a:p>
          <a:p>
            <a:endParaRPr lang="en-US" dirty="0"/>
          </a:p>
        </p:txBody>
      </p:sp>
    </p:spTree>
  </p:cSld>
  <p:clrMapOvr>
    <a:masterClrMapping/>
  </p:clrMapOvr>
  <p:transition spd="med">
    <p:dissolv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You will have access to the List of Unfilled Programs at 11 a.m. CST Monday </a:t>
            </a:r>
          </a:p>
          <a:p>
            <a:r>
              <a:rPr lang="en-US" dirty="0" smtClean="0"/>
              <a:t>You can select programs using ERAS beginning noon Monday</a:t>
            </a:r>
          </a:p>
          <a:p>
            <a:r>
              <a:rPr lang="en-US" dirty="0" smtClean="0"/>
              <a:t>Your ERAS applications will be transmitted beginning 1:00 pm CST Monday</a:t>
            </a:r>
          </a:p>
        </p:txBody>
      </p:sp>
    </p:spTree>
  </p:cSld>
  <p:clrMapOvr>
    <a:masterClrMapping/>
  </p:clrMapOvr>
  <p:transition spd="med">
    <p:dissolv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First program offers will not be sent until 11 a.m. CST Wednesday (so Tuesday is interview-by-phone day)</a:t>
            </a:r>
          </a:p>
          <a:p>
            <a:r>
              <a:rPr lang="en-US" dirty="0" smtClean="0"/>
              <a:t>You will receive offer notification by email</a:t>
            </a:r>
          </a:p>
          <a:p>
            <a:r>
              <a:rPr lang="en-US" dirty="0" smtClean="0"/>
              <a:t>You will log in to R3 System to accept/reject offer</a:t>
            </a:r>
          </a:p>
          <a:p>
            <a:r>
              <a:rPr lang="en-US" dirty="0" smtClean="0"/>
              <a:t>You will receive email notification when offer is accepted</a:t>
            </a:r>
          </a:p>
          <a:p>
            <a:endParaRPr lang="en-US" dirty="0"/>
          </a:p>
        </p:txBody>
      </p:sp>
    </p:spTree>
  </p:cSld>
  <p:clrMapOvr>
    <a:masterClrMapping/>
  </p:clrMapOvr>
  <p:transition spd="med">
    <p:dissolv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 Week </a:t>
            </a:r>
            <a:endParaRPr lang="en-US" dirty="0"/>
          </a:p>
        </p:txBody>
      </p:sp>
      <p:sp>
        <p:nvSpPr>
          <p:cNvPr id="3" name="Content Placeholder 2"/>
          <p:cNvSpPr>
            <a:spLocks noGrp="1"/>
          </p:cNvSpPr>
          <p:nvPr>
            <p:ph idx="1"/>
          </p:nvPr>
        </p:nvSpPr>
        <p:spPr/>
        <p:txBody>
          <a:bodyPr/>
          <a:lstStyle/>
          <a:p>
            <a:r>
              <a:rPr lang="en-US" b="1" dirty="0" smtClean="0"/>
              <a:t>Monday 11 a.m. - “Did I Match?”</a:t>
            </a:r>
          </a:p>
          <a:p>
            <a:r>
              <a:rPr lang="en-US" b="1" dirty="0" smtClean="0"/>
              <a:t>Unfilled positions list available</a:t>
            </a:r>
          </a:p>
          <a:p>
            <a:r>
              <a:rPr lang="en-US" b="1" dirty="0" smtClean="0"/>
              <a:t>Noon – ERAS opens for your applications</a:t>
            </a:r>
          </a:p>
          <a:p>
            <a:r>
              <a:rPr lang="en-US" b="1" dirty="0" smtClean="0"/>
              <a:t>1 p.m. - ERAS transmits applications </a:t>
            </a:r>
          </a:p>
          <a:p>
            <a:r>
              <a:rPr lang="en-US" b="1" dirty="0" smtClean="0"/>
              <a:t>Tuesday - Applicant/program communicate</a:t>
            </a:r>
          </a:p>
          <a:p>
            <a:r>
              <a:rPr lang="en-US" b="1" dirty="0" smtClean="0"/>
              <a:t>Wednesday noon – programs make offers; valid for 2 hours</a:t>
            </a:r>
            <a:endParaRPr lang="en-US" b="1" dirty="0"/>
          </a:p>
        </p:txBody>
      </p:sp>
    </p:spTree>
  </p:cSld>
  <p:clrMapOvr>
    <a:masterClrMapping/>
  </p:clrMapOvr>
  <p:transition spd="med">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fontAlgn="auto" hangingPunct="1">
              <a:spcAft>
                <a:spcPts val="0"/>
              </a:spcAft>
              <a:defRPr/>
            </a:pPr>
            <a:r>
              <a:rPr lang="en-US" b="1" dirty="0">
                <a:solidFill>
                  <a:schemeClr val="tx2">
                    <a:satMod val="200000"/>
                  </a:schemeClr>
                </a:solidFill>
                <a:latin typeface="Arial" pitchFamily="34" charset="0"/>
                <a:cs typeface="Arial" pitchFamily="34" charset="0"/>
              </a:rPr>
              <a:t>Goals</a:t>
            </a:r>
          </a:p>
        </p:txBody>
      </p:sp>
      <p:sp>
        <p:nvSpPr>
          <p:cNvPr id="15362" name="Rectangle 3"/>
          <p:cNvSpPr>
            <a:spLocks noGrp="1" noChangeArrowheads="1"/>
          </p:cNvSpPr>
          <p:nvPr>
            <p:ph idx="1"/>
          </p:nvPr>
        </p:nvSpPr>
        <p:spPr/>
        <p:txBody>
          <a:bodyPr/>
          <a:lstStyle/>
          <a:p>
            <a:pPr eaLnBrk="1" hangingPunct="1"/>
            <a:r>
              <a:rPr lang="en-US" smtClean="0"/>
              <a:t>Brief Introduction to the Match and how it works</a:t>
            </a:r>
          </a:p>
          <a:p>
            <a:pPr eaLnBrk="1" hangingPunct="1"/>
            <a:r>
              <a:rPr lang="en-US" smtClean="0"/>
              <a:t>Answer Common Questions</a:t>
            </a:r>
          </a:p>
          <a:p>
            <a:pPr eaLnBrk="1" hangingPunct="1"/>
            <a:r>
              <a:rPr lang="en-US" smtClean="0"/>
              <a:t>Help you to Avoid Common Mistakes</a:t>
            </a:r>
          </a:p>
          <a:p>
            <a:pPr eaLnBrk="1" hangingPunct="1"/>
            <a:r>
              <a:rPr lang="en-US" smtClean="0"/>
              <a:t>Advice on the Scramble (just in case)</a:t>
            </a:r>
          </a:p>
        </p:txBody>
      </p:sp>
    </p:spTree>
  </p:cSld>
  <p:clrMapOvr>
    <a:masterClrMapping/>
  </p:clrMapOvr>
  <p:transition spd="med">
    <p:dissolv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You may receive more than one offer</a:t>
            </a:r>
          </a:p>
          <a:p>
            <a:r>
              <a:rPr lang="en-US" dirty="0" smtClean="0"/>
              <a:t>Your acceptance of an offer is a binding legal agreement</a:t>
            </a:r>
          </a:p>
          <a:p>
            <a:r>
              <a:rPr lang="en-US" dirty="0" smtClean="0"/>
              <a:t>If you don’t accept an offer, you won’t get it again</a:t>
            </a:r>
            <a:endParaRPr lang="en-US" dirty="0"/>
          </a:p>
        </p:txBody>
      </p:sp>
    </p:spTree>
  </p:cSld>
  <p:clrMapOvr>
    <a:masterClrMapping/>
  </p:clrMapOvr>
  <p:transition spd="med">
    <p:dissolv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There will be several rounds of applications and offers, with the last one expiring on Friday at 4.00 p.m. CST</a:t>
            </a:r>
          </a:p>
          <a:p>
            <a:r>
              <a:rPr lang="en-US" dirty="0" smtClean="0"/>
              <a:t>We (and NRMP) expect that most positions will go in the first or second round</a:t>
            </a:r>
            <a:endParaRPr lang="en-US" dirty="0"/>
          </a:p>
        </p:txBody>
      </p:sp>
    </p:spTree>
  </p:cSld>
  <p:clrMapOvr>
    <a:masterClrMapping/>
  </p:clrMapOvr>
  <p:transition spd="med">
    <p:dissolv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772400" cy="914400"/>
          </a:xfrm>
        </p:spPr>
        <p:txBody>
          <a:bodyPr/>
          <a:lstStyle/>
          <a:p>
            <a:r>
              <a:rPr lang="en-US" dirty="0" smtClean="0"/>
              <a:t>Match Week Schedule </a:t>
            </a:r>
            <a:r>
              <a:rPr lang="en-US" dirty="0" smtClean="0">
                <a:solidFill>
                  <a:srgbClr val="FFC000"/>
                </a:solidFill>
              </a:rPr>
              <a:t>*EST</a:t>
            </a:r>
            <a:r>
              <a:rPr lang="en-US" dirty="0" smtClean="0"/>
              <a:t/>
            </a:r>
            <a:br>
              <a:rPr lang="en-US" dirty="0" smtClean="0"/>
            </a:br>
            <a:endParaRPr lang="en-US"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14400" y="762000"/>
            <a:ext cx="6934200" cy="5200650"/>
          </a:xfrm>
        </p:spPr>
      </p:pic>
    </p:spTree>
  </p:cSld>
  <p:clrMapOvr>
    <a:masterClrMapping/>
  </p:clrMapOvr>
  <p:transition spd="med">
    <p:dissolv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Text Placeholder 2"/>
          <p:cNvSpPr>
            <a:spLocks noGrp="1"/>
          </p:cNvSpPr>
          <p:nvPr>
            <p:ph type="body" idx="2"/>
          </p:nvPr>
        </p:nvSpPr>
        <p:spPr/>
        <p:txBody>
          <a:bodyPr/>
          <a:lstStyle/>
          <a:p>
            <a:endParaRPr lang="en-US"/>
          </a:p>
        </p:txBody>
      </p:sp>
      <p:sp>
        <p:nvSpPr>
          <p:cNvPr id="4" name="Content Placeholder 3"/>
          <p:cNvSpPr>
            <a:spLocks noGrp="1"/>
          </p:cNvSpPr>
          <p:nvPr>
            <p:ph sz="half" idx="1"/>
          </p:nvPr>
        </p:nvSpPr>
        <p:spPr/>
        <p:txBody>
          <a:bodyPr/>
          <a:lstStyle/>
          <a:p>
            <a:endParaRPr lang="en-US"/>
          </a:p>
        </p:txBody>
      </p:sp>
    </p:spTree>
  </p:cSld>
  <p:clrMapOvr>
    <a:masterClrMapping/>
  </p:clrMapOvr>
  <p:transition spd="med">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2" descr="NRMP-title-slide"/>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16386" name="Rectangle 3"/>
          <p:cNvSpPr>
            <a:spLocks noChangeArrowheads="1"/>
          </p:cNvSpPr>
          <p:nvPr/>
        </p:nvSpPr>
        <p:spPr bwMode="auto">
          <a:xfrm>
            <a:off x="4572000" y="2514600"/>
            <a:ext cx="4310063" cy="2078038"/>
          </a:xfrm>
          <a:prstGeom prst="rect">
            <a:avLst/>
          </a:prstGeom>
          <a:noFill/>
          <a:ln w="9525">
            <a:noFill/>
            <a:miter lim="800000"/>
            <a:headEnd/>
            <a:tailEnd/>
          </a:ln>
        </p:spPr>
        <p:txBody>
          <a:bodyPr lIns="0" tIns="0" rIns="0" bIns="0"/>
          <a:lstStyle/>
          <a:p>
            <a:pPr algn="ctr" defTabSz="889000" eaLnBrk="0" hangingPunct="0">
              <a:lnSpc>
                <a:spcPct val="80000"/>
              </a:lnSpc>
              <a:buClr>
                <a:srgbClr val="DADDFE"/>
              </a:buClr>
            </a:pPr>
            <a:r>
              <a:rPr lang="en-US" sz="4000" dirty="0" smtClean="0">
                <a:latin typeface="Arial Black" pitchFamily="34" charset="0"/>
              </a:rPr>
              <a:t>2012 </a:t>
            </a:r>
            <a:r>
              <a:rPr lang="en-US" sz="4000" dirty="0">
                <a:latin typeface="Arial Black" pitchFamily="34" charset="0"/>
              </a:rPr>
              <a:t>MATCH:</a:t>
            </a:r>
            <a:br>
              <a:rPr lang="en-US" sz="4000" dirty="0">
                <a:latin typeface="Arial Black" pitchFamily="34" charset="0"/>
              </a:rPr>
            </a:br>
            <a:r>
              <a:rPr lang="en-US" sz="3600" dirty="0">
                <a:latin typeface="Arial Black" pitchFamily="34" charset="0"/>
              </a:rPr>
              <a:t/>
            </a:r>
            <a:br>
              <a:rPr lang="en-US" sz="3600" dirty="0">
                <a:latin typeface="Arial Black" pitchFamily="34" charset="0"/>
              </a:rPr>
            </a:br>
            <a:r>
              <a:rPr lang="en-US" sz="3200" dirty="0">
                <a:latin typeface="Arial Black" pitchFamily="34" charset="0"/>
              </a:rPr>
              <a:t>INFORMATION ABOUT RANK ORDER LISTS AND NRMP POLICY</a:t>
            </a:r>
            <a:br>
              <a:rPr lang="en-US" sz="3200" dirty="0">
                <a:latin typeface="Arial Black" pitchFamily="34" charset="0"/>
              </a:rPr>
            </a:br>
            <a:r>
              <a:rPr lang="en-US" sz="3600" dirty="0">
                <a:latin typeface="Arial Black" pitchFamily="34" charset="0"/>
              </a:rPr>
              <a:t/>
            </a:r>
            <a:br>
              <a:rPr lang="en-US" sz="3600" dirty="0">
                <a:latin typeface="Arial Black" pitchFamily="34" charset="0"/>
              </a:rPr>
            </a:br>
            <a:endParaRPr lang="en-US" sz="2400" dirty="0">
              <a:solidFill>
                <a:schemeClr val="bg1"/>
              </a:solidFill>
              <a:latin typeface="Arial Black" pitchFamily="34" charset="0"/>
            </a:endParaRPr>
          </a:p>
        </p:txBody>
      </p:sp>
    </p:spTree>
  </p:cSld>
  <p:clrMapOvr>
    <a:masterClrMapping/>
  </p:clrMapOvr>
  <p:transition spd="med">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4"/>
          <p:cNvSpPr>
            <a:spLocks noChangeArrowheads="1"/>
          </p:cNvSpPr>
          <p:nvPr/>
        </p:nvSpPr>
        <p:spPr bwMode="auto">
          <a:xfrm>
            <a:off x="685800" y="381000"/>
            <a:ext cx="7772400" cy="457200"/>
          </a:xfrm>
          <a:prstGeom prst="rect">
            <a:avLst/>
          </a:prstGeom>
          <a:noFill/>
          <a:ln w="9525">
            <a:noFill/>
            <a:miter lim="800000"/>
            <a:headEnd/>
            <a:tailEnd/>
          </a:ln>
        </p:spPr>
        <p:txBody>
          <a:bodyPr anchor="ctr"/>
          <a:lstStyle/>
          <a:p>
            <a:pPr algn="ctr" defTabSz="889000" eaLnBrk="0" hangingPunct="0">
              <a:lnSpc>
                <a:spcPct val="85000"/>
              </a:lnSpc>
              <a:buClr>
                <a:srgbClr val="DADDFE"/>
              </a:buClr>
            </a:pPr>
            <a:r>
              <a:rPr lang="en-US" sz="3600" b="1" dirty="0">
                <a:solidFill>
                  <a:schemeClr val="tx2"/>
                </a:solidFill>
              </a:rPr>
              <a:t>Getting Started with your ROL</a:t>
            </a:r>
          </a:p>
        </p:txBody>
      </p:sp>
      <p:sp>
        <p:nvSpPr>
          <p:cNvPr id="18434" name="Rectangle 5"/>
          <p:cNvSpPr>
            <a:spLocks noChangeArrowheads="1"/>
          </p:cNvSpPr>
          <p:nvPr/>
        </p:nvSpPr>
        <p:spPr bwMode="auto">
          <a:xfrm>
            <a:off x="609600" y="1066800"/>
            <a:ext cx="7924800" cy="5562600"/>
          </a:xfrm>
          <a:prstGeom prst="rect">
            <a:avLst/>
          </a:prstGeom>
          <a:noFill/>
          <a:ln w="9525">
            <a:noFill/>
            <a:miter lim="800000"/>
            <a:headEnd/>
            <a:tailEnd/>
          </a:ln>
        </p:spPr>
        <p:txBody>
          <a:bodyPr/>
          <a:lstStyle/>
          <a:p>
            <a:pPr defTabSz="889000" eaLnBrk="0" hangingPunct="0">
              <a:lnSpc>
                <a:spcPct val="120000"/>
              </a:lnSpc>
              <a:spcBef>
                <a:spcPct val="50000"/>
              </a:spcBef>
              <a:buClr>
                <a:srgbClr val="DADDFE"/>
              </a:buClr>
              <a:buSzPct val="90000"/>
              <a:buFontTx/>
              <a:buChar char="•"/>
              <a:defRPr/>
            </a:pPr>
            <a:r>
              <a:rPr lang="en-US" sz="2400" b="1" dirty="0" smtClean="0"/>
              <a:t> Review the webcast: Creating a Rank Order List - </a:t>
            </a:r>
            <a:r>
              <a:rPr lang="en-US" sz="2000" dirty="0" smtClean="0"/>
              <a:t> </a:t>
            </a:r>
            <a:r>
              <a:rPr lang="en-US" sz="2000" dirty="0" smtClean="0">
                <a:hlinkClick r:id="rId3"/>
              </a:rPr>
              <a:t>http://www.nrmp.org/rol2012.pdf</a:t>
            </a:r>
            <a:r>
              <a:rPr lang="en-US" sz="2000" dirty="0" smtClean="0"/>
              <a:t>  </a:t>
            </a:r>
            <a:endParaRPr lang="en-US" sz="2000" b="1" dirty="0" smtClean="0"/>
          </a:p>
          <a:p>
            <a:pPr defTabSz="889000" eaLnBrk="0" hangingPunct="0">
              <a:lnSpc>
                <a:spcPct val="120000"/>
              </a:lnSpc>
              <a:spcBef>
                <a:spcPct val="50000"/>
              </a:spcBef>
              <a:buClr>
                <a:srgbClr val="DADDFE"/>
              </a:buClr>
              <a:buSzPct val="90000"/>
              <a:buFontTx/>
              <a:buChar char="•"/>
              <a:defRPr/>
            </a:pPr>
            <a:r>
              <a:rPr lang="en-US" sz="2400" b="1" dirty="0" smtClean="0"/>
              <a:t> Review ROL section of User Guide - </a:t>
            </a:r>
            <a:r>
              <a:rPr lang="en-US" sz="2000" dirty="0" smtClean="0">
                <a:hlinkClick r:id="rId4"/>
              </a:rPr>
              <a:t>http://www.nrmp.org/res_match/userguide/2012_applicant.pdf</a:t>
            </a:r>
            <a:r>
              <a:rPr lang="en-US" sz="2000" dirty="0" smtClean="0"/>
              <a:t>  </a:t>
            </a:r>
            <a:endParaRPr lang="en-US" sz="2000" b="1" dirty="0" smtClean="0"/>
          </a:p>
          <a:p>
            <a:pPr defTabSz="889000" eaLnBrk="0" hangingPunct="0">
              <a:lnSpc>
                <a:spcPct val="120000"/>
              </a:lnSpc>
              <a:spcBef>
                <a:spcPct val="50000"/>
              </a:spcBef>
              <a:buClr>
                <a:srgbClr val="DADDFE"/>
              </a:buClr>
              <a:buSzPct val="90000"/>
              <a:buFontTx/>
              <a:buChar char="•"/>
              <a:defRPr/>
            </a:pPr>
            <a:r>
              <a:rPr lang="en-US" sz="2400" b="1" dirty="0" smtClean="0"/>
              <a:t> Use your AAMC ID and password to log in to the NRMP’s secure, web-based Registration, Ranking, and Results (R3) system</a:t>
            </a:r>
          </a:p>
          <a:p>
            <a:pPr defTabSz="889000" eaLnBrk="0" hangingPunct="0">
              <a:lnSpc>
                <a:spcPct val="120000"/>
              </a:lnSpc>
              <a:spcBef>
                <a:spcPct val="50000"/>
              </a:spcBef>
              <a:buClr>
                <a:srgbClr val="DADDFE"/>
              </a:buClr>
              <a:buSzPct val="90000"/>
              <a:buFontTx/>
              <a:buChar char="•"/>
              <a:defRPr/>
            </a:pPr>
            <a:r>
              <a:rPr lang="en-US" sz="2400" b="1" dirty="0" smtClean="0"/>
              <a:t> Couples must register both partners’ AAMC IDs in their NRMP files </a:t>
            </a:r>
          </a:p>
          <a:p>
            <a:pPr defTabSz="889000" eaLnBrk="0" hangingPunct="0">
              <a:lnSpc>
                <a:spcPct val="120000"/>
              </a:lnSpc>
              <a:spcBef>
                <a:spcPct val="50000"/>
              </a:spcBef>
              <a:buClr>
                <a:srgbClr val="DADDFE"/>
              </a:buClr>
              <a:buSzPct val="90000"/>
              <a:buFontTx/>
              <a:buChar char="•"/>
              <a:defRPr/>
            </a:pPr>
            <a:r>
              <a:rPr lang="en-US" sz="2400" b="1" dirty="0" smtClean="0"/>
              <a:t> Your NRMP/AAMC ID and your ERAS/AAMC ID must be the same</a:t>
            </a:r>
            <a:r>
              <a:rPr lang="en-US" sz="2400" b="1" dirty="0" smtClean="0">
                <a:solidFill>
                  <a:srgbClr val="007D7D"/>
                </a:solidFill>
              </a:rPr>
              <a:t> </a:t>
            </a:r>
            <a:endParaRPr lang="en-US" sz="2800" b="1" dirty="0" smtClean="0">
              <a:solidFill>
                <a:schemeClr val="accent2"/>
              </a:solidFill>
            </a:endParaRPr>
          </a:p>
          <a:p>
            <a:pPr defTabSz="889000" eaLnBrk="0" hangingPunct="0">
              <a:lnSpc>
                <a:spcPct val="88000"/>
              </a:lnSpc>
              <a:spcBef>
                <a:spcPct val="50000"/>
              </a:spcBef>
              <a:buClr>
                <a:srgbClr val="DADDFE"/>
              </a:buClr>
              <a:buSzPct val="90000"/>
            </a:pPr>
            <a:endParaRPr lang="en-US" sz="2800" b="1" dirty="0">
              <a:solidFill>
                <a:schemeClr val="accent2"/>
              </a:solidFill>
            </a:endParaRPr>
          </a:p>
        </p:txBody>
      </p:sp>
    </p:spTree>
  </p:cSld>
  <p:clrMapOvr>
    <a:masterClrMapping/>
  </p:clrMapOvr>
  <p:transition spd="med">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Rectangle 2"/>
          <p:cNvSpPr>
            <a:spLocks noChangeArrowheads="1"/>
          </p:cNvSpPr>
          <p:nvPr/>
        </p:nvSpPr>
        <p:spPr bwMode="auto">
          <a:xfrm>
            <a:off x="381000" y="76200"/>
            <a:ext cx="7891463" cy="5890843"/>
          </a:xfrm>
          <a:prstGeom prst="rect">
            <a:avLst/>
          </a:prstGeom>
          <a:noFill/>
          <a:ln w="9525">
            <a:noFill/>
            <a:miter lim="800000"/>
            <a:headEnd/>
            <a:tailEnd/>
          </a:ln>
        </p:spPr>
        <p:txBody>
          <a:bodyPr>
            <a:spAutoFit/>
          </a:bodyPr>
          <a:lstStyle/>
          <a:p>
            <a:pPr algn="ctr" eaLnBrk="0" hangingPunct="0">
              <a:lnSpc>
                <a:spcPct val="120000"/>
              </a:lnSpc>
            </a:pPr>
            <a:r>
              <a:rPr lang="en-US" sz="3600" b="1" dirty="0">
                <a:solidFill>
                  <a:schemeClr val="tx2"/>
                </a:solidFill>
              </a:rPr>
              <a:t>Definitions</a:t>
            </a:r>
          </a:p>
          <a:p>
            <a:pPr algn="ctr" eaLnBrk="0" hangingPunct="0">
              <a:lnSpc>
                <a:spcPct val="120000"/>
              </a:lnSpc>
            </a:pPr>
            <a:endParaRPr lang="en-US" sz="3600" b="1" dirty="0">
              <a:solidFill>
                <a:schemeClr val="tx2"/>
              </a:solidFill>
            </a:endParaRPr>
          </a:p>
          <a:p>
            <a:pPr eaLnBrk="0" hangingPunct="0">
              <a:lnSpc>
                <a:spcPct val="120000"/>
              </a:lnSpc>
            </a:pPr>
            <a:r>
              <a:rPr lang="en-US" sz="2400" b="1" dirty="0" smtClean="0"/>
              <a:t>Match Status:	ACTIVE	 	Registered</a:t>
            </a:r>
          </a:p>
          <a:p>
            <a:pPr eaLnBrk="0" hangingPunct="0">
              <a:lnSpc>
                <a:spcPct val="120000"/>
              </a:lnSpc>
            </a:pPr>
            <a:r>
              <a:rPr lang="en-US" sz="2400" b="1" dirty="0" smtClean="0"/>
              <a:t>			RANKING	  	ROL started</a:t>
            </a:r>
          </a:p>
          <a:p>
            <a:pPr eaLnBrk="0" hangingPunct="0">
              <a:lnSpc>
                <a:spcPct val="120000"/>
              </a:lnSpc>
            </a:pPr>
            <a:r>
              <a:rPr lang="en-US" sz="2400" b="1" dirty="0" smtClean="0"/>
              <a:t>			CERTIFIED ROL	</a:t>
            </a:r>
            <a:r>
              <a:rPr lang="en-US" sz="2400" b="1" dirty="0" err="1" smtClean="0"/>
              <a:t>ROL</a:t>
            </a:r>
            <a:r>
              <a:rPr lang="en-US" sz="2400" b="1" dirty="0" smtClean="0"/>
              <a:t> finished</a:t>
            </a:r>
          </a:p>
          <a:p>
            <a:pPr eaLnBrk="0" hangingPunct="0">
              <a:lnSpc>
                <a:spcPct val="70000"/>
              </a:lnSpc>
            </a:pPr>
            <a:endParaRPr lang="en-US" sz="2400" b="1" dirty="0" smtClean="0"/>
          </a:p>
          <a:p>
            <a:pPr eaLnBrk="0" hangingPunct="0">
              <a:lnSpc>
                <a:spcPct val="120000"/>
              </a:lnSpc>
            </a:pPr>
            <a:r>
              <a:rPr lang="en-US" sz="2400" b="1" dirty="0" smtClean="0"/>
              <a:t>Fee Status:		PAID			No fees due</a:t>
            </a:r>
          </a:p>
          <a:p>
            <a:pPr eaLnBrk="0" hangingPunct="0">
              <a:lnSpc>
                <a:spcPct val="200000"/>
              </a:lnSpc>
            </a:pPr>
            <a:r>
              <a:rPr lang="en-US" sz="2400" b="1" dirty="0" smtClean="0"/>
              <a:t>Credentials: 	VERIFIED		By school</a:t>
            </a:r>
          </a:p>
          <a:p>
            <a:pPr eaLnBrk="0" hangingPunct="0">
              <a:lnSpc>
                <a:spcPct val="120000"/>
              </a:lnSpc>
            </a:pPr>
            <a:r>
              <a:rPr lang="en-US" sz="2400" b="1" dirty="0" smtClean="0"/>
              <a:t>			(US, </a:t>
            </a:r>
            <a:r>
              <a:rPr lang="en-US" sz="2400" b="1" dirty="0" err="1" smtClean="0"/>
              <a:t>Osteo</a:t>
            </a:r>
            <a:r>
              <a:rPr lang="en-US" sz="2400" b="1" dirty="0" smtClean="0"/>
              <a:t>, Canadian applicants)</a:t>
            </a:r>
          </a:p>
          <a:p>
            <a:pPr eaLnBrk="0" hangingPunct="0">
              <a:lnSpc>
                <a:spcPct val="200000"/>
              </a:lnSpc>
            </a:pPr>
            <a:r>
              <a:rPr lang="en-US" sz="2400" b="1" dirty="0" smtClean="0"/>
              <a:t>ECFMG Status:	 VERIFIED		By ECFMG</a:t>
            </a:r>
          </a:p>
          <a:p>
            <a:pPr eaLnBrk="0" hangingPunct="0">
              <a:lnSpc>
                <a:spcPct val="120000"/>
              </a:lnSpc>
            </a:pPr>
            <a:r>
              <a:rPr lang="en-US" sz="2400" b="1" dirty="0" smtClean="0"/>
              <a:t>		      	(IMGs &amp; 5th Pathway applicants)</a:t>
            </a:r>
            <a:endParaRPr lang="en-US" sz="2800" b="1" dirty="0">
              <a:solidFill>
                <a:srgbClr val="007D7D"/>
              </a:solidFill>
            </a:endParaRPr>
          </a:p>
        </p:txBody>
      </p:sp>
    </p:spTree>
  </p:cSld>
  <p:clrMapOvr>
    <a:masterClrMapping/>
  </p:clrMapOvr>
  <p:transition spd="med">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2"/>
          <p:cNvPicPr>
            <a:picLocks noChangeAspect="1" noChangeArrowheads="1"/>
          </p:cNvPicPr>
          <p:nvPr/>
        </p:nvPicPr>
        <p:blipFill>
          <a:blip r:embed="rId3" cstate="print"/>
          <a:srcRect/>
          <a:stretch>
            <a:fillRect/>
          </a:stretch>
        </p:blipFill>
        <p:spPr bwMode="auto">
          <a:xfrm>
            <a:off x="762000" y="609600"/>
            <a:ext cx="7618413" cy="5419725"/>
          </a:xfrm>
          <a:prstGeom prst="rect">
            <a:avLst/>
          </a:prstGeom>
          <a:noFill/>
          <a:ln w="9525">
            <a:noFill/>
            <a:miter lim="800000"/>
            <a:headEnd/>
            <a:tailEnd/>
          </a:ln>
        </p:spPr>
      </p:pic>
      <p:pic>
        <p:nvPicPr>
          <p:cNvPr id="3" name="Picture 2" descr="2012LoginPage.PNG"/>
          <p:cNvPicPr>
            <a:picLocks noChangeAspect="1"/>
          </p:cNvPicPr>
          <p:nvPr/>
        </p:nvPicPr>
        <p:blipFill>
          <a:blip r:embed="rId4" cstate="print"/>
          <a:srcRect/>
          <a:stretch>
            <a:fillRect/>
          </a:stretch>
        </p:blipFill>
        <p:spPr bwMode="auto">
          <a:xfrm>
            <a:off x="476250" y="460375"/>
            <a:ext cx="7905750" cy="5729288"/>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585</TotalTime>
  <Words>3666</Words>
  <Application>Microsoft Office PowerPoint</Application>
  <PresentationFormat>On-screen Show (4:3)</PresentationFormat>
  <Paragraphs>348</Paragraphs>
  <Slides>53</Slides>
  <Notes>53</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Metro</vt:lpstr>
      <vt:lpstr>Match Issues</vt:lpstr>
      <vt:lpstr>The School of Medicine does have a mistreatment policy</vt:lpstr>
      <vt:lpstr>You can make an anonymous complaint, comment or suggestion about your medical education</vt:lpstr>
      <vt:lpstr>Please complete the annual survey and the graduation questionnaire</vt:lpstr>
      <vt:lpstr>Goals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Email Problems</vt:lpstr>
      <vt:lpstr>PowerPoint Presentation</vt:lpstr>
      <vt:lpstr>Questions?</vt:lpstr>
      <vt:lpstr>PowerPoint Presentation</vt:lpstr>
      <vt:lpstr>PowerPoint Presentation</vt:lpstr>
      <vt:lpstr>PowerPoint Presentation</vt:lpstr>
      <vt:lpstr>PowerPoint Presentation</vt:lpstr>
      <vt:lpstr>PowerPoint Presentation</vt:lpstr>
      <vt:lpstr>Couples Information</vt:lpstr>
      <vt:lpstr>Couples Verification</vt:lpstr>
      <vt:lpstr>PowerPoint Presentation</vt:lpstr>
      <vt:lpstr>PowerPoint Presentation</vt:lpstr>
      <vt:lpstr>PowerPoint Presentation</vt:lpstr>
      <vt:lpstr>Mistakes</vt:lpstr>
      <vt:lpstr>Top 5 Factors for Interview Selection</vt:lpstr>
      <vt:lpstr>PowerPoint Presentation</vt:lpstr>
      <vt:lpstr>How does the Match algorithm work?</vt:lpstr>
      <vt:lpstr>PowerPoint Presentation</vt:lpstr>
      <vt:lpstr>PowerPoint Presentation</vt:lpstr>
      <vt:lpstr>The Match Commitment</vt:lpstr>
      <vt:lpstr>PowerPoint Presentation</vt:lpstr>
      <vt:lpstr>PowerPoint Presentation</vt:lpstr>
      <vt:lpstr>PowerPoint Presentation</vt:lpstr>
      <vt:lpstr>Match Violations</vt:lpstr>
      <vt:lpstr>PowerPoint Presentation</vt:lpstr>
      <vt:lpstr>Final Considerations</vt:lpstr>
      <vt:lpstr>PowerPoint Presentation</vt:lpstr>
      <vt:lpstr>SUPPLEMENTAL OFFER AND ACCEPTANCE PROGRAM (SOAP)</vt:lpstr>
      <vt:lpstr>By Wednesday March 6</vt:lpstr>
      <vt:lpstr>On Friday March 8</vt:lpstr>
      <vt:lpstr>SOAP replaces the Scramble</vt:lpstr>
      <vt:lpstr>On Monday March 11</vt:lpstr>
      <vt:lpstr>SOAP for students </vt:lpstr>
      <vt:lpstr>PowerPoint Presentation</vt:lpstr>
      <vt:lpstr>PowerPoint Presentation</vt:lpstr>
      <vt:lpstr>PowerPoint Presentation</vt:lpstr>
      <vt:lpstr>Match Week </vt:lpstr>
      <vt:lpstr>PowerPoint Presentation</vt:lpstr>
      <vt:lpstr>PowerPoint Presentation</vt:lpstr>
      <vt:lpstr>Match Week Schedule *EST </vt:lpstr>
      <vt:lpstr>Questions?</vt:lpstr>
    </vt:vector>
  </TitlesOfParts>
  <Company>University of Missouri Health Care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Match Issues</dc:title>
  <dc:creator>Administrator</dc:creator>
  <cp:lastModifiedBy>Graves, Gina G.</cp:lastModifiedBy>
  <cp:revision>80</cp:revision>
  <cp:lastPrinted>2012-12-19T21:25:29Z</cp:lastPrinted>
  <dcterms:created xsi:type="dcterms:W3CDTF">2009-01-06T15:09:01Z</dcterms:created>
  <dcterms:modified xsi:type="dcterms:W3CDTF">2012-12-19T21:35:40Z</dcterms:modified>
</cp:coreProperties>
</file>