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257" r:id="rId2"/>
    <p:sldId id="568" r:id="rId3"/>
    <p:sldId id="569" r:id="rId4"/>
    <p:sldId id="570" r:id="rId5"/>
    <p:sldId id="571" r:id="rId6"/>
    <p:sldId id="572" r:id="rId7"/>
    <p:sldId id="573"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10" r:id="rId41"/>
    <p:sldId id="606" r:id="rId42"/>
    <p:sldId id="607" r:id="rId43"/>
    <p:sldId id="608" r:id="rId44"/>
    <p:sldId id="609" r:id="rId45"/>
  </p:sldIdLst>
  <p:sldSz cx="9144000" cy="6858000" type="screen4x3"/>
  <p:notesSz cx="6980238" cy="9144000"/>
  <p:custDataLst>
    <p:tags r:id="rId48"/>
  </p:custDataLst>
  <p:defaultTextStyle>
    <a:defPPr>
      <a:defRPr lang="en-US"/>
    </a:defPPr>
    <a:lvl1pPr algn="l" rtl="0" eaLnBrk="0" fontAlgn="base" hangingPunct="0">
      <a:spcBef>
        <a:spcPct val="0"/>
      </a:spcBef>
      <a:spcAft>
        <a:spcPct val="0"/>
      </a:spcAft>
      <a:defRPr sz="2000" b="1" kern="1200">
        <a:solidFill>
          <a:schemeClr val="bg1"/>
        </a:solidFill>
        <a:latin typeface="Arial" charset="0"/>
        <a:ea typeface="+mn-ea"/>
        <a:cs typeface="+mn-cs"/>
      </a:defRPr>
    </a:lvl1pPr>
    <a:lvl2pPr marL="457200" algn="l" rtl="0" eaLnBrk="0" fontAlgn="base" hangingPunct="0">
      <a:spcBef>
        <a:spcPct val="0"/>
      </a:spcBef>
      <a:spcAft>
        <a:spcPct val="0"/>
      </a:spcAft>
      <a:defRPr sz="2000" b="1" kern="1200">
        <a:solidFill>
          <a:schemeClr val="bg1"/>
        </a:solidFill>
        <a:latin typeface="Arial" charset="0"/>
        <a:ea typeface="+mn-ea"/>
        <a:cs typeface="+mn-cs"/>
      </a:defRPr>
    </a:lvl2pPr>
    <a:lvl3pPr marL="914400" algn="l" rtl="0" eaLnBrk="0" fontAlgn="base" hangingPunct="0">
      <a:spcBef>
        <a:spcPct val="0"/>
      </a:spcBef>
      <a:spcAft>
        <a:spcPct val="0"/>
      </a:spcAft>
      <a:defRPr sz="2000" b="1" kern="1200">
        <a:solidFill>
          <a:schemeClr val="bg1"/>
        </a:solidFill>
        <a:latin typeface="Arial" charset="0"/>
        <a:ea typeface="+mn-ea"/>
        <a:cs typeface="+mn-cs"/>
      </a:defRPr>
    </a:lvl3pPr>
    <a:lvl4pPr marL="1371600" algn="l" rtl="0" eaLnBrk="0" fontAlgn="base" hangingPunct="0">
      <a:spcBef>
        <a:spcPct val="0"/>
      </a:spcBef>
      <a:spcAft>
        <a:spcPct val="0"/>
      </a:spcAft>
      <a:defRPr sz="2000" b="1" kern="1200">
        <a:solidFill>
          <a:schemeClr val="bg1"/>
        </a:solidFill>
        <a:latin typeface="Arial" charset="0"/>
        <a:ea typeface="+mn-ea"/>
        <a:cs typeface="+mn-cs"/>
      </a:defRPr>
    </a:lvl4pPr>
    <a:lvl5pPr marL="1828800" algn="l" rtl="0" eaLnBrk="0" fontAlgn="base" hangingPunct="0">
      <a:spcBef>
        <a:spcPct val="0"/>
      </a:spcBef>
      <a:spcAft>
        <a:spcPct val="0"/>
      </a:spcAft>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Bartek" initials="SB"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66"/>
    <a:srgbClr val="5D5DD7"/>
    <a:srgbClr val="526AE2"/>
    <a:srgbClr val="7286E8"/>
    <a:srgbClr val="819687"/>
    <a:srgbClr val="FF8000"/>
    <a:srgbClr val="CBC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8000" autoAdjust="0"/>
  </p:normalViewPr>
  <p:slideViewPr>
    <p:cSldViewPr snapToGrid="0">
      <p:cViewPr>
        <p:scale>
          <a:sx n="100" d="100"/>
          <a:sy n="100" d="100"/>
        </p:scale>
        <p:origin x="-660" y="882"/>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40" y="-120"/>
      </p:cViewPr>
      <p:guideLst>
        <p:guide orient="horz" pos="2880"/>
        <p:guide pos="219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0050" name="Rectangle 2"/>
          <p:cNvSpPr>
            <a:spLocks noGrp="1" noChangeArrowheads="1"/>
          </p:cNvSpPr>
          <p:nvPr>
            <p:ph type="hdr" sz="quarter"/>
          </p:nvPr>
        </p:nvSpPr>
        <p:spPr bwMode="auto">
          <a:xfrm>
            <a:off x="0" y="-14054"/>
            <a:ext cx="188238" cy="278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3177" tIns="46589" rIns="93177" bIns="46589" numCol="1" anchor="t" anchorCtr="0" compatLnSpc="1">
            <a:prstTxWarp prst="textNoShape">
              <a:avLst/>
            </a:prstTxWarp>
            <a:spAutoFit/>
          </a:bodyPr>
          <a:lstStyle>
            <a:lvl1pPr defTabSz="931863">
              <a:defRPr sz="1200" b="0">
                <a:solidFill>
                  <a:srgbClr val="474747"/>
                </a:solidFill>
              </a:defRPr>
            </a:lvl1pPr>
          </a:lstStyle>
          <a:p>
            <a:endParaRPr lang="en-US"/>
          </a:p>
        </p:txBody>
      </p:sp>
      <p:sp>
        <p:nvSpPr>
          <p:cNvPr id="1410051" name="Rectangle 3"/>
          <p:cNvSpPr>
            <a:spLocks noGrp="1" noChangeArrowheads="1"/>
          </p:cNvSpPr>
          <p:nvPr>
            <p:ph type="dt" sz="quarter" idx="1"/>
          </p:nvPr>
        </p:nvSpPr>
        <p:spPr bwMode="auto">
          <a:xfrm>
            <a:off x="6792000" y="-14054"/>
            <a:ext cx="188238" cy="278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3177" tIns="46589" rIns="93177" bIns="46589" numCol="1" anchor="t" anchorCtr="0" compatLnSpc="1">
            <a:prstTxWarp prst="textNoShape">
              <a:avLst/>
            </a:prstTxWarp>
            <a:spAutoFit/>
          </a:bodyPr>
          <a:lstStyle>
            <a:lvl1pPr algn="r" defTabSz="931863">
              <a:defRPr sz="1200" b="0">
                <a:solidFill>
                  <a:srgbClr val="474747"/>
                </a:solidFill>
              </a:defRPr>
            </a:lvl1pPr>
          </a:lstStyle>
          <a:p>
            <a:endParaRPr lang="en-US"/>
          </a:p>
        </p:txBody>
      </p:sp>
      <p:sp>
        <p:nvSpPr>
          <p:cNvPr id="1410052" name="Rectangle 4"/>
          <p:cNvSpPr>
            <a:spLocks noGrp="1" noChangeArrowheads="1"/>
          </p:cNvSpPr>
          <p:nvPr>
            <p:ph type="ftr" sz="quarter" idx="2"/>
          </p:nvPr>
        </p:nvSpPr>
        <p:spPr bwMode="auto">
          <a:xfrm>
            <a:off x="1" y="8865247"/>
            <a:ext cx="188238" cy="278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3177" tIns="46589" rIns="93177" bIns="46589" numCol="1" anchor="b" anchorCtr="0" compatLnSpc="1">
            <a:prstTxWarp prst="textNoShape">
              <a:avLst/>
            </a:prstTxWarp>
            <a:spAutoFit/>
          </a:bodyPr>
          <a:lstStyle>
            <a:lvl1pPr defTabSz="931863">
              <a:defRPr sz="1200" b="0">
                <a:solidFill>
                  <a:srgbClr val="474747"/>
                </a:solidFill>
              </a:defRPr>
            </a:lvl1pPr>
          </a:lstStyle>
          <a:p>
            <a:endParaRPr lang="en-US"/>
          </a:p>
        </p:txBody>
      </p:sp>
      <p:sp>
        <p:nvSpPr>
          <p:cNvPr id="1410053" name="Rectangle 5"/>
          <p:cNvSpPr>
            <a:spLocks noGrp="1" noChangeArrowheads="1"/>
          </p:cNvSpPr>
          <p:nvPr>
            <p:ph type="sldNum" sz="quarter" idx="3"/>
          </p:nvPr>
        </p:nvSpPr>
        <p:spPr bwMode="auto">
          <a:xfrm>
            <a:off x="6604513" y="8865247"/>
            <a:ext cx="375725" cy="278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3177" tIns="46589" rIns="93177" bIns="46589" numCol="1" anchor="b" anchorCtr="0" compatLnSpc="1">
            <a:prstTxWarp prst="textNoShape">
              <a:avLst/>
            </a:prstTxWarp>
            <a:spAutoFit/>
          </a:bodyPr>
          <a:lstStyle>
            <a:lvl1pPr algn="r" defTabSz="931863">
              <a:defRPr sz="1200" b="0">
                <a:solidFill>
                  <a:srgbClr val="474747"/>
                </a:solidFill>
              </a:defRPr>
            </a:lvl1pPr>
          </a:lstStyle>
          <a:p>
            <a:fld id="{76638C5B-0301-4E59-811D-335EA9C700F2}" type="slidenum">
              <a:rPr lang="en-US"/>
              <a:pPr/>
              <a:t>‹#›</a:t>
            </a:fld>
            <a:endParaRPr lang="en-US"/>
          </a:p>
        </p:txBody>
      </p:sp>
    </p:spTree>
    <p:extLst>
      <p:ext uri="{BB962C8B-B14F-4D97-AF65-F5344CB8AC3E}">
        <p14:creationId xmlns:p14="http://schemas.microsoft.com/office/powerpoint/2010/main" val="3451699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2477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b="0">
                <a:solidFill>
                  <a:srgbClr val="000052"/>
                </a:solidFill>
              </a:defRPr>
            </a:lvl1pPr>
          </a:lstStyle>
          <a:p>
            <a:endParaRPr lang="en-US"/>
          </a:p>
        </p:txBody>
      </p:sp>
      <p:sp>
        <p:nvSpPr>
          <p:cNvPr id="78851" name="Rectangle 3"/>
          <p:cNvSpPr>
            <a:spLocks noGrp="1" noChangeArrowheads="1"/>
          </p:cNvSpPr>
          <p:nvPr>
            <p:ph type="dt" idx="1"/>
          </p:nvPr>
        </p:nvSpPr>
        <p:spPr bwMode="auto">
          <a:xfrm>
            <a:off x="3955468" y="0"/>
            <a:ext cx="302477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b="0">
                <a:solidFill>
                  <a:srgbClr val="000052"/>
                </a:solidFill>
              </a:defRPr>
            </a:lvl1pPr>
          </a:lstStyle>
          <a:p>
            <a:endParaRPr lang="en-US"/>
          </a:p>
        </p:txBody>
      </p:sp>
      <p:sp>
        <p:nvSpPr>
          <p:cNvPr id="78852" name="Rectangle 4"/>
          <p:cNvSpPr>
            <a:spLocks noGrp="1" noRot="1" noChangeAspect="1" noChangeArrowheads="1" noTextEdit="1"/>
          </p:cNvSpPr>
          <p:nvPr>
            <p:ph type="sldImg" idx="2"/>
          </p:nvPr>
        </p:nvSpPr>
        <p:spPr bwMode="auto">
          <a:xfrm>
            <a:off x="1203325" y="685800"/>
            <a:ext cx="4573588"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30699" y="4344025"/>
            <a:ext cx="5118841" cy="41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54" name="Rectangle 6"/>
          <p:cNvSpPr>
            <a:spLocks noGrp="1" noChangeArrowheads="1"/>
          </p:cNvSpPr>
          <p:nvPr>
            <p:ph type="ftr" sz="quarter" idx="4"/>
          </p:nvPr>
        </p:nvSpPr>
        <p:spPr bwMode="auto">
          <a:xfrm>
            <a:off x="0" y="8686489"/>
            <a:ext cx="302477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b="0">
                <a:solidFill>
                  <a:srgbClr val="000052"/>
                </a:solidFill>
              </a:defRPr>
            </a:lvl1pPr>
          </a:lstStyle>
          <a:p>
            <a:endParaRPr lang="en-US"/>
          </a:p>
        </p:txBody>
      </p:sp>
    </p:spTree>
    <p:extLst>
      <p:ext uri="{BB962C8B-B14F-4D97-AF65-F5344CB8AC3E}">
        <p14:creationId xmlns:p14="http://schemas.microsoft.com/office/powerpoint/2010/main" val="868007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5468" y="8686489"/>
            <a:ext cx="3024770" cy="457512"/>
          </a:xfrm>
          <a:prstGeom prst="rect">
            <a:avLst/>
          </a:prstGeom>
          <a:ln/>
        </p:spPr>
        <p:txBody>
          <a:bodyPr/>
          <a:lstStyle/>
          <a:p>
            <a:fld id="{57E355AE-5C78-49FF-8761-6B3E4718EA26}" type="slidenum">
              <a:rPr lang="en-US"/>
              <a:pPr/>
              <a:t>1</a:t>
            </a:fld>
            <a:endParaRPr lang="en-US"/>
          </a:p>
        </p:txBody>
      </p:sp>
      <p:sp>
        <p:nvSpPr>
          <p:cNvPr id="8897538" name="Rectangle 2"/>
          <p:cNvSpPr>
            <a:spLocks noGrp="1" noRot="1" noChangeAspect="1" noChangeArrowheads="1" noTextEdit="1"/>
          </p:cNvSpPr>
          <p:nvPr>
            <p:ph type="sldImg"/>
          </p:nvPr>
        </p:nvSpPr>
        <p:spPr>
          <a:ln/>
        </p:spPr>
      </p:sp>
      <p:sp>
        <p:nvSpPr>
          <p:cNvPr id="88975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3B768051-143D-4C4B-B79D-96C605990579}" type="slidenum">
              <a:rPr lang="en-US" sz="1200" smtClean="0"/>
              <a:pPr/>
              <a:t>10</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In the directory you must select a specialty, program type, and location.</a:t>
            </a:r>
          </a:p>
          <a:p>
            <a:pPr>
              <a:buFontTx/>
              <a:buChar char="•"/>
            </a:pPr>
            <a:r>
              <a:rPr lang="en-US" sz="1400" smtClean="0">
                <a:latin typeface="Arial" pitchFamily="34" charset="0"/>
              </a:rPr>
              <a:t>The search shown is for advanced (PGY-2) Anesthesiology programs in California.</a:t>
            </a:r>
          </a:p>
          <a:p>
            <a:pPr>
              <a:buFontTx/>
              <a:buChar char="•"/>
            </a:pPr>
            <a:r>
              <a:rPr lang="en-US" sz="1400" smtClean="0">
                <a:latin typeface="Arial" pitchFamily="34" charset="0"/>
              </a:rPr>
              <a:t>Leave the institution code blank and click the “Submit” button.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2FB0D1D4-A9BE-47BA-BE24-47D081148F1A}" type="slidenum">
              <a:rPr lang="en-US" sz="1200" smtClean="0"/>
              <a:pPr/>
              <a:t>11</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Displayed are all of the PGY-2 Anesthesiology programs located in California currently participating in the Match; program codes are shown on the left.</a:t>
            </a:r>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5F7F3A54-11A3-4D8D-AA02-B221A2FD7982}" type="slidenum">
              <a:rPr lang="en-US" sz="1200" smtClean="0"/>
              <a:pPr/>
              <a:t>12</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mtClean="0">
                <a:latin typeface="Arial" pitchFamily="34" charset="0"/>
              </a:rPr>
              <a:t>Enter the code of the program in the Prog Code box and click on “SAVE”.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1968332-9889-412C-8106-0C7B01DAF2B0}" type="slidenum">
              <a:rPr lang="en-US" sz="1200" smtClean="0"/>
              <a:pPr/>
              <a:t>13</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When an advanced program is entered on the primary rank order list, a box appears under “</a:t>
            </a:r>
            <a:r>
              <a:rPr lang="en-US" sz="1400" dirty="0" err="1" smtClean="0">
                <a:latin typeface="Arial" pitchFamily="34" charset="0"/>
              </a:rPr>
              <a:t>Supp</a:t>
            </a:r>
            <a:r>
              <a:rPr lang="en-US" sz="1400" dirty="0" smtClean="0">
                <a:latin typeface="Arial" pitchFamily="34" charset="0"/>
              </a:rPr>
              <a:t> List.” </a:t>
            </a:r>
          </a:p>
          <a:p>
            <a:pPr>
              <a:buFontTx/>
              <a:buChar char="•"/>
            </a:pPr>
            <a:r>
              <a:rPr lang="en-US" sz="1400" dirty="0" smtClean="0">
                <a:latin typeface="Arial" pitchFamily="34" charset="0"/>
              </a:rPr>
              <a:t>The applicant may create a supplemental list of preliminary or transitional programs for the PGY-1 year of training.</a:t>
            </a:r>
          </a:p>
          <a:p>
            <a:pPr>
              <a:buFontTx/>
              <a:buChar char="•"/>
            </a:pPr>
            <a:r>
              <a:rPr lang="en-US" sz="1400" dirty="0" smtClean="0">
                <a:latin typeface="Arial" pitchFamily="34" charset="0"/>
              </a:rPr>
              <a:t>Supplemental rank order lists are used in the Match only if the applicant is matched to an advanced program linked to that supplemental list.  </a:t>
            </a:r>
            <a:r>
              <a:rPr lang="en-US" sz="1400" b="1" dirty="0" smtClean="0">
                <a:latin typeface="Arial" pitchFamily="34" charset="0"/>
              </a:rPr>
              <a:t>Supplemental rank order lists are </a:t>
            </a:r>
            <a:r>
              <a:rPr lang="en-US" sz="1400" b="1" u="sng" dirty="0" smtClean="0">
                <a:latin typeface="Arial" pitchFamily="34" charset="0"/>
              </a:rPr>
              <a:t>NOT</a:t>
            </a:r>
            <a:r>
              <a:rPr lang="en-US" sz="1400" b="1" dirty="0" smtClean="0">
                <a:latin typeface="Arial" pitchFamily="34" charset="0"/>
              </a:rPr>
              <a:t> linked for applicants participating in the Match as a couple!</a:t>
            </a:r>
          </a:p>
          <a:p>
            <a:pPr>
              <a:buFontTx/>
              <a:buChar char="•"/>
            </a:pPr>
            <a:r>
              <a:rPr lang="en-US" sz="1400" dirty="0" smtClean="0">
                <a:latin typeface="Arial" pitchFamily="34" charset="0"/>
              </a:rPr>
              <a:t>For your first supplemental list, select “New” from the dropdown list under “</a:t>
            </a:r>
            <a:r>
              <a:rPr lang="en-US" sz="1400" dirty="0" err="1" smtClean="0">
                <a:latin typeface="Arial" pitchFamily="34" charset="0"/>
              </a:rPr>
              <a:t>Supp</a:t>
            </a:r>
            <a:r>
              <a:rPr lang="en-US" sz="1400" dirty="0" smtClean="0">
                <a:latin typeface="Arial" pitchFamily="34" charset="0"/>
              </a:rPr>
              <a:t> List” and a new screen will  appear automatically.</a:t>
            </a:r>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6B65EEE-6F4C-44E6-9E0F-39156B5BC837}" type="slidenum">
              <a:rPr lang="en-US" sz="1200" smtClean="0"/>
              <a:pPr/>
              <a:t>14</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Then enter the codes for PGY-1 programs for this supplemental list.</a:t>
            </a:r>
          </a:p>
          <a:p>
            <a:pPr>
              <a:buFontTx/>
              <a:buChar char="•"/>
            </a:pPr>
            <a:r>
              <a:rPr lang="en-US" sz="1400" smtClean="0">
                <a:latin typeface="Arial" pitchFamily="34" charset="0"/>
              </a:rPr>
              <a:t>The first supplemental list created will be List A, the second List B, etc.</a:t>
            </a:r>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A61A8B4-06FE-4474-A9D0-0B02AF1CB76B}" type="slidenum">
              <a:rPr lang="en-US" sz="1200" smtClean="0"/>
              <a:pPr/>
              <a:t>15</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Attach a supplemental list to each advanced program on your primary rank order list or select “NONE” if one is not needed.</a:t>
            </a:r>
          </a:p>
          <a:p>
            <a:pPr>
              <a:buFontTx/>
              <a:buChar char="•"/>
            </a:pPr>
            <a:r>
              <a:rPr lang="en-US" sz="1400" smtClean="0">
                <a:latin typeface="Arial" pitchFamily="34" charset="0"/>
              </a:rPr>
              <a:t>This applicant is using different lists (A and B) for his two advanced programs.  List A would have PGY-1 programs in the Stanford area of California while List B would have programs in the Sacramento area of California.  However, the same supplemental list could be used for all advanced programs ranked.</a:t>
            </a:r>
          </a:p>
          <a:p>
            <a:pPr>
              <a:buFontTx/>
              <a:buChar char="•"/>
            </a:pPr>
            <a:r>
              <a:rPr lang="en-US" sz="1400" smtClean="0">
                <a:latin typeface="Arial" pitchFamily="34" charset="0"/>
              </a:rPr>
              <a:t>You can delete programs by clicking on the “Delete” link under Options.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71F8475-F60B-4BB5-98FB-45040425C24F}" type="slidenum">
              <a:rPr lang="en-US" sz="1200" smtClean="0"/>
              <a:pPr/>
              <a:t>16</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You can change the order of programs on your rank order list by clicking the “Move” link under Options.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D5F5A628-6615-442E-964D-B661AF69476E}" type="slidenum">
              <a:rPr lang="en-US" sz="1200" smtClean="0"/>
              <a:pPr/>
              <a:t>17</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Enter the new rank number for the program being moved (UC Davis) and click on “SAVE”.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EE1A60A7-A6C9-4FBE-9E78-5E627F642583}" type="slidenum">
              <a:rPr lang="en-US" sz="1200" smtClean="0"/>
              <a:pPr/>
              <a:t>18</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The UC Davis program now is ranked number 1.</a:t>
            </a:r>
          </a:p>
          <a:p>
            <a:pPr>
              <a:buFontTx/>
              <a:buChar char="•"/>
            </a:pPr>
            <a:r>
              <a:rPr lang="en-US" sz="1400" dirty="0" smtClean="0">
                <a:latin typeface="Arial" pitchFamily="34" charset="0"/>
              </a:rPr>
              <a:t>When you have completed your rank order list entry, you </a:t>
            </a:r>
            <a:r>
              <a:rPr lang="en-US" sz="1400" b="1" dirty="0" smtClean="0">
                <a:latin typeface="Arial" pitchFamily="34" charset="0"/>
              </a:rPr>
              <a:t>MUST</a:t>
            </a:r>
            <a:r>
              <a:rPr lang="en-US" sz="1400" dirty="0" smtClean="0">
                <a:latin typeface="Arial" pitchFamily="34" charset="0"/>
              </a:rPr>
              <a:t> </a:t>
            </a:r>
            <a:r>
              <a:rPr lang="en-US" sz="1400" b="1" dirty="0" smtClean="0">
                <a:latin typeface="Arial" pitchFamily="34" charset="0"/>
              </a:rPr>
              <a:t>CERTIFY</a:t>
            </a:r>
            <a:r>
              <a:rPr lang="en-US" sz="1400" b="1" baseline="0" dirty="0" smtClean="0">
                <a:latin typeface="Arial" pitchFamily="34" charset="0"/>
              </a:rPr>
              <a:t> IT</a:t>
            </a:r>
            <a:r>
              <a:rPr lang="en-US" sz="1400" b="1" dirty="0" smtClean="0">
                <a:latin typeface="Arial" pitchFamily="34" charset="0"/>
              </a:rPr>
              <a:t> </a:t>
            </a:r>
            <a:r>
              <a:rPr lang="en-US" sz="1400" dirty="0" smtClean="0">
                <a:latin typeface="Arial" pitchFamily="34" charset="0"/>
              </a:rPr>
              <a:t>– that tells the NRMP that your ROL is ready to be used in the Match.</a:t>
            </a:r>
            <a:endParaRPr lang="en-US" dirty="0" smtClean="0">
              <a:latin typeface="Arial" pitchFamily="34" charset="0"/>
            </a:endParaRPr>
          </a:p>
          <a:p>
            <a:pPr>
              <a:buFontTx/>
              <a:buChar char="•"/>
            </a:pPr>
            <a:r>
              <a:rPr lang="en-US" sz="1400" dirty="0" smtClean="0">
                <a:latin typeface="Arial" pitchFamily="34" charset="0"/>
              </a:rPr>
              <a:t>Click on “Certify List”.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0940315-0082-4A12-BD86-A5827E555C66}" type="slidenum">
              <a:rPr lang="en-US" sz="1200" smtClean="0"/>
              <a:pPr/>
              <a:t>19</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To certify your ROL, enter your password and click on “Submit”.  </a:t>
            </a:r>
          </a:p>
          <a:p>
            <a:pPr>
              <a:buFontTx/>
              <a:buChar char="•"/>
            </a:pPr>
            <a:r>
              <a:rPr lang="en-US" sz="1400" dirty="0" smtClean="0">
                <a:latin typeface="Arial" pitchFamily="34" charset="0"/>
              </a:rPr>
              <a:t>Remember, when you certify your rank order list you enter into a </a:t>
            </a:r>
            <a:r>
              <a:rPr lang="en-US" sz="1400" u="sng" dirty="0" smtClean="0">
                <a:latin typeface="Arial" pitchFamily="34" charset="0"/>
              </a:rPr>
              <a:t>binding commitment</a:t>
            </a:r>
            <a:r>
              <a:rPr lang="en-US" sz="1400" dirty="0" smtClean="0">
                <a:latin typeface="Arial" pitchFamily="34" charset="0"/>
              </a:rPr>
              <a:t> to accept a position should a Match occur and to begin training in good faith on the date specified in the appointment contract.  Failure to honor the commitment is a violation of the Match Participation Agreement you signed when you registered for the Match. </a:t>
            </a:r>
            <a:r>
              <a:rPr lang="en-US" sz="1400" b="1" dirty="0" smtClean="0">
                <a:latin typeface="Arial" pitchFamily="34" charset="0"/>
              </a:rPr>
              <a:t>Information on NRMP policy is discussed later in this presentation.  </a:t>
            </a:r>
            <a:endParaRPr lang="en-US" b="1"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C6233DE-B842-4590-A54B-179A36C0E3B1}" type="slidenum">
              <a:rPr lang="en-US" sz="1200" smtClean="0"/>
              <a:pPr/>
              <a:t>2</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The Applicant User Guide is</a:t>
            </a:r>
            <a:r>
              <a:rPr lang="en-US" sz="1400" baseline="0" dirty="0" smtClean="0">
                <a:latin typeface="Arial" pitchFamily="34" charset="0"/>
              </a:rPr>
              <a:t> available to registered users of the R3 system when they log in with their AAMC ID number and password.</a:t>
            </a:r>
            <a:endParaRPr lang="en-US" sz="1400" dirty="0" smtClean="0">
              <a:latin typeface="Arial" pitchFamily="34" charset="0"/>
            </a:endParaRPr>
          </a:p>
          <a:p>
            <a:pPr>
              <a:buFontTx/>
              <a:buChar char="•"/>
            </a:pPr>
            <a:r>
              <a:rPr lang="en-US" sz="1400" dirty="0" smtClean="0">
                <a:latin typeface="Arial" pitchFamily="34" charset="0"/>
              </a:rPr>
              <a:t>Make sure your NRMP and ERAS AAMC IDs are the same; if they do not match, contact the NRMP immediately.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7ADA6769-208D-4801-905C-77E0DB757EC5}" type="slidenum">
              <a:rPr lang="en-US" sz="1200" smtClean="0"/>
              <a:pPr/>
              <a:t>20</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200" dirty="0" smtClean="0">
                <a:latin typeface="Arial" pitchFamily="34" charset="0"/>
              </a:rPr>
              <a:t>Your complete rank order list will be displayed on the View Rank Order List page.  Note that your Match Status has changed from “Ranking” to “Certified ROL” which is displayed in green at the top of the page.</a:t>
            </a:r>
          </a:p>
          <a:p>
            <a:pPr>
              <a:buFontTx/>
              <a:buChar char="•"/>
            </a:pPr>
            <a:r>
              <a:rPr lang="en-US" sz="1200" dirty="0" smtClean="0">
                <a:latin typeface="Arial" pitchFamily="34" charset="0"/>
              </a:rPr>
              <a:t>NRMP recommends that you print a copy of your list using the print function on your browser or the View/Print ROL link on the My Rank Order List page.</a:t>
            </a:r>
          </a:p>
          <a:p>
            <a:pPr>
              <a:buFontTx/>
              <a:buChar char="•"/>
            </a:pPr>
            <a:r>
              <a:rPr lang="en-US" sz="1200" dirty="0" smtClean="0">
                <a:latin typeface="Arial" pitchFamily="34" charset="0"/>
              </a:rPr>
              <a:t>You can make changes to your list after it is certified, up until the rank order list deadline, but you </a:t>
            </a:r>
            <a:r>
              <a:rPr lang="en-US" sz="1200" b="1" dirty="0" smtClean="0">
                <a:latin typeface="Arial" pitchFamily="34" charset="0"/>
              </a:rPr>
              <a:t>must re-certify it after each change.</a:t>
            </a:r>
          </a:p>
          <a:p>
            <a:pPr>
              <a:buFontTx/>
              <a:buChar char="•"/>
            </a:pPr>
            <a:r>
              <a:rPr lang="en-US" sz="1200" dirty="0" smtClean="0">
                <a:latin typeface="Arial" pitchFamily="34" charset="0"/>
              </a:rPr>
              <a:t>Please note that the System does </a:t>
            </a:r>
            <a:r>
              <a:rPr lang="en-US" sz="1200" b="1" dirty="0" smtClean="0">
                <a:latin typeface="Arial" pitchFamily="34" charset="0"/>
              </a:rPr>
              <a:t>NOT</a:t>
            </a:r>
            <a:r>
              <a:rPr lang="en-US" sz="1200" dirty="0" smtClean="0">
                <a:latin typeface="Arial" pitchFamily="34" charset="0"/>
              </a:rPr>
              <a:t> save any version(s) of previously certified rank order lists.  It saves only the version you see on the My Rank Order List page. </a:t>
            </a:r>
          </a:p>
          <a:p>
            <a:pPr>
              <a:buFontTx/>
              <a:buChar char="•"/>
            </a:pPr>
            <a:r>
              <a:rPr lang="en-US" sz="1200" dirty="0" smtClean="0">
                <a:latin typeface="Arial" pitchFamily="34" charset="0"/>
              </a:rPr>
              <a:t>When </a:t>
            </a:r>
            <a:r>
              <a:rPr lang="en-US" sz="1200" b="1" dirty="0" smtClean="0">
                <a:latin typeface="Arial" pitchFamily="34" charset="0"/>
              </a:rPr>
              <a:t>ANY</a:t>
            </a:r>
            <a:r>
              <a:rPr lang="en-US" sz="1200" dirty="0" smtClean="0">
                <a:latin typeface="Arial" pitchFamily="34" charset="0"/>
              </a:rPr>
              <a:t> change is made, your list returns to ranking status and there is </a:t>
            </a:r>
            <a:r>
              <a:rPr lang="en-US" sz="1200" b="1" dirty="0" smtClean="0">
                <a:latin typeface="Arial" pitchFamily="34" charset="0"/>
              </a:rPr>
              <a:t>NO</a:t>
            </a:r>
            <a:r>
              <a:rPr lang="en-US" sz="1200" dirty="0" smtClean="0">
                <a:latin typeface="Arial" pitchFamily="34" charset="0"/>
              </a:rPr>
              <a:t> record of that earlier certified list. You </a:t>
            </a:r>
            <a:r>
              <a:rPr lang="en-US" sz="1200" b="1" dirty="0" smtClean="0">
                <a:latin typeface="Arial" pitchFamily="34" charset="0"/>
              </a:rPr>
              <a:t>MUST</a:t>
            </a:r>
            <a:r>
              <a:rPr lang="en-US" sz="1200" dirty="0" smtClean="0">
                <a:latin typeface="Arial" pitchFamily="34" charset="0"/>
              </a:rPr>
              <a:t> re-certify your list before the deadline for it to be used in the Match.</a:t>
            </a:r>
          </a:p>
          <a:p>
            <a:pPr>
              <a:buFontTx/>
              <a:buChar char="•"/>
            </a:pPr>
            <a:r>
              <a:rPr lang="en-US" sz="1200" dirty="0" smtClean="0">
                <a:latin typeface="Arial" pitchFamily="34" charset="0"/>
              </a:rPr>
              <a:t>The ranking deadline is 9:00 p.m. eastern time on Wednesday, February 20.  Your list must be </a:t>
            </a:r>
            <a:r>
              <a:rPr lang="en-US" sz="1200" b="1" dirty="0" smtClean="0">
                <a:latin typeface="Arial" pitchFamily="34" charset="0"/>
              </a:rPr>
              <a:t>certified</a:t>
            </a:r>
            <a:r>
              <a:rPr lang="en-US" sz="1200" dirty="0" smtClean="0">
                <a:latin typeface="Arial" pitchFamily="34" charset="0"/>
              </a:rPr>
              <a:t> at that time.</a:t>
            </a:r>
          </a:p>
          <a:p>
            <a:pPr>
              <a:buFontTx/>
              <a:buChar char="•"/>
            </a:pPr>
            <a:r>
              <a:rPr lang="en-US" sz="1200" dirty="0" smtClean="0">
                <a:latin typeface="Arial" pitchFamily="34" charset="0"/>
              </a:rPr>
              <a:t>Remember: </a:t>
            </a:r>
            <a:r>
              <a:rPr lang="en-US" sz="1200" b="1" dirty="0" smtClean="0">
                <a:latin typeface="Arial" pitchFamily="34" charset="0"/>
              </a:rPr>
              <a:t>The NRMP will not add, delete, or move programs or in any way modify a rank order list after the deadline has passed.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E8B2D9D-A5F7-443D-8D64-C2EF6C9174F9}" type="slidenum">
              <a:rPr lang="en-US" sz="1200" smtClean="0"/>
              <a:pPr/>
              <a:t>21</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latin typeface="Arial" pitchFamily="34" charset="0"/>
              </a:rPr>
              <a:t>Couples in the Algorithm:</a:t>
            </a:r>
          </a:p>
          <a:p>
            <a:pPr>
              <a:buFontTx/>
              <a:buChar char="•"/>
            </a:pPr>
            <a:r>
              <a:rPr lang="en-US" sz="1200" dirty="0" smtClean="0">
                <a:latin typeface="Arial" pitchFamily="34" charset="0"/>
              </a:rPr>
              <a:t>Lists considered together as a unit</a:t>
            </a:r>
          </a:p>
          <a:p>
            <a:pPr>
              <a:buFontTx/>
              <a:buChar char="•"/>
            </a:pPr>
            <a:r>
              <a:rPr lang="en-US" sz="1200" b="1" dirty="0" smtClean="0">
                <a:latin typeface="Arial" pitchFamily="34" charset="0"/>
              </a:rPr>
              <a:t>BOTH</a:t>
            </a:r>
            <a:r>
              <a:rPr lang="en-US" sz="1200" dirty="0" smtClean="0">
                <a:latin typeface="Arial" pitchFamily="34" charset="0"/>
              </a:rPr>
              <a:t> partners must match at </a:t>
            </a:r>
            <a:r>
              <a:rPr lang="en-US" sz="1200" b="1" dirty="0" smtClean="0">
                <a:latin typeface="Arial" pitchFamily="34" charset="0"/>
              </a:rPr>
              <a:t>same</a:t>
            </a:r>
            <a:r>
              <a:rPr lang="en-US" sz="1200" dirty="0" smtClean="0">
                <a:latin typeface="Arial" pitchFamily="34" charset="0"/>
              </a:rPr>
              <a:t> rank or algorithm continues</a:t>
            </a:r>
          </a:p>
          <a:p>
            <a:pPr>
              <a:buFontTx/>
              <a:buChar char="•"/>
            </a:pPr>
            <a:r>
              <a:rPr lang="en-US" sz="1200" dirty="0" smtClean="0">
                <a:latin typeface="Arial" pitchFamily="34" charset="0"/>
              </a:rPr>
              <a:t>Couples can “half-match” when code 99999999 (‘No Match’) code is used</a:t>
            </a:r>
          </a:p>
          <a:p>
            <a:endParaRPr lang="en-US" sz="1200"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0F85A9E-2C84-4BD5-BE93-24566065D8A3}" type="slidenum">
              <a:rPr lang="en-US" sz="1200" smtClean="0"/>
              <a:pPr/>
              <a:t>22</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How to confirm your participation in the Match as a couple:</a:t>
            </a:r>
          </a:p>
          <a:p>
            <a:pPr>
              <a:buFontTx/>
              <a:buChar char="•"/>
            </a:pPr>
            <a:r>
              <a:rPr lang="en-US" dirty="0" smtClean="0">
                <a:latin typeface="Arial" pitchFamily="34" charset="0"/>
              </a:rPr>
              <a:t>Each partner must pay $15 ($30 combined) to participate in the Match as a couple</a:t>
            </a:r>
          </a:p>
          <a:p>
            <a:r>
              <a:rPr lang="en-US" dirty="0" smtClean="0">
                <a:latin typeface="Arial" pitchFamily="34" charset="0"/>
              </a:rPr>
              <a:t>Couple status will read </a:t>
            </a:r>
            <a:r>
              <a:rPr lang="en-US" b="1" dirty="0" smtClean="0">
                <a:latin typeface="Arial" pitchFamily="34" charset="0"/>
              </a:rPr>
              <a:t>‘APPROVED’ </a:t>
            </a:r>
            <a:r>
              <a:rPr lang="en-US" dirty="0" smtClean="0">
                <a:latin typeface="Arial" pitchFamily="34" charset="0"/>
              </a:rPr>
              <a:t>when </a:t>
            </a:r>
            <a:r>
              <a:rPr lang="en-US" u="sng" dirty="0" smtClean="0">
                <a:latin typeface="Arial" pitchFamily="34" charset="0"/>
              </a:rPr>
              <a:t>both</a:t>
            </a:r>
            <a:r>
              <a:rPr lang="en-US" dirty="0" smtClean="0">
                <a:latin typeface="Arial" pitchFamily="34" charset="0"/>
              </a:rPr>
              <a:t> partners have designated each other to participate together in the Match as a couple. Status will read ‘</a:t>
            </a:r>
            <a:r>
              <a:rPr lang="en-US" b="1" dirty="0" smtClean="0">
                <a:latin typeface="Arial" pitchFamily="34" charset="0"/>
              </a:rPr>
              <a:t>PENDING’ </a:t>
            </a:r>
            <a:r>
              <a:rPr lang="en-US" dirty="0" smtClean="0">
                <a:latin typeface="Arial" pitchFamily="34" charset="0"/>
              </a:rPr>
              <a:t>status when only one partner has designated/“coupled” with another person.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80F03F5-3910-4366-88BB-70974751CB8C}" type="slidenum">
              <a:rPr lang="en-US" sz="1200" smtClean="0"/>
              <a:pPr/>
              <a:t>23</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200" dirty="0" smtClean="0">
                <a:latin typeface="Arial" pitchFamily="34" charset="0"/>
              </a:rPr>
              <a:t>Applicants pay a $50 registration fee; there is a $50 late fee after November 30.</a:t>
            </a:r>
          </a:p>
          <a:p>
            <a:pPr>
              <a:buFontTx/>
              <a:buChar char="•"/>
            </a:pPr>
            <a:r>
              <a:rPr lang="en-US" sz="1200" dirty="0" smtClean="0">
                <a:latin typeface="Arial" pitchFamily="34" charset="0"/>
              </a:rPr>
              <a:t>Couples pay an additional $15 per partner.</a:t>
            </a:r>
          </a:p>
          <a:p>
            <a:pPr>
              <a:buFontTx/>
              <a:buChar char="•"/>
            </a:pPr>
            <a:r>
              <a:rPr lang="en-US" sz="1200" dirty="0" smtClean="0">
                <a:latin typeface="Arial" pitchFamily="34" charset="0"/>
              </a:rPr>
              <a:t>1-20 programs may be ranked on your primary rank order list at no additional charge; each additional ranked program costs $30 per program.</a:t>
            </a:r>
          </a:p>
          <a:p>
            <a:pPr>
              <a:buFontTx/>
              <a:buChar char="•"/>
            </a:pPr>
            <a:r>
              <a:rPr lang="en-US" sz="1200" dirty="0" smtClean="0">
                <a:latin typeface="Arial" pitchFamily="34" charset="0"/>
              </a:rPr>
              <a:t>1-20 programs may be ranked on your supplemental rank order list(s) at no additional charge; each additional ranked program on all supplemental lists combined costs $30 per program.</a:t>
            </a:r>
          </a:p>
          <a:p>
            <a:pPr>
              <a:buFontTx/>
              <a:buChar char="•"/>
            </a:pPr>
            <a:r>
              <a:rPr lang="en-US" sz="1200" dirty="0" smtClean="0">
                <a:latin typeface="Arial" pitchFamily="34" charset="0"/>
              </a:rPr>
              <a:t>Couples may rank 1-30 </a:t>
            </a:r>
            <a:r>
              <a:rPr lang="en-US" sz="1200" b="1" dirty="0" smtClean="0">
                <a:latin typeface="Arial" pitchFamily="34" charset="0"/>
              </a:rPr>
              <a:t>programs</a:t>
            </a:r>
            <a:r>
              <a:rPr lang="en-US" sz="1200" dirty="0" smtClean="0">
                <a:latin typeface="Arial" pitchFamily="34" charset="0"/>
              </a:rPr>
              <a:t> at no additional charge. Remember couples can list the same program more than once on their list depending upon the corresponding program on their partner’s list.</a:t>
            </a:r>
          </a:p>
          <a:p>
            <a:pPr>
              <a:buFontTx/>
              <a:buChar char="•"/>
            </a:pPr>
            <a:r>
              <a:rPr lang="en-US" sz="1200" b="1" dirty="0" smtClean="0">
                <a:latin typeface="Arial" pitchFamily="34" charset="0"/>
              </a:rPr>
              <a:t>Extra fees will be due at the time of certification. Those fees are NOT refundable if you certify a shorter list at a later time.</a:t>
            </a:r>
            <a:endParaRPr lang="en-US" sz="1200"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C3C008C-5F17-40BE-AC94-9AC4E760B174}" type="slidenum">
              <a:rPr lang="en-US" sz="1200" smtClean="0"/>
              <a:pPr/>
              <a:t>24</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On January 15, you can begin creating your rank order list.</a:t>
            </a:r>
          </a:p>
          <a:p>
            <a:pPr>
              <a:buFontTx/>
              <a:buChar char="•"/>
            </a:pPr>
            <a:r>
              <a:rPr lang="en-US" sz="1400" dirty="0" smtClean="0">
                <a:latin typeface="Arial" pitchFamily="34" charset="0"/>
              </a:rPr>
              <a:t>On January 31, programs must notify the NRMP of the final number of positions (quota) that will be in the Match.</a:t>
            </a:r>
          </a:p>
          <a:p>
            <a:pPr>
              <a:buFontTx/>
              <a:buChar char="•"/>
            </a:pPr>
            <a:r>
              <a:rPr lang="en-US" sz="1400" dirty="0" smtClean="0">
                <a:latin typeface="Arial" pitchFamily="34" charset="0"/>
              </a:rPr>
              <a:t>On February 20, the </a:t>
            </a:r>
            <a:r>
              <a:rPr lang="en-US" sz="1400" b="1" i="1" dirty="0" smtClean="0">
                <a:latin typeface="Arial" pitchFamily="34" charset="0"/>
              </a:rPr>
              <a:t>R3 </a:t>
            </a:r>
            <a:r>
              <a:rPr lang="en-US" sz="1400" dirty="0" smtClean="0">
                <a:latin typeface="Arial" pitchFamily="34" charset="0"/>
              </a:rPr>
              <a:t>system closes at 9:00 p.m. eastern time.  You will </a:t>
            </a:r>
            <a:r>
              <a:rPr lang="en-US" sz="1400" b="1" dirty="0" smtClean="0">
                <a:latin typeface="Arial" pitchFamily="34" charset="0"/>
              </a:rPr>
              <a:t>not</a:t>
            </a:r>
            <a:r>
              <a:rPr lang="en-US" sz="1400" dirty="0" smtClean="0">
                <a:latin typeface="Arial" pitchFamily="34" charset="0"/>
              </a:rPr>
              <a:t> be able to create, change, or certify a rank order list after that time.</a:t>
            </a:r>
          </a:p>
          <a:p>
            <a:pPr>
              <a:buFontTx/>
              <a:buChar char="•"/>
            </a:pPr>
            <a:r>
              <a:rPr lang="en-US" sz="1400" dirty="0" smtClean="0">
                <a:latin typeface="Arial" pitchFamily="34" charset="0"/>
              </a:rPr>
              <a:t>On March 11, you may log into the </a:t>
            </a:r>
            <a:r>
              <a:rPr lang="en-US" sz="1400" b="1" i="1" dirty="0" smtClean="0">
                <a:latin typeface="Arial" pitchFamily="34" charset="0"/>
              </a:rPr>
              <a:t>R</a:t>
            </a:r>
            <a:r>
              <a:rPr lang="en-US" sz="1400" dirty="0" smtClean="0">
                <a:latin typeface="Arial" pitchFamily="34" charset="0"/>
              </a:rPr>
              <a:t>3</a:t>
            </a:r>
            <a:r>
              <a:rPr lang="en-US" sz="1400" baseline="0" dirty="0" smtClean="0">
                <a:latin typeface="Arial" pitchFamily="34" charset="0"/>
              </a:rPr>
              <a:t> system with your AAMC ID number and password to find out whether you matched, but not to which program you matched.</a:t>
            </a:r>
            <a:r>
              <a:rPr lang="en-US" sz="1400" dirty="0" smtClean="0">
                <a:latin typeface="Arial" pitchFamily="34" charset="0"/>
              </a:rPr>
              <a:t> </a:t>
            </a:r>
          </a:p>
          <a:p>
            <a:pPr>
              <a:buFontTx/>
              <a:buChar char="•"/>
            </a:pPr>
            <a:r>
              <a:rPr lang="en-US" sz="1400" dirty="0" smtClean="0">
                <a:latin typeface="Arial" pitchFamily="34" charset="0"/>
              </a:rPr>
              <a:t>On March 11 at noon eastern time, the list of unfilled programs will be available.  Only </a:t>
            </a:r>
            <a:r>
              <a:rPr lang="en-US" sz="1400" b="1" i="1" dirty="0" smtClean="0">
                <a:latin typeface="Arial" pitchFamily="34" charset="0"/>
              </a:rPr>
              <a:t>SOAP</a:t>
            </a:r>
            <a:r>
              <a:rPr lang="en-US" sz="1400" dirty="0" smtClean="0">
                <a:latin typeface="Arial" pitchFamily="34" charset="0"/>
              </a:rPr>
              <a:t> eligible unmatched applicants, unfilled programs, and  medical schools will have access to that information.</a:t>
            </a:r>
          </a:p>
          <a:p>
            <a:pPr>
              <a:buFontTx/>
              <a:buChar char="•"/>
            </a:pPr>
            <a:r>
              <a:rPr lang="en-US" sz="1400" dirty="0" smtClean="0">
                <a:latin typeface="Arial" pitchFamily="34" charset="0"/>
              </a:rPr>
              <a:t>On March 15 at 1:00 p.m. eastern time, after the medical school’s Match Day ceremony, the program(s) to which you matched will be posted on the NRMP web site. You may log into the </a:t>
            </a:r>
            <a:r>
              <a:rPr lang="en-US" sz="1400" b="1" i="1" dirty="0" smtClean="0">
                <a:latin typeface="Arial" pitchFamily="34" charset="0"/>
              </a:rPr>
              <a:t>R3</a:t>
            </a:r>
            <a:r>
              <a:rPr lang="en-US" sz="1400" dirty="0" smtClean="0">
                <a:latin typeface="Arial" pitchFamily="34" charset="0"/>
              </a:rPr>
              <a:t> system to view your results.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2ED6788-92AF-46EC-A015-07266558FD4D}" type="slidenum">
              <a:rPr lang="en-US" sz="1200" smtClean="0"/>
              <a:pPr/>
              <a:t>25</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200" dirty="0" smtClean="0">
                <a:latin typeface="Arial" pitchFamily="34" charset="0"/>
              </a:rPr>
              <a:t>Charting Outcomes in the Match: Characteristics of Applicants Who Matched to Their Preferred Specialty in the 2011 NRMP Main Residency Match, a joint research effort by the NRMP and AAMC in response to requests from students and their advisors for data casting some light on how applicant qualifications affect Match success, is available at http://www.nrmp.org/data/chartingoutcomes2011.pdf.</a:t>
            </a:r>
          </a:p>
          <a:p>
            <a:pPr>
              <a:buFontTx/>
              <a:buChar char="•"/>
            </a:pPr>
            <a:r>
              <a:rPr lang="en-US" sz="1200" dirty="0" smtClean="0">
                <a:latin typeface="Arial" pitchFamily="34" charset="0"/>
              </a:rPr>
              <a:t>Data show that unmatched applicants have shorter rank order lists on the average than matched applicants.  Go to http://www.nrmp.org/res_match/about_res/impact.html for more information.</a:t>
            </a:r>
          </a:p>
          <a:p>
            <a:pPr>
              <a:buFontTx/>
              <a:buChar char="•"/>
            </a:pPr>
            <a:r>
              <a:rPr lang="en-US" sz="1200" dirty="0" smtClean="0">
                <a:latin typeface="Arial" pitchFamily="34" charset="0"/>
              </a:rPr>
              <a:t>There is </a:t>
            </a:r>
            <a:r>
              <a:rPr lang="en-US" sz="1200" b="1" dirty="0" smtClean="0">
                <a:latin typeface="Arial" pitchFamily="34" charset="0"/>
              </a:rPr>
              <a:t>NO</a:t>
            </a:r>
            <a:r>
              <a:rPr lang="en-US" sz="1200" dirty="0" smtClean="0">
                <a:latin typeface="Arial" pitchFamily="34" charset="0"/>
              </a:rPr>
              <a:t> risk to an applicant who ranks a “reach” program at the top of his/her rank order list.  Doing so will </a:t>
            </a:r>
            <a:r>
              <a:rPr lang="en-US" sz="1200" b="1" dirty="0" smtClean="0">
                <a:latin typeface="Arial" pitchFamily="34" charset="0"/>
              </a:rPr>
              <a:t>NOT</a:t>
            </a:r>
            <a:r>
              <a:rPr lang="en-US" sz="1200" dirty="0" smtClean="0">
                <a:latin typeface="Arial" pitchFamily="34" charset="0"/>
              </a:rPr>
              <a:t> negatively affect the applicant’s chances for being matched to programs lower (and safer) on the list.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32861270-1B08-45A8-8E00-A910C7248B16}" type="slidenum">
              <a:rPr lang="en-US" sz="1200" smtClean="0"/>
              <a:pPr/>
              <a:t>26</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smtClean="0">
                <a:latin typeface="Arial" pitchFamily="34" charset="0"/>
              </a:rPr>
              <a:t>For a detailed explanation of the algorithm, see http://www.nrmp.org/res_match/about_res/algorithms.html and view the “How the Algorithm Works” webcast at http://www.nrmp.org/algorithm2013.pdf.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54053145-4DEB-4237-A1F1-549A8836C086}" type="slidenum">
              <a:rPr lang="en-US" sz="1200" smtClean="0"/>
              <a:pPr/>
              <a:t>27</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If a match does not occur at rank #1, the algorithm proceeds down the applicant’s list rank by rank until it finds a match or it runs out of ranks, in which case the applicant remains unmatched.</a:t>
            </a:r>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FCBB8D52-47F0-4B45-A9AB-F958086CE3FB}" type="slidenum">
              <a:rPr lang="en-US" sz="1200" smtClean="0"/>
              <a:pPr/>
              <a:t>28</a:t>
            </a:fld>
            <a:endParaRPr 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As part of their registration, Match participants are required to agree to the terms and conditions of the Match Participation Agreement.  </a:t>
            </a:r>
          </a:p>
          <a:p>
            <a:r>
              <a:rPr lang="en-US" dirty="0" smtClean="0">
                <a:latin typeface="Arial" pitchFamily="34" charset="0"/>
              </a:rPr>
              <a:t>The Match Participation Agreement contains the policies that govern the </a:t>
            </a:r>
            <a:r>
              <a:rPr lang="en-US" b="1" i="1" dirty="0" smtClean="0">
                <a:latin typeface="Arial" pitchFamily="34" charset="0"/>
              </a:rPr>
              <a:t>Main Residency Match</a:t>
            </a:r>
            <a:r>
              <a:rPr lang="en-US" dirty="0" smtClean="0">
                <a:latin typeface="Arial" pitchFamily="34" charset="0"/>
              </a:rPr>
              <a:t>, including applicant and program eligibility, and specifies consequences for those who violate those policies.   </a:t>
            </a:r>
          </a:p>
          <a:p>
            <a:r>
              <a:rPr lang="en-US" dirty="0" smtClean="0">
                <a:latin typeface="Arial" pitchFamily="34" charset="0"/>
              </a:rPr>
              <a:t>If a violation is confirmed, the applicant may be subject to penalties as described in the NRMP's Violations Policy.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2AEBEC37-0A1D-40FA-A732-CDB68CB92ACC}" type="slidenum">
              <a:rPr lang="en-US" sz="1200" smtClean="0"/>
              <a:pPr/>
              <a:t>29</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NRMP recommends applicants consider carefully the programs they include on their rank order list.  In certifying a rank order list, the applicant is entering into a </a:t>
            </a:r>
            <a:r>
              <a:rPr lang="en-US" u="sng" dirty="0" smtClean="0">
                <a:latin typeface="Arial" pitchFamily="34" charset="0"/>
              </a:rPr>
              <a:t>contract</a:t>
            </a:r>
            <a:r>
              <a:rPr lang="en-US" dirty="0" smtClean="0">
                <a:latin typeface="Arial" pitchFamily="34" charset="0"/>
              </a:rPr>
              <a:t> with the NRMP to accept a position at </a:t>
            </a:r>
            <a:r>
              <a:rPr lang="en-US" b="1" dirty="0" smtClean="0">
                <a:latin typeface="Arial" pitchFamily="34" charset="0"/>
              </a:rPr>
              <a:t>ANY</a:t>
            </a:r>
            <a:r>
              <a:rPr lang="en-US" dirty="0" smtClean="0">
                <a:latin typeface="Arial" pitchFamily="34" charset="0"/>
              </a:rPr>
              <a:t> program should a match occur and to begin training on the date specified in the appointment contract.  Failure to accept the position will subject the applicant to a violation investigation and could result in the levying of sanctions.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4272647-36F0-4261-AF94-9AA2E32E7D3C}" type="slidenum">
              <a:rPr lang="en-US" sz="1200" smtClean="0"/>
              <a:pPr/>
              <a:t>3</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An applicant becomes ACTIVE after he/she Updates My Profile, accepts the Terms and Conditions of the Match, and pays the registration fee.</a:t>
            </a:r>
          </a:p>
          <a:p>
            <a:pPr>
              <a:buFontTx/>
              <a:buChar char="•"/>
            </a:pPr>
            <a:r>
              <a:rPr lang="en-US" sz="1400" dirty="0" smtClean="0">
                <a:latin typeface="Arial" pitchFamily="34" charset="0"/>
              </a:rPr>
              <a:t>Additional fees are incurred if participating as a couple ($15/partner) or submitting a rank order list with more than 20 programs ($30/rank &gt;20).  For couples, additional fees are incurred when a partner ranks more than 30 unique programs.  These fees must be paid at the time they are incurred or the next time the applicant logs into R3.  Fees are not refundable.</a:t>
            </a:r>
          </a:p>
          <a:p>
            <a:pPr>
              <a:buFontTx/>
              <a:buChar char="•"/>
            </a:pPr>
            <a:r>
              <a:rPr lang="en-US" sz="1400" dirty="0" smtClean="0">
                <a:latin typeface="Arial" pitchFamily="34" charset="0"/>
              </a:rPr>
              <a:t>US allopathic, osteopathic, 5th Pathway, and Canadian applicants have their graduation verified by their schools.</a:t>
            </a:r>
          </a:p>
          <a:p>
            <a:pPr>
              <a:buFontTx/>
              <a:buChar char="•"/>
            </a:pPr>
            <a:r>
              <a:rPr lang="en-US" sz="1400" dirty="0" smtClean="0">
                <a:latin typeface="Arial" pitchFamily="34" charset="0"/>
              </a:rPr>
              <a:t>International medical school and 5th Pathway applicants have their credentials verified by ECFMG.</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520BAC5-7E8C-4AF0-8A4B-A79B4FC6D04D}" type="slidenum">
              <a:rPr lang="en-US" sz="1200" smtClean="0"/>
              <a:pPr/>
              <a:t>30</a:t>
            </a:fld>
            <a:endParaRPr 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NRMP allows for Match commitments to be waived under special circumstances.  </a:t>
            </a:r>
          </a:p>
          <a:p>
            <a:pPr>
              <a:buFontTx/>
              <a:buChar char="•"/>
            </a:pPr>
            <a:r>
              <a:rPr lang="en-US" dirty="0" smtClean="0">
                <a:latin typeface="Arial" pitchFamily="34" charset="0"/>
              </a:rPr>
              <a:t>Hardship waivers may be granted to applicants facing unexpected, life-changing circumstances that would impede their ability to perform in a residency training program.</a:t>
            </a:r>
          </a:p>
          <a:p>
            <a:pPr>
              <a:buFontTx/>
              <a:buChar char="•"/>
            </a:pPr>
            <a:r>
              <a:rPr lang="en-US" dirty="0" smtClean="0">
                <a:latin typeface="Arial" pitchFamily="34" charset="0"/>
              </a:rPr>
              <a:t>Change of specialty waivers may be granted to applicants who match to advanced (PGY-2) specialty positions and who wish to pursue a different specialty.  Waiver requests </a:t>
            </a:r>
            <a:r>
              <a:rPr lang="en-US" b="1" dirty="0" smtClean="0">
                <a:latin typeface="Arial" pitchFamily="34" charset="0"/>
              </a:rPr>
              <a:t>MUST</a:t>
            </a:r>
            <a:r>
              <a:rPr lang="en-US" dirty="0" smtClean="0">
                <a:latin typeface="Arial" pitchFamily="34" charset="0"/>
              </a:rPr>
              <a:t> be submitted by January 15 prior to the start of training in order to be considered.  Change of specialty waivers will </a:t>
            </a:r>
            <a:r>
              <a:rPr lang="en-US" b="1" dirty="0" smtClean="0">
                <a:latin typeface="Arial" pitchFamily="34" charset="0"/>
              </a:rPr>
              <a:t>NOT</a:t>
            </a:r>
            <a:r>
              <a:rPr lang="en-US" dirty="0" smtClean="0">
                <a:latin typeface="Arial" pitchFamily="34" charset="0"/>
              </a:rPr>
              <a:t> be granted to applicants who match to preliminary or categorical (PGY-1) positions that commence July 1 after the Match.  </a:t>
            </a:r>
          </a:p>
          <a:p>
            <a:pPr>
              <a:buFontTx/>
              <a:buChar char="•"/>
            </a:pPr>
            <a:r>
              <a:rPr lang="en-US" dirty="0" smtClean="0">
                <a:latin typeface="Arial" pitchFamily="34" charset="0"/>
              </a:rPr>
              <a:t>Waiver requests </a:t>
            </a:r>
            <a:r>
              <a:rPr lang="en-US" b="1" dirty="0" smtClean="0">
                <a:latin typeface="Arial" pitchFamily="34" charset="0"/>
              </a:rPr>
              <a:t>MUST</a:t>
            </a:r>
            <a:r>
              <a:rPr lang="en-US" dirty="0" smtClean="0">
                <a:latin typeface="Arial" pitchFamily="34" charset="0"/>
              </a:rPr>
              <a:t> be submitted in writing to the NRMP.  Applicants and programs are </a:t>
            </a:r>
            <a:r>
              <a:rPr lang="en-US" b="1" dirty="0" smtClean="0">
                <a:latin typeface="Arial" pitchFamily="34" charset="0"/>
              </a:rPr>
              <a:t>NOT</a:t>
            </a:r>
            <a:r>
              <a:rPr lang="en-US" dirty="0" smtClean="0">
                <a:latin typeface="Arial" pitchFamily="34" charset="0"/>
              </a:rPr>
              <a:t> authorized to release each other from a Match commitment.</a:t>
            </a:r>
          </a:p>
          <a:p>
            <a:endParaRPr 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6200B58-68ED-4F17-B99A-2C4E0A57663A}" type="slidenum">
              <a:rPr lang="en-US" sz="1200" smtClean="0"/>
              <a:pPr/>
              <a:t>31</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D75CC6F-7543-4661-88C8-7A4EA43C9B16}" type="slidenum">
              <a:rPr lang="en-US" sz="1200" smtClean="0"/>
              <a:pPr/>
              <a:t>32</a:t>
            </a:fld>
            <a:endParaRPr 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NRMP policy dictates how applicants and programs may communicate during the Match process.  </a:t>
            </a:r>
          </a:p>
          <a:p>
            <a:pPr>
              <a:buFontTx/>
              <a:buChar char="•"/>
            </a:pPr>
            <a:r>
              <a:rPr lang="en-US" dirty="0" smtClean="0">
                <a:latin typeface="Arial" pitchFamily="34" charset="0"/>
              </a:rPr>
              <a:t>Applicants and programs are free to express their interest in each other, but parties may </a:t>
            </a:r>
            <a:r>
              <a:rPr lang="en-US" b="1" dirty="0" smtClean="0">
                <a:latin typeface="Arial" pitchFamily="34" charset="0"/>
              </a:rPr>
              <a:t>NOT</a:t>
            </a:r>
            <a:r>
              <a:rPr lang="en-US" dirty="0" smtClean="0">
                <a:latin typeface="Arial" pitchFamily="34" charset="0"/>
              </a:rPr>
              <a:t> request that the other reveal, verbally or in writing, ranking preferences or intentions.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smtClean="0">
                <a:latin typeface="Arial" pitchFamily="34" charset="0"/>
              </a:rPr>
              <a:t>Applicants can express their interest in a program and vice versa, but it is a Match violation to solicit verbal or written statements from the other party about intentions for ranking.</a:t>
            </a:r>
          </a:p>
          <a:p>
            <a:pPr>
              <a:buFontTx/>
              <a:buChar char="•"/>
            </a:pPr>
            <a:r>
              <a:rPr lang="en-US" dirty="0" smtClean="0">
                <a:latin typeface="Arial" pitchFamily="34" charset="0"/>
              </a:rPr>
              <a:t>In addition, programs cannot require applicants to reveal the programs to which they have or may apply.</a:t>
            </a:r>
          </a:p>
          <a:p>
            <a:pPr>
              <a:buFontTx/>
              <a:buChar char="•"/>
            </a:pPr>
            <a:r>
              <a:rPr lang="en-US" dirty="0" smtClean="0">
                <a:latin typeface="Arial" pitchFamily="34" charset="0"/>
              </a:rPr>
              <a:t>Report Match violations to the NRMP.</a:t>
            </a:r>
          </a:p>
          <a:p>
            <a:pPr>
              <a:buFontTx/>
              <a:buChar char="•"/>
            </a:pPr>
            <a:r>
              <a:rPr lang="en-US" dirty="0" smtClean="0">
                <a:latin typeface="Arial" pitchFamily="34" charset="0"/>
              </a:rPr>
              <a:t>For additional information, please see</a:t>
            </a:r>
            <a:r>
              <a:rPr lang="en-US" baseline="0" dirty="0" smtClean="0">
                <a:latin typeface="Arial" pitchFamily="34" charset="0"/>
              </a:rPr>
              <a:t> our “Promoting Success in the Match: What Applicants Should Know and Do” at http://www.nrmp.org/matchtips.pdf.</a:t>
            </a:r>
            <a:endParaRPr lang="en-US" dirty="0" smtClean="0">
              <a:latin typeface="Arial" pitchFamily="34" charset="0"/>
            </a:endParaRPr>
          </a:p>
        </p:txBody>
      </p:sp>
      <p:sp>
        <p:nvSpPr>
          <p:cNvPr id="79876" name="Slide Number Placeholder 3"/>
          <p:cNvSpPr>
            <a:spLocks noGrp="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47CFCADD-E332-41E7-9EC7-6EA4F2319B12}" type="slidenum">
              <a:rPr lang="en-US" sz="1200" smtClean="0"/>
              <a:pPr/>
              <a:t>33</a:t>
            </a:fld>
            <a:endParaRPr lang="en-US" sz="12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86C568F0-5CA4-4E3A-9AB7-54B322A8ABE0}" type="slidenum">
              <a:rPr lang="en-US" sz="1200" smtClean="0"/>
              <a:pPr/>
              <a:t>34</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17D79F0-B9C3-448B-84E9-BD58505B79CF}" type="slidenum">
              <a:rPr lang="en-US" sz="1200" smtClean="0"/>
              <a:pPr/>
              <a:t>35</a:t>
            </a:fld>
            <a:endParaRPr 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Did the applicant who received this letter match to this program?</a:t>
            </a:r>
          </a:p>
          <a:p>
            <a:pPr>
              <a:buFontTx/>
              <a:buChar char="•"/>
            </a:pPr>
            <a:r>
              <a:rPr lang="en-US" sz="1400" b="1" dirty="0" smtClean="0">
                <a:latin typeface="Arial" pitchFamily="34" charset="0"/>
              </a:rPr>
              <a:t>No</a:t>
            </a:r>
            <a:r>
              <a:rPr lang="en-US" sz="1400" dirty="0" smtClean="0">
                <a:latin typeface="Arial" pitchFamily="34" charset="0"/>
              </a:rPr>
              <a:t> - and this is taken from a real letter.</a:t>
            </a:r>
          </a:p>
          <a:p>
            <a:pPr>
              <a:buFontTx/>
              <a:buChar char="•"/>
            </a:pPr>
            <a:r>
              <a:rPr lang="en-US" sz="1400" dirty="0" smtClean="0">
                <a:latin typeface="Arial" pitchFamily="34" charset="0"/>
              </a:rPr>
              <a:t>Be wary of such comments or letters.  They are not binding.  Do not put too much weight on them when preparing your rank order list.</a:t>
            </a:r>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5304A029-BC52-4CCF-96D5-96C9AC57FD14}" type="slidenum">
              <a:rPr lang="en-US" sz="1200" smtClean="0"/>
              <a:pPr/>
              <a:t>36</a:t>
            </a:fld>
            <a:endParaRPr 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0C7AEED-CBBC-478C-9151-AEA2C5D96224}" type="slidenum">
              <a:rPr lang="en-US" sz="1200" smtClean="0"/>
              <a:pPr/>
              <a:t>37</a:t>
            </a:fld>
            <a:endParaRPr 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 FSMB – Federation of State Medical Boards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B7AB2CE-2C67-4057-9D5B-0291BF943019}" type="slidenum">
              <a:rPr lang="en-US" sz="1200" smtClean="0"/>
              <a:pPr/>
              <a:t>38</a:t>
            </a:fld>
            <a:endParaRPr 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a:t>
            </a:r>
            <a:r>
              <a:rPr lang="en-US" b="1" dirty="0" smtClean="0">
                <a:latin typeface="Arial" pitchFamily="34" charset="0"/>
              </a:rPr>
              <a:t>Applicant Match History</a:t>
            </a:r>
            <a:r>
              <a:rPr lang="en-US" dirty="0" smtClean="0">
                <a:latin typeface="Arial" pitchFamily="34" charset="0"/>
              </a:rPr>
              <a:t> provides information to program directors and institutional officials about applicant eligibility for appointment.  The applicant record identifies his/her Match history and any prior waiver and violation investigation activity.  Applicant information is displayed in the Applicant Match History for the duration of the applicant’s sanction.</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28A438F3-08F0-41F4-92D6-81A1AF22C73A}" type="slidenum">
              <a:rPr lang="en-US" sz="1200" smtClean="0"/>
              <a:pPr/>
              <a:t>39</a:t>
            </a:fld>
            <a:endParaRPr 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If any program at a sponsoring institution offers a position outside of the Match to a US senior in an allopathic medical school, the program is in violation of the Match Participation Agreement, regardless of whether the program participates in the Match.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1F069C2-37E1-4260-8175-833D89CA236A}" type="slidenum">
              <a:rPr lang="en-US" sz="1200" smtClean="0"/>
              <a:pPr/>
              <a:t>4</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Go to the NRMP Home Page (www.nrmp.org)</a:t>
            </a:r>
          </a:p>
          <a:p>
            <a:pPr>
              <a:buFontTx/>
              <a:buChar char="•"/>
            </a:pPr>
            <a:r>
              <a:rPr lang="en-US" sz="1400" dirty="0" smtClean="0">
                <a:latin typeface="Arial" pitchFamily="34" charset="0"/>
              </a:rPr>
              <a:t>Select Register / Login and select “2013 Main Residency Match” written in red at the top of the screen</a:t>
            </a:r>
          </a:p>
          <a:p>
            <a:pPr>
              <a:buFontTx/>
              <a:buChar char="•"/>
            </a:pPr>
            <a:r>
              <a:rPr lang="en-US" sz="1400" dirty="0" smtClean="0">
                <a:latin typeface="Arial" pitchFamily="34" charset="0"/>
              </a:rPr>
              <a:t>Once directed to the R3 system, use your AAMC ID and password to access the NRMP’s </a:t>
            </a:r>
            <a:r>
              <a:rPr lang="en-US" sz="1400" b="1" i="1" dirty="0" smtClean="0">
                <a:latin typeface="Arial" pitchFamily="34" charset="0"/>
              </a:rPr>
              <a:t>Registration, Ranking and Results </a:t>
            </a:r>
            <a:r>
              <a:rPr lang="en-US" sz="1400" dirty="0" smtClean="0">
                <a:latin typeface="Arial" pitchFamily="34" charset="0"/>
              </a:rPr>
              <a:t>(</a:t>
            </a:r>
            <a:r>
              <a:rPr lang="en-US" sz="1400" b="1" i="1" dirty="0" smtClean="0">
                <a:latin typeface="Arial" pitchFamily="34" charset="0"/>
              </a:rPr>
              <a:t>R3</a:t>
            </a:r>
            <a:r>
              <a:rPr lang="en-US" sz="1400" dirty="0" smtClean="0">
                <a:latin typeface="Arial" pitchFamily="34" charset="0"/>
              </a:rPr>
              <a:t>) system</a:t>
            </a:r>
          </a:p>
          <a:p>
            <a:pPr>
              <a:buFontTx/>
              <a:buChar char="•"/>
            </a:pPr>
            <a:r>
              <a:rPr lang="en-US" sz="1400" dirty="0" smtClean="0">
                <a:latin typeface="Arial" pitchFamily="34" charset="0"/>
              </a:rPr>
              <a:t>If you forgot your password, contact the NRMP or click on “Forgot Your Password?” and follow the instructions.  You must correctly answer your security questions to obtain a new temporary password.</a:t>
            </a:r>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28A438F3-08F0-41F4-92D6-81A1AF22C73A}" type="slidenum">
              <a:rPr lang="en-US" sz="1200" smtClean="0"/>
              <a:pPr/>
              <a:t>40</a:t>
            </a:fld>
            <a:endParaRPr 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If any program at a sponsoring institution offers a position outside of the Match to a US senior in an allopathic medical school, the program is in violation of the Match Participation Agreement, regardless of whether the program participates in the Match.</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095896E-8750-4796-8DA6-D7F6CEBB6412}" type="slidenum">
              <a:rPr lang="en-US" sz="1200" smtClean="0"/>
              <a:pPr/>
              <a:t>41</a:t>
            </a:fld>
            <a:endParaRPr lang="en-US" sz="12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Once you have certified your rank order list - forget about it for a few days</a:t>
            </a:r>
            <a:r>
              <a:rPr lang="en-US" sz="1400" baseline="0" dirty="0" smtClean="0">
                <a:latin typeface="Arial" pitchFamily="34" charset="0"/>
              </a:rPr>
              <a:t> and relax. </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DD844DF0-EC79-41DB-8D65-76B9546A5EC7}" type="slidenum">
              <a:rPr lang="en-US" sz="1200" smtClean="0"/>
              <a:pPr/>
              <a:t>42</a:t>
            </a:fld>
            <a:endParaRPr 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31F86F0-42C7-4F40-819C-CC1626C9740D}" type="slidenum">
              <a:rPr lang="en-US" sz="1200" smtClean="0"/>
              <a:pPr/>
              <a:t>43</a:t>
            </a:fld>
            <a:endParaRPr lang="en-US" sz="12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smtClean="0">
                <a:latin typeface="Arial" pitchFamily="34" charset="0"/>
              </a:rPr>
              <a:t> Check</a:t>
            </a:r>
            <a:r>
              <a:rPr lang="en-US" baseline="0" dirty="0" smtClean="0">
                <a:latin typeface="Arial" pitchFamily="34" charset="0"/>
              </a:rPr>
              <a:t> these sources on a regular basis to ensure you stay updated on the latest developments and information</a:t>
            </a:r>
            <a:endParaRPr lang="en-US" dirty="0"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rPr>
              <a:t>Our best wishes for a successful Match!</a:t>
            </a:r>
          </a:p>
          <a:p>
            <a:endParaRPr lang="en-US" dirty="0"/>
          </a:p>
        </p:txBody>
      </p:sp>
      <p:sp>
        <p:nvSpPr>
          <p:cNvPr id="4" name="Slide Number Placeholder 3"/>
          <p:cNvSpPr>
            <a:spLocks noGrp="1"/>
          </p:cNvSpPr>
          <p:nvPr>
            <p:ph type="sldNum" sz="quarter" idx="10"/>
          </p:nvPr>
        </p:nvSpPr>
        <p:spPr>
          <a:xfrm>
            <a:off x="3955468" y="8686489"/>
            <a:ext cx="3024770" cy="457512"/>
          </a:xfrm>
          <a:prstGeom prst="rect">
            <a:avLst/>
          </a:prstGeom>
        </p:spPr>
        <p:txBody>
          <a:bodyPr/>
          <a:lstStyle/>
          <a:p>
            <a:fld id="{1FD82266-DB07-45FD-BEAF-CA083872EEAC}" type="slidenum">
              <a:rPr lang="en-US" smtClean="0"/>
              <a:pPr/>
              <a:t>44</a:t>
            </a:fld>
            <a:endParaRPr lang="en-US"/>
          </a:p>
        </p:txBody>
      </p:sp>
    </p:spTree>
    <p:extLst>
      <p:ext uri="{BB962C8B-B14F-4D97-AF65-F5344CB8AC3E}">
        <p14:creationId xmlns:p14="http://schemas.microsoft.com/office/powerpoint/2010/main" val="2012690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AE8A4C9E-30E3-4838-9A2F-EE92A107EF6D}" type="slidenum">
              <a:rPr lang="en-US" sz="1200" smtClean="0"/>
              <a:pPr/>
              <a:t>5</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You can modify your profile information.  From the left menu bar, click on “Update My Profile” and then click “Edit”.</a:t>
            </a:r>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0458CB0-9257-4978-972A-ADFAF3044C8B}" type="slidenum">
              <a:rPr lang="en-US" sz="1200" smtClean="0"/>
              <a:pPr/>
              <a:t>6</a:t>
            </a:fld>
            <a:endParaRPr lang="en-US" sz="1200" smtClean="0"/>
          </a:p>
        </p:txBody>
      </p:sp>
      <p:sp>
        <p:nvSpPr>
          <p:cNvPr id="52227" name="Rectangle 2"/>
          <p:cNvSpPr>
            <a:spLocks noGrp="1" noRot="1" noChangeAspect="1" noChangeArrowheads="1" noTextEdit="1"/>
          </p:cNvSpPr>
          <p:nvPr>
            <p:ph type="sldImg"/>
          </p:nvPr>
        </p:nvSpPr>
        <p:spPr>
          <a:xfrm>
            <a:off x="1177925" y="695325"/>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From the Update My Profile screen you can edit your biographical information and/or register for the Match as a member of a couple.</a:t>
            </a:r>
          </a:p>
          <a:p>
            <a:pPr>
              <a:buFontTx/>
              <a:buChar char="•"/>
            </a:pPr>
            <a:r>
              <a:rPr lang="en-US" sz="1400" dirty="0" smtClean="0">
                <a:latin typeface="Arial" pitchFamily="34" charset="0"/>
              </a:rPr>
              <a:t>If you are participating as a member of a couple, you must add your partner by clicking on “Couple”.  Then enter your partner’s AAMC ID and click “Submit”.</a:t>
            </a:r>
          </a:p>
          <a:p>
            <a:pPr>
              <a:buFontTx/>
              <a:buChar char="•"/>
            </a:pPr>
            <a:r>
              <a:rPr lang="en-US" sz="1400" dirty="0" smtClean="0">
                <a:latin typeface="Arial" pitchFamily="34" charset="0"/>
              </a:rPr>
              <a:t>Your partner’s name will appear. Click on “Submit” at the bottom of the screen to confirm your partner.</a:t>
            </a:r>
          </a:p>
          <a:p>
            <a:pPr>
              <a:buFontTx/>
              <a:buChar char="•"/>
            </a:pPr>
            <a:r>
              <a:rPr lang="en-US" sz="1400" dirty="0" smtClean="0">
                <a:latin typeface="Arial" pitchFamily="34" charset="0"/>
              </a:rPr>
              <a:t>The $15 per partner couple’s fee should be paid on-line at the time you register as a couple by clicking on “Balance Due” which will appear on the Update My Profile screen after coupling.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2CAAD022-F7CC-448E-A624-988EDD0B7477}" type="slidenum">
              <a:rPr lang="en-US" sz="1200" smtClean="0"/>
              <a:pPr/>
              <a:t>7</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dirty="0" smtClean="0">
                <a:latin typeface="Arial" pitchFamily="34" charset="0"/>
              </a:rPr>
              <a:t>E-mail is the primary means of communication from NRMP. </a:t>
            </a:r>
            <a:r>
              <a:rPr lang="en-US" sz="1400" b="1" dirty="0" smtClean="0">
                <a:latin typeface="Arial" pitchFamily="34" charset="0"/>
              </a:rPr>
              <a:t>Keep your e-mail address current!</a:t>
            </a:r>
          </a:p>
          <a:p>
            <a:pPr>
              <a:buFontTx/>
              <a:buChar char="•"/>
            </a:pPr>
            <a:r>
              <a:rPr lang="en-US" sz="1400" dirty="0" smtClean="0">
                <a:latin typeface="Arial" pitchFamily="34" charset="0"/>
              </a:rPr>
              <a:t>NRMP sends bulk e-mail messages to applicants which some internet providers (i.e. Gmail, Hotmail, Yahoo and AOL) may classify as junk mail.  Turn </a:t>
            </a:r>
            <a:r>
              <a:rPr lang="en-US" sz="1400" b="1" dirty="0" smtClean="0">
                <a:latin typeface="Arial" pitchFamily="34" charset="0"/>
              </a:rPr>
              <a:t>off</a:t>
            </a:r>
            <a:r>
              <a:rPr lang="en-US" sz="1400" dirty="0" smtClean="0">
                <a:latin typeface="Arial" pitchFamily="34" charset="0"/>
              </a:rPr>
              <a:t> any junk mail filters and/or add </a:t>
            </a:r>
            <a:r>
              <a:rPr lang="en-US" sz="1400" b="1" dirty="0" smtClean="0">
                <a:latin typeface="Arial" pitchFamily="34" charset="0"/>
              </a:rPr>
              <a:t>support@nrmp.org</a:t>
            </a:r>
            <a:r>
              <a:rPr lang="en-US" sz="1400" dirty="0" smtClean="0">
                <a:latin typeface="Arial" pitchFamily="34" charset="0"/>
              </a:rPr>
              <a:t> to your address book or list of “trusted” or “safe” addresses so you will not miss receiving messages from NRMP.</a:t>
            </a:r>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56489EF3-E5FA-4152-B2F2-359C55CE8B5D}" type="slidenum">
              <a:rPr lang="en-US" sz="1200" smtClean="0"/>
              <a:pPr/>
              <a:t>8</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smtClean="0">
                <a:latin typeface="Arial" pitchFamily="34" charset="0"/>
              </a:rPr>
              <a:t>To view the list of programs found in violation of the Match Participation Agreement, select Institution and Program Violations from the left menu bar.  You may wish to consult this report when considering the programs with which you want to interview and/or rank. </a:t>
            </a:r>
          </a:p>
          <a:p>
            <a:pPr>
              <a:buFontTx/>
              <a:buChar char="•"/>
            </a:pPr>
            <a:r>
              <a:rPr lang="en-US" dirty="0" smtClean="0">
                <a:latin typeface="Arial" pitchFamily="34" charset="0"/>
              </a:rPr>
              <a:t>The </a:t>
            </a:r>
            <a:r>
              <a:rPr lang="en-US" b="1" dirty="0" smtClean="0">
                <a:latin typeface="Arial" pitchFamily="34" charset="0"/>
              </a:rPr>
              <a:t>Institution and Program Violations </a:t>
            </a:r>
            <a:r>
              <a:rPr lang="en-US" dirty="0" smtClean="0">
                <a:latin typeface="Arial" pitchFamily="34" charset="0"/>
              </a:rPr>
              <a:t>report provides information about confirmed violations of Match-participating programs and institutions to applicants and NRMP school officials.  A brief statement of the nature of the NRMP’s investigation is included, along with a brief description of the sanction levied (if any).  Applicants can access this Report at any time to confirm whether a program or institution in which they are interested in applying has had any prior entanglements with the NRMP.</a:t>
            </a:r>
          </a:p>
          <a:p>
            <a:pPr>
              <a:buFontTx/>
              <a:buChar char="•"/>
            </a:pPr>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955468" y="8686489"/>
            <a:ext cx="3024770" cy="457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DC4B451-9B9D-47BC-A92E-6C2B0BBE1E22}" type="slidenum">
              <a:rPr lang="en-US" sz="1200" smtClean="0"/>
              <a:pPr/>
              <a:t>9</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sz="1400" smtClean="0">
                <a:latin typeface="Arial" pitchFamily="34" charset="0"/>
              </a:rPr>
              <a:t>To create your rank order list, click on “My Rank Order List” from the left menu bar.</a:t>
            </a:r>
          </a:p>
          <a:p>
            <a:pPr>
              <a:buFontTx/>
              <a:buChar char="•"/>
            </a:pPr>
            <a:r>
              <a:rPr lang="en-US" sz="1400" smtClean="0">
                <a:latin typeface="Arial" pitchFamily="34" charset="0"/>
              </a:rPr>
              <a:t>You can enter one rank at a time by entering the program code in the “Prog Code” box, or up to 10 ranks at a time if you select “10 Ranks.”</a:t>
            </a:r>
          </a:p>
          <a:p>
            <a:pPr>
              <a:buFontTx/>
              <a:buChar char="•"/>
            </a:pPr>
            <a:r>
              <a:rPr lang="en-US" sz="1400" smtClean="0">
                <a:latin typeface="Arial" pitchFamily="34" charset="0"/>
              </a:rPr>
              <a:t>You can add programs at different times.</a:t>
            </a:r>
          </a:p>
          <a:p>
            <a:pPr>
              <a:buFontTx/>
              <a:buChar char="•"/>
            </a:pPr>
            <a:r>
              <a:rPr lang="en-US" sz="1400" smtClean="0">
                <a:latin typeface="Arial" pitchFamily="34" charset="0"/>
              </a:rPr>
              <a:t>You can mix advanced, categorical, and preliminary programs, as well as specialties and geographic locations, on your primary rank order list.</a:t>
            </a:r>
          </a:p>
          <a:p>
            <a:pPr>
              <a:buFontTx/>
              <a:buChar char="•"/>
            </a:pPr>
            <a:r>
              <a:rPr lang="en-US" sz="1400" smtClean="0">
                <a:latin typeface="Arial" pitchFamily="34" charset="0"/>
              </a:rPr>
              <a:t>To search for the NRMP code of a program you wish to rank, click on “Directory” in the upper left  corner of the screen or on the magnifying glass icon next to the “SAVE” button.</a:t>
            </a:r>
          </a:p>
          <a:p>
            <a:pPr>
              <a:buFontTx/>
              <a:buChar char="•"/>
            </a:pPr>
            <a:r>
              <a:rPr lang="en-US" sz="1400" smtClean="0">
                <a:latin typeface="Arial" pitchFamily="34" charset="0"/>
              </a:rPr>
              <a:t>For Help, click on “Help” in the upper left corner of the screen.  You can then search the contents of the User Guide.</a:t>
            </a:r>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60162" name="Rectangle 2"/>
          <p:cNvSpPr>
            <a:spLocks noGrp="1" noChangeArrowheads="1"/>
          </p:cNvSpPr>
          <p:nvPr>
            <p:ph type="ctrTitle"/>
          </p:nvPr>
        </p:nvSpPr>
        <p:spPr>
          <a:xfrm>
            <a:off x="477838" y="2459038"/>
            <a:ext cx="3524250" cy="1706562"/>
          </a:xfrm>
        </p:spPr>
        <p:txBody>
          <a:bodyPr anchor="t"/>
          <a:lstStyle>
            <a:lvl1pPr>
              <a:lnSpc>
                <a:spcPct val="80000"/>
              </a:lnSpc>
              <a:defRPr/>
            </a:lvl1pPr>
          </a:lstStyle>
          <a:p>
            <a:pPr lvl="0"/>
            <a:r>
              <a:rPr lang="en-US" noProof="0" smtClean="0"/>
              <a:t>Click to edit Master title style</a:t>
            </a:r>
          </a:p>
        </p:txBody>
      </p:sp>
      <p:sp>
        <p:nvSpPr>
          <p:cNvPr id="4060163" name="Rectangle 3"/>
          <p:cNvSpPr>
            <a:spLocks noGrp="1" noChangeArrowheads="1"/>
          </p:cNvSpPr>
          <p:nvPr>
            <p:ph type="subTitle" idx="1" hasCustomPrompt="1"/>
          </p:nvPr>
        </p:nvSpPr>
        <p:spPr>
          <a:xfrm>
            <a:off x="360766" y="6286823"/>
            <a:ext cx="4420461" cy="323204"/>
          </a:xfrm>
        </p:spPr>
        <p:txBody>
          <a:bodyPr/>
          <a:lstStyle>
            <a:lvl1pPr>
              <a:defRPr sz="1000" b="1" baseline="0">
                <a:latin typeface="Arial" pitchFamily="34" charset="0"/>
              </a:defRPr>
            </a:lvl1pPr>
          </a:lstStyle>
          <a:p>
            <a:r>
              <a:rPr lang="en-US" sz="1100" b="0" dirty="0" smtClean="0">
                <a:ln w="12700">
                  <a:solidFill>
                    <a:schemeClr val="accent4"/>
                  </a:solidFill>
                  <a:prstDash val="solid"/>
                </a:ln>
                <a:solidFill>
                  <a:srgbClr val="000000"/>
                </a:solidFill>
                <a:latin typeface="+mn-lt"/>
              </a:rPr>
              <a:t>Reproduction is prohibited without the written consent of the NRMP.</a:t>
            </a:r>
            <a:endParaRPr lang="en-US" sz="1100" b="0" dirty="0">
              <a:ln w="12700">
                <a:solidFill>
                  <a:schemeClr val="accent4"/>
                </a:solidFill>
                <a:prstDash val="solid"/>
              </a:ln>
              <a:solidFill>
                <a:srgbClr val="000000"/>
              </a:solidFill>
              <a:latin typeface="+mn-lt"/>
            </a:endParaRPr>
          </a:p>
        </p:txBody>
      </p:sp>
      <p:sp>
        <p:nvSpPr>
          <p:cNvPr id="4060164" name="Text Box 4"/>
          <p:cNvSpPr txBox="1">
            <a:spLocks noChangeArrowheads="1"/>
          </p:cNvSpPr>
          <p:nvPr/>
        </p:nvSpPr>
        <p:spPr bwMode="auto">
          <a:xfrm>
            <a:off x="1085850" y="4740275"/>
            <a:ext cx="1282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1066800">
              <a:defRPr sz="2400">
                <a:solidFill>
                  <a:schemeClr val="tx1"/>
                </a:solidFill>
                <a:latin typeface="Arial" charset="0"/>
              </a:defRPr>
            </a:lvl1pPr>
            <a:lvl2pPr marL="533400" defTabSz="1066800">
              <a:defRPr sz="2400">
                <a:solidFill>
                  <a:schemeClr val="tx1"/>
                </a:solidFill>
                <a:latin typeface="Arial" charset="0"/>
              </a:defRPr>
            </a:lvl2pPr>
            <a:lvl3pPr marL="1066800" defTabSz="1066800">
              <a:defRPr sz="2400">
                <a:solidFill>
                  <a:schemeClr val="tx1"/>
                </a:solidFill>
                <a:latin typeface="Arial" charset="0"/>
              </a:defRPr>
            </a:lvl3pPr>
            <a:lvl4pPr marL="1598613" defTabSz="1066800">
              <a:defRPr sz="2400">
                <a:solidFill>
                  <a:schemeClr val="tx1"/>
                </a:solidFill>
                <a:latin typeface="Arial" charset="0"/>
              </a:defRPr>
            </a:lvl4pPr>
            <a:lvl5pPr marL="2132013" defTabSz="1066800">
              <a:defRPr sz="2400">
                <a:solidFill>
                  <a:schemeClr val="tx1"/>
                </a:solidFill>
                <a:latin typeface="Arial" charset="0"/>
              </a:defRPr>
            </a:lvl5pPr>
            <a:lvl6pPr marL="2589213" defTabSz="1066800" eaLnBrk="0" fontAlgn="base" hangingPunct="0">
              <a:spcBef>
                <a:spcPct val="0"/>
              </a:spcBef>
              <a:spcAft>
                <a:spcPct val="0"/>
              </a:spcAft>
              <a:defRPr sz="2400">
                <a:solidFill>
                  <a:schemeClr val="tx1"/>
                </a:solidFill>
                <a:latin typeface="Arial" charset="0"/>
              </a:defRPr>
            </a:lvl6pPr>
            <a:lvl7pPr marL="3046413" defTabSz="1066800" eaLnBrk="0" fontAlgn="base" hangingPunct="0">
              <a:spcBef>
                <a:spcPct val="0"/>
              </a:spcBef>
              <a:spcAft>
                <a:spcPct val="0"/>
              </a:spcAft>
              <a:defRPr sz="2400">
                <a:solidFill>
                  <a:schemeClr val="tx1"/>
                </a:solidFill>
                <a:latin typeface="Arial" charset="0"/>
              </a:defRPr>
            </a:lvl7pPr>
            <a:lvl8pPr marL="3503613" defTabSz="1066800" eaLnBrk="0" fontAlgn="base" hangingPunct="0">
              <a:spcBef>
                <a:spcPct val="0"/>
              </a:spcBef>
              <a:spcAft>
                <a:spcPct val="0"/>
              </a:spcAft>
              <a:defRPr sz="2400">
                <a:solidFill>
                  <a:schemeClr val="tx1"/>
                </a:solidFill>
                <a:latin typeface="Arial" charset="0"/>
              </a:defRPr>
            </a:lvl8pPr>
            <a:lvl9pPr marL="3960813" defTabSz="1066800" eaLnBrk="0" fontAlgn="base" hangingPunct="0">
              <a:spcBef>
                <a:spcPct val="0"/>
              </a:spcBef>
              <a:spcAft>
                <a:spcPct val="0"/>
              </a:spcAft>
              <a:defRPr sz="2400">
                <a:solidFill>
                  <a:schemeClr val="tx1"/>
                </a:solidFill>
                <a:latin typeface="Arial" charset="0"/>
              </a:defRPr>
            </a:lvl9pPr>
          </a:lstStyle>
          <a:p>
            <a:pPr>
              <a:spcBef>
                <a:spcPct val="50000"/>
              </a:spcBef>
            </a:pPr>
            <a:endParaRPr lang="en-US" sz="2000" b="0">
              <a:solidFill>
                <a:srgbClr val="474747"/>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29972" y="2461130"/>
            <a:ext cx="3895996" cy="138245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42401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2288" y="611188"/>
            <a:ext cx="2095500" cy="5557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1025" y="611188"/>
            <a:ext cx="6138863" cy="5557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70531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46320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36713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1025" y="1401763"/>
            <a:ext cx="3917950" cy="4767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401763"/>
            <a:ext cx="3917950" cy="4767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619633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76295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0806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8088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63220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14125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18662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1025" y="611188"/>
            <a:ext cx="8386763"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581025" y="1401763"/>
            <a:ext cx="7988300" cy="476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78" name="Text Box 54"/>
          <p:cNvSpPr txBox="1">
            <a:spLocks noChangeArrowheads="1"/>
          </p:cNvSpPr>
          <p:nvPr/>
        </p:nvSpPr>
        <p:spPr bwMode="auto">
          <a:xfrm>
            <a:off x="1085850" y="4740275"/>
            <a:ext cx="1282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1066800">
              <a:defRPr sz="2400">
                <a:solidFill>
                  <a:schemeClr val="tx1"/>
                </a:solidFill>
                <a:latin typeface="Arial" charset="0"/>
              </a:defRPr>
            </a:lvl1pPr>
            <a:lvl2pPr marL="533400" defTabSz="1066800">
              <a:defRPr sz="2400">
                <a:solidFill>
                  <a:schemeClr val="tx1"/>
                </a:solidFill>
                <a:latin typeface="Arial" charset="0"/>
              </a:defRPr>
            </a:lvl2pPr>
            <a:lvl3pPr marL="1066800" defTabSz="1066800">
              <a:defRPr sz="2400">
                <a:solidFill>
                  <a:schemeClr val="tx1"/>
                </a:solidFill>
                <a:latin typeface="Arial" charset="0"/>
              </a:defRPr>
            </a:lvl3pPr>
            <a:lvl4pPr marL="1598613" defTabSz="1066800">
              <a:defRPr sz="2400">
                <a:solidFill>
                  <a:schemeClr val="tx1"/>
                </a:solidFill>
                <a:latin typeface="Arial" charset="0"/>
              </a:defRPr>
            </a:lvl4pPr>
            <a:lvl5pPr marL="2132013" defTabSz="1066800">
              <a:defRPr sz="2400">
                <a:solidFill>
                  <a:schemeClr val="tx1"/>
                </a:solidFill>
                <a:latin typeface="Arial" charset="0"/>
              </a:defRPr>
            </a:lvl5pPr>
            <a:lvl6pPr marL="2589213" defTabSz="1066800" eaLnBrk="0" fontAlgn="base" hangingPunct="0">
              <a:spcBef>
                <a:spcPct val="0"/>
              </a:spcBef>
              <a:spcAft>
                <a:spcPct val="0"/>
              </a:spcAft>
              <a:defRPr sz="2400">
                <a:solidFill>
                  <a:schemeClr val="tx1"/>
                </a:solidFill>
                <a:latin typeface="Arial" charset="0"/>
              </a:defRPr>
            </a:lvl6pPr>
            <a:lvl7pPr marL="3046413" defTabSz="1066800" eaLnBrk="0" fontAlgn="base" hangingPunct="0">
              <a:spcBef>
                <a:spcPct val="0"/>
              </a:spcBef>
              <a:spcAft>
                <a:spcPct val="0"/>
              </a:spcAft>
              <a:defRPr sz="2400">
                <a:solidFill>
                  <a:schemeClr val="tx1"/>
                </a:solidFill>
                <a:latin typeface="Arial" charset="0"/>
              </a:defRPr>
            </a:lvl7pPr>
            <a:lvl8pPr marL="3503613" defTabSz="1066800" eaLnBrk="0" fontAlgn="base" hangingPunct="0">
              <a:spcBef>
                <a:spcPct val="0"/>
              </a:spcBef>
              <a:spcAft>
                <a:spcPct val="0"/>
              </a:spcAft>
              <a:defRPr sz="2400">
                <a:solidFill>
                  <a:schemeClr val="tx1"/>
                </a:solidFill>
                <a:latin typeface="Arial" charset="0"/>
              </a:defRPr>
            </a:lvl8pPr>
            <a:lvl9pPr marL="3960813" defTabSz="1066800" eaLnBrk="0" fontAlgn="base" hangingPunct="0">
              <a:spcBef>
                <a:spcPct val="0"/>
              </a:spcBef>
              <a:spcAft>
                <a:spcPct val="0"/>
              </a:spcAft>
              <a:defRPr sz="2400">
                <a:solidFill>
                  <a:schemeClr val="tx1"/>
                </a:solidFill>
                <a:latin typeface="Arial" charset="0"/>
              </a:defRPr>
            </a:lvl9pPr>
          </a:lstStyle>
          <a:p>
            <a:pPr>
              <a:spcBef>
                <a:spcPct val="50000"/>
              </a:spcBef>
            </a:pPr>
            <a:endParaRPr lang="en-US" sz="2000" b="0">
              <a:solidFill>
                <a:srgbClr val="474747"/>
              </a:solidFill>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043979" y="6135103"/>
            <a:ext cx="2037255" cy="722897"/>
          </a:xfrm>
          <a:prstGeom prst="rect">
            <a:avLst/>
          </a:prstGeom>
        </p:spPr>
      </p:pic>
      <p:sp>
        <p:nvSpPr>
          <p:cNvPr id="6" name="Rectangle 3"/>
          <p:cNvSpPr txBox="1">
            <a:spLocks noChangeArrowheads="1"/>
          </p:cNvSpPr>
          <p:nvPr userDrawn="1"/>
        </p:nvSpPr>
        <p:spPr>
          <a:xfrm>
            <a:off x="360765" y="6448425"/>
            <a:ext cx="4420461" cy="323204"/>
          </a:xfrm>
          <a:prstGeom prst="rect">
            <a:avLst/>
          </a:prstGeom>
        </p:spPr>
        <p:txBody>
          <a:bodyPr/>
          <a:lstStyle>
            <a:lvl1pPr algn="l" defTabSz="889000" rtl="0" eaLnBrk="1" fontAlgn="base" hangingPunct="1">
              <a:lnSpc>
                <a:spcPct val="88000"/>
              </a:lnSpc>
              <a:spcBef>
                <a:spcPct val="50000"/>
              </a:spcBef>
              <a:spcAft>
                <a:spcPct val="0"/>
              </a:spcAft>
              <a:buClr>
                <a:srgbClr val="DADDFE"/>
              </a:buClr>
              <a:buSzPct val="90000"/>
              <a:defRPr sz="1000" b="1" baseline="0">
                <a:solidFill>
                  <a:schemeClr val="tx1"/>
                </a:solidFill>
                <a:latin typeface="Arial" pitchFamily="34" charset="0"/>
                <a:ea typeface="+mn-ea"/>
                <a:cs typeface="+mn-cs"/>
              </a:defRPr>
            </a:lvl1pPr>
            <a:lvl2pPr marL="398463" indent="-284163" algn="l" defTabSz="889000" rtl="0" eaLnBrk="1" fontAlgn="base" hangingPunct="1">
              <a:lnSpc>
                <a:spcPct val="88000"/>
              </a:lnSpc>
              <a:spcBef>
                <a:spcPct val="35000"/>
              </a:spcBef>
              <a:spcAft>
                <a:spcPct val="0"/>
              </a:spcAft>
              <a:buClr>
                <a:schemeClr val="tx1"/>
              </a:buClr>
              <a:buChar char="•"/>
              <a:defRPr sz="2800">
                <a:solidFill>
                  <a:schemeClr val="tx1"/>
                </a:solidFill>
                <a:latin typeface="+mn-lt"/>
              </a:defRPr>
            </a:lvl2pPr>
            <a:lvl3pPr marL="804863" indent="-292100" algn="l" defTabSz="889000" rtl="0" eaLnBrk="1" fontAlgn="base" hangingPunct="1">
              <a:lnSpc>
                <a:spcPct val="88000"/>
              </a:lnSpc>
              <a:spcBef>
                <a:spcPct val="25000"/>
              </a:spcBef>
              <a:spcAft>
                <a:spcPct val="0"/>
              </a:spcAft>
              <a:buClr>
                <a:schemeClr val="tx1"/>
              </a:buClr>
              <a:buSzPct val="90000"/>
              <a:buFont typeface="Wingdings" pitchFamily="2" charset="2"/>
              <a:buChar char="§"/>
              <a:defRPr sz="2800">
                <a:solidFill>
                  <a:schemeClr val="tx1"/>
                </a:solidFill>
                <a:latin typeface="+mn-lt"/>
              </a:defRPr>
            </a:lvl3pPr>
            <a:lvl4pPr marL="1201738" indent="-282575" algn="l" defTabSz="889000" rtl="0" eaLnBrk="1" fontAlgn="base" hangingPunct="1">
              <a:lnSpc>
                <a:spcPct val="88000"/>
              </a:lnSpc>
              <a:spcBef>
                <a:spcPct val="15000"/>
              </a:spcBef>
              <a:spcAft>
                <a:spcPct val="0"/>
              </a:spcAft>
              <a:buClr>
                <a:schemeClr val="tx1"/>
              </a:buClr>
              <a:buSzPct val="90000"/>
              <a:buFont typeface="Arial" charset="0"/>
              <a:buChar char="–"/>
              <a:defRPr sz="2800">
                <a:solidFill>
                  <a:schemeClr val="tx1"/>
                </a:solidFill>
                <a:latin typeface="+mn-lt"/>
              </a:defRPr>
            </a:lvl4pPr>
            <a:lvl5pPr marL="16002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5pPr>
            <a:lvl6pPr marL="20574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6pPr>
            <a:lvl7pPr marL="25146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7pPr>
            <a:lvl8pPr marL="29718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8pPr>
            <a:lvl9pPr marL="34290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9pPr>
          </a:lstStyle>
          <a:p>
            <a:r>
              <a:rPr lang="en-US" sz="1000" b="0" baseline="0" dirty="0" smtClean="0">
                <a:ln w="12700">
                  <a:solidFill>
                    <a:schemeClr val="accent4"/>
                  </a:solidFill>
                  <a:prstDash val="solid"/>
                </a:ln>
                <a:solidFill>
                  <a:srgbClr val="000000"/>
                </a:solidFill>
                <a:latin typeface="+mn-lt"/>
              </a:rPr>
              <a:t>Reproduction is prohibited without written consent of the NRMP.</a:t>
            </a:r>
            <a:endParaRPr lang="en-US" sz="1000" b="0" baseline="0" dirty="0">
              <a:ln w="12700">
                <a:solidFill>
                  <a:schemeClr val="accent4"/>
                </a:solidFill>
                <a:prstDash val="solid"/>
              </a:ln>
              <a:solidFill>
                <a:srgbClr val="000000"/>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889000" rtl="0" eaLnBrk="1" fontAlgn="base" hangingPunct="1">
        <a:lnSpc>
          <a:spcPct val="85000"/>
        </a:lnSpc>
        <a:spcBef>
          <a:spcPct val="0"/>
        </a:spcBef>
        <a:spcAft>
          <a:spcPct val="0"/>
        </a:spcAft>
        <a:buClr>
          <a:srgbClr val="DADDFE"/>
        </a:buClr>
        <a:defRPr sz="3600">
          <a:solidFill>
            <a:schemeClr val="tx2"/>
          </a:solidFill>
          <a:latin typeface="+mj-lt"/>
          <a:ea typeface="+mj-ea"/>
          <a:cs typeface="+mj-cs"/>
        </a:defRPr>
      </a:lvl1pPr>
      <a:lvl2pPr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2pPr>
      <a:lvl3pPr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3pPr>
      <a:lvl4pPr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4pPr>
      <a:lvl5pPr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5pPr>
      <a:lvl6pPr marL="457200"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6pPr>
      <a:lvl7pPr marL="914400"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7pPr>
      <a:lvl8pPr marL="1371600"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8pPr>
      <a:lvl9pPr marL="1828800" algn="l" defTabSz="889000" rtl="0" eaLnBrk="1" fontAlgn="base" hangingPunct="1">
        <a:lnSpc>
          <a:spcPct val="85000"/>
        </a:lnSpc>
        <a:spcBef>
          <a:spcPct val="0"/>
        </a:spcBef>
        <a:spcAft>
          <a:spcPct val="0"/>
        </a:spcAft>
        <a:buClr>
          <a:srgbClr val="DADDFE"/>
        </a:buClr>
        <a:defRPr sz="3600">
          <a:solidFill>
            <a:schemeClr val="tx2"/>
          </a:solidFill>
          <a:latin typeface="Arial Black" pitchFamily="34" charset="0"/>
        </a:defRPr>
      </a:lvl9pPr>
    </p:titleStyle>
    <p:bodyStyle>
      <a:lvl1pPr algn="l" defTabSz="889000" rtl="0" eaLnBrk="1" fontAlgn="base" hangingPunct="1">
        <a:lnSpc>
          <a:spcPct val="88000"/>
        </a:lnSpc>
        <a:spcBef>
          <a:spcPct val="50000"/>
        </a:spcBef>
        <a:spcAft>
          <a:spcPct val="0"/>
        </a:spcAft>
        <a:buClr>
          <a:srgbClr val="DADDFE"/>
        </a:buClr>
        <a:buSzPct val="90000"/>
        <a:defRPr sz="2800">
          <a:solidFill>
            <a:schemeClr val="tx1"/>
          </a:solidFill>
          <a:latin typeface="+mn-lt"/>
          <a:ea typeface="+mn-ea"/>
          <a:cs typeface="+mn-cs"/>
        </a:defRPr>
      </a:lvl1pPr>
      <a:lvl2pPr marL="398463" indent="-284163" algn="l" defTabSz="889000" rtl="0" eaLnBrk="1" fontAlgn="base" hangingPunct="1">
        <a:lnSpc>
          <a:spcPct val="88000"/>
        </a:lnSpc>
        <a:spcBef>
          <a:spcPct val="35000"/>
        </a:spcBef>
        <a:spcAft>
          <a:spcPct val="0"/>
        </a:spcAft>
        <a:buClr>
          <a:schemeClr val="tx1"/>
        </a:buClr>
        <a:buChar char="•"/>
        <a:defRPr sz="2800">
          <a:solidFill>
            <a:schemeClr val="tx1"/>
          </a:solidFill>
          <a:latin typeface="+mn-lt"/>
        </a:defRPr>
      </a:lvl2pPr>
      <a:lvl3pPr marL="804863" indent="-292100" algn="l" defTabSz="889000" rtl="0" eaLnBrk="1" fontAlgn="base" hangingPunct="1">
        <a:lnSpc>
          <a:spcPct val="88000"/>
        </a:lnSpc>
        <a:spcBef>
          <a:spcPct val="25000"/>
        </a:spcBef>
        <a:spcAft>
          <a:spcPct val="0"/>
        </a:spcAft>
        <a:buClr>
          <a:schemeClr val="tx1"/>
        </a:buClr>
        <a:buSzPct val="90000"/>
        <a:buFont typeface="Wingdings" pitchFamily="2" charset="2"/>
        <a:buChar char="§"/>
        <a:defRPr sz="2800">
          <a:solidFill>
            <a:schemeClr val="tx1"/>
          </a:solidFill>
          <a:latin typeface="+mn-lt"/>
        </a:defRPr>
      </a:lvl3pPr>
      <a:lvl4pPr marL="1201738" indent="-282575" algn="l" defTabSz="889000" rtl="0" eaLnBrk="1" fontAlgn="base" hangingPunct="1">
        <a:lnSpc>
          <a:spcPct val="88000"/>
        </a:lnSpc>
        <a:spcBef>
          <a:spcPct val="15000"/>
        </a:spcBef>
        <a:spcAft>
          <a:spcPct val="0"/>
        </a:spcAft>
        <a:buClr>
          <a:schemeClr val="tx1"/>
        </a:buClr>
        <a:buSzPct val="90000"/>
        <a:buFont typeface="Arial" charset="0"/>
        <a:buChar char="–"/>
        <a:defRPr sz="2800">
          <a:solidFill>
            <a:schemeClr val="tx1"/>
          </a:solidFill>
          <a:latin typeface="+mn-lt"/>
        </a:defRPr>
      </a:lvl4pPr>
      <a:lvl5pPr marL="16002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5pPr>
      <a:lvl6pPr marL="20574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6pPr>
      <a:lvl7pPr marL="25146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7pPr>
      <a:lvl8pPr marL="29718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8pPr>
      <a:lvl9pPr marL="3429000" indent="-284163" algn="l" defTabSz="889000" rtl="0" eaLnBrk="1" fontAlgn="base" hangingPunct="1">
        <a:lnSpc>
          <a:spcPct val="88000"/>
        </a:lnSpc>
        <a:spcBef>
          <a:spcPct val="5000"/>
        </a:spcBef>
        <a:spcAft>
          <a:spcPct val="0"/>
        </a:spcAft>
        <a:buClr>
          <a:schemeClr val="tx1"/>
        </a:buClr>
        <a:buSzPct val="80000"/>
        <a:buChar char="o"/>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nrmp.org/rol2013.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nrmp.org/res_match/policies/violation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www.facebook.com/TheNRMP"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6528" name="Rectangle 16"/>
          <p:cNvSpPr>
            <a:spLocks noChangeArrowheads="1"/>
          </p:cNvSpPr>
          <p:nvPr/>
        </p:nvSpPr>
        <p:spPr bwMode="auto">
          <a:xfrm>
            <a:off x="474663" y="2108197"/>
            <a:ext cx="4295775" cy="181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889000">
              <a:lnSpc>
                <a:spcPct val="80000"/>
              </a:lnSpc>
              <a:buClr>
                <a:srgbClr val="DADDFE"/>
              </a:buClr>
            </a:pPr>
            <a:endParaRPr lang="en-US" sz="3200" b="0" dirty="0">
              <a:solidFill>
                <a:schemeClr val="tx2"/>
              </a:solidFill>
              <a:latin typeface="Arial Black" pitchFamily="34" charset="0"/>
            </a:endParaRPr>
          </a:p>
          <a:p>
            <a:pPr algn="ctr" defTabSz="889000">
              <a:lnSpc>
                <a:spcPct val="80000"/>
              </a:lnSpc>
              <a:buClr>
                <a:srgbClr val="DADDFE"/>
              </a:buClr>
            </a:pPr>
            <a:r>
              <a:rPr lang="en-US" sz="3000" b="0" dirty="0" smtClean="0">
                <a:solidFill>
                  <a:schemeClr val="accent1"/>
                </a:solidFill>
                <a:latin typeface="Arial Black" pitchFamily="34" charset="0"/>
              </a:rPr>
              <a:t>Information About Rank Order Lists and NRMP Policy</a:t>
            </a:r>
            <a:r>
              <a:rPr lang="en-US" sz="3000" b="0" dirty="0">
                <a:solidFill>
                  <a:schemeClr val="accent1"/>
                </a:solidFill>
                <a:latin typeface="Arial Black" pitchFamily="34" charset="0"/>
              </a:rPr>
              <a:t/>
            </a:r>
            <a:br>
              <a:rPr lang="en-US" sz="3000" b="0" dirty="0">
                <a:solidFill>
                  <a:schemeClr val="accent1"/>
                </a:solidFill>
                <a:latin typeface="Arial Black" pitchFamily="34" charset="0"/>
              </a:rPr>
            </a:br>
            <a:r>
              <a:rPr lang="en-US" sz="3600" b="0" dirty="0">
                <a:solidFill>
                  <a:schemeClr val="accent1"/>
                </a:solidFill>
                <a:latin typeface="Arial Black" pitchFamily="34" charset="0"/>
              </a:rPr>
              <a:t/>
            </a:r>
            <a:br>
              <a:rPr lang="en-US" sz="3600" b="0" dirty="0">
                <a:solidFill>
                  <a:schemeClr val="accent1"/>
                </a:solidFill>
                <a:latin typeface="Arial Black" pitchFamily="34" charset="0"/>
              </a:rPr>
            </a:br>
            <a:endParaRPr lang="en-US" sz="2800" b="0" dirty="0">
              <a:solidFill>
                <a:schemeClr val="accent1"/>
              </a:solidFill>
            </a:endParaRPr>
          </a:p>
        </p:txBody>
      </p:sp>
      <p:sp>
        <p:nvSpPr>
          <p:cNvPr id="2" name="TextBox 1"/>
          <p:cNvSpPr txBox="1"/>
          <p:nvPr/>
        </p:nvSpPr>
        <p:spPr>
          <a:xfrm>
            <a:off x="884238" y="4167898"/>
            <a:ext cx="3106737" cy="1569660"/>
          </a:xfrm>
          <a:prstGeom prst="rect">
            <a:avLst/>
          </a:prstGeom>
          <a:noFill/>
        </p:spPr>
        <p:txBody>
          <a:bodyPr wrap="square" rtlCol="0">
            <a:spAutoFit/>
          </a:bodyPr>
          <a:lstStyle/>
          <a:p>
            <a:pPr algn="ctr" defTabSz="889000">
              <a:lnSpc>
                <a:spcPct val="80000"/>
              </a:lnSpc>
              <a:buClr>
                <a:srgbClr val="DADDFE"/>
              </a:buClr>
            </a:pPr>
            <a:r>
              <a:rPr lang="en-US" sz="3000" b="0" dirty="0">
                <a:solidFill>
                  <a:schemeClr val="accent1"/>
                </a:solidFill>
                <a:latin typeface="Arial Black" pitchFamily="34" charset="0"/>
              </a:rPr>
              <a:t>2013 </a:t>
            </a:r>
          </a:p>
          <a:p>
            <a:pPr algn="ctr" defTabSz="889000">
              <a:lnSpc>
                <a:spcPct val="80000"/>
              </a:lnSpc>
              <a:buClr>
                <a:srgbClr val="DADDFE"/>
              </a:buClr>
            </a:pPr>
            <a:r>
              <a:rPr lang="en-US" sz="3000" b="0" dirty="0">
                <a:solidFill>
                  <a:schemeClr val="accent1"/>
                </a:solidFill>
                <a:latin typeface="Arial Black" pitchFamily="34" charset="0"/>
              </a:rPr>
              <a:t>Main Residency </a:t>
            </a:r>
            <a:endParaRPr lang="en-US" sz="3000" b="0" dirty="0" smtClean="0">
              <a:solidFill>
                <a:schemeClr val="accent1"/>
              </a:solidFill>
              <a:latin typeface="Arial Black" pitchFamily="34" charset="0"/>
            </a:endParaRPr>
          </a:p>
          <a:p>
            <a:pPr algn="ctr" defTabSz="889000">
              <a:lnSpc>
                <a:spcPct val="80000"/>
              </a:lnSpc>
              <a:buClr>
                <a:srgbClr val="DADDFE"/>
              </a:buClr>
            </a:pPr>
            <a:r>
              <a:rPr lang="en-US" sz="3000" b="0" dirty="0" smtClean="0">
                <a:solidFill>
                  <a:schemeClr val="accent1"/>
                </a:solidFill>
                <a:latin typeface="Arial Black" pitchFamily="34" charset="0"/>
              </a:rPr>
              <a:t>Match</a:t>
            </a:r>
            <a:r>
              <a:rPr lang="en-US" b="0" baseline="30000" dirty="0" smtClean="0">
                <a:solidFill>
                  <a:srgbClr val="000000"/>
                </a:solidFill>
                <a:latin typeface="Arial Black" pitchFamily="34" charset="0"/>
              </a:rPr>
              <a:t>SM</a:t>
            </a:r>
            <a:endParaRPr lang="en-US" b="0" baseline="30000" dirty="0">
              <a:solidFill>
                <a:srgbClr val="000000"/>
              </a:solidFill>
              <a:latin typeface="Arial Black"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US Seniors Prog Searc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609600"/>
            <a:ext cx="5743575" cy="5219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793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301" y="81332"/>
            <a:ext cx="5019048" cy="5914286"/>
          </a:xfrm>
          <a:prstGeom prst="rect">
            <a:avLst/>
          </a:prstGeom>
          <a:ln w="28575">
            <a:solidFill>
              <a:schemeClr val="tx1"/>
            </a:solidFill>
          </a:ln>
        </p:spPr>
      </p:pic>
    </p:spTree>
    <p:extLst>
      <p:ext uri="{BB962C8B-B14F-4D97-AF65-F5344CB8AC3E}">
        <p14:creationId xmlns:p14="http://schemas.microsoft.com/office/powerpoint/2010/main" val="3686111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85" y="1309952"/>
            <a:ext cx="7371429" cy="4238096"/>
          </a:xfrm>
          <a:prstGeom prst="rect">
            <a:avLst/>
          </a:prstGeom>
          <a:ln w="28575">
            <a:solidFill>
              <a:schemeClr val="tx1"/>
            </a:solidFill>
          </a:ln>
        </p:spPr>
      </p:pic>
    </p:spTree>
    <p:extLst>
      <p:ext uri="{BB962C8B-B14F-4D97-AF65-F5344CB8AC3E}">
        <p14:creationId xmlns:p14="http://schemas.microsoft.com/office/powerpoint/2010/main" val="2034083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99" y="1052809"/>
            <a:ext cx="7400001" cy="4752381"/>
          </a:xfrm>
          <a:prstGeom prst="rect">
            <a:avLst/>
          </a:prstGeom>
          <a:ln w="28575">
            <a:solidFill>
              <a:schemeClr val="tx1"/>
            </a:solidFill>
          </a:ln>
        </p:spPr>
      </p:pic>
    </p:spTree>
    <p:extLst>
      <p:ext uri="{BB962C8B-B14F-4D97-AF65-F5344CB8AC3E}">
        <p14:creationId xmlns:p14="http://schemas.microsoft.com/office/powerpoint/2010/main" val="4066241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23" y="843276"/>
            <a:ext cx="7380953" cy="5019048"/>
          </a:xfrm>
          <a:prstGeom prst="rect">
            <a:avLst/>
          </a:prstGeom>
          <a:ln w="28575">
            <a:solidFill>
              <a:schemeClr val="tx1"/>
            </a:solidFill>
          </a:ln>
        </p:spPr>
      </p:pic>
    </p:spTree>
    <p:extLst>
      <p:ext uri="{BB962C8B-B14F-4D97-AF65-F5344CB8AC3E}">
        <p14:creationId xmlns:p14="http://schemas.microsoft.com/office/powerpoint/2010/main" val="66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45" y="528970"/>
            <a:ext cx="7361905" cy="5323810"/>
          </a:xfrm>
          <a:prstGeom prst="rect">
            <a:avLst/>
          </a:prstGeom>
          <a:ln w="38100">
            <a:solidFill>
              <a:schemeClr val="tx1"/>
            </a:solidFill>
          </a:ln>
        </p:spPr>
      </p:pic>
    </p:spTree>
    <p:extLst>
      <p:ext uri="{BB962C8B-B14F-4D97-AF65-F5344CB8AC3E}">
        <p14:creationId xmlns:p14="http://schemas.microsoft.com/office/powerpoint/2010/main" val="4182263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47" y="624220"/>
            <a:ext cx="7361905" cy="5323810"/>
          </a:xfrm>
          <a:prstGeom prst="rect">
            <a:avLst/>
          </a:prstGeom>
          <a:ln w="38100">
            <a:solidFill>
              <a:schemeClr val="tx1"/>
            </a:solidFill>
          </a:ln>
        </p:spPr>
      </p:pic>
    </p:spTree>
    <p:extLst>
      <p:ext uri="{BB962C8B-B14F-4D97-AF65-F5344CB8AC3E}">
        <p14:creationId xmlns:p14="http://schemas.microsoft.com/office/powerpoint/2010/main" val="37306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397" y="233695"/>
            <a:ext cx="7361905" cy="5323810"/>
          </a:xfrm>
          <a:prstGeom prst="rect">
            <a:avLst/>
          </a:prstGeom>
          <a:ln w="3810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5" y="4671754"/>
            <a:ext cx="3009524" cy="1180952"/>
          </a:xfrm>
          <a:prstGeom prst="rect">
            <a:avLst/>
          </a:prstGeom>
          <a:ln w="19050">
            <a:solidFill>
              <a:schemeClr val="tx1"/>
            </a:solidFill>
          </a:ln>
        </p:spPr>
      </p:pic>
    </p:spTree>
    <p:extLst>
      <p:ext uri="{BB962C8B-B14F-4D97-AF65-F5344CB8AC3E}">
        <p14:creationId xmlns:p14="http://schemas.microsoft.com/office/powerpoint/2010/main" val="2264758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46" y="567070"/>
            <a:ext cx="7361905" cy="5323810"/>
          </a:xfrm>
          <a:prstGeom prst="rect">
            <a:avLst/>
          </a:prstGeom>
          <a:ln w="28575">
            <a:solidFill>
              <a:schemeClr val="tx1"/>
            </a:solidFill>
          </a:ln>
        </p:spPr>
      </p:pic>
    </p:spTree>
    <p:extLst>
      <p:ext uri="{BB962C8B-B14F-4D97-AF65-F5344CB8AC3E}">
        <p14:creationId xmlns:p14="http://schemas.microsoft.com/office/powerpoint/2010/main" val="60737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99" y="986121"/>
            <a:ext cx="7400001" cy="4542857"/>
          </a:xfrm>
          <a:prstGeom prst="rect">
            <a:avLst/>
          </a:prstGeom>
          <a:ln w="38100">
            <a:solidFill>
              <a:schemeClr val="tx1"/>
            </a:solidFill>
          </a:ln>
        </p:spPr>
      </p:pic>
    </p:spTree>
    <p:extLst>
      <p:ext uri="{BB962C8B-B14F-4D97-AF65-F5344CB8AC3E}">
        <p14:creationId xmlns:p14="http://schemas.microsoft.com/office/powerpoint/2010/main" val="2009403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685800" y="381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889000" eaLnBrk="0" hangingPunct="0">
              <a:lnSpc>
                <a:spcPct val="85000"/>
              </a:lnSpc>
              <a:buClr>
                <a:srgbClr val="DADDFE"/>
              </a:buClr>
            </a:pPr>
            <a:r>
              <a:rPr lang="en-US" sz="3600" b="1" dirty="0">
                <a:solidFill>
                  <a:schemeClr val="accent1"/>
                </a:solidFill>
              </a:rPr>
              <a:t>Getting Started</a:t>
            </a:r>
          </a:p>
        </p:txBody>
      </p:sp>
      <p:sp>
        <p:nvSpPr>
          <p:cNvPr id="4" name="Rectangle 5"/>
          <p:cNvSpPr>
            <a:spLocks noChangeArrowheads="1"/>
          </p:cNvSpPr>
          <p:nvPr/>
        </p:nvSpPr>
        <p:spPr bwMode="auto">
          <a:xfrm>
            <a:off x="609600" y="10668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889000">
              <a:lnSpc>
                <a:spcPct val="120000"/>
              </a:lnSpc>
              <a:spcBef>
                <a:spcPct val="50000"/>
              </a:spcBef>
              <a:buClr>
                <a:schemeClr val="accent1"/>
              </a:buClr>
              <a:buSzPct val="90000"/>
              <a:buFont typeface="Wingdings" pitchFamily="2" charset="2"/>
              <a:buChar char="Ø"/>
            </a:pPr>
            <a:r>
              <a:rPr lang="en-US" b="1" dirty="0">
                <a:solidFill>
                  <a:schemeClr val="tx1"/>
                </a:solidFill>
              </a:rPr>
              <a:t> Listen to webcast: Creating a Rank Order List - </a:t>
            </a:r>
            <a:r>
              <a:rPr lang="en-US" dirty="0">
                <a:solidFill>
                  <a:srgbClr val="FF0000"/>
                </a:solidFill>
                <a:hlinkClick r:id="rId3"/>
              </a:rPr>
              <a:t>http://</a:t>
            </a:r>
            <a:r>
              <a:rPr lang="en-US" dirty="0" smtClean="0">
                <a:solidFill>
                  <a:srgbClr val="FF0000"/>
                </a:solidFill>
                <a:hlinkClick r:id="rId3"/>
              </a:rPr>
              <a:t>www.nrmp.org/rol2013.pdf</a:t>
            </a:r>
            <a:endParaRPr lang="en-US" dirty="0" smtClean="0">
              <a:solidFill>
                <a:srgbClr val="FF0000"/>
              </a:solidFill>
            </a:endParaRPr>
          </a:p>
          <a:p>
            <a:pPr marL="342900" indent="-342900" defTabSz="889000">
              <a:lnSpc>
                <a:spcPct val="120000"/>
              </a:lnSpc>
              <a:spcBef>
                <a:spcPct val="50000"/>
              </a:spcBef>
              <a:buClr>
                <a:schemeClr val="accent1"/>
              </a:buClr>
              <a:buSzPct val="90000"/>
              <a:buFont typeface="Wingdings" pitchFamily="2" charset="2"/>
              <a:buChar char="Ø"/>
            </a:pPr>
            <a:r>
              <a:rPr lang="en-US" dirty="0" smtClean="0">
                <a:solidFill>
                  <a:schemeClr val="tx1"/>
                </a:solidFill>
              </a:rPr>
              <a:t> Review </a:t>
            </a:r>
            <a:r>
              <a:rPr lang="en-US" b="1" dirty="0">
                <a:solidFill>
                  <a:schemeClr val="tx1"/>
                </a:solidFill>
              </a:rPr>
              <a:t>ROL section of User Guide </a:t>
            </a:r>
            <a:endParaRPr lang="en-US" sz="2000" b="0" dirty="0">
              <a:solidFill>
                <a:schemeClr val="tx1"/>
              </a:solidFill>
            </a:endParaRPr>
          </a:p>
          <a:p>
            <a:pPr marL="342900" indent="-342900" defTabSz="889000" eaLnBrk="0" hangingPunct="0">
              <a:lnSpc>
                <a:spcPct val="120000"/>
              </a:lnSpc>
              <a:spcBef>
                <a:spcPct val="50000"/>
              </a:spcBef>
              <a:buClr>
                <a:schemeClr val="accent1"/>
              </a:buClr>
              <a:buSzPct val="90000"/>
              <a:buFont typeface="Wingdings" pitchFamily="2" charset="2"/>
              <a:buChar char="Ø"/>
            </a:pPr>
            <a:r>
              <a:rPr lang="en-US" b="1" dirty="0">
                <a:solidFill>
                  <a:schemeClr val="tx1"/>
                </a:solidFill>
              </a:rPr>
              <a:t> Use your AAMC ID and password to login to the NRMP’s </a:t>
            </a:r>
            <a:r>
              <a:rPr lang="en-US" b="1" i="1" dirty="0">
                <a:solidFill>
                  <a:schemeClr val="accent1"/>
                </a:solidFill>
              </a:rPr>
              <a:t>Registration, Ranking, and </a:t>
            </a:r>
            <a:r>
              <a:rPr lang="en-US" b="1" i="1" dirty="0" err="1" smtClean="0">
                <a:solidFill>
                  <a:schemeClr val="accent1"/>
                </a:solidFill>
              </a:rPr>
              <a:t>Results</a:t>
            </a:r>
            <a:r>
              <a:rPr lang="en-US" sz="1600" b="1" i="1" baseline="30000" dirty="0" err="1" smtClean="0">
                <a:solidFill>
                  <a:srgbClr val="000000"/>
                </a:solidFill>
              </a:rPr>
              <a:t>SM</a:t>
            </a:r>
            <a:r>
              <a:rPr lang="en-US" b="1" i="1" baseline="30000" dirty="0" smtClean="0">
                <a:solidFill>
                  <a:srgbClr val="000000"/>
                </a:solidFill>
              </a:rPr>
              <a:t> </a:t>
            </a:r>
            <a:r>
              <a:rPr lang="en-US" b="1" dirty="0" smtClean="0">
                <a:solidFill>
                  <a:schemeClr val="tx1"/>
                </a:solidFill>
              </a:rPr>
              <a:t>(</a:t>
            </a:r>
            <a:r>
              <a:rPr lang="en-US" b="1" i="1" dirty="0" smtClean="0">
                <a:solidFill>
                  <a:schemeClr val="accent1"/>
                </a:solidFill>
              </a:rPr>
              <a:t>R3</a:t>
            </a:r>
            <a:r>
              <a:rPr lang="en-US" sz="1600" b="1" baseline="30000" dirty="0" smtClean="0">
                <a:solidFill>
                  <a:srgbClr val="000000"/>
                </a:solidFill>
              </a:rPr>
              <a:t>SM</a:t>
            </a:r>
            <a:r>
              <a:rPr lang="en-US" b="1" dirty="0" smtClean="0">
                <a:solidFill>
                  <a:schemeClr val="tx1"/>
                </a:solidFill>
              </a:rPr>
              <a:t>) system</a:t>
            </a:r>
            <a:endParaRPr lang="en-US" b="1" dirty="0">
              <a:solidFill>
                <a:schemeClr val="tx1"/>
              </a:solidFill>
            </a:endParaRPr>
          </a:p>
          <a:p>
            <a:pPr marL="342900" indent="-342900" defTabSz="889000" eaLnBrk="0" hangingPunct="0">
              <a:lnSpc>
                <a:spcPct val="120000"/>
              </a:lnSpc>
              <a:spcBef>
                <a:spcPct val="50000"/>
              </a:spcBef>
              <a:buClr>
                <a:schemeClr val="accent1"/>
              </a:buClr>
              <a:buSzPct val="90000"/>
              <a:buFont typeface="Wingdings" pitchFamily="2" charset="2"/>
              <a:buChar char="Ø"/>
            </a:pPr>
            <a:r>
              <a:rPr lang="en-US" b="1" dirty="0">
                <a:solidFill>
                  <a:schemeClr val="tx1"/>
                </a:solidFill>
              </a:rPr>
              <a:t> Couples must register both partners’ AAMC IDs in their NRMP files </a:t>
            </a:r>
          </a:p>
          <a:p>
            <a:pPr marL="342900" indent="-342900" defTabSz="889000" eaLnBrk="0" hangingPunct="0">
              <a:lnSpc>
                <a:spcPct val="120000"/>
              </a:lnSpc>
              <a:spcBef>
                <a:spcPct val="50000"/>
              </a:spcBef>
              <a:buClr>
                <a:schemeClr val="accent1"/>
              </a:buClr>
              <a:buSzPct val="90000"/>
              <a:buFont typeface="Wingdings" pitchFamily="2" charset="2"/>
              <a:buChar char="Ø"/>
            </a:pPr>
            <a:r>
              <a:rPr lang="en-US" b="1" dirty="0">
                <a:solidFill>
                  <a:schemeClr val="tx1"/>
                </a:solidFill>
              </a:rPr>
              <a:t> Your NRMP/AAMC ID and your ERAS/AAMC ID must be the same </a:t>
            </a:r>
            <a:endParaRPr lang="en-US" sz="2800" b="1" dirty="0">
              <a:solidFill>
                <a:schemeClr val="tx1"/>
              </a:solidFill>
            </a:endParaRPr>
          </a:p>
          <a:p>
            <a:pPr defTabSz="889000" eaLnBrk="0" hangingPunct="0">
              <a:lnSpc>
                <a:spcPct val="88000"/>
              </a:lnSpc>
              <a:spcBef>
                <a:spcPct val="50000"/>
              </a:spcBef>
              <a:buClr>
                <a:srgbClr val="DADDFE"/>
              </a:buClr>
              <a:buSzPct val="90000"/>
            </a:pPr>
            <a:endParaRPr lang="en-US" sz="2800" b="1" dirty="0">
              <a:solidFill>
                <a:schemeClr val="tx1"/>
              </a:solidFill>
            </a:endParaRPr>
          </a:p>
        </p:txBody>
      </p:sp>
    </p:spTree>
    <p:extLst>
      <p:ext uri="{BB962C8B-B14F-4D97-AF65-F5344CB8AC3E}">
        <p14:creationId xmlns:p14="http://schemas.microsoft.com/office/powerpoint/2010/main" val="2761039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3"/>
          <p:cNvSpPr>
            <a:spLocks noChangeArrowheads="1"/>
          </p:cNvSpPr>
          <p:nvPr/>
        </p:nvSpPr>
        <p:spPr bwMode="auto">
          <a:xfrm>
            <a:off x="6477000" y="2514600"/>
            <a:ext cx="714375" cy="838200"/>
          </a:xfrm>
          <a:prstGeom prst="downArrow">
            <a:avLst>
              <a:gd name="adj1" fmla="val 50000"/>
              <a:gd name="adj2" fmla="val 29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007D7D"/>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25" y="86117"/>
            <a:ext cx="6659969" cy="5962258"/>
          </a:xfrm>
          <a:prstGeom prst="rect">
            <a:avLst/>
          </a:prstGeom>
          <a:ln w="28575">
            <a:solidFill>
              <a:schemeClr val="tx1"/>
            </a:solidFill>
          </a:ln>
        </p:spPr>
      </p:pic>
    </p:spTree>
    <p:extLst>
      <p:ext uri="{BB962C8B-B14F-4D97-AF65-F5344CB8AC3E}">
        <p14:creationId xmlns:p14="http://schemas.microsoft.com/office/powerpoint/2010/main" val="3116932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52400"/>
            <a:ext cx="8386763" cy="620713"/>
          </a:xfrm>
        </p:spPr>
        <p:txBody>
          <a:bodyPr/>
          <a:lstStyle/>
          <a:p>
            <a:pPr algn="ctr"/>
            <a:r>
              <a:rPr lang="en-US" b="1" dirty="0" smtClean="0">
                <a:solidFill>
                  <a:schemeClr val="accent1"/>
                </a:solidFill>
                <a:latin typeface="Arial" pitchFamily="34" charset="0"/>
              </a:rPr>
              <a:t>Couples Information</a:t>
            </a:r>
          </a:p>
        </p:txBody>
      </p:sp>
      <p:sp>
        <p:nvSpPr>
          <p:cNvPr id="23555" name="Rectangle 3"/>
          <p:cNvSpPr>
            <a:spLocks noGrp="1" noChangeArrowheads="1"/>
          </p:cNvSpPr>
          <p:nvPr>
            <p:ph type="body" idx="1"/>
          </p:nvPr>
        </p:nvSpPr>
        <p:spPr>
          <a:xfrm>
            <a:off x="373251" y="873072"/>
            <a:ext cx="8382000" cy="4767263"/>
          </a:xfrm>
        </p:spPr>
        <p:txBody>
          <a:bodyPr/>
          <a:lstStyle/>
          <a:p>
            <a:pPr marL="342900" indent="-342900">
              <a:lnSpc>
                <a:spcPct val="68000"/>
              </a:lnSpc>
              <a:buClr>
                <a:schemeClr val="accent1"/>
              </a:buClr>
              <a:buFont typeface="Wingdings" pitchFamily="2" charset="2"/>
              <a:buChar char="Ø"/>
            </a:pPr>
            <a:r>
              <a:rPr lang="en-US" sz="2200" b="1" dirty="0" smtClean="0"/>
              <a:t>Any two applicants can couple.  A $15 per partner couples fee must be paid.</a:t>
            </a:r>
          </a:p>
          <a:p>
            <a:pPr marL="342900" indent="-342900">
              <a:lnSpc>
                <a:spcPct val="68000"/>
              </a:lnSpc>
              <a:buClr>
                <a:schemeClr val="accent1"/>
              </a:buClr>
              <a:buFont typeface="Wingdings" pitchFamily="2" charset="2"/>
              <a:buChar char="Ø"/>
            </a:pPr>
            <a:r>
              <a:rPr lang="en-US" sz="2200" b="1" dirty="0" smtClean="0"/>
              <a:t>30 </a:t>
            </a:r>
            <a:r>
              <a:rPr lang="en-US" sz="2200" b="1" u="sng" dirty="0" smtClean="0"/>
              <a:t>unique programs</a:t>
            </a:r>
            <a:r>
              <a:rPr lang="en-US" sz="2200" b="1" dirty="0" smtClean="0"/>
              <a:t> can be ranked by each partner before extra rank fees apply.</a:t>
            </a:r>
          </a:p>
          <a:p>
            <a:pPr marL="342900" indent="-342900">
              <a:lnSpc>
                <a:spcPct val="68000"/>
              </a:lnSpc>
              <a:buClr>
                <a:schemeClr val="accent1"/>
              </a:buClr>
              <a:buFont typeface="Wingdings" pitchFamily="2" charset="2"/>
              <a:buChar char="Ø"/>
            </a:pPr>
            <a:r>
              <a:rPr lang="en-US" sz="2200" b="1" dirty="0" smtClean="0"/>
              <a:t>Each partner enters his/her own list.  Lists </a:t>
            </a:r>
            <a:r>
              <a:rPr lang="en-US" sz="2200" b="1" u="sng" dirty="0" smtClean="0"/>
              <a:t>MUST</a:t>
            </a:r>
            <a:r>
              <a:rPr lang="en-US" sz="2200" b="1" dirty="0" smtClean="0"/>
              <a:t> have equal number of ranks.</a:t>
            </a:r>
          </a:p>
          <a:p>
            <a:pPr marL="342900" indent="-342900">
              <a:lnSpc>
                <a:spcPct val="68000"/>
              </a:lnSpc>
              <a:buClr>
                <a:schemeClr val="accent1"/>
              </a:buClr>
              <a:buFont typeface="Wingdings" pitchFamily="2" charset="2"/>
              <a:buChar char="Ø"/>
            </a:pPr>
            <a:r>
              <a:rPr lang="en-US" sz="2200" b="1" dirty="0" smtClean="0"/>
              <a:t>Applicants participating as a couple can rank the same program more than once.</a:t>
            </a:r>
          </a:p>
          <a:p>
            <a:pPr marL="342900" indent="-342900">
              <a:lnSpc>
                <a:spcPct val="68000"/>
              </a:lnSpc>
              <a:buClr>
                <a:schemeClr val="accent1"/>
              </a:buClr>
              <a:buFont typeface="Wingdings" pitchFamily="2" charset="2"/>
              <a:buChar char="Ø"/>
            </a:pPr>
            <a:r>
              <a:rPr lang="en-US" sz="2200" b="1" dirty="0" smtClean="0"/>
              <a:t>Applicants decide what constitutes an acceptable pair of programs. NRMP does not check this information.</a:t>
            </a:r>
          </a:p>
          <a:p>
            <a:pPr marL="342900" indent="-342900">
              <a:lnSpc>
                <a:spcPct val="68000"/>
              </a:lnSpc>
              <a:buClr>
                <a:schemeClr val="accent1"/>
              </a:buClr>
              <a:buFont typeface="Wingdings" pitchFamily="2" charset="2"/>
              <a:buChar char="Ø"/>
            </a:pPr>
            <a:r>
              <a:rPr lang="en-US" sz="2200" b="1" dirty="0" smtClean="0"/>
              <a:t>Use special code (999999999) to indicate when one partner is willing to go unmatched if the other partner matches. Code should be used at bottom of lists when other acceptable program pairs have been exhausted. </a:t>
            </a:r>
          </a:p>
          <a:p>
            <a:pPr marL="342900" indent="-342900">
              <a:lnSpc>
                <a:spcPct val="68000"/>
              </a:lnSpc>
              <a:buClr>
                <a:schemeClr val="accent1"/>
              </a:buClr>
              <a:buFont typeface="Wingdings" pitchFamily="2" charset="2"/>
              <a:buChar char="Ø"/>
            </a:pPr>
            <a:r>
              <a:rPr lang="en-US" sz="2200" b="1" dirty="0" smtClean="0"/>
              <a:t>Couples are matched on PRIMARY list only – supplemental rank order lists are </a:t>
            </a:r>
            <a:r>
              <a:rPr lang="en-US" sz="2200" b="1" u="sng" dirty="0" smtClean="0"/>
              <a:t>NOT</a:t>
            </a:r>
            <a:r>
              <a:rPr lang="en-US" sz="2200" b="1" dirty="0" smtClean="0"/>
              <a:t> linked.</a:t>
            </a:r>
          </a:p>
          <a:p>
            <a:pPr marL="0" indent="0">
              <a:lnSpc>
                <a:spcPct val="68000"/>
              </a:lnSpc>
            </a:pPr>
            <a:endParaRPr lang="en-US" sz="2400" b="1" dirty="0" smtClean="0"/>
          </a:p>
        </p:txBody>
      </p:sp>
    </p:spTree>
    <p:extLst>
      <p:ext uri="{BB962C8B-B14F-4D97-AF65-F5344CB8AC3E}">
        <p14:creationId xmlns:p14="http://schemas.microsoft.com/office/powerpoint/2010/main" val="22134776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381000"/>
            <a:ext cx="8386763" cy="620713"/>
          </a:xfrm>
        </p:spPr>
        <p:txBody>
          <a:bodyPr/>
          <a:lstStyle/>
          <a:p>
            <a:pPr algn="ctr"/>
            <a:r>
              <a:rPr lang="en-US" b="1" dirty="0" smtClean="0">
                <a:solidFill>
                  <a:schemeClr val="accent1"/>
                </a:solidFill>
                <a:latin typeface="Arial" pitchFamily="34" charset="0"/>
              </a:rPr>
              <a:t>Couples Verification</a:t>
            </a:r>
          </a:p>
        </p:txBody>
      </p:sp>
      <p:sp>
        <p:nvSpPr>
          <p:cNvPr id="24580" name="Rectangle 5"/>
          <p:cNvSpPr>
            <a:spLocks noChangeArrowheads="1"/>
          </p:cNvSpPr>
          <p:nvPr/>
        </p:nvSpPr>
        <p:spPr bwMode="auto">
          <a:xfrm>
            <a:off x="6705600" y="2590800"/>
            <a:ext cx="1295400" cy="228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117" y="1423425"/>
            <a:ext cx="7485715" cy="3695238"/>
          </a:xfrm>
        </p:spPr>
      </p:pic>
    </p:spTree>
    <p:extLst>
      <p:ext uri="{BB962C8B-B14F-4D97-AF65-F5344CB8AC3E}">
        <p14:creationId xmlns:p14="http://schemas.microsoft.com/office/powerpoint/2010/main" val="7146625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14400" y="228600"/>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a:solidFill>
                  <a:schemeClr val="accent1"/>
                </a:solidFill>
              </a:rPr>
              <a:t>NRMP Fees</a:t>
            </a:r>
          </a:p>
        </p:txBody>
      </p:sp>
      <p:sp>
        <p:nvSpPr>
          <p:cNvPr id="25603" name="Text Box 3"/>
          <p:cNvSpPr txBox="1">
            <a:spLocks noChangeArrowheads="1"/>
          </p:cNvSpPr>
          <p:nvPr/>
        </p:nvSpPr>
        <p:spPr bwMode="auto">
          <a:xfrm>
            <a:off x="457200" y="914400"/>
            <a:ext cx="8382000" cy="530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342900" indent="-342900">
              <a:lnSpc>
                <a:spcPct val="85000"/>
              </a:lnSpc>
              <a:spcBef>
                <a:spcPct val="50000"/>
              </a:spcBef>
              <a:buClr>
                <a:schemeClr val="accent1"/>
              </a:buClr>
              <a:buFont typeface="Wingdings" pitchFamily="2" charset="2"/>
              <a:buChar char="Ø"/>
            </a:pPr>
            <a:r>
              <a:rPr lang="en-US" sz="2200" b="1" dirty="0" smtClean="0"/>
              <a:t>Registration </a:t>
            </a:r>
            <a:r>
              <a:rPr lang="en-US" sz="2200" b="1" dirty="0"/>
              <a:t>fee		$50</a:t>
            </a:r>
          </a:p>
          <a:p>
            <a:pPr marL="342900" indent="-342900">
              <a:lnSpc>
                <a:spcPct val="85000"/>
              </a:lnSpc>
              <a:spcBef>
                <a:spcPct val="50000"/>
              </a:spcBef>
              <a:buClr>
                <a:schemeClr val="accent1"/>
              </a:buClr>
              <a:buFont typeface="Wingdings" pitchFamily="2" charset="2"/>
              <a:buChar char="Ø"/>
            </a:pPr>
            <a:r>
              <a:rPr lang="en-US" sz="2200" b="1" dirty="0" smtClean="0"/>
              <a:t>Late registration</a:t>
            </a:r>
            <a:r>
              <a:rPr lang="en-US" sz="2200" b="1" dirty="0"/>
              <a:t>	</a:t>
            </a:r>
            <a:r>
              <a:rPr lang="en-US" sz="2200" b="1" dirty="0" smtClean="0"/>
              <a:t>	$</a:t>
            </a:r>
            <a:r>
              <a:rPr lang="en-US" sz="2200" b="1" dirty="0"/>
              <a:t>50 additional (after Nov 30</a:t>
            </a:r>
            <a:r>
              <a:rPr lang="en-US" sz="2200" b="1" dirty="0" smtClean="0"/>
              <a:t>)</a:t>
            </a:r>
          </a:p>
          <a:p>
            <a:pPr marL="342900" indent="-342900">
              <a:lnSpc>
                <a:spcPct val="85000"/>
              </a:lnSpc>
              <a:spcBef>
                <a:spcPct val="50000"/>
              </a:spcBef>
              <a:buClr>
                <a:schemeClr val="accent1"/>
              </a:buClr>
              <a:buFont typeface="Wingdings" pitchFamily="2" charset="2"/>
              <a:buChar char="Ø"/>
            </a:pPr>
            <a:endParaRPr lang="en-US" sz="2200" b="1" dirty="0"/>
          </a:p>
          <a:p>
            <a:pPr marL="342900" indent="-342900">
              <a:lnSpc>
                <a:spcPct val="85000"/>
              </a:lnSpc>
              <a:spcBef>
                <a:spcPct val="50000"/>
              </a:spcBef>
              <a:buClr>
                <a:schemeClr val="accent1"/>
              </a:buClr>
              <a:buFont typeface="Wingdings" pitchFamily="2" charset="2"/>
              <a:buChar char="Ø"/>
            </a:pPr>
            <a:r>
              <a:rPr lang="en-US" sz="2200" b="1" dirty="0" smtClean="0"/>
              <a:t>Couples</a:t>
            </a:r>
            <a:r>
              <a:rPr lang="en-US" sz="2200" b="1" dirty="0"/>
              <a:t>			$15 per </a:t>
            </a:r>
            <a:r>
              <a:rPr lang="en-US" sz="2200" b="1" dirty="0" smtClean="0"/>
              <a:t>partner</a:t>
            </a:r>
            <a:endParaRPr lang="en-US" sz="2200" b="1" dirty="0"/>
          </a:p>
          <a:p>
            <a:pPr marL="342900" indent="-342900">
              <a:lnSpc>
                <a:spcPct val="85000"/>
              </a:lnSpc>
              <a:spcBef>
                <a:spcPct val="50000"/>
              </a:spcBef>
              <a:buClr>
                <a:schemeClr val="accent1"/>
              </a:buClr>
              <a:buFont typeface="Wingdings" pitchFamily="2" charset="2"/>
              <a:buChar char="Ø"/>
            </a:pPr>
            <a:r>
              <a:rPr lang="en-US" sz="2200" b="1" dirty="0" smtClean="0"/>
              <a:t>Primary </a:t>
            </a:r>
            <a:r>
              <a:rPr lang="en-US" sz="2200" b="1" dirty="0"/>
              <a:t>ROL 		1-20 programs: No charge</a:t>
            </a:r>
          </a:p>
          <a:p>
            <a:pPr marL="342900" indent="-342900">
              <a:lnSpc>
                <a:spcPct val="65000"/>
              </a:lnSpc>
              <a:spcBef>
                <a:spcPct val="50000"/>
              </a:spcBef>
              <a:buClr>
                <a:schemeClr val="accent1"/>
              </a:buClr>
              <a:buFont typeface="Wingdings" pitchFamily="2" charset="2"/>
              <a:buChar char="Ø"/>
            </a:pPr>
            <a:r>
              <a:rPr lang="en-US" sz="2200" b="1" dirty="0" smtClean="0"/>
              <a:t>Additional </a:t>
            </a:r>
            <a:r>
              <a:rPr lang="en-US" sz="2200" b="1" dirty="0"/>
              <a:t>programs	$30 per program ranked</a:t>
            </a:r>
          </a:p>
          <a:p>
            <a:pPr marL="342900" indent="-342900">
              <a:lnSpc>
                <a:spcPct val="65000"/>
              </a:lnSpc>
              <a:spcBef>
                <a:spcPct val="50000"/>
              </a:spcBef>
              <a:buClr>
                <a:schemeClr val="accent1"/>
              </a:buClr>
              <a:buFont typeface="Wingdings" pitchFamily="2" charset="2"/>
              <a:buChar char="Ø"/>
            </a:pPr>
            <a:endParaRPr lang="en-US" sz="2200" b="1" dirty="0"/>
          </a:p>
          <a:p>
            <a:pPr marL="342900" indent="-342900">
              <a:lnSpc>
                <a:spcPct val="55000"/>
              </a:lnSpc>
              <a:spcBef>
                <a:spcPct val="50000"/>
              </a:spcBef>
              <a:buClr>
                <a:schemeClr val="accent1"/>
              </a:buClr>
              <a:buFont typeface="Wingdings" pitchFamily="2" charset="2"/>
              <a:buChar char="Ø"/>
            </a:pPr>
            <a:r>
              <a:rPr lang="en-US" sz="2200" b="1" dirty="0" smtClean="0"/>
              <a:t>Supplemental </a:t>
            </a:r>
            <a:r>
              <a:rPr lang="en-US" sz="2200" b="1" dirty="0"/>
              <a:t>ROL(s)	1-20 programs: No charge</a:t>
            </a:r>
          </a:p>
          <a:p>
            <a:pPr marL="342900" indent="-342900">
              <a:lnSpc>
                <a:spcPct val="55000"/>
              </a:lnSpc>
              <a:spcBef>
                <a:spcPct val="50000"/>
              </a:spcBef>
              <a:buClr>
                <a:schemeClr val="accent1"/>
              </a:buClr>
              <a:buFont typeface="Wingdings" pitchFamily="2" charset="2"/>
              <a:buChar char="Ø"/>
            </a:pPr>
            <a:r>
              <a:rPr lang="en-US" sz="2200" b="1" dirty="0" smtClean="0"/>
              <a:t>Additional </a:t>
            </a:r>
            <a:r>
              <a:rPr lang="en-US" sz="2200" b="1" dirty="0"/>
              <a:t>programs	$30 per program ranked on all</a:t>
            </a:r>
          </a:p>
          <a:p>
            <a:pPr>
              <a:lnSpc>
                <a:spcPct val="55000"/>
              </a:lnSpc>
              <a:spcBef>
                <a:spcPct val="50000"/>
              </a:spcBef>
              <a:buClr>
                <a:schemeClr val="accent1"/>
              </a:buClr>
            </a:pPr>
            <a:r>
              <a:rPr lang="en-US" sz="2200" dirty="0" smtClean="0"/>
              <a:t>	</a:t>
            </a:r>
            <a:r>
              <a:rPr lang="en-US" sz="2200" b="1" dirty="0"/>
              <a:t>			 supplemental lists combined</a:t>
            </a:r>
          </a:p>
          <a:p>
            <a:pPr marL="342900" indent="-342900">
              <a:lnSpc>
                <a:spcPct val="55000"/>
              </a:lnSpc>
              <a:spcBef>
                <a:spcPct val="50000"/>
              </a:spcBef>
              <a:buClr>
                <a:schemeClr val="accent1"/>
              </a:buClr>
              <a:buFont typeface="Wingdings" pitchFamily="2" charset="2"/>
              <a:buChar char="Ø"/>
            </a:pPr>
            <a:endParaRPr lang="en-US" sz="2200" b="1" dirty="0"/>
          </a:p>
          <a:p>
            <a:pPr marL="342900" indent="-342900">
              <a:lnSpc>
                <a:spcPct val="55000"/>
              </a:lnSpc>
              <a:spcBef>
                <a:spcPct val="50000"/>
              </a:spcBef>
              <a:buClr>
                <a:schemeClr val="accent1"/>
              </a:buClr>
              <a:buFont typeface="Wingdings" pitchFamily="2" charset="2"/>
              <a:buChar char="Ø"/>
            </a:pPr>
            <a:r>
              <a:rPr lang="en-US" sz="2200" b="1" dirty="0" smtClean="0"/>
              <a:t>Couples </a:t>
            </a:r>
            <a:r>
              <a:rPr lang="en-US" sz="2200" b="1" dirty="0"/>
              <a:t>ROL		30 programs before extra </a:t>
            </a:r>
          </a:p>
          <a:p>
            <a:pPr>
              <a:lnSpc>
                <a:spcPct val="55000"/>
              </a:lnSpc>
              <a:spcBef>
                <a:spcPct val="50000"/>
              </a:spcBef>
              <a:buClr>
                <a:schemeClr val="accent1"/>
              </a:buClr>
            </a:pPr>
            <a:r>
              <a:rPr lang="en-US" sz="2200" b="1" dirty="0"/>
              <a:t> 				fees are charged</a:t>
            </a:r>
            <a:r>
              <a:rPr lang="en-US" sz="2200" b="1" dirty="0">
                <a:solidFill>
                  <a:srgbClr val="003366"/>
                </a:solidFill>
              </a:rPr>
              <a:t>                                                                	</a:t>
            </a:r>
          </a:p>
        </p:txBody>
      </p:sp>
    </p:spTree>
    <p:extLst>
      <p:ext uri="{BB962C8B-B14F-4D97-AF65-F5344CB8AC3E}">
        <p14:creationId xmlns:p14="http://schemas.microsoft.com/office/powerpoint/2010/main" val="3412137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143000" y="304800"/>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a:solidFill>
                  <a:schemeClr val="accent1"/>
                </a:solidFill>
              </a:rPr>
              <a:t>Deadlines and Dates</a:t>
            </a:r>
          </a:p>
        </p:txBody>
      </p:sp>
      <p:sp>
        <p:nvSpPr>
          <p:cNvPr id="26627" name="Text Box 3"/>
          <p:cNvSpPr txBox="1">
            <a:spLocks noChangeArrowheads="1"/>
          </p:cNvSpPr>
          <p:nvPr/>
        </p:nvSpPr>
        <p:spPr bwMode="auto">
          <a:xfrm>
            <a:off x="533400" y="1031875"/>
            <a:ext cx="8077200"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342900" indent="-342900">
              <a:lnSpc>
                <a:spcPct val="85000"/>
              </a:lnSpc>
              <a:spcBef>
                <a:spcPct val="50000"/>
              </a:spcBef>
              <a:buClr>
                <a:schemeClr val="accent1"/>
              </a:buClr>
              <a:buFont typeface="Wingdings" pitchFamily="2" charset="2"/>
              <a:buChar char="Ø"/>
            </a:pPr>
            <a:r>
              <a:rPr lang="en-US" b="1" dirty="0"/>
              <a:t> January 15, </a:t>
            </a:r>
            <a:r>
              <a:rPr lang="en-US" b="1" dirty="0" smtClean="0"/>
              <a:t>2013</a:t>
            </a:r>
            <a:r>
              <a:rPr lang="en-US" b="1" dirty="0"/>
              <a:t>	</a:t>
            </a:r>
            <a:r>
              <a:rPr lang="en-US" b="1" dirty="0" smtClean="0"/>
              <a:t>Ranking </a:t>
            </a:r>
            <a:r>
              <a:rPr lang="en-US" b="1" dirty="0"/>
              <a:t>opens in R3	</a:t>
            </a:r>
          </a:p>
          <a:p>
            <a:pPr marL="342900" indent="-342900">
              <a:lnSpc>
                <a:spcPct val="65000"/>
              </a:lnSpc>
              <a:spcBef>
                <a:spcPct val="50000"/>
              </a:spcBef>
              <a:buClr>
                <a:schemeClr val="accent1"/>
              </a:buClr>
              <a:buFont typeface="Wingdings" pitchFamily="2" charset="2"/>
              <a:buChar char="Ø"/>
            </a:pPr>
            <a:r>
              <a:rPr lang="en-US" b="1" dirty="0"/>
              <a:t> January 31, </a:t>
            </a:r>
            <a:r>
              <a:rPr lang="en-US" b="1" dirty="0" smtClean="0"/>
              <a:t>2013</a:t>
            </a:r>
            <a:r>
              <a:rPr lang="en-US" b="1" dirty="0"/>
              <a:t>	</a:t>
            </a:r>
            <a:r>
              <a:rPr lang="en-US" b="1" dirty="0" smtClean="0"/>
              <a:t>Final </a:t>
            </a:r>
            <a:r>
              <a:rPr lang="en-US" b="1" dirty="0"/>
              <a:t>program quotas </a:t>
            </a:r>
          </a:p>
          <a:p>
            <a:pPr marL="342900" indent="-342900">
              <a:lnSpc>
                <a:spcPct val="65000"/>
              </a:lnSpc>
              <a:spcBef>
                <a:spcPct val="50000"/>
              </a:spcBef>
              <a:buClr>
                <a:schemeClr val="accent1"/>
              </a:buClr>
              <a:buFont typeface="Wingdings" pitchFamily="2" charset="2"/>
              <a:buChar char="Ø"/>
            </a:pPr>
            <a:r>
              <a:rPr lang="en-US" b="1" dirty="0"/>
              <a:t> February </a:t>
            </a:r>
            <a:r>
              <a:rPr lang="en-US" b="1" dirty="0" smtClean="0"/>
              <a:t>20, 2013 </a:t>
            </a:r>
            <a:r>
              <a:rPr lang="en-US" b="1" dirty="0"/>
              <a:t>	</a:t>
            </a:r>
            <a:r>
              <a:rPr lang="en-US" b="1" dirty="0" smtClean="0"/>
              <a:t>Ranking </a:t>
            </a:r>
            <a:r>
              <a:rPr lang="en-US" b="1" dirty="0"/>
              <a:t>closes in R3</a:t>
            </a:r>
          </a:p>
          <a:p>
            <a:pPr>
              <a:lnSpc>
                <a:spcPct val="55000"/>
              </a:lnSpc>
              <a:spcBef>
                <a:spcPct val="50000"/>
              </a:spcBef>
              <a:buClr>
                <a:schemeClr val="accent1"/>
              </a:buClr>
            </a:pPr>
            <a:r>
              <a:rPr lang="en-US" dirty="0" smtClean="0"/>
              <a:t>     </a:t>
            </a:r>
            <a:r>
              <a:rPr lang="en-US" b="1" dirty="0" smtClean="0"/>
              <a:t>9:00 </a:t>
            </a:r>
            <a:r>
              <a:rPr lang="en-US" b="1" dirty="0"/>
              <a:t>p.m. </a:t>
            </a:r>
            <a:r>
              <a:rPr lang="en-US" b="1" dirty="0" smtClean="0"/>
              <a:t>eastern</a:t>
            </a:r>
            <a:endParaRPr lang="en-US" b="1" dirty="0"/>
          </a:p>
          <a:p>
            <a:pPr marL="342900" indent="-342900">
              <a:lnSpc>
                <a:spcPct val="55000"/>
              </a:lnSpc>
              <a:spcBef>
                <a:spcPct val="50000"/>
              </a:spcBef>
              <a:buClr>
                <a:schemeClr val="accent1"/>
              </a:buClr>
              <a:buFont typeface="Wingdings" pitchFamily="2" charset="2"/>
              <a:buChar char="Ø"/>
            </a:pPr>
            <a:endParaRPr lang="en-US" b="1" dirty="0"/>
          </a:p>
          <a:p>
            <a:pPr marL="342900" indent="-342900">
              <a:lnSpc>
                <a:spcPct val="55000"/>
              </a:lnSpc>
              <a:spcBef>
                <a:spcPct val="50000"/>
              </a:spcBef>
              <a:buClr>
                <a:schemeClr val="accent1"/>
              </a:buClr>
              <a:buFont typeface="Wingdings" pitchFamily="2" charset="2"/>
              <a:buChar char="Ø"/>
            </a:pPr>
            <a:r>
              <a:rPr lang="en-US" b="1" dirty="0"/>
              <a:t> March </a:t>
            </a:r>
            <a:r>
              <a:rPr lang="en-US" b="1" dirty="0" smtClean="0"/>
              <a:t>11, 2013</a:t>
            </a:r>
            <a:r>
              <a:rPr lang="en-US" b="1" dirty="0"/>
              <a:t>		Did I </a:t>
            </a:r>
            <a:r>
              <a:rPr lang="en-US" b="1" dirty="0" smtClean="0"/>
              <a:t>match</a:t>
            </a:r>
            <a:r>
              <a:rPr lang="en-US" b="1" dirty="0"/>
              <a:t>?</a:t>
            </a:r>
          </a:p>
          <a:p>
            <a:pPr>
              <a:lnSpc>
                <a:spcPct val="55000"/>
              </a:lnSpc>
              <a:spcBef>
                <a:spcPct val="50000"/>
              </a:spcBef>
              <a:buClr>
                <a:schemeClr val="accent1"/>
              </a:buClr>
            </a:pPr>
            <a:r>
              <a:rPr lang="en-US" dirty="0"/>
              <a:t> </a:t>
            </a:r>
            <a:r>
              <a:rPr lang="en-US" dirty="0" smtClean="0"/>
              <a:t>    12:00 </a:t>
            </a:r>
            <a:r>
              <a:rPr lang="en-US" b="1" dirty="0" smtClean="0"/>
              <a:t>noon </a:t>
            </a:r>
            <a:r>
              <a:rPr lang="en-US" b="1" dirty="0"/>
              <a:t>eastern</a:t>
            </a:r>
          </a:p>
          <a:p>
            <a:pPr marL="342900" indent="-342900">
              <a:lnSpc>
                <a:spcPct val="55000"/>
              </a:lnSpc>
              <a:spcBef>
                <a:spcPct val="50000"/>
              </a:spcBef>
              <a:buClr>
                <a:schemeClr val="accent1"/>
              </a:buClr>
              <a:buFont typeface="Wingdings" pitchFamily="2" charset="2"/>
              <a:buChar char="Ø"/>
            </a:pPr>
            <a:endParaRPr lang="en-US" b="1" dirty="0"/>
          </a:p>
          <a:p>
            <a:pPr marL="342900" indent="-342900">
              <a:lnSpc>
                <a:spcPct val="55000"/>
              </a:lnSpc>
              <a:spcBef>
                <a:spcPct val="50000"/>
              </a:spcBef>
              <a:buClr>
                <a:schemeClr val="accent1"/>
              </a:buClr>
              <a:buFont typeface="Wingdings" pitchFamily="2" charset="2"/>
              <a:buChar char="Ø"/>
            </a:pPr>
            <a:r>
              <a:rPr lang="en-US" b="1" dirty="0"/>
              <a:t> March </a:t>
            </a:r>
            <a:r>
              <a:rPr lang="en-US" b="1" dirty="0" smtClean="0"/>
              <a:t>11, 2013</a:t>
            </a:r>
            <a:r>
              <a:rPr lang="en-US" b="1" dirty="0"/>
              <a:t>		List of Unfilled Programs</a:t>
            </a:r>
          </a:p>
          <a:p>
            <a:pPr>
              <a:lnSpc>
                <a:spcPct val="55000"/>
              </a:lnSpc>
              <a:spcBef>
                <a:spcPct val="50000"/>
              </a:spcBef>
              <a:buClr>
                <a:schemeClr val="accent1"/>
              </a:buClr>
            </a:pPr>
            <a:r>
              <a:rPr lang="en-US" dirty="0" smtClean="0"/>
              <a:t>     12:00 </a:t>
            </a:r>
            <a:r>
              <a:rPr lang="en-US" b="1" dirty="0" smtClean="0"/>
              <a:t>noon </a:t>
            </a:r>
            <a:r>
              <a:rPr lang="en-US" b="1" dirty="0"/>
              <a:t>eastern 	</a:t>
            </a:r>
            <a:r>
              <a:rPr lang="en-US" b="1" dirty="0" smtClean="0"/>
              <a:t>(</a:t>
            </a:r>
            <a:r>
              <a:rPr lang="en-US" b="1" dirty="0"/>
              <a:t>SOAP begins)</a:t>
            </a:r>
          </a:p>
          <a:p>
            <a:pPr>
              <a:lnSpc>
                <a:spcPct val="45000"/>
              </a:lnSpc>
              <a:spcBef>
                <a:spcPct val="50000"/>
              </a:spcBef>
              <a:buClr>
                <a:schemeClr val="accent1"/>
              </a:buClr>
            </a:pPr>
            <a:endParaRPr lang="en-US" b="1" dirty="0"/>
          </a:p>
          <a:p>
            <a:pPr marL="342900" indent="-342900">
              <a:lnSpc>
                <a:spcPct val="45000"/>
              </a:lnSpc>
              <a:spcBef>
                <a:spcPct val="50000"/>
              </a:spcBef>
              <a:buClr>
                <a:schemeClr val="accent1"/>
              </a:buClr>
              <a:buFont typeface="Wingdings" pitchFamily="2" charset="2"/>
              <a:buChar char="Ø"/>
            </a:pPr>
            <a:r>
              <a:rPr lang="en-US" b="1" dirty="0"/>
              <a:t> March </a:t>
            </a:r>
            <a:r>
              <a:rPr lang="en-US" b="1" dirty="0" smtClean="0"/>
              <a:t>15, 2013</a:t>
            </a:r>
            <a:r>
              <a:rPr lang="en-US" b="1" dirty="0"/>
              <a:t>		Match Day</a:t>
            </a:r>
          </a:p>
          <a:p>
            <a:pPr>
              <a:lnSpc>
                <a:spcPct val="55000"/>
              </a:lnSpc>
              <a:spcBef>
                <a:spcPct val="50000"/>
              </a:spcBef>
              <a:buClr>
                <a:schemeClr val="accent1"/>
              </a:buClr>
            </a:pPr>
            <a:r>
              <a:rPr lang="en-US" dirty="0"/>
              <a:t> </a:t>
            </a:r>
            <a:r>
              <a:rPr lang="en-US" dirty="0" smtClean="0"/>
              <a:t>    </a:t>
            </a:r>
            <a:r>
              <a:rPr lang="en-US" b="1" dirty="0" smtClean="0"/>
              <a:t>1:00 </a:t>
            </a:r>
            <a:r>
              <a:rPr lang="en-US" b="1" dirty="0"/>
              <a:t>p.m. eastern	</a:t>
            </a:r>
            <a:r>
              <a:rPr lang="en-US" b="1" dirty="0" smtClean="0"/>
              <a:t>Where </a:t>
            </a:r>
            <a:r>
              <a:rPr lang="en-US" b="1" dirty="0"/>
              <a:t>Did I </a:t>
            </a:r>
            <a:r>
              <a:rPr lang="en-US" b="1" dirty="0" smtClean="0"/>
              <a:t>match</a:t>
            </a:r>
            <a:r>
              <a:rPr lang="en-US" b="1" dirty="0"/>
              <a:t>?</a:t>
            </a:r>
          </a:p>
        </p:txBody>
      </p:sp>
    </p:spTree>
    <p:extLst>
      <p:ext uri="{BB962C8B-B14F-4D97-AF65-F5344CB8AC3E}">
        <p14:creationId xmlns:p14="http://schemas.microsoft.com/office/powerpoint/2010/main" val="2317992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838200" y="381000"/>
            <a:ext cx="71628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ctr" eaLnBrk="0" hangingPunct="0">
              <a:spcBef>
                <a:spcPct val="50000"/>
              </a:spcBef>
            </a:pPr>
            <a:r>
              <a:rPr lang="en-US" sz="3600" b="1" dirty="0">
                <a:solidFill>
                  <a:schemeClr val="accent1"/>
                </a:solidFill>
              </a:rPr>
              <a:t>Strategies</a:t>
            </a:r>
          </a:p>
          <a:p>
            <a:pPr marL="342900" indent="-342900" eaLnBrk="0" hangingPunct="0">
              <a:spcBef>
                <a:spcPct val="50000"/>
              </a:spcBef>
              <a:buClr>
                <a:schemeClr val="accent1"/>
              </a:buClr>
              <a:buFont typeface="Wingdings" pitchFamily="2" charset="2"/>
              <a:buChar char="Ø"/>
            </a:pPr>
            <a:r>
              <a:rPr lang="en-US" sz="2400" b="1" dirty="0" smtClean="0">
                <a:solidFill>
                  <a:schemeClr val="tx1"/>
                </a:solidFill>
              </a:rPr>
              <a:t>Refer </a:t>
            </a:r>
            <a:r>
              <a:rPr lang="en-US" sz="2400" b="1" dirty="0">
                <a:solidFill>
                  <a:schemeClr val="tx1"/>
                </a:solidFill>
              </a:rPr>
              <a:t>to </a:t>
            </a:r>
            <a:r>
              <a:rPr lang="en-US" sz="2400" b="1" i="1" dirty="0">
                <a:solidFill>
                  <a:schemeClr val="tx1"/>
                </a:solidFill>
              </a:rPr>
              <a:t>Charting Outcomes in the </a:t>
            </a:r>
            <a:r>
              <a:rPr lang="en-US" sz="2400" b="1" i="1" dirty="0" smtClean="0">
                <a:solidFill>
                  <a:schemeClr val="tx1"/>
                </a:solidFill>
              </a:rPr>
              <a:t>Match</a:t>
            </a:r>
          </a:p>
          <a:p>
            <a:pPr marL="342900" indent="-342900" eaLnBrk="0" hangingPunct="0">
              <a:spcBef>
                <a:spcPts val="0"/>
              </a:spcBef>
              <a:buClr>
                <a:schemeClr val="accent1"/>
              </a:buClr>
              <a:buFont typeface="Wingdings" pitchFamily="2" charset="2"/>
              <a:buChar char="Ø"/>
            </a:pPr>
            <a:endParaRPr lang="en-US" sz="2400" b="1" dirty="0" smtClean="0">
              <a:solidFill>
                <a:schemeClr val="tx1"/>
              </a:solidFill>
            </a:endParaRPr>
          </a:p>
          <a:p>
            <a:pPr marL="342900" indent="-342900" eaLnBrk="0" hangingPunct="0">
              <a:spcBef>
                <a:spcPts val="0"/>
              </a:spcBef>
              <a:buClr>
                <a:schemeClr val="accent1"/>
              </a:buClr>
              <a:buFont typeface="Wingdings" pitchFamily="2" charset="2"/>
              <a:buChar char="Ø"/>
            </a:pPr>
            <a:r>
              <a:rPr lang="en-US" sz="2400" b="1" dirty="0" smtClean="0">
                <a:solidFill>
                  <a:schemeClr val="tx1"/>
                </a:solidFill>
              </a:rPr>
              <a:t>Assess </a:t>
            </a:r>
            <a:r>
              <a:rPr lang="en-US" sz="2400" b="1" dirty="0">
                <a:solidFill>
                  <a:schemeClr val="tx1"/>
                </a:solidFill>
              </a:rPr>
              <a:t>competitiveness</a:t>
            </a:r>
          </a:p>
          <a:p>
            <a:pPr lvl="1" eaLnBrk="0" hangingPunct="0">
              <a:spcBef>
                <a:spcPts val="0"/>
              </a:spcBef>
              <a:buClr>
                <a:schemeClr val="accent1"/>
              </a:buClr>
              <a:buFontTx/>
              <a:buChar char="•"/>
            </a:pPr>
            <a:r>
              <a:rPr lang="en-US" b="1" dirty="0" smtClean="0">
                <a:solidFill>
                  <a:schemeClr val="tx1"/>
                </a:solidFill>
              </a:rPr>
              <a:t> Specialty</a:t>
            </a:r>
            <a:endParaRPr lang="en-US" b="1" dirty="0">
              <a:solidFill>
                <a:schemeClr val="tx1"/>
              </a:solidFill>
            </a:endParaRPr>
          </a:p>
          <a:p>
            <a:pPr lvl="1" eaLnBrk="0" hangingPunct="0">
              <a:spcBef>
                <a:spcPts val="0"/>
              </a:spcBef>
              <a:buClr>
                <a:schemeClr val="accent1"/>
              </a:buClr>
              <a:buFontTx/>
              <a:buChar char="•"/>
            </a:pPr>
            <a:r>
              <a:rPr lang="en-US" b="1" dirty="0" smtClean="0">
                <a:solidFill>
                  <a:schemeClr val="tx1"/>
                </a:solidFill>
              </a:rPr>
              <a:t> Program</a:t>
            </a:r>
            <a:endParaRPr lang="en-US" b="1" dirty="0">
              <a:solidFill>
                <a:schemeClr val="tx1"/>
              </a:solidFill>
            </a:endParaRPr>
          </a:p>
          <a:p>
            <a:pPr lvl="1" eaLnBrk="0" hangingPunct="0">
              <a:spcBef>
                <a:spcPts val="0"/>
              </a:spcBef>
              <a:buClr>
                <a:schemeClr val="accent1"/>
              </a:buClr>
              <a:buFontTx/>
              <a:buChar char="•"/>
            </a:pPr>
            <a:r>
              <a:rPr lang="en-US" b="1" dirty="0" smtClean="0">
                <a:solidFill>
                  <a:schemeClr val="tx1"/>
                </a:solidFill>
              </a:rPr>
              <a:t> Yourself</a:t>
            </a:r>
            <a:endParaRPr lang="en-US" b="1" dirty="0">
              <a:solidFill>
                <a:schemeClr val="tx1"/>
              </a:solidFill>
            </a:endParaRPr>
          </a:p>
          <a:p>
            <a:pPr marL="342900" indent="-342900" eaLnBrk="0" hangingPunct="0">
              <a:spcBef>
                <a:spcPct val="50000"/>
              </a:spcBef>
              <a:buClr>
                <a:schemeClr val="accent1"/>
              </a:buClr>
              <a:buFont typeface="Wingdings" pitchFamily="2" charset="2"/>
              <a:buChar char="Ø"/>
            </a:pPr>
            <a:r>
              <a:rPr lang="en-US" sz="2400" b="1" dirty="0" smtClean="0">
                <a:solidFill>
                  <a:schemeClr val="tx1"/>
                </a:solidFill>
              </a:rPr>
              <a:t>Assess </a:t>
            </a:r>
            <a:r>
              <a:rPr lang="en-US" sz="2400" b="1" dirty="0">
                <a:solidFill>
                  <a:schemeClr val="tx1"/>
                </a:solidFill>
              </a:rPr>
              <a:t>the program</a:t>
            </a:r>
          </a:p>
          <a:p>
            <a:pPr marL="342900" indent="-342900" eaLnBrk="0" hangingPunct="0">
              <a:spcBef>
                <a:spcPct val="50000"/>
              </a:spcBef>
              <a:buClr>
                <a:schemeClr val="accent1"/>
              </a:buClr>
              <a:buFont typeface="Wingdings" pitchFamily="2" charset="2"/>
              <a:buChar char="Ø"/>
            </a:pPr>
            <a:r>
              <a:rPr lang="en-US" sz="2400" b="1" dirty="0" smtClean="0">
                <a:solidFill>
                  <a:schemeClr val="tx1"/>
                </a:solidFill>
              </a:rPr>
              <a:t>Make </a:t>
            </a:r>
            <a:r>
              <a:rPr lang="en-US" sz="2400" b="1" dirty="0">
                <a:solidFill>
                  <a:schemeClr val="tx1"/>
                </a:solidFill>
              </a:rPr>
              <a:t>your ROL long enough</a:t>
            </a:r>
          </a:p>
          <a:p>
            <a:pPr marL="342900" indent="-342900" eaLnBrk="0" hangingPunct="0">
              <a:spcBef>
                <a:spcPct val="50000"/>
              </a:spcBef>
              <a:buClr>
                <a:schemeClr val="accent1"/>
              </a:buClr>
              <a:buFont typeface="Wingdings" pitchFamily="2" charset="2"/>
              <a:buChar char="Ø"/>
            </a:pPr>
            <a:r>
              <a:rPr lang="en-US" sz="2400" b="1" dirty="0" smtClean="0">
                <a:solidFill>
                  <a:schemeClr val="tx1"/>
                </a:solidFill>
              </a:rPr>
              <a:t>Go </a:t>
            </a:r>
            <a:r>
              <a:rPr lang="en-US" sz="2400" b="1" dirty="0">
                <a:solidFill>
                  <a:schemeClr val="tx1"/>
                </a:solidFill>
              </a:rPr>
              <a:t>for the “reach” program</a:t>
            </a:r>
          </a:p>
          <a:p>
            <a:pPr marL="342900" indent="-342900" eaLnBrk="0" hangingPunct="0">
              <a:spcBef>
                <a:spcPct val="50000"/>
              </a:spcBef>
              <a:buClr>
                <a:schemeClr val="accent1"/>
              </a:buClr>
              <a:buFont typeface="Wingdings" pitchFamily="2" charset="2"/>
              <a:buChar char="Ø"/>
            </a:pPr>
            <a:r>
              <a:rPr lang="en-US" sz="2400" b="1" dirty="0" smtClean="0">
                <a:solidFill>
                  <a:schemeClr val="tx1"/>
                </a:solidFill>
              </a:rPr>
              <a:t>Include </a:t>
            </a:r>
            <a:r>
              <a:rPr lang="en-US" sz="2400" b="1" dirty="0">
                <a:solidFill>
                  <a:schemeClr val="tx1"/>
                </a:solidFill>
              </a:rPr>
              <a:t>a “safety” program</a:t>
            </a:r>
          </a:p>
        </p:txBody>
      </p:sp>
    </p:spTree>
    <p:extLst>
      <p:ext uri="{BB962C8B-B14F-4D97-AF65-F5344CB8AC3E}">
        <p14:creationId xmlns:p14="http://schemas.microsoft.com/office/powerpoint/2010/main" val="2488056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8600" y="3810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a:solidFill>
                  <a:schemeClr val="accent1"/>
                </a:solidFill>
              </a:rPr>
              <a:t>How the Match Algorithm Works</a:t>
            </a:r>
          </a:p>
        </p:txBody>
      </p:sp>
      <p:sp>
        <p:nvSpPr>
          <p:cNvPr id="28675" name="Text Box 3"/>
          <p:cNvSpPr txBox="1">
            <a:spLocks noChangeArrowheads="1"/>
          </p:cNvSpPr>
          <p:nvPr/>
        </p:nvSpPr>
        <p:spPr bwMode="auto">
          <a:xfrm>
            <a:off x="533400" y="1295400"/>
            <a:ext cx="7924800"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342900" indent="-342900">
              <a:spcBef>
                <a:spcPct val="50000"/>
              </a:spcBef>
              <a:buClr>
                <a:schemeClr val="accent1"/>
              </a:buClr>
              <a:buFont typeface="Wingdings" pitchFamily="2" charset="2"/>
              <a:buChar char="Ø"/>
            </a:pPr>
            <a:r>
              <a:rPr lang="en-US" b="1" dirty="0" smtClean="0"/>
              <a:t>Applicant </a:t>
            </a:r>
            <a:r>
              <a:rPr lang="en-US" b="1" dirty="0"/>
              <a:t>proposing</a:t>
            </a:r>
          </a:p>
          <a:p>
            <a:pPr marL="342900" indent="-342900">
              <a:spcBef>
                <a:spcPct val="50000"/>
              </a:spcBef>
              <a:buClr>
                <a:schemeClr val="accent1"/>
              </a:buClr>
              <a:buFont typeface="Wingdings" pitchFamily="2" charset="2"/>
              <a:buChar char="Ø"/>
            </a:pPr>
            <a:r>
              <a:rPr lang="en-US" b="1" dirty="0" smtClean="0"/>
              <a:t>Starts </a:t>
            </a:r>
            <a:r>
              <a:rPr lang="en-US" b="1" dirty="0"/>
              <a:t>with an attempt to place an applicant in the     program ranked #1 by the applicant</a:t>
            </a:r>
          </a:p>
          <a:p>
            <a:pPr marL="342900" indent="-342900">
              <a:spcBef>
                <a:spcPct val="50000"/>
              </a:spcBef>
              <a:buClr>
                <a:schemeClr val="accent1"/>
              </a:buClr>
              <a:buFont typeface="Wingdings" pitchFamily="2" charset="2"/>
              <a:buChar char="Ø"/>
            </a:pPr>
            <a:r>
              <a:rPr lang="en-US" b="1" dirty="0" smtClean="0"/>
              <a:t>A </a:t>
            </a:r>
            <a:r>
              <a:rPr lang="en-US" b="1" u="sng" dirty="0"/>
              <a:t>tentative</a:t>
            </a:r>
            <a:r>
              <a:rPr lang="en-US" b="1" dirty="0"/>
              <a:t> </a:t>
            </a:r>
            <a:r>
              <a:rPr lang="en-US" b="1" dirty="0" smtClean="0"/>
              <a:t>match </a:t>
            </a:r>
            <a:r>
              <a:rPr lang="en-US" b="1" dirty="0"/>
              <a:t>occurs:</a:t>
            </a:r>
            <a:endParaRPr lang="en-US" dirty="0"/>
          </a:p>
          <a:p>
            <a:pPr marL="800100" lvl="1" indent="-342900">
              <a:spcBef>
                <a:spcPct val="50000"/>
              </a:spcBef>
              <a:buClr>
                <a:schemeClr val="accent1"/>
              </a:buClr>
              <a:buFont typeface="Arial" pitchFamily="34" charset="0"/>
              <a:buChar char="•"/>
            </a:pPr>
            <a:r>
              <a:rPr lang="en-US" b="1" dirty="0" smtClean="0"/>
              <a:t>if </a:t>
            </a:r>
            <a:r>
              <a:rPr lang="en-US" b="1" dirty="0"/>
              <a:t>the program also ranked the applicant </a:t>
            </a:r>
            <a:r>
              <a:rPr lang="en-US" b="1" u="sng" dirty="0"/>
              <a:t>and</a:t>
            </a:r>
            <a:endParaRPr lang="en-US" b="1" dirty="0"/>
          </a:p>
          <a:p>
            <a:pPr lvl="1">
              <a:lnSpc>
                <a:spcPct val="30000"/>
              </a:lnSpc>
              <a:spcBef>
                <a:spcPct val="50000"/>
              </a:spcBef>
              <a:buClr>
                <a:schemeClr val="accent1"/>
              </a:buClr>
            </a:pPr>
            <a:r>
              <a:rPr lang="en-US" dirty="0"/>
              <a:t> </a:t>
            </a:r>
            <a:r>
              <a:rPr lang="en-US" dirty="0" smtClean="0"/>
              <a:t>   </a:t>
            </a:r>
            <a:r>
              <a:rPr lang="en-US" b="1" dirty="0" smtClean="0"/>
              <a:t>the </a:t>
            </a:r>
            <a:r>
              <a:rPr lang="en-US" b="1" dirty="0"/>
              <a:t>program has unfilled positions</a:t>
            </a:r>
          </a:p>
          <a:p>
            <a:pPr marL="800100" lvl="1" indent="-342900">
              <a:lnSpc>
                <a:spcPct val="110000"/>
              </a:lnSpc>
              <a:spcBef>
                <a:spcPct val="50000"/>
              </a:spcBef>
              <a:buClr>
                <a:schemeClr val="accent1"/>
              </a:buClr>
              <a:buFont typeface="Arial" pitchFamily="34" charset="0"/>
              <a:buChar char="•"/>
            </a:pPr>
            <a:r>
              <a:rPr lang="en-US" b="1" dirty="0" smtClean="0"/>
              <a:t>if </a:t>
            </a:r>
            <a:r>
              <a:rPr lang="en-US" b="1" dirty="0"/>
              <a:t>the program is filled </a:t>
            </a:r>
            <a:r>
              <a:rPr lang="en-US" b="1" u="sng" dirty="0"/>
              <a:t>but</a:t>
            </a:r>
            <a:r>
              <a:rPr lang="en-US" b="1" dirty="0"/>
              <a:t> the applicant is ranked higher than another applicant tentatively matched to that program</a:t>
            </a:r>
          </a:p>
        </p:txBody>
      </p:sp>
    </p:spTree>
    <p:extLst>
      <p:ext uri="{BB962C8B-B14F-4D97-AF65-F5344CB8AC3E}">
        <p14:creationId xmlns:p14="http://schemas.microsoft.com/office/powerpoint/2010/main" val="3139740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81000" y="101600"/>
            <a:ext cx="8229600" cy="726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3600" b="1" dirty="0">
                <a:solidFill>
                  <a:schemeClr val="accent1"/>
                </a:solidFill>
              </a:rPr>
              <a:t>How the Match Algorithm Works</a:t>
            </a:r>
          </a:p>
          <a:p>
            <a:endParaRPr lang="en-US" b="1" dirty="0"/>
          </a:p>
          <a:p>
            <a:pPr marL="342900" indent="-342900">
              <a:buClr>
                <a:schemeClr val="accent1"/>
              </a:buClr>
              <a:buFont typeface="Wingdings" pitchFamily="2" charset="2"/>
              <a:buChar char="Ø"/>
            </a:pPr>
            <a:r>
              <a:rPr lang="en-US" b="1" dirty="0" smtClean="0"/>
              <a:t>There </a:t>
            </a:r>
            <a:r>
              <a:rPr lang="en-US" b="1" dirty="0"/>
              <a:t>is </a:t>
            </a:r>
            <a:r>
              <a:rPr lang="en-US" b="1" u="sng" dirty="0"/>
              <a:t>no</a:t>
            </a:r>
            <a:r>
              <a:rPr lang="en-US" b="1" dirty="0"/>
              <a:t> </a:t>
            </a:r>
            <a:r>
              <a:rPr lang="en-US" dirty="0"/>
              <a:t>m</a:t>
            </a:r>
            <a:r>
              <a:rPr lang="en-US" b="1" dirty="0" smtClean="0"/>
              <a:t>atch </a:t>
            </a:r>
            <a:r>
              <a:rPr lang="en-US" b="1" dirty="0"/>
              <a:t>if:</a:t>
            </a:r>
            <a:endParaRPr lang="en-US" dirty="0"/>
          </a:p>
          <a:p>
            <a:pPr marL="800100" lvl="1" indent="-342900">
              <a:lnSpc>
                <a:spcPct val="40000"/>
              </a:lnSpc>
              <a:spcBef>
                <a:spcPct val="50000"/>
              </a:spcBef>
              <a:buClr>
                <a:schemeClr val="accent1"/>
              </a:buClr>
              <a:buFont typeface="Arial" pitchFamily="34" charset="0"/>
              <a:buChar char="•"/>
            </a:pPr>
            <a:r>
              <a:rPr lang="en-US" b="1" dirty="0" smtClean="0"/>
              <a:t>the </a:t>
            </a:r>
            <a:r>
              <a:rPr lang="en-US" b="1" dirty="0"/>
              <a:t>program did not rank the applicant</a:t>
            </a:r>
          </a:p>
          <a:p>
            <a:pPr marL="800100" lvl="1" indent="-342900">
              <a:lnSpc>
                <a:spcPct val="90000"/>
              </a:lnSpc>
              <a:spcBef>
                <a:spcPct val="50000"/>
              </a:spcBef>
              <a:buClr>
                <a:schemeClr val="accent1"/>
              </a:buClr>
              <a:buFont typeface="Arial" pitchFamily="34" charset="0"/>
              <a:buChar char="•"/>
            </a:pPr>
            <a:r>
              <a:rPr lang="en-US" b="1" dirty="0" smtClean="0"/>
              <a:t>the </a:t>
            </a:r>
            <a:r>
              <a:rPr lang="en-US" b="1" dirty="0"/>
              <a:t>program ranked the applicant but is filled with other applicants more preferred by the program</a:t>
            </a:r>
          </a:p>
          <a:p>
            <a:pPr lvl="1">
              <a:lnSpc>
                <a:spcPct val="90000"/>
              </a:lnSpc>
              <a:spcBef>
                <a:spcPct val="50000"/>
              </a:spcBef>
              <a:buFontTx/>
              <a:buChar char="&gt;"/>
            </a:pPr>
            <a:endParaRPr lang="en-US" b="1" dirty="0"/>
          </a:p>
          <a:p>
            <a:pPr marL="342900" indent="-342900">
              <a:buClr>
                <a:schemeClr val="accent1"/>
              </a:buClr>
              <a:buFont typeface="Wingdings" pitchFamily="2" charset="2"/>
              <a:buChar char="Ø"/>
            </a:pPr>
            <a:r>
              <a:rPr lang="en-US" b="1" dirty="0"/>
              <a:t>Matches are </a:t>
            </a:r>
            <a:r>
              <a:rPr lang="en-US" b="1" u="sng" dirty="0"/>
              <a:t>final</a:t>
            </a:r>
            <a:r>
              <a:rPr lang="en-US" b="1" dirty="0"/>
              <a:t> when:</a:t>
            </a:r>
            <a:endParaRPr lang="en-US" dirty="0"/>
          </a:p>
          <a:p>
            <a:pPr marL="342900" indent="-342900">
              <a:lnSpc>
                <a:spcPct val="40000"/>
              </a:lnSpc>
              <a:buFont typeface="Wingdings" pitchFamily="2" charset="2"/>
              <a:buChar char="Ø"/>
            </a:pPr>
            <a:endParaRPr lang="en-US" dirty="0"/>
          </a:p>
          <a:p>
            <a:pPr marL="800100" lvl="1" indent="-342900">
              <a:lnSpc>
                <a:spcPct val="90000"/>
              </a:lnSpc>
              <a:buClr>
                <a:schemeClr val="accent1"/>
              </a:buClr>
              <a:buFont typeface="Arial" pitchFamily="34" charset="0"/>
              <a:buChar char="•"/>
            </a:pPr>
            <a:r>
              <a:rPr lang="en-US" b="1" dirty="0" smtClean="0"/>
              <a:t>when </a:t>
            </a:r>
            <a:r>
              <a:rPr lang="en-US" b="1" dirty="0"/>
              <a:t>the algorithm completes its cycles, all tentative matches become final</a:t>
            </a:r>
          </a:p>
          <a:p>
            <a:pPr lvl="1">
              <a:lnSpc>
                <a:spcPct val="90000"/>
              </a:lnSpc>
            </a:pPr>
            <a:endParaRPr lang="en-US" b="1" dirty="0"/>
          </a:p>
          <a:p>
            <a:pPr marL="342900" indent="-342900">
              <a:lnSpc>
                <a:spcPct val="110000"/>
              </a:lnSpc>
              <a:buClr>
                <a:schemeClr val="accent1"/>
              </a:buClr>
              <a:buFont typeface="Wingdings" pitchFamily="2" charset="2"/>
              <a:buChar char="Ø"/>
            </a:pPr>
            <a:r>
              <a:rPr lang="en-US" b="1" dirty="0" smtClean="0"/>
              <a:t>Couples match </a:t>
            </a:r>
            <a:r>
              <a:rPr lang="en-US" b="1" dirty="0"/>
              <a:t>when:</a:t>
            </a:r>
            <a:endParaRPr lang="en-US" dirty="0"/>
          </a:p>
          <a:p>
            <a:pPr marL="800100" lvl="1" indent="-342900">
              <a:lnSpc>
                <a:spcPct val="90000"/>
              </a:lnSpc>
              <a:spcBef>
                <a:spcPct val="50000"/>
              </a:spcBef>
              <a:buClr>
                <a:schemeClr val="accent1"/>
              </a:buClr>
              <a:buFont typeface="Arial" pitchFamily="34" charset="0"/>
              <a:buChar char="•"/>
            </a:pPr>
            <a:r>
              <a:rPr lang="en-US" b="1" dirty="0" smtClean="0"/>
              <a:t>the </a:t>
            </a:r>
            <a:r>
              <a:rPr lang="en-US" b="1" dirty="0"/>
              <a:t>algorithm places a couple in their highest ranked pair of programs on the PRIMARY list where BOTH matched</a:t>
            </a:r>
          </a:p>
          <a:p>
            <a:pPr>
              <a:lnSpc>
                <a:spcPct val="30000"/>
              </a:lnSpc>
            </a:pPr>
            <a:endParaRPr lang="en-US" b="1" dirty="0"/>
          </a:p>
          <a:p>
            <a:endParaRPr lang="en-US" sz="2000" dirty="0"/>
          </a:p>
          <a:p>
            <a:pPr lvl="1">
              <a:lnSpc>
                <a:spcPct val="90000"/>
              </a:lnSpc>
            </a:pPr>
            <a:endParaRPr lang="en-US" dirty="0">
              <a:solidFill>
                <a:srgbClr val="003366"/>
              </a:solidFill>
            </a:endParaRPr>
          </a:p>
          <a:p>
            <a:pPr lvl="1">
              <a:lnSpc>
                <a:spcPct val="90000"/>
              </a:lnSpc>
            </a:pPr>
            <a:endParaRPr lang="en-US" dirty="0"/>
          </a:p>
        </p:txBody>
      </p:sp>
    </p:spTree>
    <p:extLst>
      <p:ext uri="{BB962C8B-B14F-4D97-AF65-F5344CB8AC3E}">
        <p14:creationId xmlns:p14="http://schemas.microsoft.com/office/powerpoint/2010/main" val="403771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App-PDAgre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
            <a:ext cx="6032500" cy="4516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23" name="Picture 5" descr="IOAgreement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276600"/>
            <a:ext cx="5018088" cy="2928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4055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386763" cy="620713"/>
          </a:xfrm>
        </p:spPr>
        <p:txBody>
          <a:bodyPr/>
          <a:lstStyle/>
          <a:p>
            <a:pPr algn="ctr"/>
            <a:r>
              <a:rPr lang="en-US" b="1" dirty="0" smtClean="0">
                <a:solidFill>
                  <a:schemeClr val="accent1"/>
                </a:solidFill>
                <a:latin typeface="Arial" pitchFamily="34" charset="0"/>
              </a:rPr>
              <a:t>The Match Commitment</a:t>
            </a:r>
          </a:p>
        </p:txBody>
      </p:sp>
      <p:sp>
        <p:nvSpPr>
          <p:cNvPr id="31747" name="Rectangle 3"/>
          <p:cNvSpPr>
            <a:spLocks noGrp="1" noChangeArrowheads="1"/>
          </p:cNvSpPr>
          <p:nvPr>
            <p:ph type="body" idx="1"/>
          </p:nvPr>
        </p:nvSpPr>
        <p:spPr>
          <a:xfrm>
            <a:off x="609600" y="1219200"/>
            <a:ext cx="7988300" cy="4767263"/>
          </a:xfrm>
        </p:spPr>
        <p:txBody>
          <a:bodyPr/>
          <a:lstStyle/>
          <a:p>
            <a:pPr marL="0" indent="0"/>
            <a:r>
              <a:rPr lang="en-US" sz="2000" b="1" dirty="0" smtClean="0"/>
              <a:t>SECTION 5.1:</a:t>
            </a:r>
          </a:p>
          <a:p>
            <a:pPr marL="0" indent="0"/>
            <a:r>
              <a:rPr lang="en-US" sz="2000" b="1" dirty="0" smtClean="0"/>
              <a:t>“The listing of an applicant by a program on its certified rank order list or of a program by an applicant on the applicant's certified rank order list establishes a binding commitment to offer or to accept an appointment if a </a:t>
            </a:r>
            <a:r>
              <a:rPr lang="en-US" sz="2000" b="1" dirty="0"/>
              <a:t>m</a:t>
            </a:r>
            <a:r>
              <a:rPr lang="en-US" sz="2000" b="1" dirty="0" smtClean="0"/>
              <a:t>atch results and to begin training in good faith on the date specified in the appointment contract.</a:t>
            </a:r>
            <a:r>
              <a:rPr lang="en-US" sz="2000" dirty="0"/>
              <a:t> </a:t>
            </a:r>
            <a:r>
              <a:rPr lang="en-US" sz="2000" b="1" dirty="0"/>
              <a:t>The same binding commitment is established during the Match Week </a:t>
            </a:r>
            <a:r>
              <a:rPr lang="en-US" sz="2000" b="1" i="1" dirty="0">
                <a:solidFill>
                  <a:schemeClr val="accent1"/>
                </a:solidFill>
              </a:rPr>
              <a:t>Supplemental Offer and Acceptance </a:t>
            </a:r>
            <a:r>
              <a:rPr lang="en-US" sz="2000" b="1" i="1" dirty="0" smtClean="0">
                <a:solidFill>
                  <a:schemeClr val="accent1"/>
                </a:solidFill>
              </a:rPr>
              <a:t>Program</a:t>
            </a:r>
            <a:r>
              <a:rPr lang="en-US" sz="1600" b="1" i="1" baseline="30000" dirty="0" smtClean="0">
                <a:solidFill>
                  <a:srgbClr val="000000"/>
                </a:solidFill>
              </a:rPr>
              <a:t>SM</a:t>
            </a:r>
            <a:r>
              <a:rPr lang="en-US" sz="2000" b="1" i="1" baseline="30000" dirty="0" smtClean="0">
                <a:solidFill>
                  <a:srgbClr val="000000"/>
                </a:solidFill>
              </a:rPr>
              <a:t> </a:t>
            </a:r>
            <a:r>
              <a:rPr lang="en-US" sz="2000" b="1" dirty="0" smtClean="0"/>
              <a:t>(</a:t>
            </a:r>
            <a:r>
              <a:rPr lang="en-US" sz="2000" b="1" i="1" dirty="0" smtClean="0">
                <a:solidFill>
                  <a:schemeClr val="accent1"/>
                </a:solidFill>
              </a:rPr>
              <a:t>SOAP</a:t>
            </a:r>
            <a:r>
              <a:rPr lang="en-US" sz="1600" b="1" i="1" baseline="30000" dirty="0" smtClean="0">
                <a:solidFill>
                  <a:srgbClr val="000000"/>
                </a:solidFill>
              </a:rPr>
              <a:t>SM</a:t>
            </a:r>
            <a:r>
              <a:rPr lang="en-US" sz="2000" b="1" dirty="0" smtClean="0"/>
              <a:t>) </a:t>
            </a:r>
            <a:r>
              <a:rPr lang="en-US" sz="2000" b="1" dirty="0"/>
              <a:t>if a program offers a position by listing an applicant on its preference list and the applicant accepts that offer. </a:t>
            </a:r>
            <a:endParaRPr lang="en-US" sz="2000" b="1" dirty="0" smtClean="0"/>
          </a:p>
          <a:p>
            <a:pPr marL="0" indent="0"/>
            <a:r>
              <a:rPr lang="en-US" sz="2000" b="1" dirty="0" smtClean="0"/>
              <a:t>Failure to honor this commitment by either party participating in a Match will be a breach of this Agreement and may result in penalties to the breaching program or applicant…an applicant who terminates or resigns a position within 45 days of the start date in the appointment contract shall be presumed to have breached this Agreement…”</a:t>
            </a:r>
          </a:p>
          <a:p>
            <a:pPr marL="0" indent="0"/>
            <a:endParaRPr lang="en-US" sz="2400" b="1" i="1" dirty="0" smtClean="0"/>
          </a:p>
          <a:p>
            <a:pPr marL="0" indent="0"/>
            <a:endParaRPr lang="en-US" dirty="0" smtClean="0"/>
          </a:p>
        </p:txBody>
      </p:sp>
    </p:spTree>
    <p:extLst>
      <p:ext uri="{BB962C8B-B14F-4D97-AF65-F5344CB8AC3E}">
        <p14:creationId xmlns:p14="http://schemas.microsoft.com/office/powerpoint/2010/main" val="10981466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8"/>
          <p:cNvSpPr>
            <a:spLocks noChangeArrowheads="1"/>
          </p:cNvSpPr>
          <p:nvPr/>
        </p:nvSpPr>
        <p:spPr bwMode="auto">
          <a:xfrm>
            <a:off x="381000" y="76200"/>
            <a:ext cx="7891463"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lnSpc>
                <a:spcPct val="120000"/>
              </a:lnSpc>
            </a:pPr>
            <a:r>
              <a:rPr lang="en-US" sz="3600" b="1" dirty="0">
                <a:solidFill>
                  <a:schemeClr val="accent1"/>
                </a:solidFill>
              </a:rPr>
              <a:t>Definitions</a:t>
            </a:r>
          </a:p>
          <a:p>
            <a:pPr algn="ctr" eaLnBrk="0" hangingPunct="0">
              <a:lnSpc>
                <a:spcPct val="120000"/>
              </a:lnSpc>
            </a:pPr>
            <a:endParaRPr lang="en-US" sz="3600" b="1" dirty="0">
              <a:solidFill>
                <a:schemeClr val="tx2"/>
              </a:solidFill>
            </a:endParaRPr>
          </a:p>
          <a:p>
            <a:pPr eaLnBrk="0" hangingPunct="0">
              <a:lnSpc>
                <a:spcPct val="120000"/>
              </a:lnSpc>
            </a:pPr>
            <a:r>
              <a:rPr lang="en-US" b="1" dirty="0"/>
              <a:t>Match Status:	ACTIVE	 	Registered</a:t>
            </a:r>
          </a:p>
          <a:p>
            <a:pPr eaLnBrk="0" hangingPunct="0">
              <a:lnSpc>
                <a:spcPct val="120000"/>
              </a:lnSpc>
            </a:pPr>
            <a:r>
              <a:rPr lang="en-US" b="1" dirty="0"/>
              <a:t>			RANKING	  	ROL started</a:t>
            </a:r>
          </a:p>
          <a:p>
            <a:pPr eaLnBrk="0" hangingPunct="0">
              <a:lnSpc>
                <a:spcPct val="120000"/>
              </a:lnSpc>
            </a:pPr>
            <a:r>
              <a:rPr lang="en-US" b="1" dirty="0"/>
              <a:t>			CERTIFIED ROL	ROL finished</a:t>
            </a:r>
          </a:p>
          <a:p>
            <a:pPr eaLnBrk="0" hangingPunct="0">
              <a:lnSpc>
                <a:spcPct val="70000"/>
              </a:lnSpc>
            </a:pPr>
            <a:endParaRPr lang="en-US" b="1" dirty="0"/>
          </a:p>
          <a:p>
            <a:pPr eaLnBrk="0" hangingPunct="0">
              <a:lnSpc>
                <a:spcPct val="120000"/>
              </a:lnSpc>
            </a:pPr>
            <a:r>
              <a:rPr lang="en-US" b="1" dirty="0"/>
              <a:t>Fee Status:		PAID			</a:t>
            </a:r>
            <a:r>
              <a:rPr lang="en-US" dirty="0"/>
              <a:t>No fees due</a:t>
            </a:r>
          </a:p>
          <a:p>
            <a:pPr eaLnBrk="0" hangingPunct="0">
              <a:lnSpc>
                <a:spcPct val="200000"/>
              </a:lnSpc>
            </a:pPr>
            <a:r>
              <a:rPr lang="en-US" b="1" dirty="0"/>
              <a:t>Credentials: 	VERIFIED		By school</a:t>
            </a:r>
          </a:p>
          <a:p>
            <a:pPr eaLnBrk="0" hangingPunct="0">
              <a:lnSpc>
                <a:spcPct val="120000"/>
              </a:lnSpc>
            </a:pPr>
            <a:r>
              <a:rPr lang="en-US" b="1" dirty="0"/>
              <a:t>			(US, </a:t>
            </a:r>
            <a:r>
              <a:rPr lang="en-US" b="1" dirty="0" err="1"/>
              <a:t>Osteo</a:t>
            </a:r>
            <a:r>
              <a:rPr lang="en-US" b="1" dirty="0"/>
              <a:t>, Canadian applicants)</a:t>
            </a:r>
          </a:p>
          <a:p>
            <a:pPr eaLnBrk="0" hangingPunct="0">
              <a:lnSpc>
                <a:spcPct val="200000"/>
              </a:lnSpc>
            </a:pPr>
            <a:r>
              <a:rPr lang="en-US" b="1" dirty="0" smtClean="0"/>
              <a:t>EC</a:t>
            </a:r>
          </a:p>
          <a:p>
            <a:pPr eaLnBrk="0" hangingPunct="0">
              <a:lnSpc>
                <a:spcPct val="200000"/>
              </a:lnSpc>
            </a:pPr>
            <a:r>
              <a:rPr lang="en-US" b="1" dirty="0" smtClean="0"/>
              <a:t>FMG </a:t>
            </a:r>
            <a:r>
              <a:rPr lang="en-US" b="1" dirty="0"/>
              <a:t>Status:	 VERIFIED		By ECFMG</a:t>
            </a:r>
          </a:p>
          <a:p>
            <a:pPr eaLnBrk="0" hangingPunct="0">
              <a:lnSpc>
                <a:spcPct val="120000"/>
              </a:lnSpc>
            </a:pPr>
            <a:r>
              <a:rPr lang="en-US" b="1" dirty="0"/>
              <a:t>		      	(IMGs &amp; 5th Pathway applicants)</a:t>
            </a:r>
            <a:r>
              <a:rPr lang="en-US" sz="2800" b="1" dirty="0">
                <a:solidFill>
                  <a:srgbClr val="007D7D"/>
                </a:solidFill>
              </a:rPr>
              <a:t>	</a:t>
            </a:r>
          </a:p>
        </p:txBody>
      </p:sp>
      <p:sp>
        <p:nvSpPr>
          <p:cNvPr id="2" name="Rectangle 1"/>
          <p:cNvSpPr/>
          <p:nvPr/>
        </p:nvSpPr>
        <p:spPr>
          <a:xfrm>
            <a:off x="720669" y="904963"/>
            <a:ext cx="7989377" cy="4782848"/>
          </a:xfrm>
          <a:prstGeom prst="rect">
            <a:avLst/>
          </a:prstGeom>
        </p:spPr>
        <p:txBody>
          <a:bodyPr wrap="square">
            <a:spAutoFit/>
          </a:bodyPr>
          <a:lstStyle/>
          <a:p>
            <a:pPr>
              <a:lnSpc>
                <a:spcPct val="120000"/>
              </a:lnSpc>
            </a:pPr>
            <a:r>
              <a:rPr lang="en-US" sz="2400" dirty="0" smtClean="0">
                <a:solidFill>
                  <a:schemeClr val="accent4"/>
                </a:solidFill>
              </a:rPr>
              <a:t>Match </a:t>
            </a:r>
            <a:r>
              <a:rPr lang="en-US" sz="2400" dirty="0">
                <a:solidFill>
                  <a:schemeClr val="accent4"/>
                </a:solidFill>
              </a:rPr>
              <a:t>Status:	ACTIVE	 	Registered</a:t>
            </a:r>
          </a:p>
          <a:p>
            <a:pPr>
              <a:lnSpc>
                <a:spcPct val="120000"/>
              </a:lnSpc>
            </a:pPr>
            <a:r>
              <a:rPr lang="en-US" sz="2400" dirty="0">
                <a:solidFill>
                  <a:schemeClr val="accent4"/>
                </a:solidFill>
              </a:rPr>
              <a:t>			RANKING	  	ROL started</a:t>
            </a:r>
          </a:p>
          <a:p>
            <a:pPr>
              <a:lnSpc>
                <a:spcPct val="120000"/>
              </a:lnSpc>
            </a:pPr>
            <a:r>
              <a:rPr lang="en-US" sz="2400" dirty="0">
                <a:solidFill>
                  <a:schemeClr val="accent4"/>
                </a:solidFill>
              </a:rPr>
              <a:t>			CERTIFIED ROL	ROL finished</a:t>
            </a:r>
          </a:p>
          <a:p>
            <a:pPr>
              <a:lnSpc>
                <a:spcPct val="70000"/>
              </a:lnSpc>
            </a:pPr>
            <a:endParaRPr lang="en-US" sz="2400" dirty="0">
              <a:solidFill>
                <a:schemeClr val="accent4"/>
              </a:solidFill>
            </a:endParaRPr>
          </a:p>
          <a:p>
            <a:pPr>
              <a:lnSpc>
                <a:spcPct val="120000"/>
              </a:lnSpc>
            </a:pPr>
            <a:r>
              <a:rPr lang="en-US" sz="2400" dirty="0">
                <a:solidFill>
                  <a:schemeClr val="accent4"/>
                </a:solidFill>
              </a:rPr>
              <a:t>Fee Status:		PAID			No fees </a:t>
            </a:r>
            <a:r>
              <a:rPr lang="en-US" sz="2400" dirty="0" smtClean="0">
                <a:solidFill>
                  <a:schemeClr val="accent4"/>
                </a:solidFill>
              </a:rPr>
              <a:t>due</a:t>
            </a:r>
          </a:p>
          <a:p>
            <a:pPr>
              <a:lnSpc>
                <a:spcPct val="120000"/>
              </a:lnSpc>
            </a:pPr>
            <a:endParaRPr lang="en-US" sz="2400" dirty="0">
              <a:solidFill>
                <a:schemeClr val="accent4"/>
              </a:solidFill>
            </a:endParaRPr>
          </a:p>
          <a:p>
            <a:r>
              <a:rPr lang="en-US" sz="2400" dirty="0">
                <a:solidFill>
                  <a:schemeClr val="accent4"/>
                </a:solidFill>
              </a:rPr>
              <a:t>Credentials: 	VERIFIED		By school</a:t>
            </a:r>
          </a:p>
          <a:p>
            <a:r>
              <a:rPr lang="en-US" sz="2400" dirty="0">
                <a:solidFill>
                  <a:schemeClr val="accent4"/>
                </a:solidFill>
              </a:rPr>
              <a:t>			(US, </a:t>
            </a:r>
            <a:r>
              <a:rPr lang="en-US" sz="2400" dirty="0" err="1">
                <a:solidFill>
                  <a:schemeClr val="accent4"/>
                </a:solidFill>
              </a:rPr>
              <a:t>Osteo</a:t>
            </a:r>
            <a:r>
              <a:rPr lang="en-US" sz="2400" dirty="0">
                <a:solidFill>
                  <a:schemeClr val="accent4"/>
                </a:solidFill>
              </a:rPr>
              <a:t>, Canadian applicants)</a:t>
            </a:r>
          </a:p>
          <a:p>
            <a:endParaRPr lang="en-US" sz="2400" dirty="0" smtClean="0">
              <a:solidFill>
                <a:schemeClr val="accent4"/>
              </a:solidFill>
            </a:endParaRPr>
          </a:p>
          <a:p>
            <a:r>
              <a:rPr lang="en-US" sz="2400" dirty="0" smtClean="0">
                <a:solidFill>
                  <a:schemeClr val="accent4"/>
                </a:solidFill>
              </a:rPr>
              <a:t>ECFMG </a:t>
            </a:r>
            <a:r>
              <a:rPr lang="en-US" sz="2400" dirty="0">
                <a:solidFill>
                  <a:schemeClr val="accent4"/>
                </a:solidFill>
              </a:rPr>
              <a:t>Status:	</a:t>
            </a:r>
            <a:r>
              <a:rPr lang="en-US" sz="2400" dirty="0" smtClean="0">
                <a:solidFill>
                  <a:schemeClr val="accent4"/>
                </a:solidFill>
              </a:rPr>
              <a:t> VERIFIED</a:t>
            </a:r>
            <a:r>
              <a:rPr lang="en-US" sz="2400" dirty="0">
                <a:solidFill>
                  <a:schemeClr val="accent4"/>
                </a:solidFill>
              </a:rPr>
              <a:t>		By ECFMG</a:t>
            </a:r>
          </a:p>
          <a:p>
            <a:r>
              <a:rPr lang="en-US" sz="2400" dirty="0">
                <a:solidFill>
                  <a:schemeClr val="accent4"/>
                </a:solidFill>
              </a:rPr>
              <a:t>		      	(IMGs &amp; 5th Pathway applicants)	</a:t>
            </a:r>
          </a:p>
        </p:txBody>
      </p:sp>
    </p:spTree>
    <p:extLst>
      <p:ext uri="{BB962C8B-B14F-4D97-AF65-F5344CB8AC3E}">
        <p14:creationId xmlns:p14="http://schemas.microsoft.com/office/powerpoint/2010/main" val="702364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386763" cy="620713"/>
          </a:xfrm>
        </p:spPr>
        <p:txBody>
          <a:bodyPr/>
          <a:lstStyle/>
          <a:p>
            <a:pPr algn="ctr"/>
            <a:r>
              <a:rPr lang="en-US" b="1" dirty="0" smtClean="0">
                <a:solidFill>
                  <a:schemeClr val="accent1"/>
                </a:solidFill>
                <a:latin typeface="Arial" pitchFamily="34" charset="0"/>
              </a:rPr>
              <a:t>Match Waivers</a:t>
            </a:r>
          </a:p>
        </p:txBody>
      </p:sp>
      <p:sp>
        <p:nvSpPr>
          <p:cNvPr id="32771" name="Rectangle 3"/>
          <p:cNvSpPr>
            <a:spLocks noGrp="1" noChangeArrowheads="1"/>
          </p:cNvSpPr>
          <p:nvPr>
            <p:ph type="body" idx="1"/>
          </p:nvPr>
        </p:nvSpPr>
        <p:spPr>
          <a:xfrm>
            <a:off x="428625" y="1201738"/>
            <a:ext cx="8229600" cy="4767262"/>
          </a:xfrm>
        </p:spPr>
        <p:txBody>
          <a:bodyPr/>
          <a:lstStyle/>
          <a:p>
            <a:pPr marL="0" indent="0">
              <a:lnSpc>
                <a:spcPct val="65000"/>
              </a:lnSpc>
            </a:pPr>
            <a:r>
              <a:rPr lang="en-US" sz="2400" b="1" dirty="0" smtClean="0"/>
              <a:t>In limited circumstances, the NRMP may grant a waiver of the Match commitment.</a:t>
            </a:r>
          </a:p>
          <a:p>
            <a:pPr marL="0" indent="0">
              <a:lnSpc>
                <a:spcPct val="65000"/>
              </a:lnSpc>
            </a:pPr>
            <a:endParaRPr lang="en-US" sz="2400" b="1" dirty="0" smtClean="0"/>
          </a:p>
          <a:p>
            <a:pPr marL="0" indent="0">
              <a:lnSpc>
                <a:spcPct val="65000"/>
              </a:lnSpc>
            </a:pPr>
            <a:r>
              <a:rPr lang="en-US" sz="2400" b="1" u="sng" dirty="0" smtClean="0"/>
              <a:t>Applicants</a:t>
            </a:r>
            <a:r>
              <a:rPr lang="en-US" sz="2400" b="1" dirty="0" smtClean="0"/>
              <a:t>:</a:t>
            </a:r>
          </a:p>
          <a:p>
            <a:pPr marL="342900" indent="-342900">
              <a:lnSpc>
                <a:spcPct val="65000"/>
              </a:lnSpc>
              <a:buClr>
                <a:schemeClr val="accent1"/>
              </a:buClr>
              <a:buFont typeface="Wingdings" pitchFamily="2" charset="2"/>
              <a:buChar char="Ø"/>
            </a:pPr>
            <a:r>
              <a:rPr lang="en-US" sz="2400" b="1" dirty="0" smtClean="0"/>
              <a:t>Hardship</a:t>
            </a:r>
          </a:p>
          <a:p>
            <a:pPr marL="342900" indent="-342900">
              <a:lnSpc>
                <a:spcPct val="65000"/>
              </a:lnSpc>
              <a:buClr>
                <a:schemeClr val="accent1"/>
              </a:buClr>
              <a:buFont typeface="Wingdings" pitchFamily="2" charset="2"/>
              <a:buChar char="Ø"/>
            </a:pPr>
            <a:r>
              <a:rPr lang="en-US" sz="2400" b="1" dirty="0" smtClean="0"/>
              <a:t>Change of specialty</a:t>
            </a:r>
          </a:p>
          <a:p>
            <a:pPr marL="741363" lvl="1" indent="-342900">
              <a:lnSpc>
                <a:spcPct val="65000"/>
              </a:lnSpc>
              <a:buClr>
                <a:schemeClr val="accent1"/>
              </a:buClr>
              <a:buFont typeface="Arial" pitchFamily="34" charset="0"/>
              <a:buChar char="•"/>
            </a:pPr>
            <a:r>
              <a:rPr lang="en-US" sz="2400" b="1" dirty="0" smtClean="0"/>
              <a:t>must be requested by </a:t>
            </a:r>
            <a:r>
              <a:rPr lang="en-US" sz="2400" b="1" u="sng" dirty="0" smtClean="0"/>
              <a:t>January 15</a:t>
            </a:r>
          </a:p>
          <a:p>
            <a:pPr marL="342900" indent="-342900">
              <a:lnSpc>
                <a:spcPct val="65000"/>
              </a:lnSpc>
              <a:buClr>
                <a:schemeClr val="accent1"/>
              </a:buClr>
              <a:buFont typeface="Wingdings" pitchFamily="2" charset="2"/>
              <a:buChar char="Ø"/>
            </a:pPr>
            <a:r>
              <a:rPr lang="en-US" sz="2400" b="1" dirty="0" smtClean="0"/>
              <a:t>Completion of residency postponed </a:t>
            </a:r>
          </a:p>
          <a:p>
            <a:pPr marL="0" indent="0">
              <a:lnSpc>
                <a:spcPct val="65000"/>
              </a:lnSpc>
            </a:pPr>
            <a:endParaRPr lang="en-US" sz="2400" b="1" dirty="0" smtClean="0"/>
          </a:p>
          <a:p>
            <a:pPr marL="0" indent="0">
              <a:lnSpc>
                <a:spcPct val="75000"/>
              </a:lnSpc>
            </a:pPr>
            <a:r>
              <a:rPr lang="en-US" sz="2400" b="1" i="1" dirty="0" smtClean="0"/>
              <a:t>Waivers must be requested from, and can be granted only by, the NRMP.</a:t>
            </a:r>
          </a:p>
          <a:p>
            <a:pPr marL="0" indent="0"/>
            <a:endParaRPr lang="en-US" sz="2400" b="1" dirty="0" smtClean="0"/>
          </a:p>
        </p:txBody>
      </p:sp>
    </p:spTree>
    <p:extLst>
      <p:ext uri="{BB962C8B-B14F-4D97-AF65-F5344CB8AC3E}">
        <p14:creationId xmlns:p14="http://schemas.microsoft.com/office/powerpoint/2010/main" val="12782096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304800"/>
            <a:ext cx="8386763" cy="620713"/>
          </a:xfrm>
        </p:spPr>
        <p:txBody>
          <a:bodyPr/>
          <a:lstStyle/>
          <a:p>
            <a:pPr algn="ctr"/>
            <a:r>
              <a:rPr lang="en-US" sz="3400" b="1" dirty="0" smtClean="0">
                <a:solidFill>
                  <a:schemeClr val="accent1"/>
                </a:solidFill>
                <a:latin typeface="Arial" pitchFamily="34" charset="0"/>
              </a:rPr>
              <a:t>Match Waivers - Consequences</a:t>
            </a:r>
          </a:p>
        </p:txBody>
      </p:sp>
      <p:sp>
        <p:nvSpPr>
          <p:cNvPr id="33795" name="Rectangle 4"/>
          <p:cNvSpPr>
            <a:spLocks noGrp="1" noChangeArrowheads="1"/>
          </p:cNvSpPr>
          <p:nvPr>
            <p:ph type="body" idx="1"/>
          </p:nvPr>
        </p:nvSpPr>
        <p:spPr>
          <a:xfrm>
            <a:off x="533400" y="1295400"/>
            <a:ext cx="7988300" cy="4767263"/>
          </a:xfrm>
        </p:spPr>
        <p:txBody>
          <a:bodyPr/>
          <a:lstStyle/>
          <a:p>
            <a:pPr lvl="1">
              <a:lnSpc>
                <a:spcPct val="78000"/>
              </a:lnSpc>
              <a:buFontTx/>
              <a:buNone/>
            </a:pPr>
            <a:r>
              <a:rPr lang="en-US" sz="2400" b="1" i="1" u="sng" dirty="0" smtClean="0"/>
              <a:t>If a waiver is approved</a:t>
            </a:r>
            <a:r>
              <a:rPr lang="en-US" sz="2400" b="1" dirty="0" smtClean="0"/>
              <a:t>:</a:t>
            </a:r>
          </a:p>
          <a:p>
            <a:pPr lvl="1">
              <a:lnSpc>
                <a:spcPct val="78000"/>
              </a:lnSpc>
              <a:buClr>
                <a:schemeClr val="accent1"/>
              </a:buClr>
              <a:buFont typeface="Wingdings" pitchFamily="2" charset="2"/>
              <a:buChar char="Ø"/>
            </a:pPr>
            <a:r>
              <a:rPr lang="en-US" sz="2400" b="1" dirty="0" smtClean="0"/>
              <a:t>The applicant may obtain another position or participate in future Match and the program may begin to recruit for the position.</a:t>
            </a:r>
          </a:p>
          <a:p>
            <a:pPr marL="114300" lvl="1" indent="0">
              <a:lnSpc>
                <a:spcPct val="78000"/>
              </a:lnSpc>
              <a:buNone/>
            </a:pPr>
            <a:endParaRPr lang="en-US" sz="2400" b="1" dirty="0" smtClean="0"/>
          </a:p>
          <a:p>
            <a:pPr lvl="1">
              <a:lnSpc>
                <a:spcPct val="78000"/>
              </a:lnSpc>
              <a:buFontTx/>
              <a:buNone/>
            </a:pPr>
            <a:r>
              <a:rPr lang="en-US" sz="2400" b="1" i="1" u="sng" dirty="0" smtClean="0"/>
              <a:t>If a waiver is not approved</a:t>
            </a:r>
            <a:r>
              <a:rPr lang="en-US" sz="2400" b="1" dirty="0" smtClean="0"/>
              <a:t>:</a:t>
            </a:r>
          </a:p>
          <a:p>
            <a:pPr lvl="1">
              <a:lnSpc>
                <a:spcPct val="78000"/>
              </a:lnSpc>
              <a:buClr>
                <a:schemeClr val="accent1"/>
              </a:buClr>
              <a:buFont typeface="Wingdings" pitchFamily="2" charset="2"/>
              <a:buChar char="Ø"/>
            </a:pPr>
            <a:r>
              <a:rPr lang="en-US" sz="2400" b="1" dirty="0" smtClean="0"/>
              <a:t>Both the applicant and program are expected to honor the Match commitment.</a:t>
            </a:r>
          </a:p>
          <a:p>
            <a:pPr lvl="1">
              <a:lnSpc>
                <a:spcPct val="80000"/>
              </a:lnSpc>
              <a:buClr>
                <a:schemeClr val="accent1"/>
              </a:buClr>
              <a:buFont typeface="Wingdings" pitchFamily="2" charset="2"/>
              <a:buChar char="Ø"/>
            </a:pPr>
            <a:r>
              <a:rPr lang="en-US" sz="2400" b="1" dirty="0" smtClean="0"/>
              <a:t>Failure of either party to honor the Match commitment is grounds for a violation investigation and the levying of sanctions.</a:t>
            </a:r>
          </a:p>
          <a:p>
            <a:pPr marL="0" indent="0">
              <a:lnSpc>
                <a:spcPct val="78000"/>
              </a:lnSpc>
            </a:pPr>
            <a:endParaRPr lang="en-US" sz="2400" b="1" dirty="0" smtClean="0"/>
          </a:p>
        </p:txBody>
      </p:sp>
    </p:spTree>
    <p:extLst>
      <p:ext uri="{BB962C8B-B14F-4D97-AF65-F5344CB8AC3E}">
        <p14:creationId xmlns:p14="http://schemas.microsoft.com/office/powerpoint/2010/main" val="55709826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85800"/>
            <a:ext cx="8386763" cy="620713"/>
          </a:xfrm>
        </p:spPr>
        <p:txBody>
          <a:bodyPr/>
          <a:lstStyle/>
          <a:p>
            <a:pPr algn="ctr"/>
            <a:r>
              <a:rPr lang="en-US" b="1" dirty="0" smtClean="0">
                <a:solidFill>
                  <a:schemeClr val="accent1"/>
                </a:solidFill>
                <a:latin typeface="Arial" pitchFamily="34" charset="0"/>
              </a:rPr>
              <a:t>Communication between Applicants and Programs</a:t>
            </a:r>
          </a:p>
        </p:txBody>
      </p:sp>
      <p:sp>
        <p:nvSpPr>
          <p:cNvPr id="34819" name="Rectangle 3"/>
          <p:cNvSpPr>
            <a:spLocks noGrp="1" noChangeArrowheads="1"/>
          </p:cNvSpPr>
          <p:nvPr>
            <p:ph type="body" idx="1"/>
          </p:nvPr>
        </p:nvSpPr>
        <p:spPr>
          <a:xfrm>
            <a:off x="571500" y="1609725"/>
            <a:ext cx="7988300" cy="4416425"/>
          </a:xfrm>
        </p:spPr>
        <p:txBody>
          <a:bodyPr/>
          <a:lstStyle/>
          <a:p>
            <a:pPr marL="0" indent="0">
              <a:lnSpc>
                <a:spcPct val="78000"/>
              </a:lnSpc>
            </a:pPr>
            <a:r>
              <a:rPr lang="en-US" sz="2400" b="1" dirty="0" smtClean="0"/>
              <a:t>6.0 Restrictions on Persuasion</a:t>
            </a:r>
          </a:p>
          <a:p>
            <a:pPr marL="0" indent="0">
              <a:lnSpc>
                <a:spcPct val="78000"/>
              </a:lnSpc>
            </a:pPr>
            <a:r>
              <a:rPr lang="en-US" sz="2400" b="1" i="1" dirty="0" smtClean="0"/>
              <a:t>“</a:t>
            </a:r>
            <a:r>
              <a:rPr lang="en-US" sz="2400" b="1" dirty="0" smtClean="0"/>
              <a:t>One of the purposes of the </a:t>
            </a:r>
            <a:r>
              <a:rPr lang="en-US" sz="2400" b="1" i="1" dirty="0" smtClean="0"/>
              <a:t>Main Residency Match </a:t>
            </a:r>
            <a:r>
              <a:rPr lang="en-US" sz="2400" b="1" dirty="0" smtClean="0"/>
              <a:t>is to allow both applicants and programs to make selection decisions on a uniform schedule and without coercion or undue or unwarranted pressure. Both applicants and programs may express their interest in each other; however, they shall not solicit verbal or written statements implying a commitment. Applicants shall at all times be free to keep confidential the names or identities of programs to which they have or may apply.” </a:t>
            </a:r>
          </a:p>
          <a:p>
            <a:pPr marL="0" indent="0">
              <a:lnSpc>
                <a:spcPct val="78000"/>
              </a:lnSpc>
            </a:pPr>
            <a:endParaRPr lang="en-US" sz="2400" i="1" dirty="0" smtClean="0"/>
          </a:p>
          <a:p>
            <a:pPr marL="0" indent="0">
              <a:lnSpc>
                <a:spcPct val="78000"/>
              </a:lnSpc>
            </a:pPr>
            <a:endParaRPr lang="en-US" sz="2400" dirty="0" smtClean="0"/>
          </a:p>
        </p:txBody>
      </p:sp>
    </p:spTree>
    <p:extLst>
      <p:ext uri="{BB962C8B-B14F-4D97-AF65-F5344CB8AC3E}">
        <p14:creationId xmlns:p14="http://schemas.microsoft.com/office/powerpoint/2010/main" val="26636031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ctr"/>
            <a:r>
              <a:rPr lang="en-US" b="1" dirty="0" smtClean="0">
                <a:solidFill>
                  <a:schemeClr val="accent1"/>
                </a:solidFill>
                <a:latin typeface="Arial" pitchFamily="34" charset="0"/>
              </a:rPr>
              <a:t>Communication between Applicants and Programs</a:t>
            </a:r>
            <a:endParaRPr lang="en-US" dirty="0" smtClean="0">
              <a:solidFill>
                <a:schemeClr val="accent1"/>
              </a:solidFill>
            </a:endParaRPr>
          </a:p>
        </p:txBody>
      </p:sp>
      <p:sp>
        <p:nvSpPr>
          <p:cNvPr id="3" name="Content Placeholder 2"/>
          <p:cNvSpPr>
            <a:spLocks noGrp="1"/>
          </p:cNvSpPr>
          <p:nvPr>
            <p:ph idx="1"/>
          </p:nvPr>
        </p:nvSpPr>
        <p:spPr/>
        <p:txBody>
          <a:bodyPr/>
          <a:lstStyle/>
          <a:p>
            <a:pPr marL="0" indent="0">
              <a:lnSpc>
                <a:spcPct val="78000"/>
              </a:lnSpc>
              <a:defRPr/>
            </a:pPr>
            <a:r>
              <a:rPr lang="en-US" sz="2000" b="1" dirty="0" smtClean="0"/>
              <a:t>Section 6.0:</a:t>
            </a:r>
          </a:p>
          <a:p>
            <a:pPr marL="0" indent="0">
              <a:lnSpc>
                <a:spcPct val="78000"/>
              </a:lnSpc>
              <a:defRPr/>
            </a:pPr>
            <a:r>
              <a:rPr lang="en-US" sz="1800" b="1" dirty="0" smtClean="0"/>
              <a:t>It is a breach of the Match Participation Agreement for:</a:t>
            </a:r>
          </a:p>
          <a:p>
            <a:r>
              <a:rPr lang="en-US" sz="1800" b="1" dirty="0"/>
              <a:t>(a) a program to request applicants to reveal ranking preferences; or</a:t>
            </a:r>
          </a:p>
          <a:p>
            <a:r>
              <a:rPr lang="en-US" sz="1800" b="1" dirty="0"/>
              <a:t>(b) an applicant to suggest or inform a program that placement on a rank order list or acceptance of an offer during </a:t>
            </a:r>
            <a:r>
              <a:rPr lang="en-US" sz="1800" b="1" i="1" dirty="0"/>
              <a:t>SOAP</a:t>
            </a:r>
            <a:r>
              <a:rPr lang="en-US" sz="1800" b="1" dirty="0"/>
              <a:t> is contingent upon submission of a verbal or written statement indicating the program’s preference; or</a:t>
            </a:r>
          </a:p>
          <a:p>
            <a:r>
              <a:rPr lang="en-US" sz="1800" b="1" dirty="0"/>
              <a:t>(c) a program to suggest or inform an applicant that placement on a rank order list or a </a:t>
            </a:r>
            <a:r>
              <a:rPr lang="en-US" sz="1800" b="1" i="1" dirty="0"/>
              <a:t>SOAP</a:t>
            </a:r>
            <a:r>
              <a:rPr lang="en-US" sz="1800" b="1" dirty="0"/>
              <a:t> preference list is contingent upon submission of a verbal or written statement indicating the applicant’s preference; or</a:t>
            </a:r>
          </a:p>
          <a:p>
            <a:r>
              <a:rPr lang="en-US" sz="1800" b="1" dirty="0"/>
              <a:t>(d) a program to require applicants to reveal the names or identities of programs to which they have or may apply; or</a:t>
            </a:r>
          </a:p>
          <a:p>
            <a:r>
              <a:rPr lang="en-US" sz="1800" b="1" dirty="0"/>
              <a:t>(e) a program and an applicant in the </a:t>
            </a:r>
            <a:r>
              <a:rPr lang="en-US" sz="1800" b="1" i="1" dirty="0"/>
              <a:t>Main Residency Match</a:t>
            </a:r>
            <a:r>
              <a:rPr lang="en-US" sz="1800" b="1" dirty="0"/>
              <a:t> to make any verbal or written contract for appointment to a concurrent year residency or fellowship position prior to the release of the List of Unfilled Programs.</a:t>
            </a:r>
          </a:p>
          <a:p>
            <a:pPr marL="0" indent="0">
              <a:defRPr/>
            </a:pPr>
            <a:endParaRPr lang="en-US" dirty="0"/>
          </a:p>
        </p:txBody>
      </p:sp>
    </p:spTree>
    <p:extLst>
      <p:ext uri="{BB962C8B-B14F-4D97-AF65-F5344CB8AC3E}">
        <p14:creationId xmlns:p14="http://schemas.microsoft.com/office/powerpoint/2010/main" val="165767000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04800"/>
            <a:ext cx="9144000" cy="620713"/>
          </a:xfrm>
        </p:spPr>
        <p:txBody>
          <a:bodyPr/>
          <a:lstStyle/>
          <a:p>
            <a:pPr algn="ctr"/>
            <a:r>
              <a:rPr lang="en-US" b="1" dirty="0" smtClean="0">
                <a:solidFill>
                  <a:schemeClr val="accent1"/>
                </a:solidFill>
                <a:latin typeface="Arial" pitchFamily="34" charset="0"/>
              </a:rPr>
              <a:t>Examples of Prohibited Communication</a:t>
            </a:r>
          </a:p>
        </p:txBody>
      </p:sp>
      <p:sp>
        <p:nvSpPr>
          <p:cNvPr id="36867" name="Rectangle 3"/>
          <p:cNvSpPr>
            <a:spLocks noGrp="1" noChangeArrowheads="1"/>
          </p:cNvSpPr>
          <p:nvPr>
            <p:ph type="body" idx="1"/>
          </p:nvPr>
        </p:nvSpPr>
        <p:spPr>
          <a:xfrm>
            <a:off x="542925" y="1143000"/>
            <a:ext cx="7988300" cy="4310063"/>
          </a:xfrm>
        </p:spPr>
        <p:txBody>
          <a:bodyPr/>
          <a:lstStyle/>
          <a:p>
            <a:pPr marL="0" indent="0"/>
            <a:r>
              <a:rPr lang="en-US" sz="2200" b="1" dirty="0" smtClean="0"/>
              <a:t>In the 2013 Main Residency Match, Dr. Holly </a:t>
            </a:r>
            <a:r>
              <a:rPr lang="en-US" sz="2200" b="1" dirty="0" err="1" smtClean="0"/>
              <a:t>Golightly</a:t>
            </a:r>
            <a:r>
              <a:rPr lang="en-US" sz="2200" b="1" dirty="0" smtClean="0"/>
              <a:t> interviewed with the Radiation-Oncology Program at American Hospital Center.  She was encouraged at the end of her interview to send the program director a note indicating her level of interest so that the director would know how or whether to rank her.</a:t>
            </a:r>
          </a:p>
          <a:p>
            <a:pPr marL="0" indent="0"/>
            <a:endParaRPr lang="en-US" sz="2200" b="1" dirty="0" smtClean="0"/>
          </a:p>
          <a:p>
            <a:pPr marL="0" indent="0"/>
            <a:r>
              <a:rPr lang="en-US" sz="2200" b="1" dirty="0" smtClean="0"/>
              <a:t>In the 2013 Main Residency Match, Dr. Harry Potter interviewed with the General Surgery program at Hogwarts Medical Center.  Dr. Potter was unsure how to respond when the program director asked where else he planned to interview and if he planned to rank the Hogwarts program as his first choice.</a:t>
            </a:r>
          </a:p>
          <a:p>
            <a:pPr marL="0" indent="0"/>
            <a:endParaRPr lang="en-US" sz="2400" b="1" dirty="0" smtClean="0"/>
          </a:p>
          <a:p>
            <a:pPr marL="0" indent="0"/>
            <a:endParaRPr lang="en-US" sz="2400" dirty="0" smtClean="0"/>
          </a:p>
          <a:p>
            <a:pPr marL="0" indent="0"/>
            <a:endParaRPr lang="en-US" sz="2400" dirty="0" smtClean="0"/>
          </a:p>
        </p:txBody>
      </p:sp>
    </p:spTree>
    <p:extLst>
      <p:ext uri="{BB962C8B-B14F-4D97-AF65-F5344CB8AC3E}">
        <p14:creationId xmlns:p14="http://schemas.microsoft.com/office/powerpoint/2010/main" val="109798377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33400" y="381000"/>
            <a:ext cx="7772400" cy="1143000"/>
          </a:xfrm>
          <a:prstGeom prst="rect">
            <a:avLst/>
          </a:prstGeom>
          <a:solidFill>
            <a:srgbClr val="FFFFFF"/>
          </a:solidFill>
          <a:ln w="9525">
            <a:solidFill>
              <a:schemeClr val="accent2"/>
            </a:solidFill>
            <a:miter lim="800000"/>
            <a:headEnd/>
            <a:tailEnd/>
          </a:ln>
        </p:spPr>
        <p:txBody>
          <a:bodyPr anchor="ctr"/>
          <a:lstStyle/>
          <a:p>
            <a:pPr algn="ctr"/>
            <a:r>
              <a:rPr lang="en-US" sz="2800">
                <a:solidFill>
                  <a:srgbClr val="007D7D"/>
                </a:solidFill>
                <a:latin typeface="Letter Gothic"/>
              </a:rPr>
              <a:t>FAMOUS EASTERN MEDICAL SCHOOL</a:t>
            </a:r>
            <a:br>
              <a:rPr lang="en-US" sz="2800">
                <a:solidFill>
                  <a:srgbClr val="007D7D"/>
                </a:solidFill>
                <a:latin typeface="Letter Gothic"/>
              </a:rPr>
            </a:br>
            <a:r>
              <a:rPr lang="en-US" sz="2800">
                <a:solidFill>
                  <a:srgbClr val="007D7D"/>
                </a:solidFill>
                <a:latin typeface="Letter Gothic"/>
              </a:rPr>
              <a:t>GENERAL HOSPITAL</a:t>
            </a:r>
            <a:endParaRPr lang="en-US" sz="2800">
              <a:solidFill>
                <a:schemeClr val="tx2"/>
              </a:solidFill>
              <a:latin typeface="Letter Gothic"/>
            </a:endParaRPr>
          </a:p>
        </p:txBody>
      </p:sp>
      <p:sp>
        <p:nvSpPr>
          <p:cNvPr id="37891" name="Rectangle 3"/>
          <p:cNvSpPr>
            <a:spLocks noChangeArrowheads="1"/>
          </p:cNvSpPr>
          <p:nvPr/>
        </p:nvSpPr>
        <p:spPr bwMode="auto">
          <a:xfrm>
            <a:off x="609600" y="17526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800" b="1" dirty="0">
                <a:solidFill>
                  <a:schemeClr val="tx1"/>
                </a:solidFill>
                <a:latin typeface="Letter Gothic"/>
              </a:rPr>
              <a:t>Dear Applicant:</a:t>
            </a:r>
          </a:p>
          <a:p>
            <a:pPr>
              <a:spcBef>
                <a:spcPct val="20000"/>
              </a:spcBef>
            </a:pPr>
            <a:endParaRPr lang="en-US" sz="1800" b="1" dirty="0">
              <a:solidFill>
                <a:schemeClr val="tx1"/>
              </a:solidFill>
              <a:latin typeface="Letter Gothic"/>
            </a:endParaRPr>
          </a:p>
          <a:p>
            <a:pPr>
              <a:spcBef>
                <a:spcPct val="20000"/>
              </a:spcBef>
            </a:pPr>
            <a:r>
              <a:rPr lang="en-US" sz="1800" b="1" dirty="0">
                <a:solidFill>
                  <a:schemeClr val="tx1"/>
                </a:solidFill>
                <a:latin typeface="Letter Gothic"/>
              </a:rPr>
              <a:t>We have thoroughly enjoyed your visit with us and it is clear that you will excel wherever you choose to go.</a:t>
            </a:r>
          </a:p>
          <a:p>
            <a:pPr>
              <a:spcBef>
                <a:spcPct val="20000"/>
              </a:spcBef>
            </a:pPr>
            <a:endParaRPr lang="en-US" sz="1800" b="1" dirty="0">
              <a:solidFill>
                <a:schemeClr val="tx1"/>
              </a:solidFill>
              <a:latin typeface="Letter Gothic"/>
            </a:endParaRPr>
          </a:p>
          <a:p>
            <a:pPr>
              <a:spcBef>
                <a:spcPct val="20000"/>
              </a:spcBef>
            </a:pPr>
            <a:r>
              <a:rPr lang="en-US" sz="1800" b="1" dirty="0">
                <a:solidFill>
                  <a:schemeClr val="tx1"/>
                </a:solidFill>
                <a:latin typeface="Letter Gothic"/>
              </a:rPr>
              <a:t>You represent the kind of candidate that has traditionally done well in our program and we hope to have the opportunity to work with you in the coming year.</a:t>
            </a:r>
          </a:p>
          <a:p>
            <a:pPr>
              <a:spcBef>
                <a:spcPct val="20000"/>
              </a:spcBef>
            </a:pPr>
            <a:endParaRPr lang="en-US" sz="1800" b="1" dirty="0">
              <a:solidFill>
                <a:schemeClr val="tx1"/>
              </a:solidFill>
              <a:latin typeface="Letter Gothic"/>
            </a:endParaRPr>
          </a:p>
          <a:p>
            <a:pPr lvl="4">
              <a:spcBef>
                <a:spcPct val="20000"/>
              </a:spcBef>
            </a:pPr>
            <a:r>
              <a:rPr lang="en-US" sz="2000" b="1" dirty="0">
                <a:solidFill>
                  <a:schemeClr val="tx1"/>
                </a:solidFill>
                <a:latin typeface="Letter Gothic"/>
              </a:rPr>
              <a:t>		</a:t>
            </a:r>
            <a:r>
              <a:rPr lang="en-US" sz="1800" b="1" dirty="0">
                <a:solidFill>
                  <a:schemeClr val="tx1"/>
                </a:solidFill>
                <a:latin typeface="Letter Gothic"/>
              </a:rPr>
              <a:t>Yours sincerely,</a:t>
            </a:r>
          </a:p>
          <a:p>
            <a:pPr lvl="4">
              <a:spcBef>
                <a:spcPct val="20000"/>
              </a:spcBef>
            </a:pPr>
            <a:r>
              <a:rPr lang="en-US" sz="1800" b="1" dirty="0">
                <a:solidFill>
                  <a:schemeClr val="tx1"/>
                </a:solidFill>
                <a:latin typeface="Letter Gothic"/>
              </a:rPr>
              <a:t>		Program Director</a:t>
            </a:r>
            <a:endParaRPr lang="en-US" sz="1800" dirty="0">
              <a:solidFill>
                <a:schemeClr val="tx1"/>
              </a:solidFill>
              <a:latin typeface="Letter Gothic"/>
            </a:endParaRPr>
          </a:p>
          <a:p>
            <a:pPr lvl="4">
              <a:spcBef>
                <a:spcPct val="20000"/>
              </a:spcBef>
            </a:pPr>
            <a:endParaRPr lang="en-US" sz="1400" dirty="0">
              <a:solidFill>
                <a:schemeClr val="tx1"/>
              </a:solidFill>
              <a:latin typeface="Letter Gothic"/>
            </a:endParaRPr>
          </a:p>
          <a:p>
            <a:pPr>
              <a:spcBef>
                <a:spcPct val="20000"/>
              </a:spcBef>
            </a:pPr>
            <a:endParaRPr lang="en-US" sz="2000" dirty="0">
              <a:latin typeface="Letter Gothic"/>
            </a:endParaRPr>
          </a:p>
          <a:p>
            <a:pPr>
              <a:spcBef>
                <a:spcPct val="20000"/>
              </a:spcBef>
            </a:pPr>
            <a:endParaRPr lang="en-US" sz="2000" dirty="0">
              <a:latin typeface="Letter Gothic"/>
            </a:endParaRPr>
          </a:p>
          <a:p>
            <a:pPr>
              <a:spcBef>
                <a:spcPct val="20000"/>
              </a:spcBef>
            </a:pPr>
            <a:endParaRPr lang="en-US" sz="2000" dirty="0">
              <a:latin typeface="Letter Gothic"/>
            </a:endParaRPr>
          </a:p>
        </p:txBody>
      </p:sp>
    </p:spTree>
    <p:extLst>
      <p:ext uri="{BB962C8B-B14F-4D97-AF65-F5344CB8AC3E}">
        <p14:creationId xmlns:p14="http://schemas.microsoft.com/office/powerpoint/2010/main" val="3049985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8386763" cy="620713"/>
          </a:xfrm>
        </p:spPr>
        <p:txBody>
          <a:bodyPr/>
          <a:lstStyle/>
          <a:p>
            <a:pPr algn="ctr"/>
            <a:r>
              <a:rPr lang="en-US" b="1" dirty="0" smtClean="0">
                <a:solidFill>
                  <a:schemeClr val="accent1"/>
                </a:solidFill>
                <a:latin typeface="Arial" pitchFamily="34" charset="0"/>
              </a:rPr>
              <a:t>Violation Investigations</a:t>
            </a:r>
          </a:p>
        </p:txBody>
      </p:sp>
      <p:sp>
        <p:nvSpPr>
          <p:cNvPr id="38915" name="Rectangle 3"/>
          <p:cNvSpPr>
            <a:spLocks noGrp="1" noChangeArrowheads="1"/>
          </p:cNvSpPr>
          <p:nvPr>
            <p:ph type="body" idx="1"/>
          </p:nvPr>
        </p:nvSpPr>
        <p:spPr>
          <a:xfrm>
            <a:off x="609600" y="1219200"/>
            <a:ext cx="8096250" cy="4767263"/>
          </a:xfrm>
        </p:spPr>
        <p:txBody>
          <a:bodyPr/>
          <a:lstStyle/>
          <a:p>
            <a:pPr marL="342900" indent="-342900">
              <a:lnSpc>
                <a:spcPct val="78000"/>
              </a:lnSpc>
              <a:buClr>
                <a:schemeClr val="accent1"/>
              </a:buClr>
              <a:buFont typeface="Wingdings" pitchFamily="2" charset="2"/>
              <a:buChar char="Ø"/>
            </a:pPr>
            <a:r>
              <a:rPr lang="en-US" sz="2400" b="1" dirty="0" smtClean="0"/>
              <a:t>Report potential violation to Executive Director</a:t>
            </a:r>
          </a:p>
          <a:p>
            <a:pPr marL="342900" indent="-342900">
              <a:lnSpc>
                <a:spcPct val="78000"/>
              </a:lnSpc>
              <a:buClr>
                <a:schemeClr val="accent1"/>
              </a:buClr>
              <a:buFont typeface="Wingdings" pitchFamily="2" charset="2"/>
              <a:buChar char="Ø"/>
            </a:pPr>
            <a:r>
              <a:rPr lang="en-US" sz="2400" b="1" dirty="0" smtClean="0"/>
              <a:t>Information gathered by NRMP</a:t>
            </a:r>
          </a:p>
          <a:p>
            <a:pPr marL="342900" indent="-342900">
              <a:lnSpc>
                <a:spcPct val="78000"/>
              </a:lnSpc>
              <a:buClr>
                <a:schemeClr val="accent1"/>
              </a:buClr>
              <a:buFont typeface="Wingdings" pitchFamily="2" charset="2"/>
              <a:buChar char="Ø"/>
            </a:pPr>
            <a:r>
              <a:rPr lang="en-US" sz="2400" b="1" dirty="0" smtClean="0"/>
              <a:t>Preliminary Report reviewed by all parties</a:t>
            </a:r>
          </a:p>
          <a:p>
            <a:pPr marL="342900" indent="-342900">
              <a:lnSpc>
                <a:spcPct val="78000"/>
              </a:lnSpc>
              <a:buClr>
                <a:schemeClr val="accent1"/>
              </a:buClr>
              <a:buFont typeface="Wingdings" pitchFamily="2" charset="2"/>
              <a:buChar char="Ø"/>
            </a:pPr>
            <a:r>
              <a:rPr lang="en-US" sz="2400" b="1" dirty="0" smtClean="0"/>
              <a:t>Case reviewed by Violations Committee</a:t>
            </a:r>
          </a:p>
          <a:p>
            <a:pPr marL="342900" indent="-342900">
              <a:lnSpc>
                <a:spcPct val="78000"/>
              </a:lnSpc>
              <a:buClr>
                <a:schemeClr val="accent1"/>
              </a:buClr>
              <a:buFont typeface="Wingdings" pitchFamily="2" charset="2"/>
              <a:buChar char="Ø"/>
            </a:pPr>
            <a:r>
              <a:rPr lang="en-US" sz="2400" b="1" dirty="0" smtClean="0"/>
              <a:t>Review Panel Report to violator</a:t>
            </a:r>
          </a:p>
          <a:p>
            <a:pPr marL="342900" indent="-342900">
              <a:lnSpc>
                <a:spcPct val="78000"/>
              </a:lnSpc>
              <a:buClr>
                <a:schemeClr val="accent1"/>
              </a:buClr>
              <a:buFont typeface="Wingdings" pitchFamily="2" charset="2"/>
              <a:buChar char="Ø"/>
            </a:pPr>
            <a:r>
              <a:rPr lang="en-US" sz="2400" b="1" dirty="0" smtClean="0"/>
              <a:t>Violator can arbitrate</a:t>
            </a:r>
          </a:p>
          <a:p>
            <a:pPr marL="342900" indent="-342900">
              <a:lnSpc>
                <a:spcPct val="78000"/>
              </a:lnSpc>
              <a:buClr>
                <a:schemeClr val="accent1"/>
              </a:buClr>
              <a:buFont typeface="Wingdings" pitchFamily="2" charset="2"/>
              <a:buChar char="Ø"/>
            </a:pPr>
            <a:r>
              <a:rPr lang="en-US" sz="2400" b="1" dirty="0" smtClean="0"/>
              <a:t>Final Report distributed</a:t>
            </a:r>
          </a:p>
          <a:p>
            <a:pPr marL="0" indent="0">
              <a:lnSpc>
                <a:spcPct val="78000"/>
              </a:lnSpc>
            </a:pPr>
            <a:endParaRPr lang="en-US" sz="2400" b="1" dirty="0" smtClean="0"/>
          </a:p>
          <a:p>
            <a:pPr marL="0" indent="0">
              <a:lnSpc>
                <a:spcPct val="78000"/>
              </a:lnSpc>
            </a:pPr>
            <a:r>
              <a:rPr lang="en-US" sz="2400" b="1" dirty="0" smtClean="0"/>
              <a:t>Violation policy is at </a:t>
            </a:r>
            <a:r>
              <a:rPr lang="en-US" sz="2400" b="1" dirty="0">
                <a:hlinkClick r:id="rId3"/>
              </a:rPr>
              <a:t>http://</a:t>
            </a:r>
            <a:r>
              <a:rPr lang="en-US" sz="2400" b="1" dirty="0" smtClean="0">
                <a:hlinkClick r:id="rId3"/>
              </a:rPr>
              <a:t>www.nrmp.org/res_match/policies/violations.html</a:t>
            </a:r>
            <a:r>
              <a:rPr lang="en-US" sz="2400" b="1" dirty="0" smtClean="0"/>
              <a:t> </a:t>
            </a:r>
          </a:p>
          <a:p>
            <a:pPr marL="0" indent="0">
              <a:lnSpc>
                <a:spcPct val="78000"/>
              </a:lnSpc>
            </a:pPr>
            <a:endParaRPr lang="en-US" sz="2400" b="1" dirty="0" smtClean="0"/>
          </a:p>
        </p:txBody>
      </p:sp>
    </p:spTree>
    <p:extLst>
      <p:ext uri="{BB962C8B-B14F-4D97-AF65-F5344CB8AC3E}">
        <p14:creationId xmlns:p14="http://schemas.microsoft.com/office/powerpoint/2010/main" val="1160947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304800"/>
            <a:ext cx="8386763" cy="620713"/>
          </a:xfrm>
        </p:spPr>
        <p:txBody>
          <a:bodyPr/>
          <a:lstStyle/>
          <a:p>
            <a:pPr algn="ctr"/>
            <a:r>
              <a:rPr lang="en-US" b="1" dirty="0" smtClean="0">
                <a:solidFill>
                  <a:schemeClr val="accent1"/>
                </a:solidFill>
                <a:latin typeface="Arial" pitchFamily="34" charset="0"/>
              </a:rPr>
              <a:t>Violation by an Applicant</a:t>
            </a:r>
          </a:p>
        </p:txBody>
      </p:sp>
      <p:sp>
        <p:nvSpPr>
          <p:cNvPr id="39939" name="Rectangle 3"/>
          <p:cNvSpPr>
            <a:spLocks noGrp="1" noChangeArrowheads="1"/>
          </p:cNvSpPr>
          <p:nvPr>
            <p:ph type="body" idx="1"/>
          </p:nvPr>
        </p:nvSpPr>
        <p:spPr>
          <a:xfrm>
            <a:off x="609600" y="1143000"/>
            <a:ext cx="7988300" cy="4767263"/>
          </a:xfrm>
        </p:spPr>
        <p:txBody>
          <a:bodyPr/>
          <a:lstStyle/>
          <a:p>
            <a:pPr marL="0" indent="0"/>
            <a:r>
              <a:rPr lang="en-US" sz="2400" b="1" u="sng" dirty="0" smtClean="0"/>
              <a:t>Final Report sent to</a:t>
            </a:r>
            <a:r>
              <a:rPr lang="en-US" sz="2400" b="1" dirty="0" smtClean="0"/>
              <a:t>:</a:t>
            </a:r>
          </a:p>
          <a:p>
            <a:pPr lvl="1">
              <a:buClr>
                <a:schemeClr val="accent1"/>
              </a:buClr>
              <a:buFont typeface="Wingdings" pitchFamily="2" charset="2"/>
              <a:buChar char="Ø"/>
            </a:pPr>
            <a:r>
              <a:rPr lang="en-US" sz="2400" b="1" dirty="0" smtClean="0"/>
              <a:t>Applicant’s medical school</a:t>
            </a:r>
          </a:p>
          <a:p>
            <a:pPr lvl="1">
              <a:buClr>
                <a:schemeClr val="accent1"/>
              </a:buClr>
              <a:buFont typeface="Wingdings" pitchFamily="2" charset="2"/>
              <a:buChar char="Ø"/>
            </a:pPr>
            <a:r>
              <a:rPr lang="en-US" sz="2400" b="1" dirty="0" smtClean="0"/>
              <a:t>Directors of residency programs</a:t>
            </a:r>
          </a:p>
          <a:p>
            <a:pPr lvl="1">
              <a:buClr>
                <a:schemeClr val="accent1"/>
              </a:buClr>
              <a:buFont typeface="Wingdings" pitchFamily="2" charset="2"/>
              <a:buChar char="Ø"/>
            </a:pPr>
            <a:r>
              <a:rPr lang="en-US" sz="2400" b="1" dirty="0" smtClean="0"/>
              <a:t>American Board of Medical Specialties</a:t>
            </a:r>
          </a:p>
          <a:p>
            <a:pPr lvl="1">
              <a:buClr>
                <a:schemeClr val="accent1"/>
              </a:buClr>
              <a:buFont typeface="Wingdings" pitchFamily="2" charset="2"/>
              <a:buChar char="Ø"/>
            </a:pPr>
            <a:r>
              <a:rPr lang="en-US" sz="2400" b="1" dirty="0" smtClean="0"/>
              <a:t>FSMB* (if applicant is to be permanently barred)</a:t>
            </a:r>
          </a:p>
          <a:p>
            <a:pPr lvl="1">
              <a:buClr>
                <a:schemeClr val="accent1"/>
              </a:buClr>
              <a:buFont typeface="Wingdings" pitchFamily="2" charset="2"/>
              <a:buChar char="Ø"/>
            </a:pPr>
            <a:r>
              <a:rPr lang="en-US" sz="2400" b="1" dirty="0" smtClean="0"/>
              <a:t>Interested parties</a:t>
            </a:r>
          </a:p>
          <a:p>
            <a:pPr marL="0" indent="0"/>
            <a:r>
              <a:rPr lang="en-US" sz="2400" b="1" i="1" dirty="0" smtClean="0"/>
              <a:t>Applicant may be identified as a Match violator in R3 System or barred from future Matches for one to three years, or permanently.</a:t>
            </a:r>
          </a:p>
          <a:p>
            <a:pPr marL="0" indent="0"/>
            <a:r>
              <a:rPr lang="en-US" sz="2400" b="1" i="1" dirty="0" smtClean="0"/>
              <a:t>Applicant may be barred from Match-participating programs for one year.</a:t>
            </a:r>
            <a:endParaRPr lang="en-US" sz="2400" b="1" dirty="0" smtClean="0"/>
          </a:p>
          <a:p>
            <a:pPr marL="0" indent="0"/>
            <a:endParaRPr lang="en-US" sz="2400" b="1" dirty="0" smtClean="0"/>
          </a:p>
        </p:txBody>
      </p:sp>
    </p:spTree>
    <p:extLst>
      <p:ext uri="{BB962C8B-B14F-4D97-AF65-F5344CB8AC3E}">
        <p14:creationId xmlns:p14="http://schemas.microsoft.com/office/powerpoint/2010/main" val="261795710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502" y="100420"/>
            <a:ext cx="4531123" cy="6109880"/>
          </a:xfrm>
          <a:prstGeom prst="rect">
            <a:avLst/>
          </a:prstGeom>
          <a:ln w="28575">
            <a:solidFill>
              <a:schemeClr val="tx1"/>
            </a:solidFill>
          </a:ln>
        </p:spPr>
      </p:pic>
    </p:spTree>
    <p:extLst>
      <p:ext uri="{BB962C8B-B14F-4D97-AF65-F5344CB8AC3E}">
        <p14:creationId xmlns:p14="http://schemas.microsoft.com/office/powerpoint/2010/main" val="58258610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3048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a:solidFill>
                  <a:schemeClr val="accent1"/>
                </a:solidFill>
              </a:rPr>
              <a:t>NRMP Rule for U.S. Seniors</a:t>
            </a:r>
          </a:p>
        </p:txBody>
      </p:sp>
      <p:sp>
        <p:nvSpPr>
          <p:cNvPr id="41987" name="Text Box 3"/>
          <p:cNvSpPr txBox="1">
            <a:spLocks noChangeArrowheads="1"/>
          </p:cNvSpPr>
          <p:nvPr/>
        </p:nvSpPr>
        <p:spPr bwMode="auto">
          <a:xfrm>
            <a:off x="762000" y="1323975"/>
            <a:ext cx="7620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Sponsoring institutions that register any programs in the </a:t>
            </a:r>
            <a:r>
              <a:rPr lang="en-US" i="1" dirty="0" smtClean="0"/>
              <a:t>Main Residency Match </a:t>
            </a:r>
            <a:r>
              <a:rPr lang="en-US" b="1" dirty="0"/>
              <a:t>agree to select senior students of U.S. allopathic medical schools for all of their programs </a:t>
            </a:r>
            <a:r>
              <a:rPr lang="en-US" b="1" u="sng" dirty="0"/>
              <a:t>only</a:t>
            </a:r>
            <a:r>
              <a:rPr lang="en-US" b="1" dirty="0"/>
              <a:t> through the </a:t>
            </a:r>
            <a:r>
              <a:rPr lang="en-US" b="1" i="1" dirty="0" smtClean="0"/>
              <a:t>Main Residency Match</a:t>
            </a:r>
            <a:r>
              <a:rPr lang="en-US" b="1" dirty="0" smtClean="0"/>
              <a:t> or </a:t>
            </a:r>
            <a:r>
              <a:rPr lang="en-US" b="1" dirty="0"/>
              <a:t>another national matching plan. In addition, programs participating in the </a:t>
            </a:r>
            <a:r>
              <a:rPr lang="en-US" b="1" i="1" dirty="0" smtClean="0"/>
              <a:t>Main Residency Match</a:t>
            </a:r>
            <a:r>
              <a:rPr lang="en-US" b="1" dirty="0" smtClean="0"/>
              <a:t> </a:t>
            </a:r>
            <a:r>
              <a:rPr lang="en-US" b="1" dirty="0"/>
              <a:t>agree to select senior students of U.S. allopathic medical schools only through the </a:t>
            </a:r>
            <a:r>
              <a:rPr lang="en-US" b="1" i="1" dirty="0" smtClean="0"/>
              <a:t>Main Residency Match</a:t>
            </a:r>
            <a:r>
              <a:rPr lang="en-US" b="1" dirty="0" smtClean="0"/>
              <a:t>. </a:t>
            </a:r>
            <a:endParaRPr lang="en-US" b="1" dirty="0"/>
          </a:p>
          <a:p>
            <a:endParaRPr lang="en-US" b="1" dirty="0"/>
          </a:p>
          <a:p>
            <a:endParaRPr lang="en-US" b="1" dirty="0"/>
          </a:p>
          <a:p>
            <a:pPr>
              <a:spcBef>
                <a:spcPct val="50000"/>
              </a:spcBef>
            </a:pPr>
            <a:endParaRPr lang="en-US" b="1" dirty="0"/>
          </a:p>
        </p:txBody>
      </p:sp>
    </p:spTree>
    <p:extLst>
      <p:ext uri="{BB962C8B-B14F-4D97-AF65-F5344CB8AC3E}">
        <p14:creationId xmlns:p14="http://schemas.microsoft.com/office/powerpoint/2010/main" val="3266199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33" y="271858"/>
            <a:ext cx="6519417" cy="5788267"/>
          </a:xfrm>
          <a:prstGeom prst="rect">
            <a:avLst/>
          </a:prstGeom>
          <a:ln w="12700">
            <a:solidFill>
              <a:schemeClr val="tx1"/>
            </a:solidFill>
          </a:ln>
        </p:spPr>
      </p:pic>
    </p:spTree>
    <p:extLst>
      <p:ext uri="{BB962C8B-B14F-4D97-AF65-F5344CB8AC3E}">
        <p14:creationId xmlns:p14="http://schemas.microsoft.com/office/powerpoint/2010/main" val="615276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3048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smtClean="0">
                <a:solidFill>
                  <a:schemeClr val="accent1"/>
                </a:solidFill>
              </a:rPr>
              <a:t>All In Policy</a:t>
            </a:r>
            <a:endParaRPr lang="en-US" sz="3600" b="1" dirty="0">
              <a:solidFill>
                <a:schemeClr val="accent1"/>
              </a:solidFill>
            </a:endParaRPr>
          </a:p>
        </p:txBody>
      </p:sp>
      <p:sp>
        <p:nvSpPr>
          <p:cNvPr id="41987" name="Text Box 3"/>
          <p:cNvSpPr txBox="1">
            <a:spLocks noChangeArrowheads="1"/>
          </p:cNvSpPr>
          <p:nvPr/>
        </p:nvSpPr>
        <p:spPr bwMode="auto">
          <a:xfrm>
            <a:off x="762000" y="1323975"/>
            <a:ext cx="7620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smtClean="0"/>
              <a:t>Programs participating in </a:t>
            </a:r>
            <a:r>
              <a:rPr lang="en-US" b="1" dirty="0"/>
              <a:t>the </a:t>
            </a:r>
            <a:r>
              <a:rPr lang="en-US" i="1" dirty="0" smtClean="0"/>
              <a:t>Main Residency Match </a:t>
            </a:r>
            <a:r>
              <a:rPr lang="en-US" dirty="0" smtClean="0"/>
              <a:t>must register and attempt to fill all positions through the </a:t>
            </a:r>
            <a:r>
              <a:rPr lang="en-US" i="1" dirty="0" smtClean="0"/>
              <a:t>Main Residency Match </a:t>
            </a:r>
            <a:r>
              <a:rPr lang="en-US" dirty="0" smtClean="0"/>
              <a:t>or another national matching program. </a:t>
            </a:r>
            <a:endParaRPr lang="en-US" b="1" dirty="0"/>
          </a:p>
          <a:p>
            <a:endParaRPr lang="en-US" b="1" dirty="0"/>
          </a:p>
          <a:p>
            <a:endParaRPr lang="en-US" b="1" dirty="0"/>
          </a:p>
          <a:p>
            <a:pPr>
              <a:spcBef>
                <a:spcPct val="50000"/>
              </a:spcBef>
            </a:pPr>
            <a:endParaRPr lang="en-US" b="1" dirty="0"/>
          </a:p>
        </p:txBody>
      </p:sp>
    </p:spTree>
    <p:extLst>
      <p:ext uri="{BB962C8B-B14F-4D97-AF65-F5344CB8AC3E}">
        <p14:creationId xmlns:p14="http://schemas.microsoft.com/office/powerpoint/2010/main" val="10818345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19200" y="304800"/>
            <a:ext cx="7010400" cy="685800"/>
          </a:xfrm>
        </p:spPr>
        <p:txBody>
          <a:bodyPr/>
          <a:lstStyle/>
          <a:p>
            <a:pPr algn="ctr"/>
            <a:r>
              <a:rPr lang="en-US" b="1" dirty="0" smtClean="0">
                <a:solidFill>
                  <a:schemeClr val="accent1"/>
                </a:solidFill>
                <a:latin typeface="Arial" pitchFamily="34" charset="0"/>
              </a:rPr>
              <a:t>Final Considerations</a:t>
            </a:r>
          </a:p>
        </p:txBody>
      </p:sp>
      <p:sp>
        <p:nvSpPr>
          <p:cNvPr id="43011" name="Rectangle 3"/>
          <p:cNvSpPr>
            <a:spLocks noGrp="1" noChangeArrowheads="1"/>
          </p:cNvSpPr>
          <p:nvPr>
            <p:ph type="body" idx="1"/>
          </p:nvPr>
        </p:nvSpPr>
        <p:spPr>
          <a:xfrm>
            <a:off x="762000" y="1371600"/>
            <a:ext cx="7848600" cy="4572000"/>
          </a:xfrm>
        </p:spPr>
        <p:txBody>
          <a:bodyPr/>
          <a:lstStyle/>
          <a:p>
            <a:pPr marL="342900" indent="-342900">
              <a:buClr>
                <a:schemeClr val="accent1"/>
              </a:buClr>
              <a:buFont typeface="Wingdings" pitchFamily="2" charset="2"/>
              <a:buChar char="Ø"/>
            </a:pPr>
            <a:r>
              <a:rPr lang="en-US" sz="2400" b="1" dirty="0" smtClean="0"/>
              <a:t>Do </a:t>
            </a:r>
            <a:r>
              <a:rPr lang="en-US" sz="2400" b="1" u="sng" dirty="0" smtClean="0"/>
              <a:t>not</a:t>
            </a:r>
            <a:r>
              <a:rPr lang="en-US" sz="2400" b="1" dirty="0" smtClean="0"/>
              <a:t> wait until the last minute to enter your rank order list.  The servers may be overloaded and very slow.</a:t>
            </a:r>
          </a:p>
          <a:p>
            <a:pPr marL="342900" indent="-342900">
              <a:buClr>
                <a:schemeClr val="accent1"/>
              </a:buClr>
              <a:buFont typeface="Wingdings" pitchFamily="2" charset="2"/>
              <a:buChar char="Ø"/>
            </a:pPr>
            <a:r>
              <a:rPr lang="en-US" sz="2400" b="1" dirty="0" smtClean="0"/>
              <a:t>Do not make last minute changes to your rank order list.  Most such changes are not well thought out and applicants frequently regret the changes.</a:t>
            </a:r>
          </a:p>
          <a:p>
            <a:pPr marL="342900" indent="-342900">
              <a:buClr>
                <a:schemeClr val="accent1"/>
              </a:buClr>
              <a:buFont typeface="Wingdings" pitchFamily="2" charset="2"/>
              <a:buChar char="Ø"/>
            </a:pPr>
            <a:r>
              <a:rPr lang="en-US" sz="2400" b="1" dirty="0" smtClean="0"/>
              <a:t>No changes can be made to ROLs after 9:00 p.m. EASTERN time February 20, and only certified lists will be used in the Match.</a:t>
            </a:r>
          </a:p>
          <a:p>
            <a:pPr marL="342900" indent="-342900">
              <a:buClr>
                <a:schemeClr val="accent1"/>
              </a:buClr>
              <a:buFont typeface="Wingdings" pitchFamily="2" charset="2"/>
              <a:buChar char="Ø"/>
            </a:pPr>
            <a:r>
              <a:rPr lang="en-US" sz="2400" b="1" dirty="0" smtClean="0"/>
              <a:t>The NRMP will NOT enter a list, add, delete or move programs or in any way modify a rank order list.</a:t>
            </a:r>
          </a:p>
          <a:p>
            <a:pPr marL="0" indent="0"/>
            <a:endParaRPr lang="en-US" sz="2400" b="1" dirty="0" smtClean="0"/>
          </a:p>
        </p:txBody>
      </p:sp>
    </p:spTree>
    <p:extLst>
      <p:ext uri="{BB962C8B-B14F-4D97-AF65-F5344CB8AC3E}">
        <p14:creationId xmlns:p14="http://schemas.microsoft.com/office/powerpoint/2010/main" val="35506224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889000" eaLnBrk="0" hangingPunct="0">
              <a:lnSpc>
                <a:spcPct val="80000"/>
              </a:lnSpc>
              <a:buClr>
                <a:srgbClr val="DADDFE"/>
              </a:buClr>
            </a:pPr>
            <a:r>
              <a:rPr lang="en-US" sz="3600" b="1" dirty="0">
                <a:solidFill>
                  <a:schemeClr val="accent1"/>
                </a:solidFill>
              </a:rPr>
              <a:t>Summary</a:t>
            </a:r>
          </a:p>
        </p:txBody>
      </p:sp>
      <p:sp>
        <p:nvSpPr>
          <p:cNvPr id="44035" name="Rectangle 3"/>
          <p:cNvSpPr>
            <a:spLocks noChangeArrowheads="1"/>
          </p:cNvSpPr>
          <p:nvPr/>
        </p:nvSpPr>
        <p:spPr bwMode="auto">
          <a:xfrm>
            <a:off x="685800" y="1219200"/>
            <a:ext cx="7696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889000" eaLnBrk="0" hangingPunct="0">
              <a:lnSpc>
                <a:spcPct val="88000"/>
              </a:lnSpc>
              <a:spcBef>
                <a:spcPct val="50000"/>
              </a:spcBef>
              <a:buClr>
                <a:schemeClr val="accent1"/>
              </a:buClr>
              <a:buSzPct val="90000"/>
              <a:buFont typeface="Wingdings" pitchFamily="2" charset="2"/>
              <a:buChar char="Ø"/>
            </a:pPr>
            <a:r>
              <a:rPr lang="en-US" sz="2400" b="1" dirty="0" smtClean="0">
                <a:solidFill>
                  <a:schemeClr val="tx1"/>
                </a:solidFill>
              </a:rPr>
              <a:t>Prepare </a:t>
            </a:r>
            <a:r>
              <a:rPr lang="en-US" sz="2400" b="1" dirty="0">
                <a:solidFill>
                  <a:schemeClr val="tx1"/>
                </a:solidFill>
              </a:rPr>
              <a:t>a rank order list worksheet with program codes in order of preference before entering them on the “My Rank Order List” screen.</a:t>
            </a:r>
          </a:p>
          <a:p>
            <a:pPr marL="342900" indent="-342900" defTabSz="889000" eaLnBrk="0" hangingPunct="0">
              <a:lnSpc>
                <a:spcPct val="88000"/>
              </a:lnSpc>
              <a:spcBef>
                <a:spcPct val="50000"/>
              </a:spcBef>
              <a:buClr>
                <a:srgbClr val="DADDFE"/>
              </a:buClr>
              <a:buSzPct val="90000"/>
              <a:buFont typeface="Wingdings" pitchFamily="2" charset="2"/>
              <a:buChar char="Ø"/>
            </a:pPr>
            <a:endParaRPr lang="en-US" sz="2400" b="1" dirty="0">
              <a:solidFill>
                <a:schemeClr val="tx1"/>
              </a:solidFill>
            </a:endParaRPr>
          </a:p>
          <a:p>
            <a:pPr marL="342900" indent="-342900" defTabSz="889000" eaLnBrk="0" hangingPunct="0">
              <a:lnSpc>
                <a:spcPct val="88000"/>
              </a:lnSpc>
              <a:spcBef>
                <a:spcPct val="50000"/>
              </a:spcBef>
              <a:buClr>
                <a:schemeClr val="accent1"/>
              </a:buClr>
              <a:buSzPct val="90000"/>
              <a:buFont typeface="Wingdings" pitchFamily="2" charset="2"/>
              <a:buChar char="Ø"/>
            </a:pPr>
            <a:r>
              <a:rPr lang="en-US" sz="2400" b="1" dirty="0" smtClean="0">
                <a:solidFill>
                  <a:schemeClr val="tx1"/>
                </a:solidFill>
              </a:rPr>
              <a:t>Be </a:t>
            </a:r>
            <a:r>
              <a:rPr lang="en-US" sz="2400" b="1" dirty="0">
                <a:solidFill>
                  <a:schemeClr val="tx1"/>
                </a:solidFill>
              </a:rPr>
              <a:t>sure to certify your rank order list.</a:t>
            </a:r>
          </a:p>
          <a:p>
            <a:pPr marL="342900" indent="-342900" defTabSz="889000" eaLnBrk="0" hangingPunct="0">
              <a:lnSpc>
                <a:spcPct val="88000"/>
              </a:lnSpc>
              <a:spcBef>
                <a:spcPct val="50000"/>
              </a:spcBef>
              <a:buClr>
                <a:srgbClr val="DADDFE"/>
              </a:buClr>
              <a:buSzPct val="90000"/>
              <a:buFont typeface="Wingdings" pitchFamily="2" charset="2"/>
              <a:buChar char="Ø"/>
            </a:pPr>
            <a:endParaRPr lang="en-US" sz="2400" b="1" dirty="0">
              <a:solidFill>
                <a:schemeClr val="tx1"/>
              </a:solidFill>
            </a:endParaRPr>
          </a:p>
          <a:p>
            <a:pPr marL="342900" indent="-342900" defTabSz="889000" eaLnBrk="0" hangingPunct="0">
              <a:lnSpc>
                <a:spcPct val="88000"/>
              </a:lnSpc>
              <a:spcBef>
                <a:spcPts val="1438"/>
              </a:spcBef>
              <a:buClr>
                <a:schemeClr val="accent1"/>
              </a:buClr>
              <a:buSzPct val="90000"/>
              <a:buFont typeface="Wingdings" pitchFamily="2" charset="2"/>
              <a:buChar char="Ø"/>
            </a:pPr>
            <a:r>
              <a:rPr lang="en-US" sz="2400" b="1" dirty="0" smtClean="0">
                <a:solidFill>
                  <a:schemeClr val="tx1"/>
                </a:solidFill>
              </a:rPr>
              <a:t>Complete </a:t>
            </a:r>
            <a:r>
              <a:rPr lang="en-US" sz="2400" b="1" dirty="0">
                <a:solidFill>
                  <a:schemeClr val="tx1"/>
                </a:solidFill>
              </a:rPr>
              <a:t>your list at least a week before the February </a:t>
            </a:r>
            <a:r>
              <a:rPr lang="en-US" sz="2400" b="1" dirty="0" smtClean="0">
                <a:solidFill>
                  <a:schemeClr val="tx1"/>
                </a:solidFill>
              </a:rPr>
              <a:t>20 </a:t>
            </a:r>
            <a:r>
              <a:rPr lang="en-US" sz="2400" b="1" dirty="0">
                <a:solidFill>
                  <a:schemeClr val="tx1"/>
                </a:solidFill>
              </a:rPr>
              <a:t>deadline.</a:t>
            </a:r>
          </a:p>
          <a:p>
            <a:pPr marL="342900" indent="-342900" defTabSz="889000" eaLnBrk="0" hangingPunct="0">
              <a:lnSpc>
                <a:spcPct val="88000"/>
              </a:lnSpc>
              <a:spcBef>
                <a:spcPct val="50000"/>
              </a:spcBef>
              <a:buClr>
                <a:srgbClr val="DADDFE"/>
              </a:buClr>
              <a:buSzPct val="90000"/>
              <a:buFont typeface="Wingdings" pitchFamily="2" charset="2"/>
              <a:buChar char="Ø"/>
            </a:pPr>
            <a:endParaRPr lang="en-US" sz="2400" b="1" dirty="0">
              <a:solidFill>
                <a:schemeClr val="tx1"/>
              </a:solidFill>
            </a:endParaRPr>
          </a:p>
          <a:p>
            <a:pPr marL="342900" indent="-342900" defTabSz="889000" eaLnBrk="0" hangingPunct="0">
              <a:lnSpc>
                <a:spcPct val="130000"/>
              </a:lnSpc>
              <a:spcBef>
                <a:spcPct val="50000"/>
              </a:spcBef>
              <a:buClr>
                <a:schemeClr val="accent1"/>
              </a:buClr>
              <a:buSzPct val="90000"/>
              <a:buFont typeface="Wingdings" pitchFamily="2" charset="2"/>
              <a:buChar char="Ø"/>
            </a:pPr>
            <a:r>
              <a:rPr lang="en-US" sz="2400" b="1" dirty="0" smtClean="0">
                <a:solidFill>
                  <a:schemeClr val="tx1"/>
                </a:solidFill>
              </a:rPr>
              <a:t>Relax</a:t>
            </a:r>
            <a:r>
              <a:rPr lang="en-US" sz="2400" b="1"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2707975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54125" y="990600"/>
            <a:ext cx="651827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3200" b="1" dirty="0">
                <a:solidFill>
                  <a:schemeClr val="accent1"/>
                </a:solidFill>
              </a:rPr>
              <a:t>For more information visit</a:t>
            </a:r>
            <a:r>
              <a:rPr lang="en-US" sz="3200" b="1" dirty="0" smtClean="0">
                <a:solidFill>
                  <a:schemeClr val="accent1"/>
                </a:solidFill>
              </a:rPr>
              <a:t>:</a:t>
            </a:r>
          </a:p>
          <a:p>
            <a:pPr algn="ctr"/>
            <a:endParaRPr lang="en-US" sz="3200" b="1" dirty="0">
              <a:solidFill>
                <a:schemeClr val="accent1"/>
              </a:solidFill>
            </a:endParaRPr>
          </a:p>
          <a:p>
            <a:pPr algn="ctr"/>
            <a:r>
              <a:rPr lang="en-US" sz="3200" b="1" dirty="0">
                <a:solidFill>
                  <a:schemeClr val="accent1"/>
                </a:solidFill>
              </a:rPr>
              <a:t>www.nrmp.org</a:t>
            </a:r>
          </a:p>
          <a:p>
            <a:pPr algn="ctr"/>
            <a:r>
              <a:rPr lang="en-US" sz="3200" b="1" dirty="0" smtClean="0">
                <a:solidFill>
                  <a:schemeClr val="accent1"/>
                </a:solidFill>
              </a:rPr>
              <a:t>“Main Residency Match”</a:t>
            </a:r>
            <a:endParaRPr lang="en-US" sz="3200" b="1" dirty="0">
              <a:solidFill>
                <a:schemeClr val="accent1"/>
              </a:solidFill>
            </a:endParaRPr>
          </a:p>
          <a:p>
            <a:pPr algn="ctr"/>
            <a:endParaRPr lang="en-US" sz="3200" b="1" dirty="0"/>
          </a:p>
          <a:p>
            <a:pPr algn="ctr"/>
            <a:r>
              <a:rPr lang="en-US" sz="3200" b="1" dirty="0" smtClean="0">
                <a:solidFill>
                  <a:schemeClr val="accent1"/>
                </a:solidFill>
              </a:rPr>
              <a:t>Like us on Facebook </a:t>
            </a:r>
          </a:p>
          <a:p>
            <a:pPr algn="ctr"/>
            <a:r>
              <a:rPr lang="en-US" sz="2800" dirty="0" smtClean="0">
                <a:hlinkClick r:id="rId3"/>
              </a:rPr>
              <a:t>www.facebook.com/TheNRMP</a:t>
            </a:r>
            <a:endParaRPr lang="en-US" sz="2800" dirty="0" smtClean="0"/>
          </a:p>
          <a:p>
            <a:pPr algn="ctr"/>
            <a:endParaRPr lang="en-US" sz="3200" dirty="0" smtClean="0"/>
          </a:p>
          <a:p>
            <a:pPr algn="ctr"/>
            <a:r>
              <a:rPr lang="en-US" sz="3200" b="1" dirty="0" smtClean="0">
                <a:solidFill>
                  <a:schemeClr val="accent1"/>
                </a:solidFill>
              </a:rPr>
              <a:t>Follow us on Twitter</a:t>
            </a:r>
          </a:p>
          <a:p>
            <a:pPr algn="ctr"/>
            <a:r>
              <a:rPr lang="en-US" sz="2800" dirty="0" smtClean="0"/>
              <a:t>@</a:t>
            </a:r>
            <a:r>
              <a:rPr lang="en-US" sz="2800" dirty="0" err="1" smtClean="0"/>
              <a:t>TheNRMP</a:t>
            </a:r>
            <a:endParaRPr lang="en-US" sz="2800" b="1" dirty="0"/>
          </a:p>
        </p:txBody>
      </p:sp>
      <p:pic>
        <p:nvPicPr>
          <p:cNvPr id="95856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5926" y="3342264"/>
            <a:ext cx="695324" cy="69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856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314" y="4887515"/>
            <a:ext cx="678657" cy="678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061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latin typeface="+mn-lt"/>
              </a:rPr>
              <a:t>Questions?</a:t>
            </a:r>
            <a:endParaRPr lang="en-US" b="1" dirty="0">
              <a:solidFill>
                <a:schemeClr val="accent1"/>
              </a:solidFill>
              <a:latin typeface="+mn-lt"/>
            </a:endParaRPr>
          </a:p>
        </p:txBody>
      </p:sp>
      <p:sp>
        <p:nvSpPr>
          <p:cNvPr id="3" name="Content Placeholder 2"/>
          <p:cNvSpPr>
            <a:spLocks noGrp="1"/>
          </p:cNvSpPr>
          <p:nvPr>
            <p:ph idx="1"/>
          </p:nvPr>
        </p:nvSpPr>
        <p:spPr/>
        <p:txBody>
          <a:bodyPr/>
          <a:lstStyle/>
          <a:p>
            <a:pPr algn="ctr"/>
            <a:endParaRPr lang="en-US" dirty="0" smtClean="0"/>
          </a:p>
          <a:p>
            <a:pPr algn="ctr"/>
            <a:r>
              <a:rPr lang="en-US" b="1" dirty="0" smtClean="0">
                <a:solidFill>
                  <a:schemeClr val="accent1"/>
                </a:solidFill>
              </a:rPr>
              <a:t>202-400-2233</a:t>
            </a:r>
            <a:r>
              <a:rPr lang="en-US" b="1" dirty="0">
                <a:solidFill>
                  <a:schemeClr val="accent1"/>
                </a:solidFill>
              </a:rPr>
              <a:t> </a:t>
            </a:r>
            <a:r>
              <a:rPr lang="en-US" b="1" dirty="0" smtClean="0">
                <a:solidFill>
                  <a:schemeClr val="accent1"/>
                </a:solidFill>
              </a:rPr>
              <a:t>or </a:t>
            </a:r>
          </a:p>
          <a:p>
            <a:pPr algn="ctr"/>
            <a:r>
              <a:rPr lang="en-US" b="1" dirty="0" smtClean="0">
                <a:solidFill>
                  <a:schemeClr val="accent1"/>
                </a:solidFill>
              </a:rPr>
              <a:t>1-866-653-6767 (toll-free)</a:t>
            </a:r>
          </a:p>
          <a:p>
            <a:pPr algn="ctr"/>
            <a:endParaRPr lang="en-US" b="1" dirty="0">
              <a:solidFill>
                <a:schemeClr val="accent1"/>
              </a:solidFill>
            </a:endParaRPr>
          </a:p>
          <a:p>
            <a:pPr algn="ctr"/>
            <a:r>
              <a:rPr lang="en-US" b="1" dirty="0" smtClean="0">
                <a:solidFill>
                  <a:schemeClr val="accent1"/>
                </a:solidFill>
              </a:rPr>
              <a:t>Email: support@nrmp.org</a:t>
            </a:r>
          </a:p>
        </p:txBody>
      </p:sp>
    </p:spTree>
    <p:extLst>
      <p:ext uri="{BB962C8B-B14F-4D97-AF65-F5344CB8AC3E}">
        <p14:creationId xmlns:p14="http://schemas.microsoft.com/office/powerpoint/2010/main" val="25026237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10"/>
          <p:cNvSpPr>
            <a:spLocks noChangeArrowheads="1"/>
          </p:cNvSpPr>
          <p:nvPr/>
        </p:nvSpPr>
        <p:spPr bwMode="auto">
          <a:xfrm>
            <a:off x="609600" y="2209800"/>
            <a:ext cx="152400" cy="76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7171" name="Oval 12"/>
          <p:cNvSpPr>
            <a:spLocks noChangeArrowheads="1"/>
          </p:cNvSpPr>
          <p:nvPr/>
        </p:nvSpPr>
        <p:spPr bwMode="auto">
          <a:xfrm>
            <a:off x="1143000" y="2209800"/>
            <a:ext cx="9144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85" y="1614714"/>
            <a:ext cx="7371429" cy="3628572"/>
          </a:xfrm>
          <a:prstGeom prst="rect">
            <a:avLst/>
          </a:prstGeom>
          <a:ln w="19050">
            <a:solidFill>
              <a:schemeClr val="tx1"/>
            </a:solidFill>
          </a:ln>
        </p:spPr>
      </p:pic>
      <p:sp>
        <p:nvSpPr>
          <p:cNvPr id="4" name="Rectangle 3"/>
          <p:cNvSpPr/>
          <p:nvPr/>
        </p:nvSpPr>
        <p:spPr bwMode="auto">
          <a:xfrm>
            <a:off x="886285" y="2895600"/>
            <a:ext cx="1171115" cy="228600"/>
          </a:xfrm>
          <a:prstGeom prst="rect">
            <a:avLst/>
          </a:pr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bg1"/>
              </a:solidFill>
              <a:effectLst/>
              <a:latin typeface="Arial" charset="0"/>
            </a:endParaRPr>
          </a:p>
        </p:txBody>
      </p:sp>
    </p:spTree>
    <p:extLst>
      <p:ext uri="{BB962C8B-B14F-4D97-AF65-F5344CB8AC3E}">
        <p14:creationId xmlns:p14="http://schemas.microsoft.com/office/powerpoint/2010/main" val="1975379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19"/>
          <p:cNvSpPr>
            <a:spLocks noChangeArrowheads="1"/>
          </p:cNvSpPr>
          <p:nvPr/>
        </p:nvSpPr>
        <p:spPr bwMode="auto">
          <a:xfrm>
            <a:off x="3276600" y="17526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1003" y="95444"/>
            <a:ext cx="6161848" cy="2872574"/>
          </a:xfrm>
          <a:prstGeom prst="rect">
            <a:avLst/>
          </a:prstGeom>
          <a:ln w="19050">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003" y="3124396"/>
            <a:ext cx="6161848" cy="2899693"/>
          </a:xfrm>
          <a:prstGeom prst="rect">
            <a:avLst/>
          </a:prstGeom>
          <a:ln w="19050">
            <a:solidFill>
              <a:schemeClr val="tx1"/>
            </a:solidFill>
          </a:ln>
        </p:spPr>
      </p:pic>
      <p:sp>
        <p:nvSpPr>
          <p:cNvPr id="4" name="Rectangle 3"/>
          <p:cNvSpPr/>
          <p:nvPr/>
        </p:nvSpPr>
        <p:spPr bwMode="auto">
          <a:xfrm>
            <a:off x="3343275" y="1752600"/>
            <a:ext cx="276225" cy="400110"/>
          </a:xfrm>
          <a:prstGeom prst="rect">
            <a:avLst/>
          </a:pr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solidFill>
                  <a:srgbClr val="FF0000"/>
                </a:solidFill>
              </a:ln>
              <a:solidFill>
                <a:schemeClr val="bg1"/>
              </a:solidFill>
              <a:effectLst/>
              <a:latin typeface="Arial" charset="0"/>
            </a:endParaRPr>
          </a:p>
        </p:txBody>
      </p:sp>
    </p:spTree>
    <p:extLst>
      <p:ext uri="{BB962C8B-B14F-4D97-AF65-F5344CB8AC3E}">
        <p14:creationId xmlns:p14="http://schemas.microsoft.com/office/powerpoint/2010/main" val="345124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8"/>
          <p:cNvSpPr>
            <a:spLocks noChangeShapeType="1"/>
          </p:cNvSpPr>
          <p:nvPr/>
        </p:nvSpPr>
        <p:spPr bwMode="auto">
          <a:xfrm>
            <a:off x="1371600" y="6096000"/>
            <a:ext cx="68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952" y="162308"/>
            <a:ext cx="5986073" cy="5885543"/>
          </a:xfrm>
          <a:prstGeom prst="rect">
            <a:avLst/>
          </a:prstGeom>
          <a:ln w="19050">
            <a:solidFill>
              <a:schemeClr val="tx1"/>
            </a:solidFill>
          </a:ln>
        </p:spPr>
      </p:pic>
    </p:spTree>
    <p:extLst>
      <p:ext uri="{BB962C8B-B14F-4D97-AF65-F5344CB8AC3E}">
        <p14:creationId xmlns:p14="http://schemas.microsoft.com/office/powerpoint/2010/main" val="154161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marL="0" indent="0"/>
            <a:r>
              <a:rPr lang="en-US" smtClean="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67" y="500429"/>
            <a:ext cx="7076608" cy="5551165"/>
          </a:xfrm>
          <a:prstGeom prst="rect">
            <a:avLst/>
          </a:prstGeom>
          <a:ln w="28575">
            <a:solidFill>
              <a:schemeClr val="tx1"/>
            </a:solidFill>
          </a:ln>
        </p:spPr>
      </p:pic>
    </p:spTree>
    <p:extLst>
      <p:ext uri="{BB962C8B-B14F-4D97-AF65-F5344CB8AC3E}">
        <p14:creationId xmlns:p14="http://schemas.microsoft.com/office/powerpoint/2010/main" val="8083239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23" y="1305190"/>
            <a:ext cx="7380953" cy="4247619"/>
          </a:xfrm>
          <a:prstGeom prst="rect">
            <a:avLst/>
          </a:prstGeom>
          <a:ln w="28575">
            <a:solidFill>
              <a:schemeClr val="tx1"/>
            </a:solidFill>
          </a:ln>
        </p:spPr>
      </p:pic>
    </p:spTree>
    <p:extLst>
      <p:ext uri="{BB962C8B-B14F-4D97-AF65-F5344CB8AC3E}">
        <p14:creationId xmlns:p14="http://schemas.microsoft.com/office/powerpoint/2010/main" val="39709170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DVSETTINGS" val="1"/>
  <p:tag name="ADVSHOWMETER" val="0"/>
  <p:tag name="ADVGLOBALTRANSITION" val="-1"/>
  <p:tag name="ADVSCREENWIDTH" val="800"/>
  <p:tag name="ADVSCREENHEIGHT" val="600"/>
  <p:tag name="ADVFASTTRANSITIONS" val="1"/>
  <p:tag name="ADVGAMMA" val="0.000000"/>
  <p:tag name="ADVDIMBULLETS" val="0"/>
  <p:tag name="ADVPANSCAN" val="0"/>
  <p:tag name="ADVBEVELING" val="0"/>
  <p:tag name="ADVSHADOWS" val="1"/>
  <p:tag name="ADVAATEXT" val="1"/>
  <p:tag name="ADVAASHAPES" val="1"/>
</p:tagLst>
</file>

<file path=ppt/theme/theme1.xml><?xml version="1.0" encoding="utf-8"?>
<a:theme xmlns:a="http://schemas.openxmlformats.org/drawingml/2006/main" name="NRMP white 1">
  <a:themeElements>
    <a:clrScheme name="Copy of nrmp white 13">
      <a:dk1>
        <a:srgbClr val="092F6D"/>
      </a:dk1>
      <a:lt1>
        <a:srgbClr val="FFFFFF"/>
      </a:lt1>
      <a:dk2>
        <a:srgbClr val="092F6D"/>
      </a:dk2>
      <a:lt2>
        <a:srgbClr val="475185"/>
      </a:lt2>
      <a:accent1>
        <a:srgbClr val="800000"/>
      </a:accent1>
      <a:accent2>
        <a:srgbClr val="809195"/>
      </a:accent2>
      <a:accent3>
        <a:srgbClr val="FFFFFF"/>
      </a:accent3>
      <a:accent4>
        <a:srgbClr val="06275C"/>
      </a:accent4>
      <a:accent5>
        <a:srgbClr val="C0AAAA"/>
      </a:accent5>
      <a:accent6>
        <a:srgbClr val="738387"/>
      </a:accent6>
      <a:hlink>
        <a:srgbClr val="092F6D"/>
      </a:hlink>
      <a:folHlink>
        <a:srgbClr val="256F4A"/>
      </a:folHlink>
    </a:clrScheme>
    <a:fontScheme name="Copy of nrmp whi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Copy of nrmp whi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py of nrmp 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py of nrmp whi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py of nrmp whi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py of nrmp 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py of nrmp 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py of nrmp 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py of nrmp white 8">
        <a:dk1>
          <a:srgbClr val="339866"/>
        </a:dk1>
        <a:lt1>
          <a:srgbClr val="FAFAFA"/>
        </a:lt1>
        <a:dk2>
          <a:srgbClr val="092F6D"/>
        </a:dk2>
        <a:lt2>
          <a:srgbClr val="FEBD67"/>
        </a:lt2>
        <a:accent1>
          <a:srgbClr val="C2C93F"/>
        </a:accent1>
        <a:accent2>
          <a:srgbClr val="54609E"/>
        </a:accent2>
        <a:accent3>
          <a:srgbClr val="AAADBA"/>
        </a:accent3>
        <a:accent4>
          <a:srgbClr val="D6D6D6"/>
        </a:accent4>
        <a:accent5>
          <a:srgbClr val="DDE1AF"/>
        </a:accent5>
        <a:accent6>
          <a:srgbClr val="4B568F"/>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Copy of nrmp white 9">
        <a:dk1>
          <a:srgbClr val="339866"/>
        </a:dk1>
        <a:lt1>
          <a:srgbClr val="FAFAFA"/>
        </a:lt1>
        <a:dk2>
          <a:srgbClr val="092F6D"/>
        </a:dk2>
        <a:lt2>
          <a:srgbClr val="FEBD67"/>
        </a:lt2>
        <a:accent1>
          <a:srgbClr val="339866"/>
        </a:accent1>
        <a:accent2>
          <a:srgbClr val="C1C83F"/>
        </a:accent2>
        <a:accent3>
          <a:srgbClr val="AAADBA"/>
        </a:accent3>
        <a:accent4>
          <a:srgbClr val="D6D6D6"/>
        </a:accent4>
        <a:accent5>
          <a:srgbClr val="ADCAB8"/>
        </a:accent5>
        <a:accent6>
          <a:srgbClr val="AFB538"/>
        </a:accent6>
        <a:hlink>
          <a:srgbClr val="FFFFFF"/>
        </a:hlink>
        <a:folHlink>
          <a:srgbClr val="54609D"/>
        </a:folHlink>
      </a:clrScheme>
      <a:clrMap bg1="dk2" tx1="lt1" bg2="dk1" tx2="lt2" accent1="accent1" accent2="accent2" accent3="accent3" accent4="accent4" accent5="accent5" accent6="accent6" hlink="hlink" folHlink="folHlink"/>
    </a:extraClrScheme>
    <a:extraClrScheme>
      <a:clrScheme name="Copy of nrmp white 10">
        <a:dk1>
          <a:srgbClr val="8E0000"/>
        </a:dk1>
        <a:lt1>
          <a:srgbClr val="FAFAFA"/>
        </a:lt1>
        <a:dk2>
          <a:srgbClr val="092F6D"/>
        </a:dk2>
        <a:lt2>
          <a:srgbClr val="FEBD67"/>
        </a:lt2>
        <a:accent1>
          <a:srgbClr val="339866"/>
        </a:accent1>
        <a:accent2>
          <a:srgbClr val="C1C83F"/>
        </a:accent2>
        <a:accent3>
          <a:srgbClr val="AAADBA"/>
        </a:accent3>
        <a:accent4>
          <a:srgbClr val="D6D6D6"/>
        </a:accent4>
        <a:accent5>
          <a:srgbClr val="ADCAB8"/>
        </a:accent5>
        <a:accent6>
          <a:srgbClr val="AFB538"/>
        </a:accent6>
        <a:hlink>
          <a:srgbClr val="FFFFFF"/>
        </a:hlink>
        <a:folHlink>
          <a:srgbClr val="54609D"/>
        </a:folHlink>
      </a:clrScheme>
      <a:clrMap bg1="dk2" tx1="lt1" bg2="dk1" tx2="lt2" accent1="accent1" accent2="accent2" accent3="accent3" accent4="accent4" accent5="accent5" accent6="accent6" hlink="hlink" folHlink="folHlink"/>
    </a:extraClrScheme>
    <a:extraClrScheme>
      <a:clrScheme name="Copy of nrmp white 11">
        <a:dk1>
          <a:srgbClr val="092F6D"/>
        </a:dk1>
        <a:lt1>
          <a:srgbClr val="F9F9F9"/>
        </a:lt1>
        <a:dk2>
          <a:srgbClr val="092F6D"/>
        </a:dk2>
        <a:lt2>
          <a:srgbClr val="475185"/>
        </a:lt2>
        <a:accent1>
          <a:srgbClr val="CE6F18"/>
        </a:accent1>
        <a:accent2>
          <a:srgbClr val="C1C83F"/>
        </a:accent2>
        <a:accent3>
          <a:srgbClr val="FBFBFB"/>
        </a:accent3>
        <a:accent4>
          <a:srgbClr val="06275C"/>
        </a:accent4>
        <a:accent5>
          <a:srgbClr val="E3BBAB"/>
        </a:accent5>
        <a:accent6>
          <a:srgbClr val="AFB538"/>
        </a:accent6>
        <a:hlink>
          <a:srgbClr val="092F6D"/>
        </a:hlink>
        <a:folHlink>
          <a:srgbClr val="339766"/>
        </a:folHlink>
      </a:clrScheme>
      <a:clrMap bg1="lt1" tx1="dk1" bg2="lt2" tx2="dk2" accent1="accent1" accent2="accent2" accent3="accent3" accent4="accent4" accent5="accent5" accent6="accent6" hlink="hlink" folHlink="folHlink"/>
    </a:extraClrScheme>
    <a:extraClrScheme>
      <a:clrScheme name="Copy of nrmp white 12">
        <a:dk1>
          <a:srgbClr val="092F6D"/>
        </a:dk1>
        <a:lt1>
          <a:srgbClr val="FFFFFF"/>
        </a:lt1>
        <a:dk2>
          <a:srgbClr val="092F6D"/>
        </a:dk2>
        <a:lt2>
          <a:srgbClr val="475185"/>
        </a:lt2>
        <a:accent1>
          <a:srgbClr val="CE6F18"/>
        </a:accent1>
        <a:accent2>
          <a:srgbClr val="C1C83F"/>
        </a:accent2>
        <a:accent3>
          <a:srgbClr val="FFFFFF"/>
        </a:accent3>
        <a:accent4>
          <a:srgbClr val="06275C"/>
        </a:accent4>
        <a:accent5>
          <a:srgbClr val="E3BBAB"/>
        </a:accent5>
        <a:accent6>
          <a:srgbClr val="AFB538"/>
        </a:accent6>
        <a:hlink>
          <a:srgbClr val="092F6D"/>
        </a:hlink>
        <a:folHlink>
          <a:srgbClr val="339766"/>
        </a:folHlink>
      </a:clrScheme>
      <a:clrMap bg1="lt1" tx1="dk1" bg2="lt2" tx2="dk2" accent1="accent1" accent2="accent2" accent3="accent3" accent4="accent4" accent5="accent5" accent6="accent6" hlink="hlink" folHlink="folHlink"/>
    </a:extraClrScheme>
    <a:extraClrScheme>
      <a:clrScheme name="Copy of nrmp white 13">
        <a:dk1>
          <a:srgbClr val="092F6D"/>
        </a:dk1>
        <a:lt1>
          <a:srgbClr val="FFFFFF"/>
        </a:lt1>
        <a:dk2>
          <a:srgbClr val="092F6D"/>
        </a:dk2>
        <a:lt2>
          <a:srgbClr val="475185"/>
        </a:lt2>
        <a:accent1>
          <a:srgbClr val="800000"/>
        </a:accent1>
        <a:accent2>
          <a:srgbClr val="809195"/>
        </a:accent2>
        <a:accent3>
          <a:srgbClr val="FFFFFF"/>
        </a:accent3>
        <a:accent4>
          <a:srgbClr val="06275C"/>
        </a:accent4>
        <a:accent5>
          <a:srgbClr val="C0AAAA"/>
        </a:accent5>
        <a:accent6>
          <a:srgbClr val="738387"/>
        </a:accent6>
        <a:hlink>
          <a:srgbClr val="092F6D"/>
        </a:hlink>
        <a:folHlink>
          <a:srgbClr val="256F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NRMP white 1</Template>
  <TotalTime>1357</TotalTime>
  <Words>4402</Words>
  <Application>Microsoft Office PowerPoint</Application>
  <PresentationFormat>On-screen Show (4:3)</PresentationFormat>
  <Paragraphs>357</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NRMP white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Couples Information</vt:lpstr>
      <vt:lpstr>Couples Verification</vt:lpstr>
      <vt:lpstr>PowerPoint Presentation</vt:lpstr>
      <vt:lpstr>PowerPoint Presentation</vt:lpstr>
      <vt:lpstr>PowerPoint Presentation</vt:lpstr>
      <vt:lpstr>PowerPoint Presentation</vt:lpstr>
      <vt:lpstr>PowerPoint Presentation</vt:lpstr>
      <vt:lpstr>PowerPoint Presentation</vt:lpstr>
      <vt:lpstr>The Match Commitment</vt:lpstr>
      <vt:lpstr>Match Waivers</vt:lpstr>
      <vt:lpstr>Match Waivers - Consequences</vt:lpstr>
      <vt:lpstr>Communication between Applicants and Programs</vt:lpstr>
      <vt:lpstr>Communication between Applicants and Programs</vt:lpstr>
      <vt:lpstr>Examples of Prohibited Communication</vt:lpstr>
      <vt:lpstr>PowerPoint Presentation</vt:lpstr>
      <vt:lpstr>Violation Investigations</vt:lpstr>
      <vt:lpstr>Violation by an Applicant</vt:lpstr>
      <vt:lpstr>PowerPoint Presentation</vt:lpstr>
      <vt:lpstr>PowerPoint Presentation</vt:lpstr>
      <vt:lpstr>PowerPoint Presentation</vt:lpstr>
      <vt:lpstr>Final Considerations</vt:lpstr>
      <vt:lpstr>PowerPoint Presentation</vt:lpstr>
      <vt:lpstr>PowerPoint Presentation</vt:lpstr>
      <vt:lpstr>Questions?</vt:lpstr>
    </vt:vector>
  </TitlesOfParts>
  <Company>National Resident Matching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Case Study</dc:subject>
  <dc:creator>Sarah Posey</dc:creator>
  <cp:keywords>Overview Siegel Gale</cp:keywords>
  <cp:lastModifiedBy>Laurie Curtin</cp:lastModifiedBy>
  <cp:revision>39</cp:revision>
  <cp:lastPrinted>2013-01-08T17:12:54Z</cp:lastPrinted>
  <dcterms:created xsi:type="dcterms:W3CDTF">2012-08-09T20:00:08Z</dcterms:created>
  <dcterms:modified xsi:type="dcterms:W3CDTF">2013-01-10T15:06:58Z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