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5143500" cx="9144000"/>
  <p:notesSz cx="6858000" cy="9144000"/>
  <p:embeddedFontLst>
    <p:embeddedFont>
      <p:font typeface="Dosis"/>
      <p:regular r:id="rId73"/>
      <p:bold r:id="rId74"/>
    </p:embeddedFont>
    <p:embeddedFont>
      <p:font typeface="Raleway"/>
      <p:regular r:id="rId75"/>
      <p:bold r:id="rId76"/>
      <p:italic r:id="rId77"/>
      <p:boldItalic r:id="rId78"/>
    </p:embeddedFont>
    <p:embeddedFont>
      <p:font typeface="Roboto"/>
      <p:regular r:id="rId79"/>
      <p:bold r:id="rId80"/>
      <p:italic r:id="rId81"/>
      <p:boldItalic r:id="rId82"/>
    </p:embeddedFont>
    <p:embeddedFont>
      <p:font typeface="Lato"/>
      <p:regular r:id="rId83"/>
      <p:bold r:id="rId84"/>
      <p:italic r:id="rId85"/>
      <p:boldItalic r:id="rId86"/>
    </p:embeddedFont>
    <p:embeddedFont>
      <p:font typeface="Titillium Web"/>
      <p:regular r:id="rId87"/>
      <p:bold r:id="rId88"/>
      <p:italic r:id="rId89"/>
      <p:boldItalic r:id="rId90"/>
    </p:embeddedFont>
    <p:embeddedFont>
      <p:font typeface="Dosis ExtraLight"/>
      <p:regular r:id="rId91"/>
      <p:bold r:id="rId9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A5BDC2B-6C94-47A4-BFFE-135997FC07FC}">
  <a:tblStyle styleId="{8A5BDC2B-6C94-47A4-BFFE-135997FC07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Lato-bold.fntdata"/><Relationship Id="rId83" Type="http://schemas.openxmlformats.org/officeDocument/2006/relationships/font" Target="fonts/Lato-regular.fntdata"/><Relationship Id="rId42" Type="http://schemas.openxmlformats.org/officeDocument/2006/relationships/slide" Target="slides/slide37.xml"/><Relationship Id="rId86" Type="http://schemas.openxmlformats.org/officeDocument/2006/relationships/font" Target="fonts/Lato-boldItalic.fntdata"/><Relationship Id="rId41" Type="http://schemas.openxmlformats.org/officeDocument/2006/relationships/slide" Target="slides/slide36.xml"/><Relationship Id="rId85" Type="http://schemas.openxmlformats.org/officeDocument/2006/relationships/font" Target="fonts/Lato-italic.fntdata"/><Relationship Id="rId44" Type="http://schemas.openxmlformats.org/officeDocument/2006/relationships/slide" Target="slides/slide39.xml"/><Relationship Id="rId88" Type="http://schemas.openxmlformats.org/officeDocument/2006/relationships/font" Target="fonts/TitilliumWeb-bold.fntdata"/><Relationship Id="rId43" Type="http://schemas.openxmlformats.org/officeDocument/2006/relationships/slide" Target="slides/slide38.xml"/><Relationship Id="rId87" Type="http://schemas.openxmlformats.org/officeDocument/2006/relationships/font" Target="fonts/TitilliumWeb-regular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TitilliumWeb-italic.fntdata"/><Relationship Id="rId80" Type="http://schemas.openxmlformats.org/officeDocument/2006/relationships/font" Target="fonts/Roboto-bold.fntdata"/><Relationship Id="rId82" Type="http://schemas.openxmlformats.org/officeDocument/2006/relationships/font" Target="fonts/Roboto-boldItalic.fntdata"/><Relationship Id="rId81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Dosis-regular.fntdata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Raleway-regular.fntdata"/><Relationship Id="rId30" Type="http://schemas.openxmlformats.org/officeDocument/2006/relationships/slide" Target="slides/slide25.xml"/><Relationship Id="rId74" Type="http://schemas.openxmlformats.org/officeDocument/2006/relationships/font" Target="fonts/Dosis-bold.fntdata"/><Relationship Id="rId33" Type="http://schemas.openxmlformats.org/officeDocument/2006/relationships/slide" Target="slides/slide28.xml"/><Relationship Id="rId77" Type="http://schemas.openxmlformats.org/officeDocument/2006/relationships/font" Target="fonts/Raleway-italic.fntdata"/><Relationship Id="rId32" Type="http://schemas.openxmlformats.org/officeDocument/2006/relationships/slide" Target="slides/slide27.xml"/><Relationship Id="rId76" Type="http://schemas.openxmlformats.org/officeDocument/2006/relationships/font" Target="fonts/Raleway-bold.fntdata"/><Relationship Id="rId35" Type="http://schemas.openxmlformats.org/officeDocument/2006/relationships/slide" Target="slides/slide30.xml"/><Relationship Id="rId79" Type="http://schemas.openxmlformats.org/officeDocument/2006/relationships/font" Target="fonts/Roboto-regular.fntdata"/><Relationship Id="rId34" Type="http://schemas.openxmlformats.org/officeDocument/2006/relationships/slide" Target="slides/slide29.xml"/><Relationship Id="rId78" Type="http://schemas.openxmlformats.org/officeDocument/2006/relationships/font" Target="fonts/Raleway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DosisExtraLight-regular.fntdata"/><Relationship Id="rId90" Type="http://schemas.openxmlformats.org/officeDocument/2006/relationships/font" Target="fonts/TitilliumWeb-boldItalic.fntdata"/><Relationship Id="rId92" Type="http://schemas.openxmlformats.org/officeDocument/2006/relationships/font" Target="fonts/DosisExtraLight-bold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c36033fe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c36033f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c36033fe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0c36033f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0c36033fe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0c36033f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0c36033fe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0c36033f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41b4c0e77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41b4c0e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41b4c0e77_0_4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41b4c0e7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41b4c0e77_0_4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41b4c0e77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0c36033fe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0c36033f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0c36033fe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0c36033f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0c36033fe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0c36033f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1b4c0e77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1b4c0e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b119819a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b119819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b119819a1_3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b119819a1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b119819a1_3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b119819a1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41b4c0e77_0_7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41b4c0e77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41b4c0e77_0_7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41b4c0e77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741b4c0e77_0_7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741b4c0e77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741b4c0e77_0_7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741b4c0e77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70b954419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70b95441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0b9544199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0b95441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0b9544199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0b95441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1b4c0e77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1b4c0e7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0b9544199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70b954419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0b9544199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0b954419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b9544199_0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b954419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0b9544199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70b954419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70b9544199_0_2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70b954419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0b9544199_0_8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70b9544199_0_8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6b1b4f8f32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6b1b4f8f3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70b9544199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70b954419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70b9544199_0_2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70b954419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70b9544199_0_2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70b954419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1b4c0e77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1b4c0e7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70b9544199_0_3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70b954419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6b119819a1_3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6b119819a1_3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b119819a1_3_2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b119819a1_3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6b119819a1_3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6b119819a1_3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70b9544199_0_3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70b9544199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70b9544199_0_82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70b9544199_0_8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70b9544199_0_8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70b9544199_0_8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0b9544199_0_8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0b9544199_0_8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0b9544199_0_8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0b9544199_0_8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70b9544199_0_8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70b9544199_0_8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1b4c0e77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1b4c0e7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70b9544199_0_8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70b9544199_0_8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70b9544199_0_81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70b9544199_0_8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70b9544199_0_8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70b9544199_0_8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6b1b4f8f32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6b1b4f8f3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70b9544199_0_8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70b9544199_0_8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70b9544199_0_4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70b9544199_0_4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70b9544199_0_8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70b9544199_0_8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70b9544199_0_8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70b9544199_0_8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70b9544199_0_8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70b9544199_0_8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70b9544199_0_8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70b9544199_0_8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41b4c0e77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41b4c0e7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70b9544199_0_80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70b9544199_0_8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70b9544199_0_80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70b9544199_0_8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70b9544199_0_8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70b9544199_0_8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70b9544199_0_8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70b9544199_0_8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70b9544199_0_82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70b9544199_0_8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70b9544199_0_82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70b9544199_0_8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b9544199_0_80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b9544199_0_8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70b9544199_0_80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70b9544199_0_8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1b4c0e7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1b4c0e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1b4c0e77_0_1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1b4c0e7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41b4c0e77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41b4c0e7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hyperlink" Target="https://www.myfarmakeio.gr/product123/image1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://www.e-farmakeio.gr/i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10.png"/><Relationship Id="rId10" Type="http://schemas.openxmlformats.org/officeDocument/2006/relationships/image" Target="../media/image13.png"/><Relationship Id="rId9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www.e-farmakeio.gr/i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://www.e-farmakeio.gr/i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Relationship Id="rId7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://www.e-farmakeio.gr/i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://www.e-farmakeio.gr/i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234875" y="173300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“Product Categorization and Matching Using Deep Learning Techniques”</a:t>
            </a:r>
            <a:endParaRPr b="1" sz="3600"/>
          </a:p>
        </p:txBody>
      </p:sp>
      <p:sp>
        <p:nvSpPr>
          <p:cNvPr id="89" name="Google Shape;89;p12"/>
          <p:cNvSpPr txBox="1"/>
          <p:nvPr>
            <p:ph type="ctrTitle"/>
          </p:nvPr>
        </p:nvSpPr>
        <p:spPr>
          <a:xfrm>
            <a:off x="234875" y="3424525"/>
            <a:ext cx="7689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Ioannis Daskalopoulos</a:t>
            </a:r>
            <a:endParaRPr b="1" sz="30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Industry Supervisor:</a:t>
            </a:r>
            <a:r>
              <a:rPr b="1" lang="en" sz="30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" sz="30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 Konstantinos Pechlivanis</a:t>
            </a:r>
            <a:endParaRPr b="1" sz="30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434343"/>
                </a:solidFill>
                <a:latin typeface="Dosis"/>
                <a:ea typeface="Dosis"/>
                <a:cs typeface="Dosis"/>
                <a:sym typeface="Dosis"/>
              </a:rPr>
              <a:t>Academic Supervisor:</a:t>
            </a:r>
            <a:r>
              <a:rPr b="1" lang="en" sz="30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Prodromos Malakasiotis</a:t>
            </a:r>
            <a:endParaRPr b="1" sz="30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50" y="1311675"/>
            <a:ext cx="4440574" cy="3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Contribution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2719225" y="2758938"/>
            <a:ext cx="238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Text Embeddings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790750" y="2369163"/>
            <a:ext cx="238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Image Embeddings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1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/>
          <p:nvPr/>
        </p:nvSpPr>
        <p:spPr>
          <a:xfrm>
            <a:off x="6198325" y="534875"/>
            <a:ext cx="2247000" cy="1182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50" y="1311675"/>
            <a:ext cx="4440574" cy="3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Contribution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2719225" y="2758938"/>
            <a:ext cx="238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Text Embeddings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790750" y="2369163"/>
            <a:ext cx="238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Image Embeddings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51458">
            <a:off x="4696950" y="864725"/>
            <a:ext cx="1182900" cy="11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/>
        </p:nvSpPr>
        <p:spPr>
          <a:xfrm>
            <a:off x="6446125" y="626850"/>
            <a:ext cx="1751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Automated matching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2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/>
          <p:nvPr/>
        </p:nvSpPr>
        <p:spPr>
          <a:xfrm>
            <a:off x="6198325" y="2181188"/>
            <a:ext cx="2247000" cy="1182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6198325" y="534875"/>
            <a:ext cx="2247000" cy="1182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50" y="1311675"/>
            <a:ext cx="4440574" cy="3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3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Contribution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2719225" y="2758938"/>
            <a:ext cx="238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Text Embeddings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790750" y="2369163"/>
            <a:ext cx="238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Image Embeddings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51458">
            <a:off x="4696950" y="864725"/>
            <a:ext cx="1182900" cy="11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125" y="2209225"/>
            <a:ext cx="1182900" cy="11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6446125" y="626850"/>
            <a:ext cx="1751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Automated matching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6446125" y="2285500"/>
            <a:ext cx="1751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Manual matching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3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6198325" y="3827525"/>
            <a:ext cx="2247000" cy="1182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6198325" y="2181188"/>
            <a:ext cx="2247000" cy="1182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6198325" y="534875"/>
            <a:ext cx="2247000" cy="1182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50" y="1311675"/>
            <a:ext cx="4440574" cy="3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Contribution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2719225" y="2758938"/>
            <a:ext cx="238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Text Embeddings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790750" y="2369163"/>
            <a:ext cx="238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Image Embeddings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51458">
            <a:off x="4696950" y="864725"/>
            <a:ext cx="1182900" cy="11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125" y="2209225"/>
            <a:ext cx="1182900" cy="11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16250">
            <a:off x="4696950" y="3518175"/>
            <a:ext cx="1182900" cy="11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/>
        </p:nvSpPr>
        <p:spPr>
          <a:xfrm>
            <a:off x="6446125" y="626850"/>
            <a:ext cx="1751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Automated matching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6446125" y="2285500"/>
            <a:ext cx="1751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Manual matching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6411025" y="3944150"/>
            <a:ext cx="2034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Suggest new product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Product Categorization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2555950" y="857388"/>
            <a:ext cx="4096200" cy="1788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825" y="1622750"/>
            <a:ext cx="749075" cy="875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200" y="1622750"/>
            <a:ext cx="749081" cy="8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5499" y="1622750"/>
            <a:ext cx="1040804" cy="87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4075" y="1622750"/>
            <a:ext cx="875125" cy="8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/>
        </p:nvSpPr>
        <p:spPr>
          <a:xfrm>
            <a:off x="3159700" y="929950"/>
            <a:ext cx="288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Product Images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Product Categorization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2555950" y="857388"/>
            <a:ext cx="4096200" cy="1788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825" y="1622750"/>
            <a:ext cx="749075" cy="875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200" y="1622750"/>
            <a:ext cx="749081" cy="8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5499" y="1622750"/>
            <a:ext cx="1040804" cy="87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4075" y="1622750"/>
            <a:ext cx="875125" cy="8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6"/>
          <p:cNvSpPr txBox="1"/>
          <p:nvPr/>
        </p:nvSpPr>
        <p:spPr>
          <a:xfrm>
            <a:off x="3159700" y="929950"/>
            <a:ext cx="288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Product Images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26"/>
          <p:cNvSpPr/>
          <p:nvPr/>
        </p:nvSpPr>
        <p:spPr>
          <a:xfrm>
            <a:off x="1537200" y="2844900"/>
            <a:ext cx="6162900" cy="1845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 txBox="1"/>
          <p:nvPr/>
        </p:nvSpPr>
        <p:spPr>
          <a:xfrm>
            <a:off x="1507900" y="2918200"/>
            <a:ext cx="6192300" cy="132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Product ID: 34712</a:t>
            </a:r>
            <a:endParaRPr b="1"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Image URL: </a:t>
            </a:r>
            <a:r>
              <a:rPr b="1" lang="en" sz="1600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7"/>
              </a:rPr>
              <a:t>https://www.myfarmakeio.gr/product123/image1</a:t>
            </a:r>
            <a:endParaRPr b="1"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Brand:  </a:t>
            </a:r>
            <a:r>
              <a:rPr b="1" lang="en" sz="16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52</a:t>
            </a:r>
            <a:endParaRPr b="1"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Product Type:  </a:t>
            </a:r>
            <a:r>
              <a:rPr b="1" lang="en" sz="16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1879</a:t>
            </a:r>
            <a:endParaRPr b="1"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b="1" lang="en" sz="16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Product Line:  6766</a:t>
            </a:r>
            <a:endParaRPr b="1" sz="16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tillium Web"/>
              <a:buChar char="●"/>
            </a:pPr>
            <a:r>
              <a:rPr b="1" lang="en" sz="16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Barcode: 11320</a:t>
            </a:r>
            <a:endParaRPr b="1" sz="16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99" name="Google Shape;299;p26"/>
          <p:cNvCxnSpPr/>
          <p:nvPr/>
        </p:nvCxnSpPr>
        <p:spPr>
          <a:xfrm rot="10800000">
            <a:off x="2031175" y="4374900"/>
            <a:ext cx="1401900" cy="4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6"/>
          <p:cNvSpPr/>
          <p:nvPr/>
        </p:nvSpPr>
        <p:spPr>
          <a:xfrm>
            <a:off x="2002875" y="3530425"/>
            <a:ext cx="1868100" cy="7083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Product Categorization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2555950" y="857388"/>
            <a:ext cx="4096200" cy="1788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285275" y="3221825"/>
            <a:ext cx="2806500" cy="1788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825" y="1622750"/>
            <a:ext cx="749075" cy="875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200" y="1622750"/>
            <a:ext cx="749081" cy="8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5499" y="1622750"/>
            <a:ext cx="1040804" cy="87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4075" y="1622750"/>
            <a:ext cx="875125" cy="8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7"/>
          <p:cNvSpPr txBox="1"/>
          <p:nvPr/>
        </p:nvSpPr>
        <p:spPr>
          <a:xfrm>
            <a:off x="3159700" y="929950"/>
            <a:ext cx="288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Product Images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1064225" y="3144000"/>
            <a:ext cx="1248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Brand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5" name="Google Shape;3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330" y="4343350"/>
            <a:ext cx="501545" cy="51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770" y="4343350"/>
            <a:ext cx="501548" cy="51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950" y="4343350"/>
            <a:ext cx="696872" cy="5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6816" y="4343350"/>
            <a:ext cx="585942" cy="5100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27"/>
          <p:cNvCxnSpPr/>
          <p:nvPr/>
        </p:nvCxnSpPr>
        <p:spPr>
          <a:xfrm>
            <a:off x="308975" y="3746838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7"/>
          <p:cNvCxnSpPr/>
          <p:nvPr/>
        </p:nvCxnSpPr>
        <p:spPr>
          <a:xfrm>
            <a:off x="308975" y="4112513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7"/>
          <p:cNvCxnSpPr>
            <a:endCxn id="308" idx="2"/>
          </p:cNvCxnSpPr>
          <p:nvPr/>
        </p:nvCxnSpPr>
        <p:spPr>
          <a:xfrm flipH="1">
            <a:off x="1688525" y="3756725"/>
            <a:ext cx="9300" cy="1253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7"/>
          <p:cNvSpPr txBox="1"/>
          <p:nvPr/>
        </p:nvSpPr>
        <p:spPr>
          <a:xfrm>
            <a:off x="449225" y="3649150"/>
            <a:ext cx="1248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Vichy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1726525" y="3649138"/>
            <a:ext cx="1248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Nivea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4750" y="2334346"/>
            <a:ext cx="696850" cy="62793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7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846" y="2675584"/>
            <a:ext cx="570325" cy="51664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8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Product Categorization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2555950" y="857388"/>
            <a:ext cx="4096200" cy="1788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285275" y="3221825"/>
            <a:ext cx="2806500" cy="1788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8"/>
          <p:cNvSpPr/>
          <p:nvPr/>
        </p:nvSpPr>
        <p:spPr>
          <a:xfrm>
            <a:off x="3186600" y="3221825"/>
            <a:ext cx="2806500" cy="1788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825" y="1622750"/>
            <a:ext cx="749075" cy="875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200" y="1622750"/>
            <a:ext cx="749081" cy="8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5499" y="1622750"/>
            <a:ext cx="1040804" cy="87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4075" y="1622750"/>
            <a:ext cx="875125" cy="8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8"/>
          <p:cNvSpPr txBox="1"/>
          <p:nvPr/>
        </p:nvSpPr>
        <p:spPr>
          <a:xfrm>
            <a:off x="3159700" y="929950"/>
            <a:ext cx="288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Product Images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1064225" y="3144000"/>
            <a:ext cx="1248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Brand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28"/>
          <p:cNvSpPr txBox="1"/>
          <p:nvPr/>
        </p:nvSpPr>
        <p:spPr>
          <a:xfrm>
            <a:off x="3353938" y="3141513"/>
            <a:ext cx="250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Product Type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2" name="Google Shape;3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330" y="4343350"/>
            <a:ext cx="501545" cy="51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1770" y="4343350"/>
            <a:ext cx="501548" cy="51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950" y="4343350"/>
            <a:ext cx="696872" cy="5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6816" y="4343350"/>
            <a:ext cx="585942" cy="5100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28"/>
          <p:cNvCxnSpPr/>
          <p:nvPr/>
        </p:nvCxnSpPr>
        <p:spPr>
          <a:xfrm>
            <a:off x="308975" y="3746838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8"/>
          <p:cNvCxnSpPr/>
          <p:nvPr/>
        </p:nvCxnSpPr>
        <p:spPr>
          <a:xfrm>
            <a:off x="308975" y="4112513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8"/>
          <p:cNvCxnSpPr>
            <a:endCxn id="333" idx="2"/>
          </p:cNvCxnSpPr>
          <p:nvPr/>
        </p:nvCxnSpPr>
        <p:spPr>
          <a:xfrm flipH="1">
            <a:off x="1688525" y="3756725"/>
            <a:ext cx="9300" cy="1253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8"/>
          <p:cNvCxnSpPr/>
          <p:nvPr/>
        </p:nvCxnSpPr>
        <p:spPr>
          <a:xfrm>
            <a:off x="3198450" y="3746838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8"/>
          <p:cNvCxnSpPr/>
          <p:nvPr/>
        </p:nvCxnSpPr>
        <p:spPr>
          <a:xfrm>
            <a:off x="3198450" y="4112513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8"/>
          <p:cNvCxnSpPr/>
          <p:nvPr/>
        </p:nvCxnSpPr>
        <p:spPr>
          <a:xfrm flipH="1">
            <a:off x="5035025" y="3746850"/>
            <a:ext cx="9300" cy="1253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28"/>
          <p:cNvSpPr txBox="1"/>
          <p:nvPr/>
        </p:nvSpPr>
        <p:spPr>
          <a:xfrm>
            <a:off x="449225" y="3649150"/>
            <a:ext cx="1248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Vichy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28"/>
          <p:cNvSpPr txBox="1"/>
          <p:nvPr/>
        </p:nvSpPr>
        <p:spPr>
          <a:xfrm>
            <a:off x="1726525" y="3649138"/>
            <a:ext cx="1248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Nivea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4" name="Google Shape;354;p28"/>
          <p:cNvCxnSpPr/>
          <p:nvPr/>
        </p:nvCxnSpPr>
        <p:spPr>
          <a:xfrm flipH="1">
            <a:off x="4046900" y="3746850"/>
            <a:ext cx="9300" cy="1253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28"/>
          <p:cNvSpPr txBox="1"/>
          <p:nvPr/>
        </p:nvSpPr>
        <p:spPr>
          <a:xfrm>
            <a:off x="3196150" y="3711475"/>
            <a:ext cx="875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Creme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28"/>
          <p:cNvSpPr txBox="1"/>
          <p:nvPr/>
        </p:nvSpPr>
        <p:spPr>
          <a:xfrm>
            <a:off x="4057650" y="3746850"/>
            <a:ext cx="1040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Sunscreen</a:t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28"/>
          <p:cNvSpPr txBox="1"/>
          <p:nvPr/>
        </p:nvSpPr>
        <p:spPr>
          <a:xfrm>
            <a:off x="5011325" y="3761400"/>
            <a:ext cx="1076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After Shave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8" name="Google Shape;35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5263" y="4281425"/>
            <a:ext cx="696872" cy="5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5604" y="4281425"/>
            <a:ext cx="585942" cy="51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743" y="4260675"/>
            <a:ext cx="437556" cy="47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1173" y="4260675"/>
            <a:ext cx="437559" cy="4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4750" y="2334346"/>
            <a:ext cx="696850" cy="62793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8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846" y="2675584"/>
            <a:ext cx="570325" cy="51664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9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Product Categorization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0" name="Google Shape;370;p29"/>
          <p:cNvSpPr/>
          <p:nvPr/>
        </p:nvSpPr>
        <p:spPr>
          <a:xfrm>
            <a:off x="2555950" y="857388"/>
            <a:ext cx="4096200" cy="1788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285275" y="3221825"/>
            <a:ext cx="2806500" cy="1788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6087925" y="3221825"/>
            <a:ext cx="2806500" cy="1788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3186600" y="3221825"/>
            <a:ext cx="2806500" cy="1788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825" y="1622750"/>
            <a:ext cx="749075" cy="875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200" y="1622750"/>
            <a:ext cx="749081" cy="8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5499" y="1622750"/>
            <a:ext cx="1040804" cy="87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4075" y="1622750"/>
            <a:ext cx="875125" cy="8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9"/>
          <p:cNvSpPr txBox="1"/>
          <p:nvPr/>
        </p:nvSpPr>
        <p:spPr>
          <a:xfrm>
            <a:off x="3159700" y="929950"/>
            <a:ext cx="288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Product Images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29"/>
          <p:cNvSpPr txBox="1"/>
          <p:nvPr/>
        </p:nvSpPr>
        <p:spPr>
          <a:xfrm>
            <a:off x="1064225" y="3144000"/>
            <a:ext cx="1248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Brand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29"/>
          <p:cNvSpPr txBox="1"/>
          <p:nvPr/>
        </p:nvSpPr>
        <p:spPr>
          <a:xfrm>
            <a:off x="3353938" y="3141513"/>
            <a:ext cx="250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Product Type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29"/>
          <p:cNvSpPr txBox="1"/>
          <p:nvPr/>
        </p:nvSpPr>
        <p:spPr>
          <a:xfrm>
            <a:off x="6346813" y="3143975"/>
            <a:ext cx="250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Product Line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2" name="Google Shape;3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330" y="4343350"/>
            <a:ext cx="501545" cy="51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1770" y="4343350"/>
            <a:ext cx="501548" cy="51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950" y="4343350"/>
            <a:ext cx="696872" cy="5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6816" y="4343350"/>
            <a:ext cx="585942" cy="5100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29"/>
          <p:cNvCxnSpPr/>
          <p:nvPr/>
        </p:nvCxnSpPr>
        <p:spPr>
          <a:xfrm>
            <a:off x="308975" y="3746838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9"/>
          <p:cNvCxnSpPr/>
          <p:nvPr/>
        </p:nvCxnSpPr>
        <p:spPr>
          <a:xfrm>
            <a:off x="308975" y="4112513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9"/>
          <p:cNvCxnSpPr>
            <a:endCxn id="371" idx="2"/>
          </p:cNvCxnSpPr>
          <p:nvPr/>
        </p:nvCxnSpPr>
        <p:spPr>
          <a:xfrm flipH="1">
            <a:off x="1688525" y="3756725"/>
            <a:ext cx="9300" cy="1253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9"/>
          <p:cNvCxnSpPr/>
          <p:nvPr/>
        </p:nvCxnSpPr>
        <p:spPr>
          <a:xfrm>
            <a:off x="3198450" y="3746838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9"/>
          <p:cNvCxnSpPr/>
          <p:nvPr/>
        </p:nvCxnSpPr>
        <p:spPr>
          <a:xfrm>
            <a:off x="3198450" y="4112513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9"/>
          <p:cNvCxnSpPr/>
          <p:nvPr/>
        </p:nvCxnSpPr>
        <p:spPr>
          <a:xfrm flipH="1">
            <a:off x="5035025" y="3746850"/>
            <a:ext cx="9300" cy="1253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9"/>
          <p:cNvCxnSpPr/>
          <p:nvPr/>
        </p:nvCxnSpPr>
        <p:spPr>
          <a:xfrm>
            <a:off x="6087925" y="3751775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9"/>
          <p:cNvCxnSpPr/>
          <p:nvPr/>
        </p:nvCxnSpPr>
        <p:spPr>
          <a:xfrm>
            <a:off x="6087925" y="4117450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9"/>
          <p:cNvCxnSpPr/>
          <p:nvPr/>
        </p:nvCxnSpPr>
        <p:spPr>
          <a:xfrm flipH="1">
            <a:off x="7467575" y="3761663"/>
            <a:ext cx="9300" cy="1253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9"/>
          <p:cNvSpPr txBox="1"/>
          <p:nvPr/>
        </p:nvSpPr>
        <p:spPr>
          <a:xfrm>
            <a:off x="449225" y="3649150"/>
            <a:ext cx="1248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Vichy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1726525" y="3649138"/>
            <a:ext cx="1248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Nivea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7" name="Google Shape;397;p29"/>
          <p:cNvCxnSpPr/>
          <p:nvPr/>
        </p:nvCxnSpPr>
        <p:spPr>
          <a:xfrm flipH="1">
            <a:off x="4046900" y="3746850"/>
            <a:ext cx="9300" cy="1253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29"/>
          <p:cNvSpPr txBox="1"/>
          <p:nvPr/>
        </p:nvSpPr>
        <p:spPr>
          <a:xfrm>
            <a:off x="3196150" y="3711475"/>
            <a:ext cx="875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Creme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29"/>
          <p:cNvSpPr txBox="1"/>
          <p:nvPr/>
        </p:nvSpPr>
        <p:spPr>
          <a:xfrm>
            <a:off x="4057650" y="3746850"/>
            <a:ext cx="1040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Sunscreen</a:t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5011325" y="3761400"/>
            <a:ext cx="1076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After Shave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6192700" y="3704775"/>
            <a:ext cx="1248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Face Care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7503150" y="3696125"/>
            <a:ext cx="134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Men’s Care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0575" y="4265575"/>
            <a:ext cx="678289" cy="4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858" y="4265575"/>
            <a:ext cx="570316" cy="475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3730" y="4248288"/>
            <a:ext cx="501545" cy="51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2170" y="4248288"/>
            <a:ext cx="501548" cy="51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5263" y="4281425"/>
            <a:ext cx="696872" cy="5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5604" y="4281425"/>
            <a:ext cx="585942" cy="51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743" y="4260675"/>
            <a:ext cx="437556" cy="47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1173" y="4260675"/>
            <a:ext cx="437559" cy="4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4750" y="2334346"/>
            <a:ext cx="696850" cy="62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7142750" y="2383746"/>
            <a:ext cx="696850" cy="62793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9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846" y="2675584"/>
            <a:ext cx="570325" cy="516647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0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Product Categorization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0" name="Google Shape;420;p30"/>
          <p:cNvSpPr/>
          <p:nvPr/>
        </p:nvSpPr>
        <p:spPr>
          <a:xfrm>
            <a:off x="2555950" y="857388"/>
            <a:ext cx="4096200" cy="1788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285275" y="3221825"/>
            <a:ext cx="2806500" cy="1788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>
            <a:off x="6087925" y="3221825"/>
            <a:ext cx="2806500" cy="1788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3186600" y="3221825"/>
            <a:ext cx="2806500" cy="1788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825" y="1622750"/>
            <a:ext cx="749075" cy="875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200" y="1622750"/>
            <a:ext cx="749081" cy="8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5499" y="1622750"/>
            <a:ext cx="1040804" cy="87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4075" y="1622750"/>
            <a:ext cx="875125" cy="8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0"/>
          <p:cNvSpPr txBox="1"/>
          <p:nvPr/>
        </p:nvSpPr>
        <p:spPr>
          <a:xfrm>
            <a:off x="3159700" y="929950"/>
            <a:ext cx="288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Product Images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30"/>
          <p:cNvSpPr txBox="1"/>
          <p:nvPr/>
        </p:nvSpPr>
        <p:spPr>
          <a:xfrm>
            <a:off x="1064225" y="3144000"/>
            <a:ext cx="1248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Brand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p30"/>
          <p:cNvSpPr txBox="1"/>
          <p:nvPr/>
        </p:nvSpPr>
        <p:spPr>
          <a:xfrm>
            <a:off x="3353938" y="3141513"/>
            <a:ext cx="250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Product Type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30"/>
          <p:cNvSpPr txBox="1"/>
          <p:nvPr/>
        </p:nvSpPr>
        <p:spPr>
          <a:xfrm>
            <a:off x="6346813" y="3143975"/>
            <a:ext cx="2500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Product Line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2" name="Google Shape;43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330" y="4343350"/>
            <a:ext cx="501545" cy="51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1770" y="4343350"/>
            <a:ext cx="501548" cy="51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950" y="4343350"/>
            <a:ext cx="696872" cy="5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6816" y="4343350"/>
            <a:ext cx="585942" cy="5100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30"/>
          <p:cNvCxnSpPr/>
          <p:nvPr/>
        </p:nvCxnSpPr>
        <p:spPr>
          <a:xfrm>
            <a:off x="308975" y="3746838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0"/>
          <p:cNvCxnSpPr/>
          <p:nvPr/>
        </p:nvCxnSpPr>
        <p:spPr>
          <a:xfrm>
            <a:off x="308975" y="4112513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0"/>
          <p:cNvCxnSpPr>
            <a:endCxn id="421" idx="2"/>
          </p:cNvCxnSpPr>
          <p:nvPr/>
        </p:nvCxnSpPr>
        <p:spPr>
          <a:xfrm flipH="1">
            <a:off x="1688525" y="3756725"/>
            <a:ext cx="9300" cy="1253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0"/>
          <p:cNvCxnSpPr/>
          <p:nvPr/>
        </p:nvCxnSpPr>
        <p:spPr>
          <a:xfrm>
            <a:off x="3198450" y="3746838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0"/>
          <p:cNvCxnSpPr/>
          <p:nvPr/>
        </p:nvCxnSpPr>
        <p:spPr>
          <a:xfrm>
            <a:off x="3198450" y="4112513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0"/>
          <p:cNvCxnSpPr/>
          <p:nvPr/>
        </p:nvCxnSpPr>
        <p:spPr>
          <a:xfrm flipH="1">
            <a:off x="5035025" y="3746850"/>
            <a:ext cx="9300" cy="1253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0"/>
          <p:cNvCxnSpPr/>
          <p:nvPr/>
        </p:nvCxnSpPr>
        <p:spPr>
          <a:xfrm>
            <a:off x="6087925" y="3751775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0"/>
          <p:cNvCxnSpPr/>
          <p:nvPr/>
        </p:nvCxnSpPr>
        <p:spPr>
          <a:xfrm>
            <a:off x="6087925" y="4117450"/>
            <a:ext cx="2759100" cy="72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0"/>
          <p:cNvCxnSpPr/>
          <p:nvPr/>
        </p:nvCxnSpPr>
        <p:spPr>
          <a:xfrm flipH="1">
            <a:off x="7467575" y="3761663"/>
            <a:ext cx="9300" cy="1253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30"/>
          <p:cNvSpPr txBox="1"/>
          <p:nvPr/>
        </p:nvSpPr>
        <p:spPr>
          <a:xfrm>
            <a:off x="449225" y="3649150"/>
            <a:ext cx="1248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Vichy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30"/>
          <p:cNvSpPr txBox="1"/>
          <p:nvPr/>
        </p:nvSpPr>
        <p:spPr>
          <a:xfrm>
            <a:off x="1726525" y="3649138"/>
            <a:ext cx="1248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Nivea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7" name="Google Shape;447;p30"/>
          <p:cNvCxnSpPr/>
          <p:nvPr/>
        </p:nvCxnSpPr>
        <p:spPr>
          <a:xfrm flipH="1">
            <a:off x="4046900" y="3746850"/>
            <a:ext cx="9300" cy="1253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30"/>
          <p:cNvSpPr txBox="1"/>
          <p:nvPr/>
        </p:nvSpPr>
        <p:spPr>
          <a:xfrm>
            <a:off x="3196150" y="3711475"/>
            <a:ext cx="875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Creme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30"/>
          <p:cNvSpPr txBox="1"/>
          <p:nvPr/>
        </p:nvSpPr>
        <p:spPr>
          <a:xfrm>
            <a:off x="4057650" y="3746850"/>
            <a:ext cx="1040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Sunscreen</a:t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450;p30"/>
          <p:cNvSpPr txBox="1"/>
          <p:nvPr/>
        </p:nvSpPr>
        <p:spPr>
          <a:xfrm>
            <a:off x="5011325" y="3761400"/>
            <a:ext cx="1076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After Shave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30"/>
          <p:cNvSpPr txBox="1"/>
          <p:nvPr/>
        </p:nvSpPr>
        <p:spPr>
          <a:xfrm>
            <a:off x="6192700" y="3704775"/>
            <a:ext cx="1248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Face Care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30"/>
          <p:cNvSpPr txBox="1"/>
          <p:nvPr/>
        </p:nvSpPr>
        <p:spPr>
          <a:xfrm>
            <a:off x="7503150" y="3696125"/>
            <a:ext cx="134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Men’s Care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3" name="Google Shape;45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0575" y="4265575"/>
            <a:ext cx="678289" cy="4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858" y="4265575"/>
            <a:ext cx="570316" cy="475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3730" y="4248288"/>
            <a:ext cx="501545" cy="51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2170" y="4248288"/>
            <a:ext cx="501548" cy="51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5263" y="4281425"/>
            <a:ext cx="696872" cy="5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5604" y="4281425"/>
            <a:ext cx="585942" cy="51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743" y="4260675"/>
            <a:ext cx="437556" cy="47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1173" y="4260675"/>
            <a:ext cx="437559" cy="4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4750" y="2334346"/>
            <a:ext cx="696850" cy="62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7142750" y="2383746"/>
            <a:ext cx="696850" cy="62793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0"/>
          <p:cNvSpPr/>
          <p:nvPr/>
        </p:nvSpPr>
        <p:spPr>
          <a:xfrm>
            <a:off x="1722171" y="4182325"/>
            <a:ext cx="1248600" cy="7083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0"/>
          <p:cNvSpPr/>
          <p:nvPr/>
        </p:nvSpPr>
        <p:spPr>
          <a:xfrm>
            <a:off x="5035024" y="4244247"/>
            <a:ext cx="911400" cy="516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7525271" y="4182325"/>
            <a:ext cx="1248600" cy="7083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285275" y="0"/>
            <a:ext cx="2615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The Setting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0" y="4707399"/>
            <a:ext cx="286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500" y="857400"/>
            <a:ext cx="5139000" cy="14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3852500" y="881125"/>
            <a:ext cx="52617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Title:</a:t>
            </a:r>
            <a:r>
              <a:rPr b="1" lang="en" sz="1800"/>
              <a:t>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VICHY SLOW AGE CREME 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Description:</a:t>
            </a:r>
            <a:r>
              <a:rPr b="1" lang="en" sz="1800"/>
              <a:t>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50 SPF 30 ml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Image URL: </a:t>
            </a:r>
            <a:r>
              <a:rPr b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www.e-farmakeio.gr/</a:t>
            </a:r>
            <a:r>
              <a:rPr b="1" i="1" lang="en" sz="1600">
                <a:solidFill>
                  <a:schemeClr val="dk2"/>
                </a:solidFill>
              </a:rPr>
              <a:t>images/123</a:t>
            </a:r>
            <a:endParaRPr b="1" i="1"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Last Sale: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30-12-2018</a:t>
            </a:r>
            <a:endParaRPr b="1" i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150" y="2649300"/>
            <a:ext cx="5139000" cy="14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3791150" y="2673025"/>
            <a:ext cx="52617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Title: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NIVEA AFTER SHVE BALSAM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Description: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3582</a:t>
            </a:r>
            <a:endParaRPr b="1" i="1"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Image URL:</a:t>
            </a:r>
            <a:endParaRPr b="1" i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800"/>
              <a:buChar char="●"/>
            </a:pPr>
            <a:r>
              <a:rPr b="1" lang="en" sz="1800">
                <a:solidFill>
                  <a:srgbClr val="2185C5"/>
                </a:solidFill>
              </a:rPr>
              <a:t>Last Sale: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3/25/18</a:t>
            </a:r>
            <a:endParaRPr b="1" sz="1800">
              <a:solidFill>
                <a:srgbClr val="2185C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-127350" y="991238"/>
            <a:ext cx="41034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E-business Consulting</a:t>
            </a:r>
            <a:endParaRPr b="1"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942650" y="332375"/>
            <a:ext cx="495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Unstructured product data</a:t>
            </a:r>
            <a:endParaRPr b="1"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Our Approach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72" name="Google Shape;4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92" y="2165043"/>
            <a:ext cx="1293577" cy="11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573" y="2165071"/>
            <a:ext cx="1127198" cy="11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6575" y="2351627"/>
            <a:ext cx="750998" cy="744866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1"/>
          <p:cNvSpPr txBox="1"/>
          <p:nvPr/>
        </p:nvSpPr>
        <p:spPr>
          <a:xfrm>
            <a:off x="206775" y="1647008"/>
            <a:ext cx="14661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Crawler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476;p31"/>
          <p:cNvSpPr txBox="1"/>
          <p:nvPr/>
        </p:nvSpPr>
        <p:spPr>
          <a:xfrm>
            <a:off x="2133025" y="1647000"/>
            <a:ext cx="15363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Database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31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2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Our Approach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83" name="Google Shape;4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92" y="2165043"/>
            <a:ext cx="1293577" cy="11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573" y="2165071"/>
            <a:ext cx="1127198" cy="11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6575" y="2351627"/>
            <a:ext cx="750998" cy="74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6734" y="2165030"/>
            <a:ext cx="1127197" cy="11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2"/>
          <p:cNvSpPr txBox="1"/>
          <p:nvPr/>
        </p:nvSpPr>
        <p:spPr>
          <a:xfrm>
            <a:off x="206775" y="1647008"/>
            <a:ext cx="14661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Crawler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32"/>
          <p:cNvSpPr txBox="1"/>
          <p:nvPr/>
        </p:nvSpPr>
        <p:spPr>
          <a:xfrm>
            <a:off x="2133025" y="1647000"/>
            <a:ext cx="15363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Database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9" name="Google Shape;4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736" y="2351641"/>
            <a:ext cx="750998" cy="744866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2"/>
          <p:cNvSpPr txBox="1"/>
          <p:nvPr/>
        </p:nvSpPr>
        <p:spPr>
          <a:xfrm>
            <a:off x="3897767" y="868076"/>
            <a:ext cx="16251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Deep Neural Network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1" name="Google Shape;49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737" y="2351641"/>
            <a:ext cx="750998" cy="744866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2"/>
          <p:cNvSpPr/>
          <p:nvPr/>
        </p:nvSpPr>
        <p:spPr>
          <a:xfrm>
            <a:off x="5955895" y="2724182"/>
            <a:ext cx="611400" cy="55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2"/>
          <p:cNvSpPr txBox="1"/>
          <p:nvPr/>
        </p:nvSpPr>
        <p:spPr>
          <a:xfrm>
            <a:off x="5955895" y="2893230"/>
            <a:ext cx="449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32"/>
          <p:cNvSpPr/>
          <p:nvPr/>
        </p:nvSpPr>
        <p:spPr>
          <a:xfrm>
            <a:off x="6087054" y="2165098"/>
            <a:ext cx="611400" cy="55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2"/>
          <p:cNvSpPr txBox="1"/>
          <p:nvPr/>
        </p:nvSpPr>
        <p:spPr>
          <a:xfrm>
            <a:off x="6087043" y="2334154"/>
            <a:ext cx="524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32"/>
          <p:cNvSpPr/>
          <p:nvPr/>
        </p:nvSpPr>
        <p:spPr>
          <a:xfrm>
            <a:off x="6567535" y="2593922"/>
            <a:ext cx="611400" cy="55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2"/>
          <p:cNvSpPr txBox="1"/>
          <p:nvPr/>
        </p:nvSpPr>
        <p:spPr>
          <a:xfrm>
            <a:off x="6567535" y="2762970"/>
            <a:ext cx="449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32"/>
          <p:cNvSpPr txBox="1"/>
          <p:nvPr/>
        </p:nvSpPr>
        <p:spPr>
          <a:xfrm>
            <a:off x="166875" y="4031700"/>
            <a:ext cx="3590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BR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= Brand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PT = Product Type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PL = Product Line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32"/>
          <p:cNvSpPr txBox="1"/>
          <p:nvPr/>
        </p:nvSpPr>
        <p:spPr>
          <a:xfrm>
            <a:off x="5955875" y="1647000"/>
            <a:ext cx="1254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Models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3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Our Approach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06" name="Google Shape;506;p3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7" name="Google Shape;5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92" y="2165043"/>
            <a:ext cx="1293577" cy="11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573" y="2165071"/>
            <a:ext cx="1127198" cy="11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6575" y="2351627"/>
            <a:ext cx="750998" cy="74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6734" y="2165030"/>
            <a:ext cx="1127197" cy="11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3"/>
          <p:cNvSpPr txBox="1"/>
          <p:nvPr/>
        </p:nvSpPr>
        <p:spPr>
          <a:xfrm>
            <a:off x="206775" y="1647008"/>
            <a:ext cx="14661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Crawler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2" name="Google Shape;51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736" y="2351641"/>
            <a:ext cx="750998" cy="744866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3"/>
          <p:cNvSpPr txBox="1"/>
          <p:nvPr/>
        </p:nvSpPr>
        <p:spPr>
          <a:xfrm>
            <a:off x="3897767" y="868076"/>
            <a:ext cx="16251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Deep Neural Network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4" name="Google Shape;51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737" y="2351641"/>
            <a:ext cx="750998" cy="744866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3"/>
          <p:cNvSpPr/>
          <p:nvPr/>
        </p:nvSpPr>
        <p:spPr>
          <a:xfrm>
            <a:off x="5955895" y="2724182"/>
            <a:ext cx="611400" cy="55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3"/>
          <p:cNvSpPr txBox="1"/>
          <p:nvPr/>
        </p:nvSpPr>
        <p:spPr>
          <a:xfrm>
            <a:off x="5955895" y="2893230"/>
            <a:ext cx="449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33"/>
          <p:cNvSpPr/>
          <p:nvPr/>
        </p:nvSpPr>
        <p:spPr>
          <a:xfrm>
            <a:off x="6087054" y="2165098"/>
            <a:ext cx="611400" cy="55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3"/>
          <p:cNvSpPr txBox="1"/>
          <p:nvPr/>
        </p:nvSpPr>
        <p:spPr>
          <a:xfrm>
            <a:off x="6087043" y="2334154"/>
            <a:ext cx="524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33"/>
          <p:cNvSpPr/>
          <p:nvPr/>
        </p:nvSpPr>
        <p:spPr>
          <a:xfrm>
            <a:off x="6567535" y="2593922"/>
            <a:ext cx="611400" cy="55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3"/>
          <p:cNvSpPr txBox="1"/>
          <p:nvPr/>
        </p:nvSpPr>
        <p:spPr>
          <a:xfrm>
            <a:off x="6567535" y="2762970"/>
            <a:ext cx="449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1" name="Google Shape;521;p33"/>
          <p:cNvPicPr preferRelativeResize="0"/>
          <p:nvPr/>
        </p:nvPicPr>
        <p:blipFill rotWithShape="1">
          <a:blip r:embed="rId7">
            <a:alphaModFix/>
          </a:blip>
          <a:srcRect b="9272" l="0" r="0" t="0"/>
          <a:stretch/>
        </p:blipFill>
        <p:spPr>
          <a:xfrm>
            <a:off x="7230937" y="478624"/>
            <a:ext cx="1003079" cy="107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30227" y="2197389"/>
            <a:ext cx="1003079" cy="99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0950" y="4030678"/>
            <a:ext cx="1003079" cy="878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9174" y="2351641"/>
            <a:ext cx="750998" cy="74486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3"/>
          <p:cNvSpPr txBox="1"/>
          <p:nvPr/>
        </p:nvSpPr>
        <p:spPr>
          <a:xfrm>
            <a:off x="7168839" y="0"/>
            <a:ext cx="1127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Brand</a:t>
            </a:r>
            <a:endParaRPr b="1" sz="2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6" name="Google Shape;526;p33"/>
          <p:cNvSpPr txBox="1"/>
          <p:nvPr/>
        </p:nvSpPr>
        <p:spPr>
          <a:xfrm>
            <a:off x="7727669" y="1386176"/>
            <a:ext cx="1408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Product Type</a:t>
            </a:r>
            <a:endParaRPr b="1" sz="2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33"/>
          <p:cNvSpPr txBox="1"/>
          <p:nvPr/>
        </p:nvSpPr>
        <p:spPr>
          <a:xfrm>
            <a:off x="7028384" y="3389058"/>
            <a:ext cx="1408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Product      Line</a:t>
            </a:r>
            <a:endParaRPr b="1" sz="2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8" name="Google Shape;528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 rot="5400000">
            <a:off x="6256299" y="857399"/>
            <a:ext cx="865475" cy="8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5400000">
            <a:off x="6256299" y="3721624"/>
            <a:ext cx="865475" cy="8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3"/>
          <p:cNvSpPr txBox="1"/>
          <p:nvPr/>
        </p:nvSpPr>
        <p:spPr>
          <a:xfrm>
            <a:off x="166875" y="4031700"/>
            <a:ext cx="3590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BR = Brand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PT = Product Type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PL = Product Line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33"/>
          <p:cNvSpPr txBox="1"/>
          <p:nvPr/>
        </p:nvSpPr>
        <p:spPr>
          <a:xfrm>
            <a:off x="5955875" y="1647000"/>
            <a:ext cx="1254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Models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33"/>
          <p:cNvSpPr txBox="1"/>
          <p:nvPr/>
        </p:nvSpPr>
        <p:spPr>
          <a:xfrm>
            <a:off x="2133025" y="1647000"/>
            <a:ext cx="15363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Database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The model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38" name="Google Shape;5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0463"/>
            <a:ext cx="8839200" cy="182308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4"/>
          <p:cNvSpPr txBox="1"/>
          <p:nvPr/>
        </p:nvSpPr>
        <p:spPr>
          <a:xfrm>
            <a:off x="2729250" y="1227625"/>
            <a:ext cx="3685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EfficientNet B0</a:t>
            </a:r>
            <a:endParaRPr b="1" sz="3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0" name="Google Shape;540;p34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5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Compound Scaling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46" name="Google Shape;5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00" y="857400"/>
            <a:ext cx="7447475" cy="3827551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5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6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Compound Scaling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53" name="Google Shape;5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00" y="857400"/>
            <a:ext cx="7447475" cy="382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000" y="857400"/>
            <a:ext cx="5500500" cy="33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6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7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Model Comparison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61" name="Google Shape;5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50" y="857388"/>
            <a:ext cx="4982460" cy="3981312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7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Model Comparison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68" name="Google Shape;5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50" y="857388"/>
            <a:ext cx="4982460" cy="39813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38"/>
          <p:cNvGraphicFramePr/>
          <p:nvPr/>
        </p:nvGraphicFramePr>
        <p:xfrm>
          <a:off x="5240725" y="5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2445025"/>
                <a:gridCol w="1270575"/>
              </a:tblGrid>
              <a:tr h="74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Architectures</a:t>
                      </a:r>
                      <a:endParaRPr b="1" sz="3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Brand</a:t>
                      </a:r>
                      <a:endParaRPr b="1" sz="30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(Accuracy)</a:t>
                      </a:r>
                      <a:endParaRPr b="1" sz="18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</a:tr>
              <a:tr h="4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DenseNet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0.833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0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latin typeface="Dosis"/>
                          <a:ea typeface="Dosis"/>
                          <a:cs typeface="Dosis"/>
                          <a:sym typeface="Dosis"/>
                        </a:rPr>
                        <a:t>Inception Resnet-V2</a:t>
                      </a:r>
                      <a:r>
                        <a:rPr b="1" lang="en" sz="2100"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endParaRPr b="1" sz="2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0.841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4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NasNet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0.823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EfficientNet B3</a:t>
                      </a:r>
                      <a:endParaRPr b="1" sz="24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0.840</a:t>
                      </a:r>
                      <a:endParaRPr sz="3000"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EfficientNet B5</a:t>
                      </a:r>
                      <a:endParaRPr b="1" sz="24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0.865</a:t>
                      </a:r>
                      <a:endParaRPr sz="3000"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570" name="Google Shape;570;p38"/>
          <p:cNvSpPr/>
          <p:nvPr/>
        </p:nvSpPr>
        <p:spPr>
          <a:xfrm>
            <a:off x="1392125" y="1230925"/>
            <a:ext cx="476400" cy="3957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1" name="Google Shape;571;p38"/>
          <p:cNvCxnSpPr>
            <a:endCxn id="570" idx="1"/>
          </p:cNvCxnSpPr>
          <p:nvPr/>
        </p:nvCxnSpPr>
        <p:spPr>
          <a:xfrm>
            <a:off x="1091692" y="1179674"/>
            <a:ext cx="370200" cy="10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38"/>
          <p:cNvSpPr txBox="1"/>
          <p:nvPr/>
        </p:nvSpPr>
        <p:spPr>
          <a:xfrm>
            <a:off x="595350" y="857400"/>
            <a:ext cx="1414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Model of choice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38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9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The Experiments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9" name="Google Shape;579;p39"/>
          <p:cNvSpPr/>
          <p:nvPr/>
        </p:nvSpPr>
        <p:spPr>
          <a:xfrm>
            <a:off x="120825" y="2440875"/>
            <a:ext cx="3296400" cy="225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0" name="Google Shape;580;p39"/>
          <p:cNvCxnSpPr/>
          <p:nvPr/>
        </p:nvCxnSpPr>
        <p:spPr>
          <a:xfrm>
            <a:off x="128647" y="2873939"/>
            <a:ext cx="3280800" cy="21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39"/>
          <p:cNvSpPr txBox="1"/>
          <p:nvPr/>
        </p:nvSpPr>
        <p:spPr>
          <a:xfrm>
            <a:off x="500625" y="2334000"/>
            <a:ext cx="2536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First Dataset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39"/>
          <p:cNvSpPr txBox="1"/>
          <p:nvPr/>
        </p:nvSpPr>
        <p:spPr>
          <a:xfrm>
            <a:off x="500625" y="3031175"/>
            <a:ext cx="2683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270K products</a:t>
            </a:r>
            <a:endParaRPr b="1" sz="3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39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0"/>
          <p:cNvSpPr/>
          <p:nvPr/>
        </p:nvSpPr>
        <p:spPr>
          <a:xfrm>
            <a:off x="120825" y="857400"/>
            <a:ext cx="3819900" cy="383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0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The Experiments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0" name="Google Shape;590;p40"/>
          <p:cNvSpPr/>
          <p:nvPr/>
        </p:nvSpPr>
        <p:spPr>
          <a:xfrm>
            <a:off x="120825" y="2440875"/>
            <a:ext cx="3296400" cy="225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1" name="Google Shape;591;p40"/>
          <p:cNvCxnSpPr/>
          <p:nvPr/>
        </p:nvCxnSpPr>
        <p:spPr>
          <a:xfrm>
            <a:off x="128647" y="2873939"/>
            <a:ext cx="3280800" cy="21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0"/>
          <p:cNvCxnSpPr/>
          <p:nvPr/>
        </p:nvCxnSpPr>
        <p:spPr>
          <a:xfrm flipH="1" rot="10800000">
            <a:off x="127875" y="1422163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40"/>
          <p:cNvSpPr txBox="1"/>
          <p:nvPr/>
        </p:nvSpPr>
        <p:spPr>
          <a:xfrm>
            <a:off x="500625" y="2334000"/>
            <a:ext cx="2536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First Dataset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530025" y="857400"/>
            <a:ext cx="3001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Second Dataset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500625" y="3031175"/>
            <a:ext cx="2683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270K products</a:t>
            </a:r>
            <a:endParaRPr b="1" sz="3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40"/>
          <p:cNvSpPr txBox="1"/>
          <p:nvPr/>
        </p:nvSpPr>
        <p:spPr>
          <a:xfrm>
            <a:off x="530025" y="1595700"/>
            <a:ext cx="3001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340K products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40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285275" y="0"/>
            <a:ext cx="2615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The Setting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500" y="857400"/>
            <a:ext cx="5139000" cy="14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3852500" y="881125"/>
            <a:ext cx="52617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Title:</a:t>
            </a:r>
            <a:r>
              <a:rPr b="1" lang="en" sz="1800"/>
              <a:t>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VICHY SLOW AGE CREME 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Description:</a:t>
            </a:r>
            <a:r>
              <a:rPr b="1" lang="en" sz="1800"/>
              <a:t>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50 SPF 30 ml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Image URL: </a:t>
            </a:r>
            <a:r>
              <a:rPr b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www.e-farmakeio.gr/</a:t>
            </a:r>
            <a:r>
              <a:rPr b="1" i="1" lang="en" sz="1600">
                <a:solidFill>
                  <a:schemeClr val="dk2"/>
                </a:solidFill>
              </a:rPr>
              <a:t>images/123</a:t>
            </a:r>
            <a:endParaRPr b="1" i="1"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Last Sale: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30-12-2018</a:t>
            </a:r>
            <a:endParaRPr b="1" i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150" y="2649300"/>
            <a:ext cx="5139000" cy="14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3791150" y="2673025"/>
            <a:ext cx="52617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Title: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NIVEA AFTER SHVE BALSAM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Description: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3582</a:t>
            </a:r>
            <a:endParaRPr b="1" i="1"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Image URL:</a:t>
            </a:r>
            <a:endParaRPr b="1" i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800"/>
              <a:buChar char="●"/>
            </a:pPr>
            <a:r>
              <a:rPr b="1" lang="en" sz="1800">
                <a:solidFill>
                  <a:srgbClr val="2185C5"/>
                </a:solidFill>
              </a:rPr>
              <a:t>Last Sale: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/25/18</a:t>
            </a:r>
            <a:endParaRPr b="1" sz="1800">
              <a:solidFill>
                <a:srgbClr val="2185C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-127350" y="991238"/>
            <a:ext cx="41034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E-business Consulting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b="1" lang="en" sz="2400">
                <a:solidFill>
                  <a:schemeClr val="accent3"/>
                </a:solidFill>
              </a:rPr>
              <a:t>Grammatical mistakes</a:t>
            </a:r>
            <a:endParaRPr b="1" sz="2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4308650" y="2764225"/>
            <a:ext cx="3756900" cy="2568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942650" y="332375"/>
            <a:ext cx="495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Unstructured product data</a:t>
            </a:r>
            <a:endParaRPr b="1"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0" y="4707399"/>
            <a:ext cx="286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1"/>
          <p:cNvSpPr/>
          <p:nvPr/>
        </p:nvSpPr>
        <p:spPr>
          <a:xfrm>
            <a:off x="120825" y="857400"/>
            <a:ext cx="3819900" cy="383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1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The Experiments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604" name="Google Shape;604;p41"/>
          <p:cNvCxnSpPr/>
          <p:nvPr/>
        </p:nvCxnSpPr>
        <p:spPr>
          <a:xfrm flipH="1" rot="10800000">
            <a:off x="127875" y="1422163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" name="Google Shape;605;p41"/>
          <p:cNvSpPr txBox="1"/>
          <p:nvPr/>
        </p:nvSpPr>
        <p:spPr>
          <a:xfrm>
            <a:off x="1158575" y="857388"/>
            <a:ext cx="3001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Datasets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6" name="Google Shape;606;p41"/>
          <p:cNvCxnSpPr/>
          <p:nvPr/>
        </p:nvCxnSpPr>
        <p:spPr>
          <a:xfrm flipH="1" rot="10800000">
            <a:off x="127875" y="2005538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1"/>
          <p:cNvCxnSpPr/>
          <p:nvPr/>
        </p:nvCxnSpPr>
        <p:spPr>
          <a:xfrm flipH="1" rot="10800000">
            <a:off x="127875" y="2792850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1"/>
          <p:cNvCxnSpPr/>
          <p:nvPr/>
        </p:nvCxnSpPr>
        <p:spPr>
          <a:xfrm>
            <a:off x="1310725" y="1422163"/>
            <a:ext cx="26400" cy="3282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41"/>
          <p:cNvCxnSpPr/>
          <p:nvPr/>
        </p:nvCxnSpPr>
        <p:spPr>
          <a:xfrm flipH="1" rot="10800000">
            <a:off x="127875" y="3643388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41"/>
          <p:cNvCxnSpPr/>
          <p:nvPr/>
        </p:nvCxnSpPr>
        <p:spPr>
          <a:xfrm>
            <a:off x="2646125" y="1422163"/>
            <a:ext cx="26400" cy="3282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41"/>
          <p:cNvSpPr txBox="1"/>
          <p:nvPr/>
        </p:nvSpPr>
        <p:spPr>
          <a:xfrm>
            <a:off x="192325" y="1485400"/>
            <a:ext cx="101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Brand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1376325" y="1332900"/>
            <a:ext cx="13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Product Type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41"/>
          <p:cNvSpPr txBox="1"/>
          <p:nvPr/>
        </p:nvSpPr>
        <p:spPr>
          <a:xfrm>
            <a:off x="2646125" y="1332888"/>
            <a:ext cx="13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Product Line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41"/>
          <p:cNvSpPr txBox="1"/>
          <p:nvPr/>
        </p:nvSpPr>
        <p:spPr>
          <a:xfrm>
            <a:off x="109675" y="1925525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Google Shape;615;p41"/>
          <p:cNvSpPr txBox="1"/>
          <p:nvPr/>
        </p:nvSpPr>
        <p:spPr>
          <a:xfrm>
            <a:off x="1377900" y="1925525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41"/>
          <p:cNvSpPr txBox="1"/>
          <p:nvPr/>
        </p:nvSpPr>
        <p:spPr>
          <a:xfrm>
            <a:off x="2709125" y="1925525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7" name="Google Shape;6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40350" y="1960899"/>
            <a:ext cx="857400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41"/>
          <p:cNvSpPr txBox="1"/>
          <p:nvPr/>
        </p:nvSpPr>
        <p:spPr>
          <a:xfrm>
            <a:off x="4964675" y="2077925"/>
            <a:ext cx="1608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1st Subset</a:t>
            </a:r>
            <a:endParaRPr b="1" sz="2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41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2"/>
          <p:cNvSpPr/>
          <p:nvPr/>
        </p:nvSpPr>
        <p:spPr>
          <a:xfrm>
            <a:off x="120825" y="857400"/>
            <a:ext cx="3819900" cy="383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2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The Experiments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626" name="Google Shape;626;p42"/>
          <p:cNvCxnSpPr/>
          <p:nvPr/>
        </p:nvCxnSpPr>
        <p:spPr>
          <a:xfrm flipH="1" rot="10800000">
            <a:off x="127875" y="1422163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42"/>
          <p:cNvSpPr txBox="1"/>
          <p:nvPr/>
        </p:nvSpPr>
        <p:spPr>
          <a:xfrm>
            <a:off x="1158575" y="857388"/>
            <a:ext cx="3001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Datasets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8" name="Google Shape;628;p42"/>
          <p:cNvCxnSpPr/>
          <p:nvPr/>
        </p:nvCxnSpPr>
        <p:spPr>
          <a:xfrm flipH="1" rot="10800000">
            <a:off x="127875" y="2005538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2"/>
          <p:cNvCxnSpPr/>
          <p:nvPr/>
        </p:nvCxnSpPr>
        <p:spPr>
          <a:xfrm flipH="1" rot="10800000">
            <a:off x="127875" y="2792850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42"/>
          <p:cNvCxnSpPr/>
          <p:nvPr/>
        </p:nvCxnSpPr>
        <p:spPr>
          <a:xfrm>
            <a:off x="1310725" y="1422163"/>
            <a:ext cx="26400" cy="3282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2"/>
          <p:cNvCxnSpPr/>
          <p:nvPr/>
        </p:nvCxnSpPr>
        <p:spPr>
          <a:xfrm flipH="1" rot="10800000">
            <a:off x="127875" y="3643388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2"/>
          <p:cNvCxnSpPr/>
          <p:nvPr/>
        </p:nvCxnSpPr>
        <p:spPr>
          <a:xfrm>
            <a:off x="2646125" y="1422163"/>
            <a:ext cx="26400" cy="3282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42"/>
          <p:cNvSpPr txBox="1"/>
          <p:nvPr/>
        </p:nvSpPr>
        <p:spPr>
          <a:xfrm>
            <a:off x="192325" y="1485400"/>
            <a:ext cx="101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Brand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4" name="Google Shape;634;p42"/>
          <p:cNvSpPr txBox="1"/>
          <p:nvPr/>
        </p:nvSpPr>
        <p:spPr>
          <a:xfrm>
            <a:off x="1376325" y="1332900"/>
            <a:ext cx="13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Product Type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42"/>
          <p:cNvSpPr txBox="1"/>
          <p:nvPr/>
        </p:nvSpPr>
        <p:spPr>
          <a:xfrm>
            <a:off x="2646125" y="1332888"/>
            <a:ext cx="13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Product Line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6" name="Google Shape;636;p42"/>
          <p:cNvSpPr txBox="1"/>
          <p:nvPr/>
        </p:nvSpPr>
        <p:spPr>
          <a:xfrm>
            <a:off x="109675" y="1925525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42"/>
          <p:cNvSpPr txBox="1"/>
          <p:nvPr/>
        </p:nvSpPr>
        <p:spPr>
          <a:xfrm>
            <a:off x="1377900" y="1925525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42"/>
          <p:cNvSpPr txBox="1"/>
          <p:nvPr/>
        </p:nvSpPr>
        <p:spPr>
          <a:xfrm>
            <a:off x="2709125" y="1925525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42"/>
          <p:cNvSpPr txBox="1"/>
          <p:nvPr/>
        </p:nvSpPr>
        <p:spPr>
          <a:xfrm>
            <a:off x="109675" y="2696788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42"/>
          <p:cNvSpPr txBox="1"/>
          <p:nvPr/>
        </p:nvSpPr>
        <p:spPr>
          <a:xfrm>
            <a:off x="1439325" y="2696788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1" name="Google Shape;641;p42"/>
          <p:cNvSpPr txBox="1"/>
          <p:nvPr/>
        </p:nvSpPr>
        <p:spPr>
          <a:xfrm>
            <a:off x="2696425" y="2696788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2" name="Google Shape;6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40350" y="1960899"/>
            <a:ext cx="857400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24000" y="2792849"/>
            <a:ext cx="857400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2"/>
          <p:cNvSpPr txBox="1"/>
          <p:nvPr/>
        </p:nvSpPr>
        <p:spPr>
          <a:xfrm>
            <a:off x="4964675" y="2077925"/>
            <a:ext cx="1608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1st Subset</a:t>
            </a:r>
            <a:endParaRPr b="1" sz="2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5" name="Google Shape;645;p42"/>
          <p:cNvSpPr txBox="1"/>
          <p:nvPr/>
        </p:nvSpPr>
        <p:spPr>
          <a:xfrm>
            <a:off x="4964675" y="2955325"/>
            <a:ext cx="1707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2nd Subset</a:t>
            </a:r>
            <a:endParaRPr b="1" sz="2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42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3"/>
          <p:cNvSpPr/>
          <p:nvPr/>
        </p:nvSpPr>
        <p:spPr>
          <a:xfrm>
            <a:off x="120825" y="857400"/>
            <a:ext cx="3819900" cy="383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3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The Experiments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653" name="Google Shape;653;p43"/>
          <p:cNvCxnSpPr/>
          <p:nvPr/>
        </p:nvCxnSpPr>
        <p:spPr>
          <a:xfrm flipH="1" rot="10800000">
            <a:off x="127875" y="1422163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43"/>
          <p:cNvSpPr txBox="1"/>
          <p:nvPr/>
        </p:nvSpPr>
        <p:spPr>
          <a:xfrm>
            <a:off x="1158575" y="857388"/>
            <a:ext cx="3001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Datasets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5" name="Google Shape;655;p43"/>
          <p:cNvCxnSpPr/>
          <p:nvPr/>
        </p:nvCxnSpPr>
        <p:spPr>
          <a:xfrm flipH="1" rot="10800000">
            <a:off x="127875" y="2005538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43"/>
          <p:cNvCxnSpPr/>
          <p:nvPr/>
        </p:nvCxnSpPr>
        <p:spPr>
          <a:xfrm flipH="1" rot="10800000">
            <a:off x="127875" y="2792850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43"/>
          <p:cNvCxnSpPr/>
          <p:nvPr/>
        </p:nvCxnSpPr>
        <p:spPr>
          <a:xfrm>
            <a:off x="1310725" y="1422163"/>
            <a:ext cx="26400" cy="3282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43"/>
          <p:cNvCxnSpPr/>
          <p:nvPr/>
        </p:nvCxnSpPr>
        <p:spPr>
          <a:xfrm flipH="1" rot="10800000">
            <a:off x="127875" y="3643388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43"/>
          <p:cNvCxnSpPr/>
          <p:nvPr/>
        </p:nvCxnSpPr>
        <p:spPr>
          <a:xfrm>
            <a:off x="2646125" y="1422163"/>
            <a:ext cx="26400" cy="3282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43"/>
          <p:cNvSpPr txBox="1"/>
          <p:nvPr/>
        </p:nvSpPr>
        <p:spPr>
          <a:xfrm>
            <a:off x="192325" y="1485400"/>
            <a:ext cx="101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Brand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661;p43"/>
          <p:cNvSpPr txBox="1"/>
          <p:nvPr/>
        </p:nvSpPr>
        <p:spPr>
          <a:xfrm>
            <a:off x="1376325" y="1332900"/>
            <a:ext cx="13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Product Type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43"/>
          <p:cNvSpPr txBox="1"/>
          <p:nvPr/>
        </p:nvSpPr>
        <p:spPr>
          <a:xfrm>
            <a:off x="2646125" y="1332888"/>
            <a:ext cx="13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Product Line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3" name="Google Shape;663;p43"/>
          <p:cNvSpPr txBox="1"/>
          <p:nvPr/>
        </p:nvSpPr>
        <p:spPr>
          <a:xfrm>
            <a:off x="109675" y="1925525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43"/>
          <p:cNvSpPr txBox="1"/>
          <p:nvPr/>
        </p:nvSpPr>
        <p:spPr>
          <a:xfrm>
            <a:off x="1377900" y="1925525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5" name="Google Shape;665;p43"/>
          <p:cNvSpPr txBox="1"/>
          <p:nvPr/>
        </p:nvSpPr>
        <p:spPr>
          <a:xfrm>
            <a:off x="2709125" y="1925525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6" name="Google Shape;666;p43"/>
          <p:cNvSpPr txBox="1"/>
          <p:nvPr/>
        </p:nvSpPr>
        <p:spPr>
          <a:xfrm>
            <a:off x="109675" y="2696788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7" name="Google Shape;667;p43"/>
          <p:cNvSpPr txBox="1"/>
          <p:nvPr/>
        </p:nvSpPr>
        <p:spPr>
          <a:xfrm>
            <a:off x="154225" y="3662000"/>
            <a:ext cx="11829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  - class 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8" name="Google Shape;668;p43"/>
          <p:cNvSpPr txBox="1"/>
          <p:nvPr/>
        </p:nvSpPr>
        <p:spPr>
          <a:xfrm>
            <a:off x="1377900" y="3643400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9" name="Google Shape;669;p43"/>
          <p:cNvSpPr txBox="1"/>
          <p:nvPr/>
        </p:nvSpPr>
        <p:spPr>
          <a:xfrm>
            <a:off x="2709125" y="3643400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0" name="Google Shape;670;p43"/>
          <p:cNvSpPr txBox="1"/>
          <p:nvPr/>
        </p:nvSpPr>
        <p:spPr>
          <a:xfrm>
            <a:off x="1439325" y="2696788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1" name="Google Shape;671;p43"/>
          <p:cNvSpPr txBox="1"/>
          <p:nvPr/>
        </p:nvSpPr>
        <p:spPr>
          <a:xfrm>
            <a:off x="2696425" y="2696788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2" name="Google Shape;6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40350" y="1960899"/>
            <a:ext cx="857400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24000" y="2792849"/>
            <a:ext cx="857400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24000" y="3643399"/>
            <a:ext cx="857400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43"/>
          <p:cNvSpPr txBox="1"/>
          <p:nvPr/>
        </p:nvSpPr>
        <p:spPr>
          <a:xfrm>
            <a:off x="4964675" y="2077925"/>
            <a:ext cx="1608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1st Subset</a:t>
            </a:r>
            <a:endParaRPr b="1" sz="2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6" name="Google Shape;676;p43"/>
          <p:cNvSpPr txBox="1"/>
          <p:nvPr/>
        </p:nvSpPr>
        <p:spPr>
          <a:xfrm>
            <a:off x="4964675" y="2955325"/>
            <a:ext cx="1707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2nd Subset</a:t>
            </a:r>
            <a:endParaRPr b="1" sz="2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7" name="Google Shape;677;p43"/>
          <p:cNvSpPr txBox="1"/>
          <p:nvPr/>
        </p:nvSpPr>
        <p:spPr>
          <a:xfrm>
            <a:off x="4964675" y="3773950"/>
            <a:ext cx="1707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3rd Subset</a:t>
            </a:r>
            <a:endParaRPr b="1" sz="2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8" name="Google Shape;678;p43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4"/>
          <p:cNvSpPr/>
          <p:nvPr/>
        </p:nvSpPr>
        <p:spPr>
          <a:xfrm>
            <a:off x="120825" y="857400"/>
            <a:ext cx="3819900" cy="383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4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The Experiments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685" name="Google Shape;685;p44"/>
          <p:cNvCxnSpPr/>
          <p:nvPr/>
        </p:nvCxnSpPr>
        <p:spPr>
          <a:xfrm flipH="1" rot="10800000">
            <a:off x="127875" y="1422163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44"/>
          <p:cNvSpPr txBox="1"/>
          <p:nvPr/>
        </p:nvSpPr>
        <p:spPr>
          <a:xfrm>
            <a:off x="1158575" y="857388"/>
            <a:ext cx="3001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Datasets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7" name="Google Shape;687;p44"/>
          <p:cNvCxnSpPr/>
          <p:nvPr/>
        </p:nvCxnSpPr>
        <p:spPr>
          <a:xfrm flipH="1" rot="10800000">
            <a:off x="127875" y="2005538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44"/>
          <p:cNvCxnSpPr/>
          <p:nvPr/>
        </p:nvCxnSpPr>
        <p:spPr>
          <a:xfrm flipH="1" rot="10800000">
            <a:off x="127875" y="2792850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44"/>
          <p:cNvCxnSpPr/>
          <p:nvPr/>
        </p:nvCxnSpPr>
        <p:spPr>
          <a:xfrm>
            <a:off x="1310725" y="1422163"/>
            <a:ext cx="26400" cy="3282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44"/>
          <p:cNvCxnSpPr/>
          <p:nvPr/>
        </p:nvCxnSpPr>
        <p:spPr>
          <a:xfrm flipH="1" rot="10800000">
            <a:off x="127875" y="3643388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44"/>
          <p:cNvCxnSpPr/>
          <p:nvPr/>
        </p:nvCxnSpPr>
        <p:spPr>
          <a:xfrm>
            <a:off x="2646125" y="1422163"/>
            <a:ext cx="26400" cy="3282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44"/>
          <p:cNvSpPr txBox="1"/>
          <p:nvPr/>
        </p:nvSpPr>
        <p:spPr>
          <a:xfrm>
            <a:off x="192325" y="1485400"/>
            <a:ext cx="101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Brand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3" name="Google Shape;693;p44"/>
          <p:cNvSpPr txBox="1"/>
          <p:nvPr/>
        </p:nvSpPr>
        <p:spPr>
          <a:xfrm>
            <a:off x="1376325" y="1332900"/>
            <a:ext cx="13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Product Type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4" name="Google Shape;694;p44"/>
          <p:cNvSpPr txBox="1"/>
          <p:nvPr/>
        </p:nvSpPr>
        <p:spPr>
          <a:xfrm>
            <a:off x="2646125" y="1332888"/>
            <a:ext cx="13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Product Line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5" name="Google Shape;695;p44"/>
          <p:cNvSpPr txBox="1"/>
          <p:nvPr/>
        </p:nvSpPr>
        <p:spPr>
          <a:xfrm>
            <a:off x="109675" y="1925525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6" name="Google Shape;696;p44"/>
          <p:cNvSpPr txBox="1"/>
          <p:nvPr/>
        </p:nvSpPr>
        <p:spPr>
          <a:xfrm>
            <a:off x="1377900" y="1925525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7" name="Google Shape;697;p44"/>
          <p:cNvSpPr txBox="1"/>
          <p:nvPr/>
        </p:nvSpPr>
        <p:spPr>
          <a:xfrm>
            <a:off x="2709125" y="1925525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8" name="Google Shape;698;p44"/>
          <p:cNvSpPr txBox="1"/>
          <p:nvPr/>
        </p:nvSpPr>
        <p:spPr>
          <a:xfrm>
            <a:off x="109675" y="2696788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9" name="Google Shape;699;p44"/>
          <p:cNvSpPr txBox="1"/>
          <p:nvPr/>
        </p:nvSpPr>
        <p:spPr>
          <a:xfrm>
            <a:off x="154225" y="3662000"/>
            <a:ext cx="11829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  - class 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0" name="Google Shape;700;p44"/>
          <p:cNvSpPr txBox="1"/>
          <p:nvPr/>
        </p:nvSpPr>
        <p:spPr>
          <a:xfrm>
            <a:off x="1377900" y="3643400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1" name="Google Shape;701;p44"/>
          <p:cNvSpPr txBox="1"/>
          <p:nvPr/>
        </p:nvSpPr>
        <p:spPr>
          <a:xfrm>
            <a:off x="2709125" y="3643400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2" name="Google Shape;702;p44"/>
          <p:cNvSpPr txBox="1"/>
          <p:nvPr/>
        </p:nvSpPr>
        <p:spPr>
          <a:xfrm>
            <a:off x="1439325" y="2696788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3" name="Google Shape;703;p44"/>
          <p:cNvSpPr txBox="1"/>
          <p:nvPr/>
        </p:nvSpPr>
        <p:spPr>
          <a:xfrm>
            <a:off x="2696425" y="2696788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4" name="Google Shape;7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925" y="2210700"/>
            <a:ext cx="1182900" cy="11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44"/>
          <p:cNvSpPr/>
          <p:nvPr/>
        </p:nvSpPr>
        <p:spPr>
          <a:xfrm>
            <a:off x="5122275" y="1058550"/>
            <a:ext cx="1182900" cy="951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4"/>
          <p:cNvSpPr/>
          <p:nvPr/>
        </p:nvSpPr>
        <p:spPr>
          <a:xfrm>
            <a:off x="6406675" y="1009900"/>
            <a:ext cx="1182900" cy="951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4"/>
          <p:cNvSpPr/>
          <p:nvPr/>
        </p:nvSpPr>
        <p:spPr>
          <a:xfrm>
            <a:off x="7691075" y="955975"/>
            <a:ext cx="1182900" cy="951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4"/>
          <p:cNvSpPr txBox="1"/>
          <p:nvPr/>
        </p:nvSpPr>
        <p:spPr>
          <a:xfrm>
            <a:off x="5161825" y="325300"/>
            <a:ext cx="3819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3 single-task models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9" name="Google Shape;709;p44"/>
          <p:cNvSpPr txBox="1"/>
          <p:nvPr/>
        </p:nvSpPr>
        <p:spPr>
          <a:xfrm>
            <a:off x="5161825" y="1404175"/>
            <a:ext cx="844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Brand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710;p44"/>
          <p:cNvSpPr txBox="1"/>
          <p:nvPr/>
        </p:nvSpPr>
        <p:spPr>
          <a:xfrm>
            <a:off x="6376925" y="1247650"/>
            <a:ext cx="1051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Product Type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1" name="Google Shape;711;p44"/>
          <p:cNvSpPr txBox="1"/>
          <p:nvPr/>
        </p:nvSpPr>
        <p:spPr>
          <a:xfrm>
            <a:off x="7691075" y="1193725"/>
            <a:ext cx="1051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Product Line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712;p44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5"/>
          <p:cNvSpPr/>
          <p:nvPr/>
        </p:nvSpPr>
        <p:spPr>
          <a:xfrm>
            <a:off x="120825" y="857400"/>
            <a:ext cx="3819900" cy="383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5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The Experiments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19" name="Google Shape;719;p45"/>
          <p:cNvCxnSpPr/>
          <p:nvPr/>
        </p:nvCxnSpPr>
        <p:spPr>
          <a:xfrm flipH="1" rot="10800000">
            <a:off x="127875" y="1422163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0" name="Google Shape;720;p45"/>
          <p:cNvSpPr txBox="1"/>
          <p:nvPr/>
        </p:nvSpPr>
        <p:spPr>
          <a:xfrm>
            <a:off x="1158575" y="857388"/>
            <a:ext cx="3001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Datasets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21" name="Google Shape;721;p45"/>
          <p:cNvCxnSpPr/>
          <p:nvPr/>
        </p:nvCxnSpPr>
        <p:spPr>
          <a:xfrm flipH="1" rot="10800000">
            <a:off x="127875" y="2005538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45"/>
          <p:cNvCxnSpPr/>
          <p:nvPr/>
        </p:nvCxnSpPr>
        <p:spPr>
          <a:xfrm flipH="1" rot="10800000">
            <a:off x="127875" y="2792850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45"/>
          <p:cNvCxnSpPr/>
          <p:nvPr/>
        </p:nvCxnSpPr>
        <p:spPr>
          <a:xfrm>
            <a:off x="1310725" y="1422163"/>
            <a:ext cx="26400" cy="3282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45"/>
          <p:cNvCxnSpPr/>
          <p:nvPr/>
        </p:nvCxnSpPr>
        <p:spPr>
          <a:xfrm flipH="1" rot="10800000">
            <a:off x="127875" y="3643388"/>
            <a:ext cx="3805800" cy="18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45"/>
          <p:cNvCxnSpPr/>
          <p:nvPr/>
        </p:nvCxnSpPr>
        <p:spPr>
          <a:xfrm>
            <a:off x="2646125" y="1422163"/>
            <a:ext cx="26400" cy="32826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45"/>
          <p:cNvSpPr txBox="1"/>
          <p:nvPr/>
        </p:nvSpPr>
        <p:spPr>
          <a:xfrm>
            <a:off x="192325" y="1485400"/>
            <a:ext cx="1017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Brand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7" name="Google Shape;727;p45"/>
          <p:cNvSpPr txBox="1"/>
          <p:nvPr/>
        </p:nvSpPr>
        <p:spPr>
          <a:xfrm>
            <a:off x="1376325" y="1332900"/>
            <a:ext cx="13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Product Type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45"/>
          <p:cNvSpPr txBox="1"/>
          <p:nvPr/>
        </p:nvSpPr>
        <p:spPr>
          <a:xfrm>
            <a:off x="2646125" y="1332888"/>
            <a:ext cx="13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Product Line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45"/>
          <p:cNvSpPr txBox="1"/>
          <p:nvPr/>
        </p:nvSpPr>
        <p:spPr>
          <a:xfrm>
            <a:off x="109675" y="1925525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0" name="Google Shape;730;p45"/>
          <p:cNvSpPr txBox="1"/>
          <p:nvPr/>
        </p:nvSpPr>
        <p:spPr>
          <a:xfrm>
            <a:off x="1377900" y="1925525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1" name="Google Shape;731;p45"/>
          <p:cNvSpPr txBox="1"/>
          <p:nvPr/>
        </p:nvSpPr>
        <p:spPr>
          <a:xfrm>
            <a:off x="2709125" y="1925525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2" name="Google Shape;732;p45"/>
          <p:cNvSpPr txBox="1"/>
          <p:nvPr/>
        </p:nvSpPr>
        <p:spPr>
          <a:xfrm>
            <a:off x="109675" y="2696788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3" name="Google Shape;733;p45"/>
          <p:cNvSpPr txBox="1"/>
          <p:nvPr/>
        </p:nvSpPr>
        <p:spPr>
          <a:xfrm>
            <a:off x="154225" y="3662000"/>
            <a:ext cx="11829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  - class 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4" name="Google Shape;734;p45"/>
          <p:cNvSpPr txBox="1"/>
          <p:nvPr/>
        </p:nvSpPr>
        <p:spPr>
          <a:xfrm>
            <a:off x="1377900" y="3643400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5" name="Google Shape;735;p45"/>
          <p:cNvSpPr txBox="1"/>
          <p:nvPr/>
        </p:nvSpPr>
        <p:spPr>
          <a:xfrm>
            <a:off x="2709125" y="3643400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6" name="Google Shape;736;p45"/>
          <p:cNvSpPr txBox="1"/>
          <p:nvPr/>
        </p:nvSpPr>
        <p:spPr>
          <a:xfrm>
            <a:off x="1439325" y="2696788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7" name="Google Shape;737;p45"/>
          <p:cNvSpPr txBox="1"/>
          <p:nvPr/>
        </p:nvSpPr>
        <p:spPr>
          <a:xfrm>
            <a:off x="2696425" y="2696788"/>
            <a:ext cx="1182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8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50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images/ class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8" name="Google Shape;7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925" y="2210700"/>
            <a:ext cx="1182900" cy="11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45"/>
          <p:cNvSpPr/>
          <p:nvPr/>
        </p:nvSpPr>
        <p:spPr>
          <a:xfrm>
            <a:off x="5122275" y="1058550"/>
            <a:ext cx="1182900" cy="951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5"/>
          <p:cNvSpPr/>
          <p:nvPr/>
        </p:nvSpPr>
        <p:spPr>
          <a:xfrm>
            <a:off x="6406675" y="1009900"/>
            <a:ext cx="1182900" cy="951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5"/>
          <p:cNvSpPr/>
          <p:nvPr/>
        </p:nvSpPr>
        <p:spPr>
          <a:xfrm>
            <a:off x="7691075" y="955975"/>
            <a:ext cx="1182900" cy="951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5"/>
          <p:cNvSpPr txBox="1"/>
          <p:nvPr/>
        </p:nvSpPr>
        <p:spPr>
          <a:xfrm>
            <a:off x="5161825" y="325300"/>
            <a:ext cx="3819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3 single-task models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3" name="Google Shape;743;p45"/>
          <p:cNvSpPr txBox="1"/>
          <p:nvPr/>
        </p:nvSpPr>
        <p:spPr>
          <a:xfrm>
            <a:off x="5161825" y="1404175"/>
            <a:ext cx="844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Brand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4" name="Google Shape;744;p45"/>
          <p:cNvSpPr txBox="1"/>
          <p:nvPr/>
        </p:nvSpPr>
        <p:spPr>
          <a:xfrm>
            <a:off x="6376925" y="1247650"/>
            <a:ext cx="1051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Product Type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5" name="Google Shape;745;p45"/>
          <p:cNvSpPr txBox="1"/>
          <p:nvPr/>
        </p:nvSpPr>
        <p:spPr>
          <a:xfrm>
            <a:off x="7691075" y="1193725"/>
            <a:ext cx="1051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Product Line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6" name="Google Shape;746;p45"/>
          <p:cNvSpPr txBox="1"/>
          <p:nvPr/>
        </p:nvSpPr>
        <p:spPr>
          <a:xfrm>
            <a:off x="5520175" y="2283900"/>
            <a:ext cx="2955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multitask</a:t>
            </a:r>
            <a:r>
              <a:rPr b="1" lang="en" sz="3000">
                <a:latin typeface="Lato"/>
                <a:ea typeface="Lato"/>
                <a:cs typeface="Lato"/>
                <a:sym typeface="Lato"/>
              </a:rPr>
              <a:t> model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7" name="Google Shape;747;p45"/>
          <p:cNvSpPr/>
          <p:nvPr/>
        </p:nvSpPr>
        <p:spPr>
          <a:xfrm>
            <a:off x="5431225" y="2966750"/>
            <a:ext cx="2846400" cy="17664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5"/>
          <p:cNvSpPr txBox="1"/>
          <p:nvPr/>
        </p:nvSpPr>
        <p:spPr>
          <a:xfrm>
            <a:off x="5707975" y="3540775"/>
            <a:ext cx="1881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Brand &amp;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Product Type &amp;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Product Line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9" name="Google Shape;749;p45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6"/>
          <p:cNvSpPr txBox="1"/>
          <p:nvPr>
            <p:ph type="title"/>
          </p:nvPr>
        </p:nvSpPr>
        <p:spPr>
          <a:xfrm>
            <a:off x="285275" y="0"/>
            <a:ext cx="8611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Experimental Setup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755" name="Google Shape;755;p46"/>
          <p:cNvGraphicFramePr/>
          <p:nvPr/>
        </p:nvGraphicFramePr>
        <p:xfrm>
          <a:off x="285275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2181925"/>
                <a:gridCol w="2181925"/>
              </a:tblGrid>
              <a:tr h="52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Resolution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112x112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2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Width Coefficient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1.6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Depth Coefficient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2.2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Epochs</a:t>
                      </a:r>
                      <a:endParaRPr b="1"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15</a:t>
                      </a:r>
                      <a:endParaRPr sz="1800"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Batch Size</a:t>
                      </a:r>
                      <a:endParaRPr b="1"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32</a:t>
                      </a:r>
                      <a:endParaRPr sz="1800"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756" name="Google Shape;756;p46"/>
          <p:cNvSpPr txBox="1"/>
          <p:nvPr/>
        </p:nvSpPr>
        <p:spPr>
          <a:xfrm>
            <a:off x="198600" y="857400"/>
            <a:ext cx="4537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Dosis"/>
                <a:ea typeface="Dosis"/>
                <a:cs typeface="Dosis"/>
                <a:sym typeface="Dosis"/>
              </a:rPr>
              <a:t>Dataset 1: Hyperparameters</a:t>
            </a:r>
            <a:endParaRPr sz="3000"/>
          </a:p>
        </p:txBody>
      </p:sp>
      <p:sp>
        <p:nvSpPr>
          <p:cNvPr id="757" name="Google Shape;757;p46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8" name="Google Shape;758;p46"/>
          <p:cNvSpPr txBox="1"/>
          <p:nvPr>
            <p:ph type="title"/>
          </p:nvPr>
        </p:nvSpPr>
        <p:spPr>
          <a:xfrm>
            <a:off x="4718375" y="1485900"/>
            <a:ext cx="4178100" cy="18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Optimizer:</a:t>
            </a:r>
            <a:r>
              <a:rPr b="1" lang="en" sz="24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 Adabound</a:t>
            </a:r>
            <a:endParaRPr b="1" sz="2400">
              <a:solidFill>
                <a:srgbClr val="CC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Starting Learning rate:</a:t>
            </a:r>
            <a:r>
              <a:rPr b="1" lang="en" sz="24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 0.001</a:t>
            </a:r>
            <a:endParaRPr b="1" sz="2400">
              <a:solidFill>
                <a:srgbClr val="CC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Final Learning</a:t>
            </a:r>
            <a:r>
              <a:rPr b="1" lang="en" sz="2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rate:</a:t>
            </a:r>
            <a:r>
              <a:rPr b="1" lang="en" sz="24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 0.1</a:t>
            </a:r>
            <a:endParaRPr b="1" sz="2400">
              <a:solidFill>
                <a:srgbClr val="CC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Loss Function: </a:t>
            </a:r>
            <a:r>
              <a:rPr b="1" lang="en" sz="24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Categorical               </a:t>
            </a:r>
            <a:r>
              <a:rPr b="1"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                            </a:t>
            </a:r>
            <a:r>
              <a:rPr b="1" lang="en" sz="2400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Crossentropy</a:t>
            </a:r>
            <a:endParaRPr b="1" sz="24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3" name="Google Shape;763;p47"/>
          <p:cNvGraphicFramePr/>
          <p:nvPr/>
        </p:nvGraphicFramePr>
        <p:xfrm>
          <a:off x="230900" y="75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2166425"/>
                <a:gridCol w="2166425"/>
                <a:gridCol w="2166425"/>
                <a:gridCol w="2166425"/>
              </a:tblGrid>
              <a:tr h="138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Labels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50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Brand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1779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648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387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Type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950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728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574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0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Line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2650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787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372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764" name="Google Shape;764;p47"/>
          <p:cNvSpPr txBox="1"/>
          <p:nvPr>
            <p:ph type="title"/>
          </p:nvPr>
        </p:nvSpPr>
        <p:spPr>
          <a:xfrm>
            <a:off x="285275" y="0"/>
            <a:ext cx="885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1st Dataset: Number of classes per subset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9" name="Google Shape;769;p48"/>
          <p:cNvGraphicFramePr/>
          <p:nvPr/>
        </p:nvGraphicFramePr>
        <p:xfrm>
          <a:off x="86625" y="950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1084025"/>
                <a:gridCol w="1084025"/>
                <a:gridCol w="1084025"/>
                <a:gridCol w="1176000"/>
              </a:tblGrid>
              <a:tr h="122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Labels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3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 </a:t>
                      </a:r>
                      <a:endParaRPr b="1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10 </a:t>
                      </a:r>
                      <a:endParaRPr b="1" sz="240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Images/class</a:t>
                      </a:r>
                      <a:endParaRPr b="1" i="1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3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 </a:t>
                      </a:r>
                      <a:endParaRPr b="1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50 </a:t>
                      </a:r>
                      <a:endParaRPr b="1" sz="240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Images/class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3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 </a:t>
                      </a:r>
                      <a:endParaRPr b="1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100 </a:t>
                      </a:r>
                      <a:endParaRPr b="1" sz="240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Images/class</a:t>
                      </a:r>
                      <a:endParaRPr b="1" i="1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</a:tr>
              <a:tr h="49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Brand 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0.9378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0.9448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0.9541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6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Type 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0.8792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0.9210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0.9366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6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Line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0.9250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0.9456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0.9531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770" name="Google Shape;770;p48"/>
          <p:cNvSpPr txBox="1"/>
          <p:nvPr>
            <p:ph type="title"/>
          </p:nvPr>
        </p:nvSpPr>
        <p:spPr>
          <a:xfrm>
            <a:off x="1012800" y="0"/>
            <a:ext cx="71184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1st Dataset: Accuracy for both Models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71" name="Google Shape;771;p48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72" name="Google Shape;772;p48"/>
          <p:cNvGraphicFramePr/>
          <p:nvPr/>
        </p:nvGraphicFramePr>
        <p:xfrm>
          <a:off x="4649725" y="95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1107025"/>
                <a:gridCol w="1107025"/>
                <a:gridCol w="1107025"/>
                <a:gridCol w="1107025"/>
              </a:tblGrid>
              <a:tr h="112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Labels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3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 </a:t>
                      </a:r>
                      <a:endParaRPr b="1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10 </a:t>
                      </a:r>
                      <a:endParaRPr b="1" sz="240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Images/class</a:t>
                      </a:r>
                      <a:r>
                        <a:rPr b="1" lang="en" sz="24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endParaRPr b="1" sz="36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3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 </a:t>
                      </a:r>
                      <a:endParaRPr b="1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10 </a:t>
                      </a:r>
                      <a:endParaRPr b="1" sz="240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Images/class</a:t>
                      </a:r>
                      <a:endParaRPr b="1" i="1" sz="240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3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 </a:t>
                      </a:r>
                      <a:endParaRPr b="1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10 </a:t>
                      </a:r>
                      <a:endParaRPr b="1" sz="240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Images/class</a:t>
                      </a:r>
                      <a:endParaRPr b="1" i="1" sz="240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</a:tr>
              <a:tr h="63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Brand 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0.9255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0.9328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0.9398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Type 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0.8850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0.9190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0.9301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Line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0.9238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0.9342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0.9434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773" name="Google Shape;773;p48"/>
          <p:cNvSpPr txBox="1"/>
          <p:nvPr/>
        </p:nvSpPr>
        <p:spPr>
          <a:xfrm>
            <a:off x="86663" y="461275"/>
            <a:ext cx="4428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Single Task Models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4" name="Google Shape;774;p48"/>
          <p:cNvSpPr txBox="1"/>
          <p:nvPr/>
        </p:nvSpPr>
        <p:spPr>
          <a:xfrm>
            <a:off x="4649763" y="461275"/>
            <a:ext cx="4428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Multit</a:t>
            </a:r>
            <a:r>
              <a:rPr b="1" lang="en" sz="2400">
                <a:latin typeface="Lato"/>
                <a:ea typeface="Lato"/>
                <a:cs typeface="Lato"/>
                <a:sym typeface="Lato"/>
              </a:rPr>
              <a:t>ask Model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/>
          <p:nvPr/>
        </p:nvSpPr>
        <p:spPr>
          <a:xfrm>
            <a:off x="348950" y="1411075"/>
            <a:ext cx="2745000" cy="2439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9"/>
          <p:cNvSpPr txBox="1"/>
          <p:nvPr>
            <p:ph type="title"/>
          </p:nvPr>
        </p:nvSpPr>
        <p:spPr>
          <a:xfrm>
            <a:off x="285275" y="0"/>
            <a:ext cx="449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Product Matching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1" name="Google Shape;781;p49"/>
          <p:cNvSpPr/>
          <p:nvPr/>
        </p:nvSpPr>
        <p:spPr>
          <a:xfrm>
            <a:off x="1322850" y="4053499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3337875552066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2" name="Google Shape;78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488" y="1925296"/>
            <a:ext cx="1481925" cy="14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49"/>
          <p:cNvSpPr txBox="1"/>
          <p:nvPr/>
        </p:nvSpPr>
        <p:spPr>
          <a:xfrm>
            <a:off x="525800" y="1411075"/>
            <a:ext cx="239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VICHY SLOW AGE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CREME SPF30 50 ML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4" name="Google Shape;784;p49"/>
          <p:cNvSpPr txBox="1"/>
          <p:nvPr/>
        </p:nvSpPr>
        <p:spPr>
          <a:xfrm>
            <a:off x="525800" y="3445925"/>
            <a:ext cx="239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3337875552066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5" name="Google Shape;785;p49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0"/>
          <p:cNvSpPr/>
          <p:nvPr/>
        </p:nvSpPr>
        <p:spPr>
          <a:xfrm>
            <a:off x="4438125" y="3169975"/>
            <a:ext cx="2250900" cy="1788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0"/>
          <p:cNvSpPr txBox="1"/>
          <p:nvPr/>
        </p:nvSpPr>
        <p:spPr>
          <a:xfrm>
            <a:off x="4583136" y="3169975"/>
            <a:ext cx="1960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???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50"/>
          <p:cNvSpPr txBox="1"/>
          <p:nvPr/>
        </p:nvSpPr>
        <p:spPr>
          <a:xfrm>
            <a:off x="4583136" y="4661835"/>
            <a:ext cx="1960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50"/>
          <p:cNvSpPr/>
          <p:nvPr/>
        </p:nvSpPr>
        <p:spPr>
          <a:xfrm>
            <a:off x="6778375" y="1566750"/>
            <a:ext cx="2250900" cy="1788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0"/>
          <p:cNvSpPr txBox="1"/>
          <p:nvPr/>
        </p:nvSpPr>
        <p:spPr>
          <a:xfrm>
            <a:off x="6923386" y="1566750"/>
            <a:ext cx="1960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???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5" name="Google Shape;795;p50"/>
          <p:cNvSpPr txBox="1"/>
          <p:nvPr/>
        </p:nvSpPr>
        <p:spPr>
          <a:xfrm>
            <a:off x="6923386" y="3058610"/>
            <a:ext cx="1960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50"/>
          <p:cNvSpPr/>
          <p:nvPr/>
        </p:nvSpPr>
        <p:spPr>
          <a:xfrm>
            <a:off x="4438125" y="0"/>
            <a:ext cx="2250900" cy="1788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0"/>
          <p:cNvSpPr txBox="1"/>
          <p:nvPr/>
        </p:nvSpPr>
        <p:spPr>
          <a:xfrm>
            <a:off x="4583136" y="0"/>
            <a:ext cx="1960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???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8" name="Google Shape;798;p50"/>
          <p:cNvSpPr txBox="1"/>
          <p:nvPr/>
        </p:nvSpPr>
        <p:spPr>
          <a:xfrm>
            <a:off x="4583136" y="1491860"/>
            <a:ext cx="1960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50"/>
          <p:cNvSpPr/>
          <p:nvPr/>
        </p:nvSpPr>
        <p:spPr>
          <a:xfrm>
            <a:off x="348950" y="1411075"/>
            <a:ext cx="2745000" cy="2439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0"/>
          <p:cNvSpPr txBox="1"/>
          <p:nvPr>
            <p:ph type="title"/>
          </p:nvPr>
        </p:nvSpPr>
        <p:spPr>
          <a:xfrm>
            <a:off x="285275" y="0"/>
            <a:ext cx="449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Product Matching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01" name="Google Shape;801;p50"/>
          <p:cNvSpPr/>
          <p:nvPr/>
        </p:nvSpPr>
        <p:spPr>
          <a:xfrm>
            <a:off x="1322850" y="4053499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3337875552066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2" name="Google Shape;80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488" y="1925296"/>
            <a:ext cx="1481925" cy="14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9415" y="2046775"/>
            <a:ext cx="1248731" cy="10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838" y="487375"/>
            <a:ext cx="1347482" cy="10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8159" y="3698502"/>
            <a:ext cx="990857" cy="10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50"/>
          <p:cNvSpPr txBox="1"/>
          <p:nvPr/>
        </p:nvSpPr>
        <p:spPr>
          <a:xfrm>
            <a:off x="525800" y="1411075"/>
            <a:ext cx="239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VICHY SLOW AGE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CREME SPF30 50 ML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7" name="Google Shape;807;p50"/>
          <p:cNvSpPr txBox="1"/>
          <p:nvPr/>
        </p:nvSpPr>
        <p:spPr>
          <a:xfrm>
            <a:off x="525800" y="3445925"/>
            <a:ext cx="239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3337875552066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8" name="Google Shape;808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3292650" y="1980300"/>
            <a:ext cx="1182900" cy="11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50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285275" y="0"/>
            <a:ext cx="2615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The Setting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500" y="857400"/>
            <a:ext cx="5139000" cy="14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3852500" y="881125"/>
            <a:ext cx="52617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Title:</a:t>
            </a:r>
            <a:r>
              <a:rPr b="1" lang="en" sz="1800"/>
              <a:t>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VICHY SLOW AGE CREME 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Description:</a:t>
            </a:r>
            <a:r>
              <a:rPr b="1" lang="en" sz="1800"/>
              <a:t>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50 SPF 30 ml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Image URL: </a:t>
            </a:r>
            <a:r>
              <a:rPr b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www.e-farmakeio.gr/</a:t>
            </a:r>
            <a:r>
              <a:rPr b="1" i="1" lang="en" sz="1600">
                <a:solidFill>
                  <a:schemeClr val="dk2"/>
                </a:solidFill>
              </a:rPr>
              <a:t>images/123</a:t>
            </a:r>
            <a:endParaRPr b="1" i="1"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Last Sale: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30-12-2018</a:t>
            </a:r>
            <a:endParaRPr b="1" i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150" y="2649300"/>
            <a:ext cx="5139000" cy="14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3791150" y="2673025"/>
            <a:ext cx="52617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Title: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NIVEA AFTER SHVE BALSAM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Description: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3582</a:t>
            </a:r>
            <a:endParaRPr b="1" i="1"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Image URL:</a:t>
            </a:r>
            <a:endParaRPr b="1" i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800"/>
              <a:buChar char="●"/>
            </a:pPr>
            <a:r>
              <a:rPr b="1" lang="en" sz="1800">
                <a:solidFill>
                  <a:srgbClr val="2185C5"/>
                </a:solidFill>
              </a:rPr>
              <a:t>Last Sale: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/25/18</a:t>
            </a:r>
            <a:endParaRPr b="1" sz="1800">
              <a:solidFill>
                <a:srgbClr val="2185C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-127350" y="991238"/>
            <a:ext cx="41034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E-business Consulting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b="1" lang="en" sz="2400">
                <a:solidFill>
                  <a:schemeClr val="accent3"/>
                </a:solidFill>
              </a:rPr>
              <a:t>Grammatical mistakes</a:t>
            </a:r>
            <a:endParaRPr b="1" sz="2400">
              <a:solidFill>
                <a:schemeClr val="accent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b="1" lang="en" sz="2400">
                <a:solidFill>
                  <a:schemeClr val="accent3"/>
                </a:solidFill>
              </a:rPr>
              <a:t>Empty fields</a:t>
            </a:r>
            <a:endParaRPr b="1" sz="2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4308650" y="3411875"/>
            <a:ext cx="3756900" cy="2568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3942650" y="332375"/>
            <a:ext cx="495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Unstructured product data</a:t>
            </a:r>
            <a:endParaRPr b="1"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0" y="4707399"/>
            <a:ext cx="286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1"/>
          <p:cNvSpPr/>
          <p:nvPr/>
        </p:nvSpPr>
        <p:spPr>
          <a:xfrm>
            <a:off x="4438125" y="3169975"/>
            <a:ext cx="2250900" cy="1788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1"/>
          <p:cNvSpPr txBox="1"/>
          <p:nvPr/>
        </p:nvSpPr>
        <p:spPr>
          <a:xfrm>
            <a:off x="4583136" y="3169975"/>
            <a:ext cx="1960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AFTER SHAVE BALSAM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SENSITIVE SKIN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51"/>
          <p:cNvSpPr txBox="1"/>
          <p:nvPr/>
        </p:nvSpPr>
        <p:spPr>
          <a:xfrm>
            <a:off x="4583136" y="4661835"/>
            <a:ext cx="1960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8750375189456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51"/>
          <p:cNvSpPr/>
          <p:nvPr/>
        </p:nvSpPr>
        <p:spPr>
          <a:xfrm>
            <a:off x="6778375" y="1566750"/>
            <a:ext cx="2250900" cy="1788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51"/>
          <p:cNvSpPr txBox="1"/>
          <p:nvPr/>
        </p:nvSpPr>
        <p:spPr>
          <a:xfrm>
            <a:off x="6923386" y="1566750"/>
            <a:ext cx="1960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VICHY SLOW AGE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NUIT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9" name="Google Shape;819;p51"/>
          <p:cNvSpPr txBox="1"/>
          <p:nvPr/>
        </p:nvSpPr>
        <p:spPr>
          <a:xfrm>
            <a:off x="6923386" y="3058610"/>
            <a:ext cx="1960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3337875730673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51"/>
          <p:cNvSpPr/>
          <p:nvPr/>
        </p:nvSpPr>
        <p:spPr>
          <a:xfrm>
            <a:off x="4438125" y="0"/>
            <a:ext cx="2250900" cy="1788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51"/>
          <p:cNvSpPr txBox="1"/>
          <p:nvPr/>
        </p:nvSpPr>
        <p:spPr>
          <a:xfrm>
            <a:off x="4583136" y="0"/>
            <a:ext cx="1960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VICHY SLOW AGE</a:t>
            </a:r>
            <a:endParaRPr sz="11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CREME SPF30 50 ML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2" name="Google Shape;822;p51"/>
          <p:cNvSpPr txBox="1"/>
          <p:nvPr/>
        </p:nvSpPr>
        <p:spPr>
          <a:xfrm>
            <a:off x="4583136" y="1491860"/>
            <a:ext cx="1960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3337875552066</a:t>
            </a:r>
            <a:endParaRPr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51"/>
          <p:cNvSpPr/>
          <p:nvPr/>
        </p:nvSpPr>
        <p:spPr>
          <a:xfrm>
            <a:off x="348950" y="1411075"/>
            <a:ext cx="2745000" cy="2439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51"/>
          <p:cNvSpPr txBox="1"/>
          <p:nvPr>
            <p:ph type="title"/>
          </p:nvPr>
        </p:nvSpPr>
        <p:spPr>
          <a:xfrm>
            <a:off x="285275" y="0"/>
            <a:ext cx="449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Product Matching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5" name="Google Shape;825;p51"/>
          <p:cNvSpPr/>
          <p:nvPr/>
        </p:nvSpPr>
        <p:spPr>
          <a:xfrm>
            <a:off x="1322850" y="4053499"/>
            <a:ext cx="159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3337875552066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6" name="Google Shape;8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488" y="1925296"/>
            <a:ext cx="1481925" cy="14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9415" y="2046775"/>
            <a:ext cx="1248731" cy="10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838" y="487375"/>
            <a:ext cx="1347482" cy="10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8159" y="3698502"/>
            <a:ext cx="990857" cy="10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51"/>
          <p:cNvSpPr txBox="1"/>
          <p:nvPr/>
        </p:nvSpPr>
        <p:spPr>
          <a:xfrm>
            <a:off x="525800" y="1411075"/>
            <a:ext cx="239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VICHY SLOW AGE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CREME SPF30 50 ML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1" name="Google Shape;831;p51"/>
          <p:cNvSpPr txBox="1"/>
          <p:nvPr/>
        </p:nvSpPr>
        <p:spPr>
          <a:xfrm>
            <a:off x="525800" y="3445925"/>
            <a:ext cx="2391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3337875552066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2" name="Google Shape;832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3292650" y="1980300"/>
            <a:ext cx="1182900" cy="11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51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2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Our Approach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39" name="Google Shape;839;p5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0" name="Google Shape;84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575" y="2351627"/>
            <a:ext cx="750998" cy="744866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52"/>
          <p:cNvSpPr txBox="1"/>
          <p:nvPr/>
        </p:nvSpPr>
        <p:spPr>
          <a:xfrm>
            <a:off x="188750" y="1642400"/>
            <a:ext cx="15021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Database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2" name="Google Shape;842;p52"/>
          <p:cNvSpPr txBox="1"/>
          <p:nvPr/>
        </p:nvSpPr>
        <p:spPr>
          <a:xfrm>
            <a:off x="2298463" y="1252188"/>
            <a:ext cx="12366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Trained</a:t>
            </a:r>
            <a:r>
              <a:rPr b="1" lang="en" sz="2400">
                <a:latin typeface="Lato"/>
                <a:ea typeface="Lato"/>
                <a:cs typeface="Lato"/>
                <a:sym typeface="Lato"/>
              </a:rPr>
              <a:t>Models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3" name="Google Shape;843;p52"/>
          <p:cNvSpPr/>
          <p:nvPr/>
        </p:nvSpPr>
        <p:spPr>
          <a:xfrm>
            <a:off x="2255133" y="2724195"/>
            <a:ext cx="611400" cy="55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2"/>
          <p:cNvSpPr txBox="1"/>
          <p:nvPr/>
        </p:nvSpPr>
        <p:spPr>
          <a:xfrm>
            <a:off x="2255133" y="2893243"/>
            <a:ext cx="449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5" name="Google Shape;845;p52"/>
          <p:cNvSpPr/>
          <p:nvPr/>
        </p:nvSpPr>
        <p:spPr>
          <a:xfrm>
            <a:off x="2386292" y="2165110"/>
            <a:ext cx="611400" cy="55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52"/>
          <p:cNvSpPr txBox="1"/>
          <p:nvPr/>
        </p:nvSpPr>
        <p:spPr>
          <a:xfrm>
            <a:off x="2386281" y="2334166"/>
            <a:ext cx="524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7" name="Google Shape;847;p52"/>
          <p:cNvSpPr/>
          <p:nvPr/>
        </p:nvSpPr>
        <p:spPr>
          <a:xfrm>
            <a:off x="2866773" y="2593935"/>
            <a:ext cx="611400" cy="55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52"/>
          <p:cNvSpPr txBox="1"/>
          <p:nvPr/>
        </p:nvSpPr>
        <p:spPr>
          <a:xfrm>
            <a:off x="2866773" y="2762983"/>
            <a:ext cx="449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9" name="Google Shape;84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98" y="2160434"/>
            <a:ext cx="1127197" cy="11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52"/>
          <p:cNvSpPr txBox="1"/>
          <p:nvPr/>
        </p:nvSpPr>
        <p:spPr>
          <a:xfrm>
            <a:off x="166875" y="4031700"/>
            <a:ext cx="3590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BR = Brand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PT = Product Type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PL = Product Line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3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Our Approach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56" name="Google Shape;856;p5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7" name="Google Shape;8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575" y="2351627"/>
            <a:ext cx="750998" cy="744866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53"/>
          <p:cNvSpPr txBox="1"/>
          <p:nvPr/>
        </p:nvSpPr>
        <p:spPr>
          <a:xfrm>
            <a:off x="188750" y="1642400"/>
            <a:ext cx="15021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Database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9" name="Google Shape;859;p53"/>
          <p:cNvSpPr txBox="1"/>
          <p:nvPr/>
        </p:nvSpPr>
        <p:spPr>
          <a:xfrm>
            <a:off x="2298463" y="1252188"/>
            <a:ext cx="12366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TrainedModels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0" name="Google Shape;86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086" y="2347041"/>
            <a:ext cx="750998" cy="74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075" y="2155862"/>
            <a:ext cx="987127" cy="11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53"/>
          <p:cNvSpPr txBox="1"/>
          <p:nvPr/>
        </p:nvSpPr>
        <p:spPr>
          <a:xfrm>
            <a:off x="3841400" y="1352263"/>
            <a:ext cx="1876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Image Embeddings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3" name="Google Shape;863;p53"/>
          <p:cNvSpPr/>
          <p:nvPr/>
        </p:nvSpPr>
        <p:spPr>
          <a:xfrm>
            <a:off x="2255133" y="2724195"/>
            <a:ext cx="611400" cy="55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3"/>
          <p:cNvSpPr txBox="1"/>
          <p:nvPr/>
        </p:nvSpPr>
        <p:spPr>
          <a:xfrm>
            <a:off x="2255133" y="2893243"/>
            <a:ext cx="449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5" name="Google Shape;865;p53"/>
          <p:cNvSpPr/>
          <p:nvPr/>
        </p:nvSpPr>
        <p:spPr>
          <a:xfrm>
            <a:off x="2386292" y="2165110"/>
            <a:ext cx="611400" cy="55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3"/>
          <p:cNvSpPr txBox="1"/>
          <p:nvPr/>
        </p:nvSpPr>
        <p:spPr>
          <a:xfrm>
            <a:off x="2386281" y="2334166"/>
            <a:ext cx="524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7" name="Google Shape;867;p53"/>
          <p:cNvSpPr/>
          <p:nvPr/>
        </p:nvSpPr>
        <p:spPr>
          <a:xfrm>
            <a:off x="2866773" y="2593935"/>
            <a:ext cx="611400" cy="55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53"/>
          <p:cNvSpPr txBox="1"/>
          <p:nvPr/>
        </p:nvSpPr>
        <p:spPr>
          <a:xfrm>
            <a:off x="2866773" y="2762983"/>
            <a:ext cx="449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9" name="Google Shape;869;p53"/>
          <p:cNvSpPr txBox="1"/>
          <p:nvPr/>
        </p:nvSpPr>
        <p:spPr>
          <a:xfrm>
            <a:off x="166875" y="4031700"/>
            <a:ext cx="3590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BR = Brand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PT = Product Type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PL = Product Line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0" name="Google Shape;87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198" y="2160434"/>
            <a:ext cx="1127197" cy="11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4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Our Approach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76" name="Google Shape;876;p5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7" name="Google Shape;8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575" y="2351627"/>
            <a:ext cx="750998" cy="744866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54"/>
          <p:cNvSpPr txBox="1"/>
          <p:nvPr/>
        </p:nvSpPr>
        <p:spPr>
          <a:xfrm>
            <a:off x="188750" y="1642400"/>
            <a:ext cx="15021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Database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9" name="Google Shape;879;p54"/>
          <p:cNvSpPr txBox="1"/>
          <p:nvPr/>
        </p:nvSpPr>
        <p:spPr>
          <a:xfrm>
            <a:off x="2298463" y="1252188"/>
            <a:ext cx="12366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TrainedModels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0" name="Google Shape;88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086" y="2347041"/>
            <a:ext cx="750998" cy="74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200" y="2155894"/>
            <a:ext cx="1127200" cy="11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6075" y="2155862"/>
            <a:ext cx="987127" cy="11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211" y="2347016"/>
            <a:ext cx="750998" cy="744866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54"/>
          <p:cNvSpPr txBox="1"/>
          <p:nvPr/>
        </p:nvSpPr>
        <p:spPr>
          <a:xfrm>
            <a:off x="6156396" y="1642400"/>
            <a:ext cx="862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KNN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5" name="Google Shape;885;p54"/>
          <p:cNvSpPr txBox="1"/>
          <p:nvPr/>
        </p:nvSpPr>
        <p:spPr>
          <a:xfrm>
            <a:off x="3841400" y="1352263"/>
            <a:ext cx="1876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Image Embeddings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6" name="Google Shape;88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2400" y="2155900"/>
            <a:ext cx="1127200" cy="11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411" y="2347016"/>
            <a:ext cx="750998" cy="744866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54"/>
          <p:cNvSpPr txBox="1"/>
          <p:nvPr/>
        </p:nvSpPr>
        <p:spPr>
          <a:xfrm>
            <a:off x="7667350" y="1312400"/>
            <a:ext cx="14319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Matched Products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9" name="Google Shape;889;p54"/>
          <p:cNvSpPr/>
          <p:nvPr/>
        </p:nvSpPr>
        <p:spPr>
          <a:xfrm>
            <a:off x="2255133" y="2724195"/>
            <a:ext cx="611400" cy="55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4"/>
          <p:cNvSpPr txBox="1"/>
          <p:nvPr/>
        </p:nvSpPr>
        <p:spPr>
          <a:xfrm>
            <a:off x="2255133" y="2893243"/>
            <a:ext cx="449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1" name="Google Shape;891;p54"/>
          <p:cNvSpPr/>
          <p:nvPr/>
        </p:nvSpPr>
        <p:spPr>
          <a:xfrm>
            <a:off x="2386292" y="2165110"/>
            <a:ext cx="611400" cy="55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54"/>
          <p:cNvSpPr txBox="1"/>
          <p:nvPr/>
        </p:nvSpPr>
        <p:spPr>
          <a:xfrm>
            <a:off x="2386281" y="2334166"/>
            <a:ext cx="524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3" name="Google Shape;893;p54"/>
          <p:cNvSpPr/>
          <p:nvPr/>
        </p:nvSpPr>
        <p:spPr>
          <a:xfrm>
            <a:off x="2866773" y="2593935"/>
            <a:ext cx="611400" cy="558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54"/>
          <p:cNvSpPr txBox="1"/>
          <p:nvPr/>
        </p:nvSpPr>
        <p:spPr>
          <a:xfrm>
            <a:off x="2866773" y="2762983"/>
            <a:ext cx="449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5" name="Google Shape;895;p54"/>
          <p:cNvSpPr txBox="1"/>
          <p:nvPr/>
        </p:nvSpPr>
        <p:spPr>
          <a:xfrm>
            <a:off x="166875" y="4031700"/>
            <a:ext cx="3590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BR = Brand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PT = Product Type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PL = Product Line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6" name="Google Shape;896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198" y="2160434"/>
            <a:ext cx="1127197" cy="11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5"/>
          <p:cNvSpPr txBox="1"/>
          <p:nvPr>
            <p:ph type="title"/>
          </p:nvPr>
        </p:nvSpPr>
        <p:spPr>
          <a:xfrm>
            <a:off x="285275" y="0"/>
            <a:ext cx="8441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1st Dataset: Accuracy for the </a:t>
            </a: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Multitask Model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902" name="Google Shape;902;p55"/>
          <p:cNvGraphicFramePr/>
          <p:nvPr/>
        </p:nvGraphicFramePr>
        <p:xfrm>
          <a:off x="209675" y="85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2129300"/>
                <a:gridCol w="2129300"/>
                <a:gridCol w="2129300"/>
                <a:gridCol w="2129300"/>
              </a:tblGrid>
              <a:tr h="162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Number of Neighbors</a:t>
                      </a:r>
                      <a:endParaRPr b="1" sz="3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50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</a:tr>
              <a:tr h="107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1 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0.7521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0.7422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0.7456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07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2 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0.4952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0.4898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0.4913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903" name="Google Shape;903;p55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6"/>
          <p:cNvSpPr/>
          <p:nvPr/>
        </p:nvSpPr>
        <p:spPr>
          <a:xfrm>
            <a:off x="4413800" y="1380325"/>
            <a:ext cx="4124700" cy="331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56"/>
          <p:cNvSpPr/>
          <p:nvPr/>
        </p:nvSpPr>
        <p:spPr>
          <a:xfrm>
            <a:off x="290075" y="1386700"/>
            <a:ext cx="4124700" cy="331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56"/>
          <p:cNvSpPr txBox="1"/>
          <p:nvPr>
            <p:ph type="title"/>
          </p:nvPr>
        </p:nvSpPr>
        <p:spPr>
          <a:xfrm>
            <a:off x="285275" y="0"/>
            <a:ext cx="449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Conclusions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11" name="Google Shape;911;p56"/>
          <p:cNvSpPr txBox="1"/>
          <p:nvPr/>
        </p:nvSpPr>
        <p:spPr>
          <a:xfrm>
            <a:off x="285275" y="1373875"/>
            <a:ext cx="39810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Product Categorization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EfficientNet produces high performance/calculations ratio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i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2" name="Google Shape;912;p56"/>
          <p:cNvSpPr txBox="1"/>
          <p:nvPr/>
        </p:nvSpPr>
        <p:spPr>
          <a:xfrm>
            <a:off x="4413800" y="1373875"/>
            <a:ext cx="39810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Product Matching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3" name="Google Shape;913;p56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7"/>
          <p:cNvSpPr/>
          <p:nvPr/>
        </p:nvSpPr>
        <p:spPr>
          <a:xfrm>
            <a:off x="4413800" y="1380325"/>
            <a:ext cx="4124700" cy="331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57"/>
          <p:cNvSpPr/>
          <p:nvPr/>
        </p:nvSpPr>
        <p:spPr>
          <a:xfrm>
            <a:off x="290075" y="1386700"/>
            <a:ext cx="4124700" cy="331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57"/>
          <p:cNvSpPr txBox="1"/>
          <p:nvPr>
            <p:ph type="title"/>
          </p:nvPr>
        </p:nvSpPr>
        <p:spPr>
          <a:xfrm>
            <a:off x="285275" y="0"/>
            <a:ext cx="449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Conclusions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1" name="Google Shape;921;p57"/>
          <p:cNvSpPr txBox="1"/>
          <p:nvPr/>
        </p:nvSpPr>
        <p:spPr>
          <a:xfrm>
            <a:off x="285275" y="1373875"/>
            <a:ext cx="39810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Product Categorization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EfficientNet produces high performance/calculations ratio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Lato"/>
              <a:buChar char="●"/>
            </a:pPr>
            <a:r>
              <a:rPr b="1" i="1"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Training converges before 15 epochs</a:t>
            </a:r>
            <a:endParaRPr b="1" i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i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2" name="Google Shape;922;p57"/>
          <p:cNvSpPr txBox="1"/>
          <p:nvPr/>
        </p:nvSpPr>
        <p:spPr>
          <a:xfrm>
            <a:off x="4413800" y="1373875"/>
            <a:ext cx="39810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Product Matching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3" name="Google Shape;923;p57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8"/>
          <p:cNvSpPr/>
          <p:nvPr/>
        </p:nvSpPr>
        <p:spPr>
          <a:xfrm>
            <a:off x="4413800" y="1380325"/>
            <a:ext cx="4124700" cy="331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58"/>
          <p:cNvSpPr/>
          <p:nvPr/>
        </p:nvSpPr>
        <p:spPr>
          <a:xfrm>
            <a:off x="290075" y="1386700"/>
            <a:ext cx="4124700" cy="331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58"/>
          <p:cNvSpPr txBox="1"/>
          <p:nvPr>
            <p:ph type="title"/>
          </p:nvPr>
        </p:nvSpPr>
        <p:spPr>
          <a:xfrm>
            <a:off x="285275" y="0"/>
            <a:ext cx="449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Conclusions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1" name="Google Shape;931;p58"/>
          <p:cNvSpPr txBox="1"/>
          <p:nvPr/>
        </p:nvSpPr>
        <p:spPr>
          <a:xfrm>
            <a:off x="285275" y="1373875"/>
            <a:ext cx="39810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Product Categorization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EfficientNet produces high performance/calculations ratio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Lato"/>
              <a:buChar char="●"/>
            </a:pPr>
            <a:r>
              <a:rPr b="1" i="1"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Training converges before 15 epochs</a:t>
            </a:r>
            <a:endParaRPr b="1" i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Multitask Model more efficient wrt training time/performance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i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2" name="Google Shape;932;p58"/>
          <p:cNvSpPr txBox="1"/>
          <p:nvPr/>
        </p:nvSpPr>
        <p:spPr>
          <a:xfrm>
            <a:off x="4413800" y="1373875"/>
            <a:ext cx="39810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Product Matching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3" name="Google Shape;933;p58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9"/>
          <p:cNvSpPr/>
          <p:nvPr/>
        </p:nvSpPr>
        <p:spPr>
          <a:xfrm>
            <a:off x="4413800" y="1380325"/>
            <a:ext cx="4124700" cy="331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59"/>
          <p:cNvSpPr/>
          <p:nvPr/>
        </p:nvSpPr>
        <p:spPr>
          <a:xfrm>
            <a:off x="290075" y="1386700"/>
            <a:ext cx="4124700" cy="331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59"/>
          <p:cNvSpPr txBox="1"/>
          <p:nvPr>
            <p:ph type="title"/>
          </p:nvPr>
        </p:nvSpPr>
        <p:spPr>
          <a:xfrm>
            <a:off x="285275" y="0"/>
            <a:ext cx="449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Conclusions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1" name="Google Shape;941;p59"/>
          <p:cNvSpPr txBox="1"/>
          <p:nvPr/>
        </p:nvSpPr>
        <p:spPr>
          <a:xfrm>
            <a:off x="285275" y="1373875"/>
            <a:ext cx="39810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Product Categorization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EfficientNet produces high performance/calculations ratio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Lato"/>
              <a:buChar char="●"/>
            </a:pPr>
            <a:r>
              <a:rPr b="1" i="1"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Training converges before 15 epochs</a:t>
            </a:r>
            <a:endParaRPr b="1" i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Multitask Model more efficient wrt training time/performance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700"/>
              <a:buFont typeface="Lato"/>
              <a:buChar char="●"/>
            </a:pPr>
            <a:r>
              <a:rPr b="1" i="1"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Brand &amp; Product line steadily perform better than Product Type</a:t>
            </a:r>
            <a:endParaRPr b="1" i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2" name="Google Shape;942;p59"/>
          <p:cNvSpPr txBox="1"/>
          <p:nvPr/>
        </p:nvSpPr>
        <p:spPr>
          <a:xfrm>
            <a:off x="4413800" y="1373875"/>
            <a:ext cx="39810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Product Matching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3" name="Google Shape;943;p59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0"/>
          <p:cNvSpPr/>
          <p:nvPr/>
        </p:nvSpPr>
        <p:spPr>
          <a:xfrm>
            <a:off x="4413800" y="1380325"/>
            <a:ext cx="4124700" cy="331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60"/>
          <p:cNvSpPr/>
          <p:nvPr/>
        </p:nvSpPr>
        <p:spPr>
          <a:xfrm>
            <a:off x="290075" y="1386700"/>
            <a:ext cx="4124700" cy="331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60"/>
          <p:cNvSpPr txBox="1"/>
          <p:nvPr>
            <p:ph type="title"/>
          </p:nvPr>
        </p:nvSpPr>
        <p:spPr>
          <a:xfrm>
            <a:off x="285275" y="0"/>
            <a:ext cx="449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Conclusions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1" name="Google Shape;951;p60"/>
          <p:cNvSpPr txBox="1"/>
          <p:nvPr/>
        </p:nvSpPr>
        <p:spPr>
          <a:xfrm>
            <a:off x="285275" y="1373875"/>
            <a:ext cx="39810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Product Categorization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EfficientNet produces high performance/calculations ratio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Lato"/>
              <a:buChar char="●"/>
            </a:pPr>
            <a:r>
              <a:rPr b="1" i="1"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Training converges before 15 epochs</a:t>
            </a:r>
            <a:endParaRPr b="1" i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Multitask Model more efficient wrt training time/performance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700"/>
              <a:buFont typeface="Lato"/>
              <a:buChar char="●"/>
            </a:pPr>
            <a:r>
              <a:rPr b="1" i="1"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Brand &amp; Product line steadily perform better than Product Type</a:t>
            </a:r>
            <a:endParaRPr b="1" i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2" name="Google Shape;952;p60"/>
          <p:cNvSpPr txBox="1"/>
          <p:nvPr/>
        </p:nvSpPr>
        <p:spPr>
          <a:xfrm>
            <a:off x="4413800" y="1373875"/>
            <a:ext cx="39810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Product Matching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Single task models do not result in meaningful embeddings</a:t>
            </a: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 Only the multiclass model does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3" name="Google Shape;953;p60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285275" y="0"/>
            <a:ext cx="2615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The Setting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500" y="857400"/>
            <a:ext cx="5139000" cy="14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3852500" y="881125"/>
            <a:ext cx="52617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Title:</a:t>
            </a:r>
            <a:r>
              <a:rPr b="1" lang="en" sz="1800"/>
              <a:t>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VICHY SLOW AGE CREME 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Description:</a:t>
            </a:r>
            <a:r>
              <a:rPr b="1" lang="en" sz="1800"/>
              <a:t>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50 SPF 30 ml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Image URL: </a:t>
            </a:r>
            <a:r>
              <a:rPr b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www.e-farmakeio.gr/</a:t>
            </a:r>
            <a:r>
              <a:rPr b="1" i="1" lang="en" sz="1600">
                <a:solidFill>
                  <a:schemeClr val="dk2"/>
                </a:solidFill>
              </a:rPr>
              <a:t>images/123</a:t>
            </a:r>
            <a:endParaRPr b="1" i="1"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Last Sale: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30-12-2018</a:t>
            </a:r>
            <a:endParaRPr b="1" i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150" y="2649300"/>
            <a:ext cx="5139000" cy="14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3791150" y="2673025"/>
            <a:ext cx="52617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Title: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NIVEA AFTER SHVE BALSAM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Description: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3582</a:t>
            </a:r>
            <a:endParaRPr b="1" i="1"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Image URL:</a:t>
            </a:r>
            <a:endParaRPr b="1" i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800"/>
              <a:buChar char="●"/>
            </a:pPr>
            <a:r>
              <a:rPr b="1" lang="en" sz="1800">
                <a:solidFill>
                  <a:srgbClr val="2185C5"/>
                </a:solidFill>
              </a:rPr>
              <a:t>Last Sale: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/25/18</a:t>
            </a:r>
            <a:endParaRPr b="1" sz="1800">
              <a:solidFill>
                <a:srgbClr val="2185C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-127350" y="991238"/>
            <a:ext cx="41034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E-business Consulting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b="1" lang="en" sz="2400">
                <a:solidFill>
                  <a:schemeClr val="accent3"/>
                </a:solidFill>
              </a:rPr>
              <a:t>Grammatical mistakes</a:t>
            </a:r>
            <a:endParaRPr b="1" sz="2400">
              <a:solidFill>
                <a:schemeClr val="accent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b="1" lang="en" sz="2400">
                <a:solidFill>
                  <a:schemeClr val="accent3"/>
                </a:solidFill>
              </a:rPr>
              <a:t>Empty fields</a:t>
            </a:r>
            <a:endParaRPr b="1" sz="2400">
              <a:solidFill>
                <a:schemeClr val="accent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b="1" lang="en" sz="24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Wrong data types</a:t>
            </a:r>
            <a:endParaRPr b="1" sz="2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4308650" y="3088050"/>
            <a:ext cx="3756900" cy="2568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3942650" y="332375"/>
            <a:ext cx="495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Unstructured product data</a:t>
            </a:r>
            <a:endParaRPr b="1"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0" y="4707399"/>
            <a:ext cx="286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1"/>
          <p:cNvSpPr/>
          <p:nvPr/>
        </p:nvSpPr>
        <p:spPr>
          <a:xfrm>
            <a:off x="4413800" y="1380325"/>
            <a:ext cx="4124700" cy="331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1"/>
          <p:cNvSpPr/>
          <p:nvPr/>
        </p:nvSpPr>
        <p:spPr>
          <a:xfrm>
            <a:off x="290075" y="1386700"/>
            <a:ext cx="4124700" cy="331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1"/>
          <p:cNvSpPr txBox="1"/>
          <p:nvPr>
            <p:ph type="title"/>
          </p:nvPr>
        </p:nvSpPr>
        <p:spPr>
          <a:xfrm>
            <a:off x="285275" y="0"/>
            <a:ext cx="449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Conclusions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61" name="Google Shape;961;p61"/>
          <p:cNvSpPr txBox="1"/>
          <p:nvPr/>
        </p:nvSpPr>
        <p:spPr>
          <a:xfrm>
            <a:off x="285275" y="1373875"/>
            <a:ext cx="39810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Product Categorization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EfficientNet produces high performance/calculations ratio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Lato"/>
              <a:buChar char="●"/>
            </a:pPr>
            <a:r>
              <a:rPr b="1" i="1"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Training converges before 15 epochs</a:t>
            </a:r>
            <a:endParaRPr b="1" i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Multitask Model more efficient wrt training time/performance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700"/>
              <a:buFont typeface="Lato"/>
              <a:buChar char="●"/>
            </a:pPr>
            <a:r>
              <a:rPr b="1" i="1"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Brand &amp; Product line steadily perform better than Product Type</a:t>
            </a:r>
            <a:endParaRPr b="1" i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2" name="Google Shape;962;p61"/>
          <p:cNvSpPr txBox="1"/>
          <p:nvPr/>
        </p:nvSpPr>
        <p:spPr>
          <a:xfrm>
            <a:off x="4413800" y="1373875"/>
            <a:ext cx="39810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Product Matching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Single task models do not result in meaningful embeddings</a:t>
            </a: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 Only the multiclass model does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1NN better option for matching embeddings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3" name="Google Shape;963;p61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62"/>
          <p:cNvSpPr/>
          <p:nvPr/>
        </p:nvSpPr>
        <p:spPr>
          <a:xfrm>
            <a:off x="4413800" y="1380325"/>
            <a:ext cx="4124700" cy="331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62"/>
          <p:cNvSpPr/>
          <p:nvPr/>
        </p:nvSpPr>
        <p:spPr>
          <a:xfrm>
            <a:off x="290075" y="1386700"/>
            <a:ext cx="4124700" cy="331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62"/>
          <p:cNvSpPr txBox="1"/>
          <p:nvPr>
            <p:ph type="title"/>
          </p:nvPr>
        </p:nvSpPr>
        <p:spPr>
          <a:xfrm>
            <a:off x="285275" y="0"/>
            <a:ext cx="449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Conclusions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1" name="Google Shape;971;p62"/>
          <p:cNvSpPr txBox="1"/>
          <p:nvPr/>
        </p:nvSpPr>
        <p:spPr>
          <a:xfrm>
            <a:off x="285275" y="1373875"/>
            <a:ext cx="39810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Product Categorization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EfficientNet produces high performance/calculations ratio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Lato"/>
              <a:buChar char="●"/>
            </a:pPr>
            <a:r>
              <a:rPr b="1" i="1"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Training converges before 15 epochs</a:t>
            </a:r>
            <a:endParaRPr b="1" i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Multitask Model more efficient wrt training time/performance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700"/>
              <a:buFont typeface="Lato"/>
              <a:buChar char="●"/>
            </a:pPr>
            <a:r>
              <a:rPr b="1" i="1"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Brand &amp; Product line steadily perform better than Product Type</a:t>
            </a:r>
            <a:endParaRPr b="1" i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2" name="Google Shape;972;p62"/>
          <p:cNvSpPr txBox="1"/>
          <p:nvPr/>
        </p:nvSpPr>
        <p:spPr>
          <a:xfrm>
            <a:off x="4413800" y="1373875"/>
            <a:ext cx="39810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Product Matching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Single task models do not result in meaningful embeddings. Only the multiclass model does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1NN better option for matching embeddings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b="1"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3 labels do not differentiate perfectly the products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3" name="Google Shape;973;p62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63"/>
          <p:cNvSpPr txBox="1"/>
          <p:nvPr>
            <p:ph type="title"/>
          </p:nvPr>
        </p:nvSpPr>
        <p:spPr>
          <a:xfrm>
            <a:off x="285275" y="0"/>
            <a:ext cx="449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Future work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9" name="Google Shape;979;p63"/>
          <p:cNvSpPr txBox="1"/>
          <p:nvPr/>
        </p:nvSpPr>
        <p:spPr>
          <a:xfrm>
            <a:off x="3528775" y="0"/>
            <a:ext cx="53694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Add More Labels</a:t>
            </a:r>
            <a:endParaRPr b="1" sz="24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0" name="Google Shape;98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88" y="1144900"/>
            <a:ext cx="8652237" cy="3436282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63"/>
          <p:cNvSpPr/>
          <p:nvPr/>
        </p:nvSpPr>
        <p:spPr>
          <a:xfrm>
            <a:off x="2373925" y="3392375"/>
            <a:ext cx="2110200" cy="520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63"/>
          <p:cNvSpPr/>
          <p:nvPr/>
        </p:nvSpPr>
        <p:spPr>
          <a:xfrm>
            <a:off x="2373925" y="4021025"/>
            <a:ext cx="2110200" cy="520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63"/>
          <p:cNvSpPr/>
          <p:nvPr/>
        </p:nvSpPr>
        <p:spPr>
          <a:xfrm>
            <a:off x="8308725" y="3392375"/>
            <a:ext cx="589500" cy="520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63"/>
          <p:cNvSpPr/>
          <p:nvPr/>
        </p:nvSpPr>
        <p:spPr>
          <a:xfrm>
            <a:off x="8308725" y="4021025"/>
            <a:ext cx="589500" cy="520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63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4"/>
          <p:cNvSpPr txBox="1"/>
          <p:nvPr>
            <p:ph type="title"/>
          </p:nvPr>
        </p:nvSpPr>
        <p:spPr>
          <a:xfrm>
            <a:off x="285275" y="0"/>
            <a:ext cx="449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Future work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1" name="Google Shape;991;p64"/>
          <p:cNvSpPr txBox="1"/>
          <p:nvPr/>
        </p:nvSpPr>
        <p:spPr>
          <a:xfrm>
            <a:off x="3528775" y="0"/>
            <a:ext cx="53694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Add More Labels</a:t>
            </a:r>
            <a:endParaRPr b="1" sz="24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Deal with the problematic subset as classification task</a:t>
            </a:r>
            <a:endParaRPr b="1" sz="24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2" name="Google Shape;99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88" y="1144900"/>
            <a:ext cx="8652237" cy="3436282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64"/>
          <p:cNvSpPr/>
          <p:nvPr/>
        </p:nvSpPr>
        <p:spPr>
          <a:xfrm>
            <a:off x="2373925" y="3392375"/>
            <a:ext cx="2110200" cy="520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4"/>
          <p:cNvSpPr/>
          <p:nvPr/>
        </p:nvSpPr>
        <p:spPr>
          <a:xfrm>
            <a:off x="2373925" y="4021025"/>
            <a:ext cx="2110200" cy="520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4"/>
          <p:cNvSpPr/>
          <p:nvPr/>
        </p:nvSpPr>
        <p:spPr>
          <a:xfrm>
            <a:off x="8308725" y="3392375"/>
            <a:ext cx="589500" cy="520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4"/>
          <p:cNvSpPr/>
          <p:nvPr/>
        </p:nvSpPr>
        <p:spPr>
          <a:xfrm>
            <a:off x="8308725" y="4021025"/>
            <a:ext cx="589500" cy="520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64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65"/>
          <p:cNvSpPr txBox="1"/>
          <p:nvPr>
            <p:ph type="title"/>
          </p:nvPr>
        </p:nvSpPr>
        <p:spPr>
          <a:xfrm>
            <a:off x="285275" y="0"/>
            <a:ext cx="449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Future work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03" name="Google Shape;100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50" y="1162200"/>
            <a:ext cx="8712564" cy="3534733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65"/>
          <p:cNvSpPr txBox="1"/>
          <p:nvPr/>
        </p:nvSpPr>
        <p:spPr>
          <a:xfrm>
            <a:off x="2931636" y="637175"/>
            <a:ext cx="318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Siamese Network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5" name="Google Shape;1005;p65"/>
          <p:cNvSpPr txBox="1"/>
          <p:nvPr>
            <p:ph idx="12" type="sldNum"/>
          </p:nvPr>
        </p:nvSpPr>
        <p:spPr>
          <a:xfrm>
            <a:off x="-58600" y="4707400"/>
            <a:ext cx="4104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1" name="Google Shape;101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6" name="Google Shape;1016;p67"/>
          <p:cNvGraphicFramePr/>
          <p:nvPr/>
        </p:nvGraphicFramePr>
        <p:xfrm>
          <a:off x="230900" y="75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2181925"/>
                <a:gridCol w="2181925"/>
                <a:gridCol w="2181925"/>
                <a:gridCol w="2181925"/>
              </a:tblGrid>
              <a:tr h="12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Architectures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Brand</a:t>
                      </a:r>
                      <a:endParaRPr b="1" sz="36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Type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Line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</a:tr>
              <a:tr h="52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DenseNet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0.833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0.702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0.808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2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Inception</a:t>
                      </a:r>
                      <a:endParaRPr b="1"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ResNet-V2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0.841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0.732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0.836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NasNet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0.823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0.730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EfficientNet B3</a:t>
                      </a:r>
                      <a:endParaRPr b="1"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0.840</a:t>
                      </a:r>
                      <a:endParaRPr sz="1800"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0.724</a:t>
                      </a:r>
                      <a:endParaRPr sz="1800"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0.825</a:t>
                      </a:r>
                      <a:endParaRPr sz="1800"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EfficientNet B5</a:t>
                      </a:r>
                      <a:endParaRPr b="1"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0.865</a:t>
                      </a:r>
                      <a:endParaRPr sz="1800"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0.738</a:t>
                      </a:r>
                      <a:endParaRPr sz="1800"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0.862</a:t>
                      </a:r>
                      <a:endParaRPr sz="1800"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017" name="Google Shape;1017;p67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Model Comparison (Accuracy)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2" name="Google Shape;1022;p68"/>
          <p:cNvGraphicFramePr/>
          <p:nvPr/>
        </p:nvGraphicFramePr>
        <p:xfrm>
          <a:off x="230900" y="75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2166425"/>
                <a:gridCol w="2166425"/>
                <a:gridCol w="2166425"/>
                <a:gridCol w="2166425"/>
              </a:tblGrid>
              <a:tr h="138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Labels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50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Brand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1779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648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387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Type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950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728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574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0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Line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2650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787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372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023" name="Google Shape;1023;p68"/>
          <p:cNvSpPr txBox="1"/>
          <p:nvPr>
            <p:ph type="title"/>
          </p:nvPr>
        </p:nvSpPr>
        <p:spPr>
          <a:xfrm>
            <a:off x="285275" y="0"/>
            <a:ext cx="885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1st Dataset: Number of classes per subset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" name="Google Shape;1028;p69"/>
          <p:cNvGraphicFramePr/>
          <p:nvPr/>
        </p:nvGraphicFramePr>
        <p:xfrm>
          <a:off x="230900" y="75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2166425"/>
                <a:gridCol w="2166425"/>
                <a:gridCol w="2166425"/>
                <a:gridCol w="2166425"/>
              </a:tblGrid>
              <a:tr h="138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Labels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50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Brand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1995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725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441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Type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980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753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619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0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Line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3081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998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497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029" name="Google Shape;1029;p69"/>
          <p:cNvSpPr txBox="1"/>
          <p:nvPr>
            <p:ph type="title"/>
          </p:nvPr>
        </p:nvSpPr>
        <p:spPr>
          <a:xfrm>
            <a:off x="285275" y="0"/>
            <a:ext cx="885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2nd</a:t>
            </a: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Dataset: Number of classes per subset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0"/>
          <p:cNvSpPr txBox="1"/>
          <p:nvPr>
            <p:ph type="title"/>
          </p:nvPr>
        </p:nvSpPr>
        <p:spPr>
          <a:xfrm>
            <a:off x="285275" y="0"/>
            <a:ext cx="8611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Categorization Hyperparameters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035" name="Google Shape;1035;p70"/>
          <p:cNvGraphicFramePr/>
          <p:nvPr/>
        </p:nvGraphicFramePr>
        <p:xfrm>
          <a:off x="4665425" y="143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2181925"/>
                <a:gridCol w="2181925"/>
              </a:tblGrid>
              <a:tr h="50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Resolution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224x224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0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Width Coefficient</a:t>
                      </a:r>
                      <a:endParaRPr b="1"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1.6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8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Depth Coefficient</a:t>
                      </a:r>
                      <a:endParaRPr b="1"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2.2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8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Epochs</a:t>
                      </a:r>
                      <a:endParaRPr b="1"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15</a:t>
                      </a:r>
                      <a:endParaRPr sz="1800"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4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Batch Size</a:t>
                      </a:r>
                      <a:endParaRPr b="1"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8</a:t>
                      </a:r>
                      <a:endParaRPr sz="1800"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6" name="Google Shape;1036;p70"/>
          <p:cNvGraphicFramePr/>
          <p:nvPr/>
        </p:nvGraphicFramePr>
        <p:xfrm>
          <a:off x="208625" y="143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2181925"/>
                <a:gridCol w="2181925"/>
              </a:tblGrid>
              <a:tr h="52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Resolution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112x112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2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Width Coefficient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1.6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Depth Coefficient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2.2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Epochs</a:t>
                      </a:r>
                      <a:endParaRPr b="1"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15</a:t>
                      </a:r>
                      <a:endParaRPr sz="1800"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Dosis"/>
                          <a:ea typeface="Dosis"/>
                          <a:cs typeface="Dosis"/>
                          <a:sym typeface="Dosis"/>
                        </a:rPr>
                        <a:t>Batch Size</a:t>
                      </a:r>
                      <a:endParaRPr b="1" sz="18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32</a:t>
                      </a:r>
                      <a:endParaRPr sz="1800"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037" name="Google Shape;1037;p70"/>
          <p:cNvSpPr txBox="1"/>
          <p:nvPr/>
        </p:nvSpPr>
        <p:spPr>
          <a:xfrm>
            <a:off x="1587600" y="857400"/>
            <a:ext cx="1605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Dosis"/>
                <a:ea typeface="Dosis"/>
                <a:cs typeface="Dosis"/>
                <a:sym typeface="Dosis"/>
              </a:rPr>
              <a:t>Dataset 1 </a:t>
            </a:r>
            <a:endParaRPr sz="3000"/>
          </a:p>
        </p:txBody>
      </p:sp>
      <p:sp>
        <p:nvSpPr>
          <p:cNvPr id="1038" name="Google Shape;1038;p70"/>
          <p:cNvSpPr txBox="1"/>
          <p:nvPr/>
        </p:nvSpPr>
        <p:spPr>
          <a:xfrm>
            <a:off x="5994600" y="857400"/>
            <a:ext cx="1705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Dosis"/>
                <a:ea typeface="Dosis"/>
                <a:cs typeface="Dosis"/>
                <a:sym typeface="Dosis"/>
              </a:rPr>
              <a:t>Dataset 2 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285275" y="0"/>
            <a:ext cx="2615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The Setting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500" y="857400"/>
            <a:ext cx="5139000" cy="14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/>
        </p:nvSpPr>
        <p:spPr>
          <a:xfrm>
            <a:off x="3852500" y="881125"/>
            <a:ext cx="52617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Title:</a:t>
            </a:r>
            <a:r>
              <a:rPr b="1" lang="en" sz="1800"/>
              <a:t>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VICHY SLOW AGE CREME 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Description:</a:t>
            </a:r>
            <a:r>
              <a:rPr b="1" lang="en" sz="1800"/>
              <a:t>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50 SPF 30 ml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Image URL: </a:t>
            </a:r>
            <a:r>
              <a:rPr b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www.e-farmakeio.gr/</a:t>
            </a:r>
            <a:r>
              <a:rPr b="1" i="1" lang="en" sz="1600">
                <a:solidFill>
                  <a:schemeClr val="dk2"/>
                </a:solidFill>
              </a:rPr>
              <a:t>images/123</a:t>
            </a:r>
            <a:endParaRPr b="1" i="1"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Last Sale: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30-12-2018</a:t>
            </a:r>
            <a:endParaRPr b="1" i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150" y="2649300"/>
            <a:ext cx="5139000" cy="14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3791150" y="2673025"/>
            <a:ext cx="52617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Title: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NIVEA AFTER SHVE BALSAM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Description: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3582</a:t>
            </a:r>
            <a:endParaRPr b="1" i="1"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" sz="1800">
                <a:solidFill>
                  <a:schemeClr val="dk2"/>
                </a:solidFill>
              </a:rPr>
              <a:t>Image URL:</a:t>
            </a:r>
            <a:endParaRPr b="1" i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800"/>
              <a:buChar char="●"/>
            </a:pPr>
            <a:r>
              <a:rPr b="1" lang="en" sz="1800">
                <a:solidFill>
                  <a:srgbClr val="2185C5"/>
                </a:solidFill>
              </a:rPr>
              <a:t>Last Sale: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/25/18</a:t>
            </a:r>
            <a:endParaRPr b="1" sz="1800">
              <a:solidFill>
                <a:srgbClr val="2185C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-127350" y="991238"/>
            <a:ext cx="41034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E-business Consulting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b="1" lang="en" sz="2400">
                <a:solidFill>
                  <a:schemeClr val="accent3"/>
                </a:solidFill>
              </a:rPr>
              <a:t>Grammatical mistakes</a:t>
            </a:r>
            <a:endParaRPr b="1" sz="2400">
              <a:solidFill>
                <a:schemeClr val="accent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b="1" lang="en" sz="2400">
                <a:solidFill>
                  <a:schemeClr val="accent3"/>
                </a:solidFill>
              </a:rPr>
              <a:t>Empty fields</a:t>
            </a:r>
            <a:endParaRPr b="1" sz="2400">
              <a:solidFill>
                <a:schemeClr val="accent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b="1" lang="en" sz="24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Wrong data types</a:t>
            </a:r>
            <a:endParaRPr b="1" sz="2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Different Formats</a:t>
            </a:r>
            <a:endParaRPr b="1" sz="24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4294500" y="3721550"/>
            <a:ext cx="3756900" cy="2568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3942650" y="332375"/>
            <a:ext cx="495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Unstructured product data</a:t>
            </a:r>
            <a:endParaRPr b="1"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53" name="Google Shape;153;p17"/>
          <p:cNvSpPr/>
          <p:nvPr/>
        </p:nvSpPr>
        <p:spPr>
          <a:xfrm>
            <a:off x="4351100" y="1925025"/>
            <a:ext cx="3756900" cy="2568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0" y="4707399"/>
            <a:ext cx="286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" name="Google Shape;1043;p71"/>
          <p:cNvGraphicFramePr/>
          <p:nvPr/>
        </p:nvGraphicFramePr>
        <p:xfrm>
          <a:off x="230900" y="75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2166425"/>
                <a:gridCol w="2166425"/>
                <a:gridCol w="2166425"/>
                <a:gridCol w="2166425"/>
              </a:tblGrid>
              <a:tr h="138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Labels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r>
                        <a:rPr b="1" lang="en" sz="24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endParaRPr b="1" sz="36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50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Brand 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0.9378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0.9448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0.9541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Type 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0.8792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0.9210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0.9366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0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Line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0.9250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0.9456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0.9531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044" name="Google Shape;1044;p71"/>
          <p:cNvSpPr txBox="1"/>
          <p:nvPr>
            <p:ph type="title"/>
          </p:nvPr>
        </p:nvSpPr>
        <p:spPr>
          <a:xfrm>
            <a:off x="285275" y="0"/>
            <a:ext cx="885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1st Dataset: Accuracy for the Single Task Model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Google Shape;1049;p72"/>
          <p:cNvGraphicFramePr/>
          <p:nvPr/>
        </p:nvGraphicFramePr>
        <p:xfrm>
          <a:off x="230900" y="75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2166425"/>
                <a:gridCol w="2166425"/>
                <a:gridCol w="2166425"/>
                <a:gridCol w="2166425"/>
              </a:tblGrid>
              <a:tr h="138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Labels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r>
                        <a:rPr b="1" lang="en" sz="24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endParaRPr b="1" sz="36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50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Brand 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0.9462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0.9568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0.9648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Type 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0.8969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0.9337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0.9511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0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Line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0.9323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0.9535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0.9596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050" name="Google Shape;1050;p72"/>
          <p:cNvSpPr txBox="1"/>
          <p:nvPr>
            <p:ph type="title"/>
          </p:nvPr>
        </p:nvSpPr>
        <p:spPr>
          <a:xfrm>
            <a:off x="43350" y="0"/>
            <a:ext cx="9040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2nd</a:t>
            </a: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Dataset: Accuracy for the Single Task Model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5" name="Google Shape;1055;p73"/>
          <p:cNvGraphicFramePr/>
          <p:nvPr/>
        </p:nvGraphicFramePr>
        <p:xfrm>
          <a:off x="230900" y="75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2166425"/>
                <a:gridCol w="2166425"/>
                <a:gridCol w="2166425"/>
                <a:gridCol w="2166425"/>
              </a:tblGrid>
              <a:tr h="138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Labels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r>
                        <a:rPr b="1" lang="en" sz="24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endParaRPr b="1" sz="36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50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Brand 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0.9255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0.9328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0.9398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Type 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0.8850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0.9190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0.9301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0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Line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0.9238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0.9342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0.9434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056" name="Google Shape;1056;p73"/>
          <p:cNvSpPr txBox="1"/>
          <p:nvPr>
            <p:ph type="title"/>
          </p:nvPr>
        </p:nvSpPr>
        <p:spPr>
          <a:xfrm>
            <a:off x="285275" y="0"/>
            <a:ext cx="885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1st Dataset: Accuracy for the Multitask Model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1" name="Google Shape;1061;p74"/>
          <p:cNvGraphicFramePr/>
          <p:nvPr/>
        </p:nvGraphicFramePr>
        <p:xfrm>
          <a:off x="230900" y="75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2166425"/>
                <a:gridCol w="2166425"/>
                <a:gridCol w="2166425"/>
                <a:gridCol w="2166425"/>
              </a:tblGrid>
              <a:tr h="138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Labels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r>
                        <a:rPr b="1" lang="en" sz="24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endParaRPr b="1" sz="36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50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Brand 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0.9405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0.9460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0.9576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Type 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0.9112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0.9294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0.9481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0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Product Line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0.9303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0.9384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0.9447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062" name="Google Shape;1062;p74"/>
          <p:cNvSpPr txBox="1"/>
          <p:nvPr>
            <p:ph type="title"/>
          </p:nvPr>
        </p:nvSpPr>
        <p:spPr>
          <a:xfrm>
            <a:off x="285275" y="0"/>
            <a:ext cx="885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2nd</a:t>
            </a: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Dataset: Accuracy for the Multitask Model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5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Training Curves for Dataset 1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68" name="Google Shape;106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172" y="857400"/>
            <a:ext cx="6849653" cy="415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76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Training Curves for Dataset 2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74" name="Google Shape;107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863" y="857400"/>
            <a:ext cx="6796276" cy="4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9" name="Google Shape;1079;p77"/>
          <p:cNvGraphicFramePr/>
          <p:nvPr/>
        </p:nvGraphicFramePr>
        <p:xfrm>
          <a:off x="209675" y="85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2129300"/>
                <a:gridCol w="2129300"/>
                <a:gridCol w="2129300"/>
                <a:gridCol w="2129300"/>
              </a:tblGrid>
              <a:tr h="162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Number of Neighbors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50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</a:tr>
              <a:tr h="107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1 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0.7521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0.7422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0.7456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07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2 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0.4952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0.4898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0.4913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080" name="Google Shape;1080;p77"/>
          <p:cNvSpPr txBox="1"/>
          <p:nvPr>
            <p:ph type="title"/>
          </p:nvPr>
        </p:nvSpPr>
        <p:spPr>
          <a:xfrm>
            <a:off x="285275" y="0"/>
            <a:ext cx="885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1st</a:t>
            </a: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Dataset: Accuracy for the Multitask Model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" name="Google Shape;1085;p78"/>
          <p:cNvGraphicFramePr/>
          <p:nvPr/>
        </p:nvGraphicFramePr>
        <p:xfrm>
          <a:off x="209675" y="85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{8A5BDC2B-6C94-47A4-BFFE-135997FC07FC}</a:tableStyleId>
              </a:tblPr>
              <a:tblGrid>
                <a:gridCol w="2129300"/>
                <a:gridCol w="2129300"/>
                <a:gridCol w="2129300"/>
                <a:gridCol w="2129300"/>
              </a:tblGrid>
              <a:tr h="162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Number of Neighbors</a:t>
                      </a:r>
                      <a:endParaRPr b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50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</a:t>
                      </a:r>
                      <a:r>
                        <a:rPr b="1" lang="en" sz="3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100</a:t>
                      </a:r>
                      <a:r>
                        <a:rPr b="1" lang="en" sz="24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Images/class</a:t>
                      </a:r>
                      <a:endParaRPr b="1" sz="3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7F"/>
                    </a:solidFill>
                  </a:tcPr>
                </a:tc>
              </a:tr>
              <a:tr h="107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1 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0.7516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0.7440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0.7458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07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Dosis"/>
                          <a:ea typeface="Dosis"/>
                          <a:cs typeface="Dosis"/>
                          <a:sym typeface="Dosis"/>
                        </a:rPr>
                        <a:t>2 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0.5038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0.4990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0.5002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086" name="Google Shape;1086;p78"/>
          <p:cNvSpPr txBox="1"/>
          <p:nvPr>
            <p:ph type="title"/>
          </p:nvPr>
        </p:nvSpPr>
        <p:spPr>
          <a:xfrm>
            <a:off x="285275" y="0"/>
            <a:ext cx="885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2nd Dataset: Accuracy for the Multitask Model</a:t>
            </a:r>
            <a:endParaRPr b="1" sz="3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The Solution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285275" y="1418975"/>
            <a:ext cx="8195400" cy="3277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285275" y="1418975"/>
            <a:ext cx="1648500" cy="3277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285275" y="1418975"/>
            <a:ext cx="1648500" cy="52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85275" y="1942475"/>
            <a:ext cx="1648500" cy="52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85275" y="2465975"/>
            <a:ext cx="1648500" cy="52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285275" y="2989475"/>
            <a:ext cx="1648500" cy="52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325450" y="1442975"/>
            <a:ext cx="1577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latin typeface="Lato"/>
                <a:ea typeface="Lato"/>
                <a:cs typeface="Lato"/>
                <a:sym typeface="Lato"/>
              </a:rPr>
              <a:t>Categories</a:t>
            </a:r>
            <a:endParaRPr b="1" i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325450" y="1966475"/>
            <a:ext cx="1577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Brand</a:t>
            </a:r>
            <a:endParaRPr b="1" sz="2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285275" y="2489975"/>
            <a:ext cx="1577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Product Type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285275" y="3013475"/>
            <a:ext cx="1577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Product Line</a:t>
            </a:r>
            <a:endParaRPr b="1" sz="1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650" y="1499575"/>
            <a:ext cx="929518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2948175" y="1659050"/>
            <a:ext cx="532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latin typeface="Lato"/>
                <a:ea typeface="Lato"/>
                <a:cs typeface="Lato"/>
                <a:sym typeface="Lato"/>
              </a:rPr>
              <a:t>Vichy slow age creme SPF 30   </a:t>
            </a:r>
            <a:r>
              <a:rPr b="1" i="1" lang="en" sz="2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 2 vendors</a:t>
            </a:r>
            <a:endParaRPr b="1" i="1" sz="2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650" y="2441975"/>
            <a:ext cx="929525" cy="98493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3033050" y="2696688"/>
            <a:ext cx="532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latin typeface="Lato"/>
                <a:ea typeface="Lato"/>
                <a:cs typeface="Lato"/>
                <a:sym typeface="Lato"/>
              </a:rPr>
              <a:t>Nivea after shave balsam</a:t>
            </a:r>
            <a:r>
              <a:rPr b="1" i="1" lang="en" sz="2100">
                <a:latin typeface="Lato"/>
                <a:ea typeface="Lato"/>
                <a:cs typeface="Lato"/>
                <a:sym typeface="Lato"/>
              </a:rPr>
              <a:t>   </a:t>
            </a:r>
            <a:r>
              <a:rPr b="1" i="1" lang="en" sz="2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 5 vendors</a:t>
            </a:r>
            <a:endParaRPr b="1" i="1" sz="2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0" y="4707399"/>
            <a:ext cx="286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The Solution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285275" y="1418975"/>
            <a:ext cx="8195400" cy="3277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285275" y="1418975"/>
            <a:ext cx="1648500" cy="3277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285275" y="1418975"/>
            <a:ext cx="1648500" cy="52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285275" y="1942475"/>
            <a:ext cx="1648500" cy="52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285275" y="2465975"/>
            <a:ext cx="1648500" cy="52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285275" y="2989475"/>
            <a:ext cx="1648500" cy="52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325450" y="1442975"/>
            <a:ext cx="1577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latin typeface="Lato"/>
                <a:ea typeface="Lato"/>
                <a:cs typeface="Lato"/>
                <a:sym typeface="Lato"/>
              </a:rPr>
              <a:t>Categories</a:t>
            </a:r>
            <a:endParaRPr b="1" i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325450" y="1966475"/>
            <a:ext cx="1577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Brand</a:t>
            </a:r>
            <a:endParaRPr b="1" sz="2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285275" y="2489975"/>
            <a:ext cx="1577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Product Type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285275" y="3013475"/>
            <a:ext cx="1577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Product Line</a:t>
            </a:r>
            <a:endParaRPr b="1" sz="1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650" y="1499575"/>
            <a:ext cx="929518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/>
        </p:nvSpPr>
        <p:spPr>
          <a:xfrm>
            <a:off x="2948175" y="1659050"/>
            <a:ext cx="532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latin typeface="Lato"/>
                <a:ea typeface="Lato"/>
                <a:cs typeface="Lato"/>
                <a:sym typeface="Lato"/>
              </a:rPr>
              <a:t>Vichy slow age creme SPF 30   </a:t>
            </a:r>
            <a:r>
              <a:rPr b="1" i="1" lang="en" sz="2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 2 vendors</a:t>
            </a:r>
            <a:endParaRPr b="1" i="1" sz="2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650" y="2441975"/>
            <a:ext cx="929525" cy="98493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/>
        </p:nvSpPr>
        <p:spPr>
          <a:xfrm>
            <a:off x="3033050" y="2696688"/>
            <a:ext cx="532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latin typeface="Lato"/>
                <a:ea typeface="Lato"/>
                <a:cs typeface="Lato"/>
                <a:sym typeface="Lato"/>
              </a:rPr>
              <a:t>Nivea after shave balsam   </a:t>
            </a:r>
            <a:r>
              <a:rPr b="1" i="1" lang="en" sz="2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 5 vendors</a:t>
            </a:r>
            <a:endParaRPr b="1" i="1" sz="2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285275" y="1942475"/>
            <a:ext cx="1648500" cy="15705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3599050" y="190950"/>
            <a:ext cx="4310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Product Categorization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0" y="4707399"/>
            <a:ext cx="286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28527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The Solution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285275" y="1418975"/>
            <a:ext cx="8195400" cy="3277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285275" y="1418975"/>
            <a:ext cx="1648500" cy="3277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285275" y="1418975"/>
            <a:ext cx="1648500" cy="52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285275" y="1942475"/>
            <a:ext cx="1648500" cy="52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285275" y="2465975"/>
            <a:ext cx="1648500" cy="52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285275" y="2989475"/>
            <a:ext cx="1648500" cy="52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325450" y="1442975"/>
            <a:ext cx="1577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latin typeface="Lato"/>
                <a:ea typeface="Lato"/>
                <a:cs typeface="Lato"/>
                <a:sym typeface="Lato"/>
              </a:rPr>
              <a:t>Categories</a:t>
            </a:r>
            <a:endParaRPr b="1" i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325450" y="1966475"/>
            <a:ext cx="1577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Brand</a:t>
            </a:r>
            <a:endParaRPr b="1" sz="2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285275" y="2489975"/>
            <a:ext cx="1577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Product Type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285275" y="3013475"/>
            <a:ext cx="1577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Product Line</a:t>
            </a:r>
            <a:endParaRPr b="1" sz="1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650" y="1499575"/>
            <a:ext cx="929518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/>
          <p:nvPr/>
        </p:nvSpPr>
        <p:spPr>
          <a:xfrm>
            <a:off x="2948175" y="1659050"/>
            <a:ext cx="532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latin typeface="Lato"/>
                <a:ea typeface="Lato"/>
                <a:cs typeface="Lato"/>
                <a:sym typeface="Lato"/>
              </a:rPr>
              <a:t>Vichy slow age creme SPF 30   </a:t>
            </a:r>
            <a:r>
              <a:rPr b="1" i="1" lang="en" sz="2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 2 vendors</a:t>
            </a:r>
            <a:endParaRPr b="1" i="1" sz="2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650" y="2441975"/>
            <a:ext cx="929525" cy="98493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/>
        </p:nvSpPr>
        <p:spPr>
          <a:xfrm>
            <a:off x="3033050" y="2696688"/>
            <a:ext cx="532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latin typeface="Lato"/>
                <a:ea typeface="Lato"/>
                <a:cs typeface="Lato"/>
                <a:sym typeface="Lato"/>
              </a:rPr>
              <a:t>Nivea after shave balsam   </a:t>
            </a:r>
            <a:r>
              <a:rPr b="1" i="1" lang="en" sz="2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 5 vendors</a:t>
            </a:r>
            <a:endParaRPr b="1" i="1" sz="2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6281600" y="1675700"/>
            <a:ext cx="1868700" cy="4422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974150" y="2713338"/>
            <a:ext cx="1868700" cy="4422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3599050" y="190950"/>
            <a:ext cx="4310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Product Matching</a:t>
            </a:r>
            <a:endParaRPr b="1" sz="3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0" y="4707399"/>
            <a:ext cx="286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