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A6055D1-8698-48F0-940E-D0B5C539412A}"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21228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88992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184928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4870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540303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A6055D1-8698-48F0-940E-D0B5C539412A}"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712334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A6055D1-8698-48F0-940E-D0B5C539412A}"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31606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A6055D1-8698-48F0-940E-D0B5C539412A}"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1142420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A6055D1-8698-48F0-940E-D0B5C539412A}"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38277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A6055D1-8698-48F0-940E-D0B5C539412A}"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40287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A6055D1-8698-48F0-940E-D0B5C539412A}"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1244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422695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A6055D1-8698-48F0-940E-D0B5C539412A}"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387603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A6055D1-8698-48F0-940E-D0B5C539412A}"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40573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055D1-8698-48F0-940E-D0B5C539412A}"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5624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2258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A6055D1-8698-48F0-940E-D0B5C539412A}"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E83E-B4E4-4B35-B681-592C5C154941}" type="slidenum">
              <a:rPr lang="en-US" smtClean="0"/>
              <a:t>‹#›</a:t>
            </a:fld>
            <a:endParaRPr lang="en-US"/>
          </a:p>
        </p:txBody>
      </p:sp>
    </p:spTree>
    <p:extLst>
      <p:ext uri="{BB962C8B-B14F-4D97-AF65-F5344CB8AC3E}">
        <p14:creationId xmlns:p14="http://schemas.microsoft.com/office/powerpoint/2010/main" val="3779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6055D1-8698-48F0-940E-D0B5C539412A}" type="datetimeFigureOut">
              <a:rPr lang="en-US" smtClean="0"/>
              <a:t>6/8/2023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41E83E-B4E4-4B35-B681-592C5C154941}" type="slidenum">
              <a:rPr lang="en-US" smtClean="0"/>
              <a:t>‹#›</a:t>
            </a:fld>
            <a:endParaRPr lang="en-US"/>
          </a:p>
        </p:txBody>
      </p:sp>
    </p:spTree>
    <p:extLst>
      <p:ext uri="{BB962C8B-B14F-4D97-AF65-F5344CB8AC3E}">
        <p14:creationId xmlns:p14="http://schemas.microsoft.com/office/powerpoint/2010/main" val="6158751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9BB379-3C07-4D6D-A6F8-6CE1D85F1256}"/>
              </a:ext>
            </a:extLst>
          </p:cNvPr>
          <p:cNvSpPr>
            <a:spLocks noGrp="1"/>
          </p:cNvSpPr>
          <p:nvPr>
            <p:ph type="ctrTitle"/>
          </p:nvPr>
        </p:nvSpPr>
        <p:spPr>
          <a:xfrm>
            <a:off x="1233996" y="1872124"/>
            <a:ext cx="9309469" cy="1556876"/>
          </a:xfrm>
        </p:spPr>
        <p:txBody>
          <a:bodyPr>
            <a:normAutofit/>
          </a:bodyPr>
          <a:lstStyle/>
          <a:p>
            <a:r>
              <a:rPr lang="en-US" sz="6000" dirty="0" err="1"/>
              <a:t>Wasm+Golang</a:t>
            </a:r>
            <a:endParaRPr lang="en-US" sz="6000" dirty="0"/>
          </a:p>
        </p:txBody>
      </p:sp>
      <p:sp>
        <p:nvSpPr>
          <p:cNvPr id="4" name="TextBox 3">
            <a:extLst>
              <a:ext uri="{FF2B5EF4-FFF2-40B4-BE49-F238E27FC236}">
                <a16:creationId xmlns:a16="http://schemas.microsoft.com/office/drawing/2014/main" id="{774F54E9-F6E1-4F81-BF92-6EF798000E07}"/>
              </a:ext>
            </a:extLst>
          </p:cNvPr>
          <p:cNvSpPr txBox="1"/>
          <p:nvPr/>
        </p:nvSpPr>
        <p:spPr>
          <a:xfrm>
            <a:off x="7430610" y="5166804"/>
            <a:ext cx="2933243" cy="646331"/>
          </a:xfrm>
          <a:prstGeom prst="rect">
            <a:avLst/>
          </a:prstGeom>
          <a:noFill/>
        </p:spPr>
        <p:txBody>
          <a:bodyPr wrap="square" rtlCol="0">
            <a:spAutoFit/>
          </a:bodyPr>
          <a:lstStyle/>
          <a:p>
            <a:r>
              <a:rPr lang="en-US" dirty="0"/>
              <a:t>By Javokhir Nematov</a:t>
            </a:r>
          </a:p>
          <a:p>
            <a:r>
              <a:rPr lang="en-US" dirty="0"/>
              <a:t>For 06.08.2023</a:t>
            </a:r>
          </a:p>
        </p:txBody>
      </p:sp>
    </p:spTree>
    <p:extLst>
      <p:ext uri="{BB962C8B-B14F-4D97-AF65-F5344CB8AC3E}">
        <p14:creationId xmlns:p14="http://schemas.microsoft.com/office/powerpoint/2010/main" val="198041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3DDD9B-C67F-4B89-9EB4-FB3C13CEF1CB}"/>
              </a:ext>
            </a:extLst>
          </p:cNvPr>
          <p:cNvSpPr>
            <a:spLocks noGrp="1"/>
          </p:cNvSpPr>
          <p:nvPr>
            <p:ph idx="1"/>
          </p:nvPr>
        </p:nvSpPr>
        <p:spPr>
          <a:xfrm>
            <a:off x="913795" y="559293"/>
            <a:ext cx="10353762" cy="5699464"/>
          </a:xfrm>
        </p:spPr>
        <p:txBody>
          <a:bodyPr>
            <a:normAutofit lnSpcReduction="10000"/>
          </a:bodyPr>
          <a:lstStyle/>
          <a:p>
            <a:r>
              <a:rPr lang="en-US" dirty="0"/>
              <a:t>The code </a:t>
            </a:r>
            <a:r>
              <a:rPr lang="en-US" b="1" dirty="0"/>
              <a:t>done := make(</a:t>
            </a:r>
            <a:r>
              <a:rPr lang="en-US" b="1" dirty="0" err="1"/>
              <a:t>chan</a:t>
            </a:r>
            <a:r>
              <a:rPr lang="en-US" b="1" dirty="0"/>
              <a:t> struct{}, 0) &amp; &lt;-done </a:t>
            </a:r>
            <a:r>
              <a:rPr lang="en-US" dirty="0"/>
              <a:t>is a Go channel, a channel waits for data to be sent to it and is used to keep the program running.</a:t>
            </a:r>
          </a:p>
          <a:p>
            <a:r>
              <a:rPr lang="en-US" dirty="0"/>
              <a:t>The </a:t>
            </a:r>
            <a:r>
              <a:rPr lang="en-US" b="1" dirty="0" err="1"/>
              <a:t>js.Global</a:t>
            </a:r>
            <a:r>
              <a:rPr lang="en-US" b="1" dirty="0"/>
              <a:t>().Set("</a:t>
            </a:r>
            <a:r>
              <a:rPr lang="en-US" b="1" dirty="0" err="1"/>
              <a:t>wasmHash</a:t>
            </a:r>
            <a:r>
              <a:rPr lang="en-US" b="1" dirty="0"/>
              <a:t>", hash) </a:t>
            </a:r>
            <a:r>
              <a:rPr lang="en-US" dirty="0"/>
              <a:t>function will create a global JS function exposing the Go hash function to JavaScript.</a:t>
            </a:r>
          </a:p>
          <a:p>
            <a:r>
              <a:rPr lang="en-US" dirty="0"/>
              <a:t>In the hash function you see </a:t>
            </a:r>
            <a:r>
              <a:rPr lang="en-US" b="1" dirty="0"/>
              <a:t>(this </a:t>
            </a:r>
            <a:r>
              <a:rPr lang="en-US" b="1" dirty="0" err="1"/>
              <a:t>js.Value</a:t>
            </a:r>
            <a:r>
              <a:rPr lang="en-US" b="1" dirty="0"/>
              <a:t>, </a:t>
            </a:r>
            <a:r>
              <a:rPr lang="en-US" b="1" dirty="0" err="1"/>
              <a:t>args</a:t>
            </a:r>
            <a:r>
              <a:rPr lang="en-US" b="1" dirty="0"/>
              <a:t> []</a:t>
            </a:r>
            <a:r>
              <a:rPr lang="en-US" b="1" dirty="0" err="1"/>
              <a:t>js.Value</a:t>
            </a:r>
            <a:r>
              <a:rPr lang="en-US" b="1" dirty="0"/>
              <a:t>) </a:t>
            </a:r>
            <a:r>
              <a:rPr lang="en-US" dirty="0"/>
              <a:t>the argument from JS are passed as an array.</a:t>
            </a:r>
          </a:p>
          <a:p>
            <a:r>
              <a:rPr lang="en-US" dirty="0"/>
              <a:t>To type cast the value from the argument you use </a:t>
            </a:r>
            <a:r>
              <a:rPr lang="en-US" b="1" dirty="0"/>
              <a:t>.String() or .Int() </a:t>
            </a:r>
            <a:r>
              <a:rPr lang="en-US" dirty="0"/>
              <a:t>you can read more about this in the </a:t>
            </a:r>
            <a:r>
              <a:rPr lang="en-US" b="1" dirty="0" err="1"/>
              <a:t>syscall</a:t>
            </a:r>
            <a:r>
              <a:rPr lang="en-US" b="1" dirty="0"/>
              <a:t>/</a:t>
            </a:r>
            <a:r>
              <a:rPr lang="en-US" b="1" dirty="0" err="1"/>
              <a:t>js</a:t>
            </a:r>
            <a:r>
              <a:rPr lang="en-US" b="1" dirty="0"/>
              <a:t> </a:t>
            </a:r>
            <a:r>
              <a:rPr lang="en-US" dirty="0"/>
              <a:t>docs</a:t>
            </a:r>
          </a:p>
          <a:p>
            <a:pPr marL="0" indent="0">
              <a:buNone/>
            </a:pPr>
            <a:endParaRPr lang="en-US" dirty="0"/>
          </a:p>
          <a:p>
            <a:pPr marL="0" indent="0">
              <a:buNone/>
            </a:pPr>
            <a:r>
              <a:rPr lang="en-US" dirty="0"/>
              <a:t>To be able to compile it to WASM you need to add GOOS=</a:t>
            </a:r>
            <a:r>
              <a:rPr lang="en-US" dirty="0" err="1"/>
              <a:t>js</a:t>
            </a:r>
            <a:r>
              <a:rPr lang="en-US" dirty="0"/>
              <a:t> GOARCH=</a:t>
            </a:r>
            <a:r>
              <a:rPr lang="en-US" dirty="0" err="1"/>
              <a:t>wasm</a:t>
            </a:r>
            <a:r>
              <a:rPr lang="en-US" dirty="0"/>
              <a:t> to the build command. This tells Go to compile to a .</a:t>
            </a:r>
            <a:r>
              <a:rPr lang="en-US" dirty="0" err="1"/>
              <a:t>wasm</a:t>
            </a:r>
            <a:r>
              <a:rPr lang="en-US" dirty="0"/>
              <a:t> file.</a:t>
            </a:r>
          </a:p>
          <a:p>
            <a:pPr marL="0" indent="0">
              <a:buNone/>
            </a:pPr>
            <a:r>
              <a:rPr lang="en-US" b="1" i="1" dirty="0"/>
              <a:t>GOOS=</a:t>
            </a:r>
            <a:r>
              <a:rPr lang="en-US" b="1" i="1" dirty="0" err="1"/>
              <a:t>js</a:t>
            </a:r>
            <a:r>
              <a:rPr lang="en-US" b="1" i="1" dirty="0"/>
              <a:t> GOARCH=</a:t>
            </a:r>
            <a:r>
              <a:rPr lang="en-US" b="1" i="1" dirty="0" err="1"/>
              <a:t>wasm</a:t>
            </a:r>
            <a:r>
              <a:rPr lang="en-US" b="1" i="1" dirty="0"/>
              <a:t> go build –o static/</a:t>
            </a:r>
            <a:r>
              <a:rPr lang="en-US" b="1" i="1" dirty="0" err="1"/>
              <a:t>main.wasm</a:t>
            </a:r>
            <a:r>
              <a:rPr lang="en-US" b="1" i="1" dirty="0"/>
              <a:t> </a:t>
            </a:r>
            <a:r>
              <a:rPr lang="en-US" b="1" i="1" dirty="0" err="1"/>
              <a:t>cmd</a:t>
            </a:r>
            <a:r>
              <a:rPr lang="en-US" b="1" i="1" dirty="0"/>
              <a:t>/</a:t>
            </a:r>
            <a:r>
              <a:rPr lang="en-US" b="1" i="1" dirty="0" err="1"/>
              <a:t>wasm</a:t>
            </a:r>
            <a:r>
              <a:rPr lang="en-US" b="1" i="1" dirty="0"/>
              <a:t>/</a:t>
            </a:r>
            <a:r>
              <a:rPr lang="en-US" b="1" i="1" dirty="0" err="1"/>
              <a:t>main.go</a:t>
            </a:r>
            <a:endParaRPr lang="en-US" b="1" i="1" dirty="0"/>
          </a:p>
          <a:p>
            <a:pPr marL="0" indent="0">
              <a:buNone/>
            </a:pPr>
            <a:r>
              <a:rPr lang="en-US" dirty="0"/>
              <a:t>For wasm_exec.js, you should run this command: </a:t>
            </a:r>
            <a:br>
              <a:rPr lang="en-US" dirty="0"/>
            </a:br>
            <a:r>
              <a:rPr lang="en-US" b="1" i="1" dirty="0"/>
              <a:t>cp "$(go env GOROOT)/</a:t>
            </a:r>
            <a:r>
              <a:rPr lang="en-US" b="1" i="1" dirty="0" err="1"/>
              <a:t>misc</a:t>
            </a:r>
            <a:r>
              <a:rPr lang="en-US" b="1" i="1" dirty="0"/>
              <a:t>/</a:t>
            </a:r>
            <a:r>
              <a:rPr lang="en-US" b="1" i="1" dirty="0" err="1"/>
              <a:t>wasm</a:t>
            </a:r>
            <a:r>
              <a:rPr lang="en-US" b="1" i="1" dirty="0"/>
              <a:t>/wasm_exec.js" ./static</a:t>
            </a:r>
          </a:p>
        </p:txBody>
      </p:sp>
    </p:spTree>
    <p:extLst>
      <p:ext uri="{BB962C8B-B14F-4D97-AF65-F5344CB8AC3E}">
        <p14:creationId xmlns:p14="http://schemas.microsoft.com/office/powerpoint/2010/main" val="11092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E87A85-1DD0-4E22-BD28-3F1A5B86DC07}"/>
              </a:ext>
            </a:extLst>
          </p:cNvPr>
          <p:cNvSpPr>
            <a:spLocks noGrp="1"/>
          </p:cNvSpPr>
          <p:nvPr>
            <p:ph type="title"/>
          </p:nvPr>
        </p:nvSpPr>
        <p:spPr>
          <a:xfrm>
            <a:off x="984816" y="2305235"/>
            <a:ext cx="10353761" cy="1326321"/>
          </a:xfrm>
        </p:spPr>
        <p:txBody>
          <a:bodyPr/>
          <a:lstStyle/>
          <a:p>
            <a:r>
              <a:rPr lang="en-US" dirty="0"/>
              <a:t>You can see whole of code from </a:t>
            </a:r>
            <a:br>
              <a:rPr lang="en-US" dirty="0"/>
            </a:br>
            <a:r>
              <a:rPr lang="en-US" b="0" i="1" dirty="0"/>
              <a:t>go-</a:t>
            </a:r>
            <a:r>
              <a:rPr lang="en-US" b="0" i="1" dirty="0" err="1"/>
              <a:t>wasm</a:t>
            </a:r>
            <a:r>
              <a:rPr lang="en-US" b="0" i="1" dirty="0"/>
              <a:t>-example</a:t>
            </a:r>
            <a:r>
              <a:rPr lang="en-US" dirty="0"/>
              <a:t> directory… .</a:t>
            </a:r>
          </a:p>
        </p:txBody>
      </p:sp>
    </p:spTree>
    <p:extLst>
      <p:ext uri="{BB962C8B-B14F-4D97-AF65-F5344CB8AC3E}">
        <p14:creationId xmlns:p14="http://schemas.microsoft.com/office/powerpoint/2010/main" val="29147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931A93-0017-4705-AB06-EA0CD6DB5B67}"/>
              </a:ext>
            </a:extLst>
          </p:cNvPr>
          <p:cNvSpPr>
            <a:spLocks noGrp="1"/>
          </p:cNvSpPr>
          <p:nvPr>
            <p:ph type="title"/>
          </p:nvPr>
        </p:nvSpPr>
        <p:spPr/>
        <p:txBody>
          <a:bodyPr/>
          <a:lstStyle/>
          <a:p>
            <a:r>
              <a:rPr lang="en-US" dirty="0"/>
              <a:t>What is </a:t>
            </a:r>
            <a:r>
              <a:rPr lang="en-US" dirty="0" err="1"/>
              <a:t>wasm</a:t>
            </a:r>
            <a:endParaRPr lang="en-US" dirty="0"/>
          </a:p>
        </p:txBody>
      </p:sp>
      <p:sp>
        <p:nvSpPr>
          <p:cNvPr id="3" name="Объект 2">
            <a:extLst>
              <a:ext uri="{FF2B5EF4-FFF2-40B4-BE49-F238E27FC236}">
                <a16:creationId xmlns:a16="http://schemas.microsoft.com/office/drawing/2014/main" id="{895D541F-E54D-434E-A0AE-0D337B66F38B}"/>
              </a:ext>
            </a:extLst>
          </p:cNvPr>
          <p:cNvSpPr>
            <a:spLocks noGrp="1"/>
          </p:cNvSpPr>
          <p:nvPr>
            <p:ph idx="1"/>
          </p:nvPr>
        </p:nvSpPr>
        <p:spPr/>
        <p:txBody>
          <a:bodyPr/>
          <a:lstStyle/>
          <a:p>
            <a:r>
              <a:rPr lang="en-US" dirty="0" err="1"/>
              <a:t>WebAssembly</a:t>
            </a:r>
            <a:r>
              <a:rPr lang="en-US" dirty="0"/>
              <a:t> has huge implications for the web platform – it provides a way to run code written in multiple languages on the web at near native speed, with client apps running on the web that previously couldn’t have done so. </a:t>
            </a:r>
          </a:p>
          <a:p>
            <a:r>
              <a:rPr lang="en-US" dirty="0"/>
              <a:t>It can generate the </a:t>
            </a:r>
            <a:r>
              <a:rPr lang="en-US" dirty="0" err="1"/>
              <a:t>WebAssembly</a:t>
            </a:r>
            <a:r>
              <a:rPr lang="en-US" dirty="0"/>
              <a:t> binary or text format. It is written in Java itself and can be integrated with other Java build tools.</a:t>
            </a:r>
          </a:p>
          <a:p>
            <a:r>
              <a:rPr lang="en-US" dirty="0"/>
              <a:t>With around 40 languages that can compile to </a:t>
            </a:r>
            <a:r>
              <a:rPr lang="en-US" dirty="0" err="1"/>
              <a:t>WebAssembly</a:t>
            </a:r>
            <a:r>
              <a:rPr lang="en-US" dirty="0"/>
              <a:t>, developers can finally use their favorite language on the Web. </a:t>
            </a:r>
            <a:r>
              <a:rPr lang="en-US" dirty="0" err="1"/>
              <a:t>WebAssembly</a:t>
            </a:r>
            <a:r>
              <a:rPr lang="en-US" dirty="0"/>
              <a:t> does not replace JavaScript; in fact, some JavaScript code is required to load </a:t>
            </a:r>
            <a:r>
              <a:rPr lang="en-US" dirty="0" err="1"/>
              <a:t>WebAssembly</a:t>
            </a:r>
            <a:r>
              <a:rPr lang="en-US" dirty="0"/>
              <a:t> modules. </a:t>
            </a:r>
            <a:r>
              <a:rPr lang="en-US" dirty="0" err="1"/>
              <a:t>WebAssembly</a:t>
            </a:r>
            <a:r>
              <a:rPr lang="en-US" dirty="0"/>
              <a:t> runs in all major browsers and in all platforms.</a:t>
            </a:r>
          </a:p>
        </p:txBody>
      </p:sp>
    </p:spTree>
    <p:extLst>
      <p:ext uri="{BB962C8B-B14F-4D97-AF65-F5344CB8AC3E}">
        <p14:creationId xmlns:p14="http://schemas.microsoft.com/office/powerpoint/2010/main" val="378307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B22C84-8314-4B41-9560-7050758A29DD}"/>
              </a:ext>
            </a:extLst>
          </p:cNvPr>
          <p:cNvSpPr>
            <a:spLocks noGrp="1"/>
          </p:cNvSpPr>
          <p:nvPr>
            <p:ph type="title"/>
          </p:nvPr>
        </p:nvSpPr>
        <p:spPr/>
        <p:txBody>
          <a:bodyPr/>
          <a:lstStyle/>
          <a:p>
            <a:r>
              <a:rPr lang="en-US" dirty="0"/>
              <a:t>More about </a:t>
            </a:r>
            <a:r>
              <a:rPr lang="en-US" dirty="0" err="1"/>
              <a:t>Wasm</a:t>
            </a:r>
            <a:endParaRPr lang="en-US" dirty="0"/>
          </a:p>
        </p:txBody>
      </p:sp>
      <p:sp>
        <p:nvSpPr>
          <p:cNvPr id="8" name="Объект 7">
            <a:extLst>
              <a:ext uri="{FF2B5EF4-FFF2-40B4-BE49-F238E27FC236}">
                <a16:creationId xmlns:a16="http://schemas.microsoft.com/office/drawing/2014/main" id="{1973B93B-C084-4ABA-873F-624CC6EF2FC6}"/>
              </a:ext>
            </a:extLst>
          </p:cNvPr>
          <p:cNvSpPr>
            <a:spLocks noGrp="1"/>
          </p:cNvSpPr>
          <p:nvPr>
            <p:ph sz="half" idx="1"/>
          </p:nvPr>
        </p:nvSpPr>
        <p:spPr>
          <a:xfrm>
            <a:off x="354501" y="1864311"/>
            <a:ext cx="4554850" cy="4272090"/>
          </a:xfrm>
        </p:spPr>
        <p:txBody>
          <a:bodyPr>
            <a:normAutofit fontScale="92500"/>
          </a:bodyPr>
          <a:lstStyle/>
          <a:p>
            <a:r>
              <a:rPr lang="en-US" dirty="0" err="1"/>
              <a:t>Wasm</a:t>
            </a:r>
            <a:r>
              <a:rPr lang="en-US" dirty="0"/>
              <a:t> is an instructions set that is formatted in a specific binary format. Any host that adheres to this specification is therefore capable of reading binaries and executing them either interpreted, or by compiling directly to machine language specific to the device. </a:t>
            </a:r>
            <a:r>
              <a:rPr lang="en-US" dirty="0" err="1"/>
              <a:t>Wasm</a:t>
            </a:r>
            <a:r>
              <a:rPr lang="en-US" dirty="0"/>
              <a:t> is akin to the common instructions set that .NET source code compiles to. Just like .NET, </a:t>
            </a:r>
            <a:r>
              <a:rPr lang="en-US" dirty="0" err="1"/>
              <a:t>Wasm</a:t>
            </a:r>
            <a:r>
              <a:rPr lang="en-US" dirty="0"/>
              <a:t> can be generated from higher languages such as C#.</a:t>
            </a:r>
          </a:p>
        </p:txBody>
      </p:sp>
      <p:pic>
        <p:nvPicPr>
          <p:cNvPr id="1026" name="Picture 2">
            <a:extLst>
              <a:ext uri="{FF2B5EF4-FFF2-40B4-BE49-F238E27FC236}">
                <a16:creationId xmlns:a16="http://schemas.microsoft.com/office/drawing/2014/main" id="{3C401F9D-1F4F-4B5E-9B94-68A3457B4F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95782" y="1935921"/>
            <a:ext cx="6924582" cy="404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18726D4-512E-4E7D-A99D-B2905AF5B1BF}"/>
              </a:ext>
            </a:extLst>
          </p:cNvPr>
          <p:cNvSpPr>
            <a:spLocks noGrp="1"/>
          </p:cNvSpPr>
          <p:nvPr>
            <p:ph type="title"/>
          </p:nvPr>
        </p:nvSpPr>
        <p:spPr>
          <a:xfrm>
            <a:off x="917228" y="609600"/>
            <a:ext cx="3932237" cy="597763"/>
          </a:xfrm>
        </p:spPr>
        <p:txBody>
          <a:bodyPr/>
          <a:lstStyle/>
          <a:p>
            <a:r>
              <a:rPr lang="en-US" dirty="0"/>
              <a:t>How and Why</a:t>
            </a:r>
          </a:p>
        </p:txBody>
      </p:sp>
      <p:sp>
        <p:nvSpPr>
          <p:cNvPr id="7" name="Объект 6">
            <a:extLst>
              <a:ext uri="{FF2B5EF4-FFF2-40B4-BE49-F238E27FC236}">
                <a16:creationId xmlns:a16="http://schemas.microsoft.com/office/drawing/2014/main" id="{6D1D8F41-8D93-453E-9ECC-2FCBE200AAE6}"/>
              </a:ext>
            </a:extLst>
          </p:cNvPr>
          <p:cNvSpPr>
            <a:spLocks noGrp="1"/>
          </p:cNvSpPr>
          <p:nvPr>
            <p:ph idx="1"/>
          </p:nvPr>
        </p:nvSpPr>
        <p:spPr>
          <a:xfrm>
            <a:off x="5212753" y="3724181"/>
            <a:ext cx="6189492" cy="2408650"/>
          </a:xfrm>
        </p:spPr>
        <p:txBody>
          <a:bodyPr>
            <a:normAutofit/>
          </a:bodyPr>
          <a:lstStyle/>
          <a:p>
            <a:r>
              <a:rPr lang="en-US" dirty="0"/>
              <a:t>Assembly typically refers to humanly readable languages that are similar to machine code. Machine code is what your processor understands, a bunch of numbers.</a:t>
            </a:r>
          </a:p>
        </p:txBody>
      </p:sp>
      <p:sp>
        <p:nvSpPr>
          <p:cNvPr id="8" name="Текст 7">
            <a:extLst>
              <a:ext uri="{FF2B5EF4-FFF2-40B4-BE49-F238E27FC236}">
                <a16:creationId xmlns:a16="http://schemas.microsoft.com/office/drawing/2014/main" id="{4D503B18-F414-425A-A6D2-008E7796EF68}"/>
              </a:ext>
            </a:extLst>
          </p:cNvPr>
          <p:cNvSpPr>
            <a:spLocks noGrp="1"/>
          </p:cNvSpPr>
          <p:nvPr>
            <p:ph type="body" sz="half" idx="2"/>
          </p:nvPr>
        </p:nvSpPr>
        <p:spPr>
          <a:xfrm>
            <a:off x="917228" y="1455937"/>
            <a:ext cx="3932237" cy="4536489"/>
          </a:xfrm>
        </p:spPr>
        <p:txBody>
          <a:bodyPr>
            <a:normAutofit lnSpcReduction="10000"/>
          </a:bodyPr>
          <a:lstStyle/>
          <a:p>
            <a:r>
              <a:rPr lang="en-US" dirty="0"/>
              <a:t>In every browser, whether you use Chrome, Firefox, Edge, or Safari, code is interpreted and executed by a JavaScript engine-which only runs JavaScript. Unfortunately, JavaScript is not ideal for every task we want to perform. That’s where </a:t>
            </a:r>
            <a:r>
              <a:rPr lang="en-US" dirty="0" err="1"/>
              <a:t>WebAssembly</a:t>
            </a:r>
            <a:r>
              <a:rPr lang="en-US" dirty="0"/>
              <a:t> steps in. </a:t>
            </a:r>
          </a:p>
          <a:p>
            <a:r>
              <a:rPr lang="en-US" dirty="0" err="1"/>
              <a:t>WebAssembly</a:t>
            </a:r>
            <a:r>
              <a:rPr lang="en-US" dirty="0"/>
              <a:t> is a new type of code that can be run in modern browsers. It was created to get better performance on the web. It’s a low-level binary format that has a small size, so it’s fast load and execute. You don’t write </a:t>
            </a:r>
            <a:r>
              <a:rPr lang="en-US" dirty="0" err="1"/>
              <a:t>WebAssembly</a:t>
            </a:r>
            <a:r>
              <a:rPr lang="en-US" dirty="0"/>
              <a:t>, you compile other higher level languages to it.</a:t>
            </a:r>
          </a:p>
        </p:txBody>
      </p:sp>
      <p:pic>
        <p:nvPicPr>
          <p:cNvPr id="2050" name="Picture 2">
            <a:extLst>
              <a:ext uri="{FF2B5EF4-FFF2-40B4-BE49-F238E27FC236}">
                <a16:creationId xmlns:a16="http://schemas.microsoft.com/office/drawing/2014/main" id="{C7AF0256-2E47-4715-9CFD-65E2EA9D2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514" y="511945"/>
            <a:ext cx="5495278" cy="272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8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47BFB865-A1B2-4866-BB2D-2C1FA3DF99EA}"/>
              </a:ext>
            </a:extLst>
          </p:cNvPr>
          <p:cNvSpPr>
            <a:spLocks noGrp="1"/>
          </p:cNvSpPr>
          <p:nvPr>
            <p:ph sz="half" idx="1"/>
          </p:nvPr>
        </p:nvSpPr>
        <p:spPr>
          <a:xfrm>
            <a:off x="450895" y="3429000"/>
            <a:ext cx="5106525" cy="3128052"/>
          </a:xfrm>
        </p:spPr>
        <p:txBody>
          <a:bodyPr>
            <a:normAutofit fontScale="92500" lnSpcReduction="10000"/>
          </a:bodyPr>
          <a:lstStyle/>
          <a:p>
            <a:r>
              <a:rPr lang="en-US" b="1" i="1" dirty="0"/>
              <a:t>Compiling source code for different processor architectures </a:t>
            </a:r>
          </a:p>
          <a:p>
            <a:pPr marL="0" indent="0">
              <a:buNone/>
            </a:pPr>
            <a:r>
              <a:rPr lang="en-US" b="1" i="1" dirty="0"/>
              <a:t>   </a:t>
            </a:r>
            <a:r>
              <a:rPr lang="en-US" dirty="0"/>
              <a:t>Despite its name, </a:t>
            </a:r>
            <a:r>
              <a:rPr lang="en-US" dirty="0" err="1"/>
              <a:t>WebAssembly</a:t>
            </a:r>
            <a:r>
              <a:rPr lang="en-US" dirty="0"/>
              <a:t> is not quite an assembly language because it’s not meant for any specific machine. It’s for the browsers, and when you’re delivering code to be executed in the browser, you don’t know what kinds of machines will your code be running.</a:t>
            </a:r>
            <a:endParaRPr lang="en-US" b="1" i="1" dirty="0"/>
          </a:p>
        </p:txBody>
      </p:sp>
      <p:sp>
        <p:nvSpPr>
          <p:cNvPr id="7" name="Объект 6">
            <a:extLst>
              <a:ext uri="{FF2B5EF4-FFF2-40B4-BE49-F238E27FC236}">
                <a16:creationId xmlns:a16="http://schemas.microsoft.com/office/drawing/2014/main" id="{125D6661-C581-4CC5-8809-999B3997A964}"/>
              </a:ext>
            </a:extLst>
          </p:cNvPr>
          <p:cNvSpPr>
            <a:spLocks noGrp="1"/>
          </p:cNvSpPr>
          <p:nvPr>
            <p:ph sz="half" idx="2"/>
          </p:nvPr>
        </p:nvSpPr>
        <p:spPr>
          <a:xfrm>
            <a:off x="5637320" y="292963"/>
            <a:ext cx="5257375" cy="2853648"/>
          </a:xfrm>
        </p:spPr>
        <p:txBody>
          <a:bodyPr>
            <a:normAutofit fontScale="92500" lnSpcReduction="10000"/>
          </a:bodyPr>
          <a:lstStyle/>
          <a:p>
            <a:r>
              <a:rPr lang="en-US" b="1" i="1" dirty="0"/>
              <a:t>Assembly languages and machine code</a:t>
            </a:r>
            <a:r>
              <a:rPr lang="en-US" dirty="0"/>
              <a:t> Every </a:t>
            </a:r>
            <a:r>
              <a:rPr lang="en-US" dirty="0" err="1"/>
              <a:t>highe</a:t>
            </a:r>
            <a:r>
              <a:rPr lang="en-US" dirty="0"/>
              <a:t> level programming language gets translated down to machine code in order to run on the processor. Different kinds of processor architectures need different machine code and different kinds of assembly for each of them.</a:t>
            </a:r>
          </a:p>
        </p:txBody>
      </p:sp>
      <p:pic>
        <p:nvPicPr>
          <p:cNvPr id="3074" name="Picture 2">
            <a:extLst>
              <a:ext uri="{FF2B5EF4-FFF2-40B4-BE49-F238E27FC236}">
                <a16:creationId xmlns:a16="http://schemas.microsoft.com/office/drawing/2014/main" id="{46023C4D-9F78-4159-8290-E0091DAF6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96" y="399494"/>
            <a:ext cx="4724786" cy="27471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9F9945C-9FD1-48C3-ADF1-D727FD27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543" y="3429000"/>
            <a:ext cx="5364186" cy="309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1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73B02E-4D6A-4001-A02F-37F7C8F9ED2B}"/>
              </a:ext>
            </a:extLst>
          </p:cNvPr>
          <p:cNvSpPr>
            <a:spLocks noGrp="1"/>
          </p:cNvSpPr>
          <p:nvPr>
            <p:ph sz="half" idx="1"/>
          </p:nvPr>
        </p:nvSpPr>
        <p:spPr>
          <a:xfrm>
            <a:off x="656343" y="3684234"/>
            <a:ext cx="5106004" cy="2994734"/>
          </a:xfrm>
        </p:spPr>
        <p:txBody>
          <a:bodyPr>
            <a:normAutofit lnSpcReduction="10000"/>
          </a:bodyPr>
          <a:lstStyle/>
          <a:p>
            <a:r>
              <a:rPr lang="en-US" b="1" i="1" dirty="0" err="1"/>
              <a:t>WebAssembly</a:t>
            </a:r>
            <a:r>
              <a:rPr lang="en-US" b="1" i="1" dirty="0"/>
              <a:t> textual and binary format</a:t>
            </a:r>
          </a:p>
          <a:p>
            <a:r>
              <a:rPr lang="en-US" dirty="0"/>
              <a:t>What </a:t>
            </a:r>
            <a:r>
              <a:rPr lang="en-US" dirty="0" err="1"/>
              <a:t>WebAssembly</a:t>
            </a:r>
            <a:r>
              <a:rPr lang="en-US" dirty="0"/>
              <a:t> enables you to do is to take things like C, C++ or Rust code and compile it into what is called a </a:t>
            </a:r>
            <a:r>
              <a:rPr lang="en-US" dirty="0" err="1"/>
              <a:t>WebAssembly</a:t>
            </a:r>
            <a:r>
              <a:rPr lang="en-US" dirty="0"/>
              <a:t> module. You can load that into your web application and call it from </a:t>
            </a:r>
            <a:r>
              <a:rPr lang="en-US" dirty="0" err="1"/>
              <a:t>Javascript</a:t>
            </a:r>
            <a:r>
              <a:rPr lang="en-US" dirty="0"/>
              <a:t>.</a:t>
            </a:r>
          </a:p>
        </p:txBody>
      </p:sp>
      <p:sp>
        <p:nvSpPr>
          <p:cNvPr id="4" name="Объект 3">
            <a:extLst>
              <a:ext uri="{FF2B5EF4-FFF2-40B4-BE49-F238E27FC236}">
                <a16:creationId xmlns:a16="http://schemas.microsoft.com/office/drawing/2014/main" id="{B9D23557-FF25-4931-BD7D-6521E5F31C28}"/>
              </a:ext>
            </a:extLst>
          </p:cNvPr>
          <p:cNvSpPr>
            <a:spLocks noGrp="1"/>
          </p:cNvSpPr>
          <p:nvPr>
            <p:ph sz="half" idx="2"/>
          </p:nvPr>
        </p:nvSpPr>
        <p:spPr>
          <a:xfrm>
            <a:off x="5948039" y="215132"/>
            <a:ext cx="5861057" cy="2909808"/>
          </a:xfrm>
        </p:spPr>
        <p:txBody>
          <a:bodyPr>
            <a:normAutofit lnSpcReduction="10000"/>
          </a:bodyPr>
          <a:lstStyle/>
          <a:p>
            <a:r>
              <a:rPr lang="en-US" b="1" i="1" dirty="0" err="1"/>
              <a:t>WebAssembly</a:t>
            </a:r>
            <a:r>
              <a:rPr lang="en-US" b="1" i="1" dirty="0"/>
              <a:t> as an intermediary compiler target</a:t>
            </a:r>
          </a:p>
          <a:p>
            <a:r>
              <a:rPr lang="en-US" dirty="0" err="1"/>
              <a:t>WebAssembly</a:t>
            </a:r>
            <a:r>
              <a:rPr lang="en-US" dirty="0"/>
              <a:t> is a language for a conceptual machine that’s the least common denominator of the popular real world hardware. When the browser downloads the </a:t>
            </a:r>
            <a:r>
              <a:rPr lang="en-US" dirty="0" err="1"/>
              <a:t>WebAssembly</a:t>
            </a:r>
            <a:r>
              <a:rPr lang="en-US" dirty="0"/>
              <a:t> code it can quickly turn it to any machine’s assembly.</a:t>
            </a:r>
          </a:p>
        </p:txBody>
      </p:sp>
      <p:pic>
        <p:nvPicPr>
          <p:cNvPr id="4098" name="Picture 2">
            <a:extLst>
              <a:ext uri="{FF2B5EF4-FFF2-40B4-BE49-F238E27FC236}">
                <a16:creationId xmlns:a16="http://schemas.microsoft.com/office/drawing/2014/main" id="{6513E336-A82B-4641-BA72-DFBBA6F0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00" y="300654"/>
            <a:ext cx="4519339" cy="32280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889526-35AB-4EE8-AA05-8CD8A765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28753"/>
            <a:ext cx="5767191" cy="299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4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F13A8-790D-490D-8754-9C9CF4E04425}"/>
              </a:ext>
            </a:extLst>
          </p:cNvPr>
          <p:cNvSpPr>
            <a:spLocks noGrp="1"/>
          </p:cNvSpPr>
          <p:nvPr>
            <p:ph type="title"/>
          </p:nvPr>
        </p:nvSpPr>
        <p:spPr/>
        <p:txBody>
          <a:bodyPr/>
          <a:lstStyle/>
          <a:p>
            <a:r>
              <a:rPr lang="en-US" dirty="0"/>
              <a:t>Why we need </a:t>
            </a:r>
            <a:r>
              <a:rPr lang="en-US" dirty="0" err="1"/>
              <a:t>WebAssembly</a:t>
            </a:r>
            <a:endParaRPr lang="en-US" dirty="0"/>
          </a:p>
        </p:txBody>
      </p:sp>
      <p:sp>
        <p:nvSpPr>
          <p:cNvPr id="5" name="Объект 4">
            <a:extLst>
              <a:ext uri="{FF2B5EF4-FFF2-40B4-BE49-F238E27FC236}">
                <a16:creationId xmlns:a16="http://schemas.microsoft.com/office/drawing/2014/main" id="{D9215480-29D7-461C-B1E5-5E68D8D4C221}"/>
              </a:ext>
            </a:extLst>
          </p:cNvPr>
          <p:cNvSpPr>
            <a:spLocks noGrp="1"/>
          </p:cNvSpPr>
          <p:nvPr>
            <p:ph idx="1"/>
          </p:nvPr>
        </p:nvSpPr>
        <p:spPr>
          <a:xfrm>
            <a:off x="913795" y="2096064"/>
            <a:ext cx="10353762" cy="4152336"/>
          </a:xfrm>
        </p:spPr>
        <p:txBody>
          <a:bodyPr>
            <a:normAutofit fontScale="92500" lnSpcReduction="20000"/>
          </a:bodyPr>
          <a:lstStyle/>
          <a:p>
            <a:r>
              <a:rPr lang="en-US" dirty="0"/>
              <a:t>Think about the cases where you need to use software outside of the browser: video games, video editing, 3D rendering, or music production. These applications do a lot of calculations and require a high degree of performance. That kind of performance is hard to get from JavaScript. JavaScript started as a simple scripting language meant to bring some interactivity to the web full of lightweight hypertext documents. It was designed to be easy to learn and write, but it wasn’t designed to be fast. Over the years, browsers added optimizations in the way they interpret JavaScript that brought major performance improvements. As it got faster, the list of things that you could do in the browser started expanding. New APIs brought things like interactive graphics, video streaming, offline browsing and many more. In turn, more and more rich applications, that were previously native-only, started coming to the web. Today you can easily edit documents and send emails from a browser, but there are areas where JavaScript performance is still a struggle.</a:t>
            </a:r>
          </a:p>
        </p:txBody>
      </p:sp>
    </p:spTree>
    <p:extLst>
      <p:ext uri="{BB962C8B-B14F-4D97-AF65-F5344CB8AC3E}">
        <p14:creationId xmlns:p14="http://schemas.microsoft.com/office/powerpoint/2010/main" val="326522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023F9-2B84-43C6-85A7-E966307A0DE8}"/>
              </a:ext>
            </a:extLst>
          </p:cNvPr>
          <p:cNvSpPr>
            <a:spLocks noGrp="1"/>
          </p:cNvSpPr>
          <p:nvPr>
            <p:ph type="title"/>
          </p:nvPr>
        </p:nvSpPr>
        <p:spPr/>
        <p:txBody>
          <a:bodyPr/>
          <a:lstStyle/>
          <a:p>
            <a:r>
              <a:rPr lang="en-US" dirty="0"/>
              <a:t>How to use </a:t>
            </a:r>
            <a:r>
              <a:rPr lang="en-US" dirty="0" err="1"/>
              <a:t>WebAssembly</a:t>
            </a:r>
            <a:r>
              <a:rPr lang="en-US" dirty="0"/>
              <a:t> with Go in the browser</a:t>
            </a:r>
          </a:p>
        </p:txBody>
      </p:sp>
      <p:sp>
        <p:nvSpPr>
          <p:cNvPr id="3" name="Объект 2">
            <a:extLst>
              <a:ext uri="{FF2B5EF4-FFF2-40B4-BE49-F238E27FC236}">
                <a16:creationId xmlns:a16="http://schemas.microsoft.com/office/drawing/2014/main" id="{9B5DFEE1-3DCC-4487-8E1B-67201598E49A}"/>
              </a:ext>
            </a:extLst>
          </p:cNvPr>
          <p:cNvSpPr>
            <a:spLocks noGrp="1"/>
          </p:cNvSpPr>
          <p:nvPr>
            <p:ph idx="1"/>
          </p:nvPr>
        </p:nvSpPr>
        <p:spPr>
          <a:xfrm>
            <a:off x="913795" y="2096063"/>
            <a:ext cx="10353762" cy="2067564"/>
          </a:xfrm>
        </p:spPr>
        <p:txBody>
          <a:bodyPr>
            <a:normAutofit/>
          </a:bodyPr>
          <a:lstStyle/>
          <a:p>
            <a:r>
              <a:rPr lang="en-US" dirty="0"/>
              <a:t>We will be making a simple Go hashing program, were we can SHA512 hash values with Go in the browser.</a:t>
            </a:r>
          </a:p>
          <a:p>
            <a:pPr marL="0" indent="0">
              <a:buNone/>
            </a:pPr>
            <a:endParaRPr lang="en-US" dirty="0"/>
          </a:p>
          <a:p>
            <a:r>
              <a:rPr lang="en-US" dirty="0"/>
              <a:t>Let’s start with the directory structure:</a:t>
            </a:r>
          </a:p>
        </p:txBody>
      </p:sp>
      <p:sp>
        <p:nvSpPr>
          <p:cNvPr id="5" name="Прямоугольник 4">
            <a:extLst>
              <a:ext uri="{FF2B5EF4-FFF2-40B4-BE49-F238E27FC236}">
                <a16:creationId xmlns:a16="http://schemas.microsoft.com/office/drawing/2014/main" id="{62B7A8CB-D93D-4928-921D-81DE90349379}"/>
              </a:ext>
            </a:extLst>
          </p:cNvPr>
          <p:cNvSpPr/>
          <p:nvPr/>
        </p:nvSpPr>
        <p:spPr>
          <a:xfrm>
            <a:off x="1215636" y="4095169"/>
            <a:ext cx="6096000" cy="1477328"/>
          </a:xfrm>
          <a:prstGeom prst="rect">
            <a:avLst/>
          </a:prstGeom>
        </p:spPr>
        <p:txBody>
          <a:bodyPr>
            <a:spAutoFit/>
          </a:bodyPr>
          <a:lstStyle/>
          <a:p>
            <a:r>
              <a:rPr lang="en-US" dirty="0"/>
              <a:t>go-</a:t>
            </a:r>
            <a:r>
              <a:rPr lang="en-US" dirty="0" err="1"/>
              <a:t>wasm</a:t>
            </a:r>
            <a:r>
              <a:rPr lang="en-US" dirty="0"/>
              <a:t>-example</a:t>
            </a:r>
          </a:p>
          <a:p>
            <a:r>
              <a:rPr lang="en-US" dirty="0"/>
              <a:t>    ├── static</a:t>
            </a:r>
          </a:p>
          <a:p>
            <a:r>
              <a:rPr lang="en-US" dirty="0"/>
              <a:t>    └── </a:t>
            </a:r>
            <a:r>
              <a:rPr lang="en-US" dirty="0" err="1"/>
              <a:t>cmd</a:t>
            </a:r>
            <a:endParaRPr lang="en-US" dirty="0"/>
          </a:p>
          <a:p>
            <a:r>
              <a:rPr lang="en-US" dirty="0"/>
              <a:t>        ├── server</a:t>
            </a:r>
          </a:p>
          <a:p>
            <a:r>
              <a:rPr lang="en-US" dirty="0"/>
              <a:t>        └── </a:t>
            </a:r>
            <a:r>
              <a:rPr lang="en-US" dirty="0" err="1"/>
              <a:t>wasm</a:t>
            </a:r>
            <a:endParaRPr lang="en-US" dirty="0"/>
          </a:p>
        </p:txBody>
      </p:sp>
    </p:spTree>
    <p:extLst>
      <p:ext uri="{BB962C8B-B14F-4D97-AF65-F5344CB8AC3E}">
        <p14:creationId xmlns:p14="http://schemas.microsoft.com/office/powerpoint/2010/main" val="279252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2FA09A-5AFE-4A03-9D01-2B491F7BA615}"/>
              </a:ext>
            </a:extLst>
          </p:cNvPr>
          <p:cNvSpPr>
            <a:spLocks noGrp="1"/>
          </p:cNvSpPr>
          <p:nvPr>
            <p:ph idx="1"/>
          </p:nvPr>
        </p:nvSpPr>
        <p:spPr>
          <a:xfrm>
            <a:off x="913795" y="568171"/>
            <a:ext cx="10353762" cy="932155"/>
          </a:xfrm>
        </p:spPr>
        <p:txBody>
          <a:bodyPr/>
          <a:lstStyle/>
          <a:p>
            <a:r>
              <a:rPr lang="en-US" dirty="0"/>
              <a:t>Create a </a:t>
            </a:r>
            <a:r>
              <a:rPr lang="en-US" dirty="0" err="1"/>
              <a:t>main.go</a:t>
            </a:r>
            <a:r>
              <a:rPr lang="en-US" dirty="0"/>
              <a:t> file in go-</a:t>
            </a:r>
            <a:r>
              <a:rPr lang="en-US" dirty="0" err="1"/>
              <a:t>wasm</a:t>
            </a:r>
            <a:r>
              <a:rPr lang="en-US" dirty="0"/>
              <a:t>-example/</a:t>
            </a:r>
            <a:r>
              <a:rPr lang="en-US" dirty="0" err="1"/>
              <a:t>cmd</a:t>
            </a:r>
            <a:r>
              <a:rPr lang="en-US" dirty="0"/>
              <a:t>/</a:t>
            </a:r>
            <a:r>
              <a:rPr lang="en-US" dirty="0" err="1"/>
              <a:t>wasm</a:t>
            </a:r>
            <a:r>
              <a:rPr lang="en-US" dirty="0"/>
              <a:t> and add the following code to it:</a:t>
            </a:r>
          </a:p>
        </p:txBody>
      </p:sp>
      <p:sp>
        <p:nvSpPr>
          <p:cNvPr id="5" name="Прямоугольник 4">
            <a:extLst>
              <a:ext uri="{FF2B5EF4-FFF2-40B4-BE49-F238E27FC236}">
                <a16:creationId xmlns:a16="http://schemas.microsoft.com/office/drawing/2014/main" id="{D4E167E0-E5E5-4D44-BA0C-557D67B3E422}"/>
              </a:ext>
            </a:extLst>
          </p:cNvPr>
          <p:cNvSpPr/>
          <p:nvPr/>
        </p:nvSpPr>
        <p:spPr>
          <a:xfrm>
            <a:off x="2086847" y="1411265"/>
            <a:ext cx="8007658" cy="5078313"/>
          </a:xfrm>
          <a:prstGeom prst="rect">
            <a:avLst/>
          </a:prstGeom>
        </p:spPr>
        <p:txBody>
          <a:bodyPr wrap="square">
            <a:spAutoFit/>
          </a:bodyPr>
          <a:lstStyle/>
          <a:p>
            <a:r>
              <a:rPr lang="en-US" dirty="0"/>
              <a:t>package main</a:t>
            </a:r>
          </a:p>
          <a:p>
            <a:r>
              <a:rPr lang="en-US" dirty="0"/>
              <a:t>import (</a:t>
            </a:r>
          </a:p>
          <a:p>
            <a:r>
              <a:rPr lang="en-US" dirty="0"/>
              <a:t>    "crypto"</a:t>
            </a:r>
          </a:p>
          <a:p>
            <a:r>
              <a:rPr lang="en-US" dirty="0"/>
              <a:t>    _ "crypto/sha512"</a:t>
            </a:r>
          </a:p>
          <a:p>
            <a:r>
              <a:rPr lang="en-US" dirty="0"/>
              <a:t>    "encoding/hex"</a:t>
            </a:r>
          </a:p>
          <a:p>
            <a:r>
              <a:rPr lang="en-US" dirty="0"/>
              <a:t>    "</a:t>
            </a:r>
            <a:r>
              <a:rPr lang="en-US" dirty="0" err="1"/>
              <a:t>fmt</a:t>
            </a:r>
            <a:r>
              <a:rPr lang="en-US" dirty="0"/>
              <a:t>"</a:t>
            </a:r>
          </a:p>
          <a:p>
            <a:r>
              <a:rPr lang="en-US" dirty="0"/>
              <a:t>    "</a:t>
            </a:r>
            <a:r>
              <a:rPr lang="en-US" dirty="0" err="1"/>
              <a:t>syscall</a:t>
            </a:r>
            <a:r>
              <a:rPr lang="en-US" dirty="0"/>
              <a:t>/</a:t>
            </a:r>
            <a:r>
              <a:rPr lang="en-US" dirty="0" err="1"/>
              <a:t>js</a:t>
            </a:r>
            <a:r>
              <a:rPr lang="en-US" dirty="0"/>
              <a:t>"</a:t>
            </a:r>
          </a:p>
          <a:p>
            <a:r>
              <a:rPr lang="en-US" dirty="0"/>
              <a:t>)</a:t>
            </a:r>
          </a:p>
          <a:p>
            <a:r>
              <a:rPr lang="en-US" dirty="0" err="1"/>
              <a:t>func</a:t>
            </a:r>
            <a:r>
              <a:rPr lang="en-US" dirty="0"/>
              <a:t> main() {</a:t>
            </a:r>
          </a:p>
          <a:p>
            <a:r>
              <a:rPr lang="en-US" dirty="0"/>
              <a:t>    done := make(</a:t>
            </a:r>
            <a:r>
              <a:rPr lang="en-US" dirty="0" err="1"/>
              <a:t>chan</a:t>
            </a:r>
            <a:r>
              <a:rPr lang="en-US" dirty="0"/>
              <a:t> struct{}, 0)</a:t>
            </a:r>
          </a:p>
          <a:p>
            <a:r>
              <a:rPr lang="en-US" dirty="0"/>
              <a:t>    </a:t>
            </a:r>
            <a:r>
              <a:rPr lang="en-US" dirty="0" err="1"/>
              <a:t>js.Global</a:t>
            </a:r>
            <a:r>
              <a:rPr lang="en-US" dirty="0"/>
              <a:t>().Set("</a:t>
            </a:r>
            <a:r>
              <a:rPr lang="en-US" dirty="0" err="1"/>
              <a:t>wasmHash</a:t>
            </a:r>
            <a:r>
              <a:rPr lang="en-US" dirty="0"/>
              <a:t>", </a:t>
            </a:r>
            <a:r>
              <a:rPr lang="en-US" dirty="0" err="1"/>
              <a:t>js.FuncOf</a:t>
            </a:r>
            <a:r>
              <a:rPr lang="en-US" dirty="0"/>
              <a:t>(hash))</a:t>
            </a:r>
          </a:p>
          <a:p>
            <a:r>
              <a:rPr lang="en-US" dirty="0"/>
              <a:t>    &lt;-done</a:t>
            </a:r>
          </a:p>
          <a:p>
            <a:r>
              <a:rPr lang="en-US" dirty="0"/>
              <a:t>}</a:t>
            </a:r>
          </a:p>
          <a:p>
            <a:r>
              <a:rPr lang="en-US" dirty="0" err="1"/>
              <a:t>func</a:t>
            </a:r>
            <a:r>
              <a:rPr lang="en-US" dirty="0"/>
              <a:t> hash(this </a:t>
            </a:r>
            <a:r>
              <a:rPr lang="en-US" dirty="0" err="1"/>
              <a:t>js.Value</a:t>
            </a:r>
            <a:r>
              <a:rPr lang="en-US" dirty="0"/>
              <a:t>, </a:t>
            </a:r>
            <a:r>
              <a:rPr lang="en-US" dirty="0" err="1"/>
              <a:t>args</a:t>
            </a:r>
            <a:r>
              <a:rPr lang="en-US" dirty="0"/>
              <a:t> []</a:t>
            </a:r>
            <a:r>
              <a:rPr lang="en-US" dirty="0" err="1"/>
              <a:t>js.Value</a:t>
            </a:r>
            <a:r>
              <a:rPr lang="en-US" dirty="0"/>
              <a:t>) interface{} {</a:t>
            </a:r>
          </a:p>
          <a:p>
            <a:r>
              <a:rPr lang="en-US" dirty="0"/>
              <a:t>    h := crypto.SHA512.New()</a:t>
            </a:r>
          </a:p>
          <a:p>
            <a:r>
              <a:rPr lang="en-US" dirty="0"/>
              <a:t>    </a:t>
            </a:r>
            <a:r>
              <a:rPr lang="en-US" dirty="0" err="1"/>
              <a:t>h.Write</a:t>
            </a:r>
            <a:r>
              <a:rPr lang="en-US" dirty="0"/>
              <a:t>([]byte(</a:t>
            </a:r>
            <a:r>
              <a:rPr lang="en-US" dirty="0" err="1"/>
              <a:t>args</a:t>
            </a:r>
            <a:r>
              <a:rPr lang="en-US" dirty="0"/>
              <a:t>[0].String()))</a:t>
            </a:r>
          </a:p>
          <a:p>
            <a:r>
              <a:rPr lang="en-US" dirty="0"/>
              <a:t>    return </a:t>
            </a:r>
            <a:r>
              <a:rPr lang="en-US" dirty="0" err="1"/>
              <a:t>hex.EncodeToString</a:t>
            </a:r>
            <a:r>
              <a:rPr lang="en-US" dirty="0"/>
              <a:t>(</a:t>
            </a:r>
            <a:r>
              <a:rPr lang="en-US" dirty="0" err="1"/>
              <a:t>h.Sum</a:t>
            </a:r>
            <a:r>
              <a:rPr lang="en-US" dirty="0"/>
              <a:t>(nil))</a:t>
            </a:r>
          </a:p>
          <a:p>
            <a:r>
              <a:rPr lang="en-US" dirty="0"/>
              <a:t>}</a:t>
            </a:r>
          </a:p>
        </p:txBody>
      </p:sp>
    </p:spTree>
    <p:extLst>
      <p:ext uri="{BB962C8B-B14F-4D97-AF65-F5344CB8AC3E}">
        <p14:creationId xmlns:p14="http://schemas.microsoft.com/office/powerpoint/2010/main" val="2392570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Дамаск</Template>
  <TotalTime>94</TotalTime>
  <Words>1146</Words>
  <Application>Microsoft Office PowerPoint</Application>
  <PresentationFormat>Широкоэкранный</PresentationFormat>
  <Paragraphs>59</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Bookman Old Style</vt:lpstr>
      <vt:lpstr>Rockwell</vt:lpstr>
      <vt:lpstr>Damask</vt:lpstr>
      <vt:lpstr>Wasm+Golang</vt:lpstr>
      <vt:lpstr>What is wasm</vt:lpstr>
      <vt:lpstr>More about Wasm</vt:lpstr>
      <vt:lpstr>How and Why</vt:lpstr>
      <vt:lpstr>Презентация PowerPoint</vt:lpstr>
      <vt:lpstr>Презентация PowerPoint</vt:lpstr>
      <vt:lpstr>Why we need WebAssembly</vt:lpstr>
      <vt:lpstr>How to use WebAssembly with Go in the browser</vt:lpstr>
      <vt:lpstr>Презентация PowerPoint</vt:lpstr>
      <vt:lpstr>Презентация PowerPoint</vt:lpstr>
      <vt:lpstr>You can see whole of code from  go-wasm-example directory…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Wasm+Golang</dc:title>
  <dc:creator>Javokhir Nematov</dc:creator>
  <cp:lastModifiedBy>Javokhir Nematov</cp:lastModifiedBy>
  <cp:revision>2</cp:revision>
  <dcterms:created xsi:type="dcterms:W3CDTF">2023-06-08T02:28:41Z</dcterms:created>
  <dcterms:modified xsi:type="dcterms:W3CDTF">2023-06-08T04:03:17Z</dcterms:modified>
</cp:coreProperties>
</file>