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oke Valentine" initials="BV" lastIdx="2" clrIdx="0">
    <p:extLst>
      <p:ext uri="{19B8F6BF-5375-455C-9EA6-DF929625EA0E}">
        <p15:presenceInfo xmlns:p15="http://schemas.microsoft.com/office/powerpoint/2012/main" userId="Brooke Valent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64A5-4AA8-4AB0-989D-C51C2027342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FC06A-D27A-42AB-91F9-5A7621F7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FC06A-D27A-42AB-91F9-5A7621F77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3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FC06A-D27A-42AB-91F9-5A7621F77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FC06A-D27A-42AB-91F9-5A7621F77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FC06A-D27A-42AB-91F9-5A7621F77F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FC06A-D27A-42AB-91F9-5A7621F77F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FC06A-D27A-42AB-91F9-5A7621F77F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730A-0632-4943-99ED-5CE323CAB3C7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9EBE-8B6F-4406-9017-9A3C1A9CE5EE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0C49-6123-4BE1-9677-984420E7107D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FF49-BC20-46EC-8DA8-9688D598A279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43DF52-81DE-4401-866E-13B3E3948DE3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805E-CDEE-413F-BCB5-04F96F650533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1E31-9A16-4601-97E4-A5725353979D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22F3-087E-42B2-B263-18C8F9DF9009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521C-9C3C-4ABC-B569-FFBB8183ED26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F28-56A1-49A0-9C86-869059F64219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4F56-0259-4FDC-9AC4-B3852A4749C5}" type="datetime1">
              <a:rPr lang="en-US" smtClean="0"/>
              <a:t>5/21/2024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3B59E0-146F-4BAB-BDDF-4E017E089D4A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166046216300783" TargetMode="External"/><Relationship Id="rId7" Type="http://schemas.openxmlformats.org/officeDocument/2006/relationships/hyperlink" Target="https://www.worldometers.info/co2-emissions/co2-emissions-by-count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stmonday.org/ojs/index.php/fm/article/view/12678/10818" TargetMode="External"/><Relationship Id="rId5" Type="http://schemas.openxmlformats.org/officeDocument/2006/relationships/hyperlink" Target="https://www.sciencedirect.com/science/article/abs/pii/S0959378019307009" TargetMode="External"/><Relationship Id="rId4" Type="http://schemas.openxmlformats.org/officeDocument/2006/relationships/hyperlink" Target="https://unsplash.com/photos/person-using-laptop-computer-Hcfwew744z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C7E2-A5BD-4AA3-B8D3-B7B150E77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920" y="2189479"/>
            <a:ext cx="7328747" cy="1395307"/>
          </a:xfrm>
        </p:spPr>
        <p:txBody>
          <a:bodyPr/>
          <a:lstStyle/>
          <a:p>
            <a:pPr algn="ctr"/>
            <a:r>
              <a:rPr lang="en-US" dirty="0"/>
              <a:t>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29413-9477-49CB-BF87-E7BCEFB3A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617" y="3429000"/>
            <a:ext cx="6633034" cy="106984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&amp; THE RISE OF MISINFORMATION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BBC25-C457-4A9D-920B-B33E1E55ED83}"/>
              </a:ext>
            </a:extLst>
          </p:cNvPr>
          <p:cNvSpPr txBox="1"/>
          <p:nvPr/>
        </p:nvSpPr>
        <p:spPr>
          <a:xfrm>
            <a:off x="4720270" y="5738369"/>
            <a:ext cx="275145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Beatrice Valentine | May 2024</a:t>
            </a:r>
          </a:p>
        </p:txBody>
      </p:sp>
    </p:spTree>
    <p:extLst>
      <p:ext uri="{BB962C8B-B14F-4D97-AF65-F5344CB8AC3E}">
        <p14:creationId xmlns:p14="http://schemas.microsoft.com/office/powerpoint/2010/main" val="196982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CDE6-C727-4277-A3F2-EA39E06D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4548-9C5B-4FA5-9FFD-BFA2FBFF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Greenhouse gas emissions around the world</a:t>
            </a:r>
          </a:p>
          <a:p>
            <a:pPr>
              <a:lnSpc>
                <a:spcPct val="200000"/>
              </a:lnSpc>
            </a:pPr>
            <a:r>
              <a:rPr lang="en-US" dirty="0"/>
              <a:t>Canada’s impact on pollution levels</a:t>
            </a:r>
          </a:p>
          <a:p>
            <a:pPr>
              <a:lnSpc>
                <a:spcPct val="200000"/>
              </a:lnSpc>
            </a:pPr>
            <a:r>
              <a:rPr lang="en-US" dirty="0"/>
              <a:t>Generational effects of social media use</a:t>
            </a: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039524CD-BCE0-4AAE-AA31-84FF38ADFDFB}"/>
              </a:ext>
            </a:extLst>
          </p:cNvPr>
          <p:cNvSpPr/>
          <p:nvPr/>
        </p:nvSpPr>
        <p:spPr>
          <a:xfrm rot="1068108">
            <a:off x="7532832" y="430607"/>
            <a:ext cx="3329263" cy="3329263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488D730-A651-47E9-86F5-9937F6BE2457}"/>
              </a:ext>
            </a:extLst>
          </p:cNvPr>
          <p:cNvSpPr/>
          <p:nvPr/>
        </p:nvSpPr>
        <p:spPr>
          <a:xfrm rot="11201102">
            <a:off x="8218386" y="5347577"/>
            <a:ext cx="1053217" cy="67733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5168147-5390-4395-8330-92129A111189}"/>
              </a:ext>
            </a:extLst>
          </p:cNvPr>
          <p:cNvSpPr/>
          <p:nvPr/>
        </p:nvSpPr>
        <p:spPr>
          <a:xfrm rot="11201102">
            <a:off x="8871005" y="4141781"/>
            <a:ext cx="1987792" cy="103461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D5CD-6076-4AF0-8074-63EFD398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771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6BADCFD1-EE9E-4C32-9D80-84B8E4C3B449}"/>
              </a:ext>
            </a:extLst>
          </p:cNvPr>
          <p:cNvSpPr/>
          <p:nvPr/>
        </p:nvSpPr>
        <p:spPr>
          <a:xfrm>
            <a:off x="3386667" y="1875366"/>
            <a:ext cx="7509932" cy="3107267"/>
          </a:xfrm>
          <a:prstGeom prst="upArrowCallout">
            <a:avLst>
              <a:gd name="adj1" fmla="val 36785"/>
              <a:gd name="adj2" fmla="val 28138"/>
              <a:gd name="adj3" fmla="val 22547"/>
              <a:gd name="adj4" fmla="val 74167"/>
            </a:avLst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C3ECA-4272-4A1F-819B-D4B7FEB8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Pollution Around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584F-C4C4-43B5-A5D0-95411AF8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Highest CO2 per capita: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China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USA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1AEB9-AB63-4480-87AE-1FA0B5EE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3B3EADA4-0F75-4244-9D91-EF3CC8F814B6}"/>
              </a:ext>
            </a:extLst>
          </p:cNvPr>
          <p:cNvSpPr/>
          <p:nvPr/>
        </p:nvSpPr>
        <p:spPr>
          <a:xfrm>
            <a:off x="3767645" y="5105401"/>
            <a:ext cx="5918223" cy="1066799"/>
          </a:xfrm>
          <a:prstGeom prst="downArrowCallout">
            <a:avLst>
              <a:gd name="adj1" fmla="val 99580"/>
              <a:gd name="adj2" fmla="val 83503"/>
              <a:gd name="adj3" fmla="val 37698"/>
              <a:gd name="adj4" fmla="val 54660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6FDB07-D564-495E-945F-5A5F30F59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7807"/>
              </p:ext>
            </p:extLst>
          </p:nvPr>
        </p:nvGraphicFramePr>
        <p:xfrm>
          <a:off x="3510645" y="2804320"/>
          <a:ext cx="7258957" cy="2038613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059514">
                  <a:extLst>
                    <a:ext uri="{9D8B030D-6E8A-4147-A177-3AD203B41FA5}">
                      <a16:colId xmlns:a16="http://schemas.microsoft.com/office/drawing/2014/main" val="2722714264"/>
                    </a:ext>
                  </a:extLst>
                </a:gridCol>
                <a:gridCol w="1748858">
                  <a:extLst>
                    <a:ext uri="{9D8B030D-6E8A-4147-A177-3AD203B41FA5}">
                      <a16:colId xmlns:a16="http://schemas.microsoft.com/office/drawing/2014/main" val="271951707"/>
                    </a:ext>
                  </a:extLst>
                </a:gridCol>
                <a:gridCol w="1679141">
                  <a:extLst>
                    <a:ext uri="{9D8B030D-6E8A-4147-A177-3AD203B41FA5}">
                      <a16:colId xmlns:a16="http://schemas.microsoft.com/office/drawing/2014/main" val="2983146557"/>
                    </a:ext>
                  </a:extLst>
                </a:gridCol>
                <a:gridCol w="1771444">
                  <a:extLst>
                    <a:ext uri="{9D8B030D-6E8A-4147-A177-3AD203B41FA5}">
                      <a16:colId xmlns:a16="http://schemas.microsoft.com/office/drawing/2014/main" val="2247603229"/>
                    </a:ext>
                  </a:extLst>
                </a:gridCol>
              </a:tblGrid>
              <a:tr h="47007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</a:rPr>
                        <a:t>China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</a:rPr>
                        <a:t>USA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  <a:effectLst/>
                        </a:rPr>
                        <a:t>India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647993"/>
                  </a:ext>
                </a:extLst>
              </a:tr>
              <a:tr h="50396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CO2 Emissions</a:t>
                      </a: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10,432,751,400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5,011,686,600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2,533,638,100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453722"/>
                  </a:ext>
                </a:extLst>
              </a:tr>
              <a:tr h="53228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</a:t>
                      </a: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1,401,889,681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327,210,198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1,338,636,340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46298"/>
                  </a:ext>
                </a:extLst>
              </a:tr>
              <a:tr h="53228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of  World</a:t>
                      </a: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29.18%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14.02%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7.09%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909" marR="9190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7411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2F64D1-74CD-45F7-A94F-F4ECA6D661FA}"/>
              </a:ext>
            </a:extLst>
          </p:cNvPr>
          <p:cNvSpPr txBox="1"/>
          <p:nvPr/>
        </p:nvSpPr>
        <p:spPr>
          <a:xfrm>
            <a:off x="3767645" y="5187863"/>
            <a:ext cx="591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Greenland emits the lowest amount of CO2 per capita.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14F85-715D-495C-938A-B141C4932120}"/>
              </a:ext>
            </a:extLst>
          </p:cNvPr>
          <p:cNvSpPr txBox="1"/>
          <p:nvPr/>
        </p:nvSpPr>
        <p:spPr>
          <a:xfrm>
            <a:off x="7787974" y="5742146"/>
            <a:ext cx="286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  <a:latin typeface="+mj-lt"/>
              </a:rPr>
              <a:t>Worldwide CO2 Emissions in 2016 </a:t>
            </a:r>
            <a:r>
              <a:rPr lang="en-US" sz="1200" i="1" dirty="0">
                <a:solidFill>
                  <a:schemeClr val="accent5"/>
                </a:solidFill>
                <a:latin typeface="+mj-lt"/>
              </a:rPr>
              <a:t>(</a:t>
            </a:r>
            <a:r>
              <a:rPr lang="en-US" sz="1200" i="1" dirty="0" err="1">
                <a:solidFill>
                  <a:schemeClr val="accent5"/>
                </a:solidFill>
                <a:latin typeface="+mj-lt"/>
              </a:rPr>
              <a:t>Worldometer</a:t>
            </a:r>
            <a:r>
              <a:rPr lang="en-US" sz="1200" i="1" dirty="0">
                <a:solidFill>
                  <a:schemeClr val="accent5"/>
                </a:solidFill>
                <a:latin typeface="+mj-lt"/>
              </a:rPr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378072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A93B-09D0-45CA-B490-958E755B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Canada’s Impact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30BA06-9F9D-4868-A73D-F037BBEC4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268" y="2403195"/>
            <a:ext cx="3937210" cy="3280972"/>
          </a:xfrm>
        </p:spPr>
        <p:txBody>
          <a:bodyPr>
            <a:normAutofit/>
          </a:bodyPr>
          <a:lstStyle/>
          <a:p>
            <a:r>
              <a:rPr lang="en-US" dirty="0"/>
              <a:t>Household emissions have decreased in recent years.</a:t>
            </a:r>
          </a:p>
          <a:p>
            <a:pPr lvl="1"/>
            <a:r>
              <a:rPr lang="en-US" dirty="0"/>
              <a:t>In 1997, Canadian households emitted 11.49 tons of CO2 on average</a:t>
            </a:r>
          </a:p>
          <a:p>
            <a:pPr lvl="1"/>
            <a:r>
              <a:rPr lang="en-US" dirty="0"/>
              <a:t>In 2009, the average fell 16%</a:t>
            </a:r>
          </a:p>
          <a:p>
            <a:r>
              <a:rPr lang="en-US" dirty="0"/>
              <a:t>Emission sources include:</a:t>
            </a:r>
          </a:p>
          <a:p>
            <a:pPr lvl="1"/>
            <a:r>
              <a:rPr lang="en-US" dirty="0"/>
              <a:t>Gasoline</a:t>
            </a:r>
          </a:p>
          <a:p>
            <a:pPr lvl="1"/>
            <a:r>
              <a:rPr lang="en-US" dirty="0"/>
              <a:t>Natural Gas</a:t>
            </a:r>
          </a:p>
          <a:p>
            <a:pPr lvl="1"/>
            <a:r>
              <a:rPr lang="en-US" dirty="0"/>
              <a:t>Electricity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57B34-1B2E-45B7-BFEF-16EF3C84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C2394-1300-4185-9350-330946E153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194561"/>
            <a:ext cx="6592485" cy="369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8BD927-7A25-4C2D-B0AA-E4A7741E163A}"/>
              </a:ext>
            </a:extLst>
          </p:cNvPr>
          <p:cNvSpPr txBox="1"/>
          <p:nvPr/>
        </p:nvSpPr>
        <p:spPr>
          <a:xfrm>
            <a:off x="7119621" y="5892801"/>
            <a:ext cx="4334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  <a:latin typeface="+mj-lt"/>
              </a:rPr>
              <a:t>Greenhouse gas emissions in Canada from 1990-2019 </a:t>
            </a:r>
            <a:r>
              <a:rPr lang="en-US" sz="1200" i="1" dirty="0">
                <a:solidFill>
                  <a:schemeClr val="accent5"/>
                </a:solidFill>
                <a:latin typeface="+mj-lt"/>
              </a:rPr>
              <a:t>(Government of Canada, 2021)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0C787-27F5-4C55-AE56-E2BA58B869AA}"/>
              </a:ext>
            </a:extLst>
          </p:cNvPr>
          <p:cNvSpPr txBox="1"/>
          <p:nvPr/>
        </p:nvSpPr>
        <p:spPr>
          <a:xfrm>
            <a:off x="2844800" y="2093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89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A541-589B-4865-A61C-680EBFC5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 Generational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0E1F-E5C3-4F35-89E1-78D6D7486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6248" y="2017776"/>
            <a:ext cx="4754880" cy="3977640"/>
          </a:xfrm>
        </p:spPr>
        <p:txBody>
          <a:bodyPr/>
          <a:lstStyle/>
          <a:p>
            <a:r>
              <a:rPr lang="en-US" dirty="0"/>
              <a:t>In light of concerns about fake news regarding climate change and other topics, researchers and media providers have been searching for ways to limit its spread and influence.</a:t>
            </a:r>
          </a:p>
          <a:p>
            <a:r>
              <a:rPr lang="en-US" dirty="0"/>
              <a:t>47% of Americans report that they use social media to check the news “sometimes” or “often”, with Facebook being the most popular platform for this purpose.</a:t>
            </a:r>
          </a:p>
          <a:p>
            <a:r>
              <a:rPr lang="en-US" dirty="0"/>
              <a:t>Older adults in particular are a vulnerable population for online risks.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E81-6BA0-43FA-86D0-A6BC5DF1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6" name="Picture 5" descr="person using laptop computer">
            <a:extLst>
              <a:ext uri="{FF2B5EF4-FFF2-40B4-BE49-F238E27FC236}">
                <a16:creationId xmlns:a16="http://schemas.microsoft.com/office/drawing/2014/main" id="{AED13D21-6C26-4910-92F1-2E94A1224A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243261"/>
            <a:ext cx="4910328" cy="32746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68066-3422-45A4-8F6C-DC6AD59B6DB4}"/>
              </a:ext>
            </a:extLst>
          </p:cNvPr>
          <p:cNvSpPr txBox="1"/>
          <p:nvPr/>
        </p:nvSpPr>
        <p:spPr>
          <a:xfrm>
            <a:off x="1527512" y="5517950"/>
            <a:ext cx="2407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  <a:latin typeface="+mj-lt"/>
              </a:rPr>
              <a:t>Photo by Christin Hume @ </a:t>
            </a:r>
            <a:r>
              <a:rPr lang="en-US" sz="1200" dirty="0" err="1">
                <a:solidFill>
                  <a:schemeClr val="accent5"/>
                </a:solidFill>
                <a:latin typeface="+mj-lt"/>
              </a:rPr>
              <a:t>Unsplash</a:t>
            </a:r>
            <a:r>
              <a:rPr lang="en-US" sz="1200" dirty="0">
                <a:solidFill>
                  <a:schemeClr val="accent5"/>
                </a:solidFill>
                <a:latin typeface="+mj-lt"/>
              </a:rPr>
              <a:t> (2018)</a:t>
            </a:r>
            <a:endParaRPr lang="en-US" sz="1200" i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326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F993-26CB-4774-A7AC-47163257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45AA-16E6-4307-98D8-7EB257D0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 numCol="2">
            <a:normAutofit fontScale="77500" lnSpcReduction="20000"/>
          </a:bodyPr>
          <a:lstStyle/>
          <a:p>
            <a:r>
              <a:rPr lang="en-US" i="1" dirty="0" err="1"/>
              <a:t>Fercovic</a:t>
            </a:r>
            <a:r>
              <a:rPr lang="en-US" i="1" dirty="0"/>
              <a:t>, J. a. (2016). Comparing household greenhouse gas emissions across Canadian cities. Retrieved from ScienceDirect: </a:t>
            </a:r>
            <a:r>
              <a:rPr lang="en-US" i="1" dirty="0">
                <a:hlinkClick r:id="rId3"/>
              </a:rPr>
              <a:t>https://www.sciencedirect.com/science/article/abs/pii/S0166046216300783</a:t>
            </a:r>
            <a:endParaRPr lang="en-US" i="1" dirty="0"/>
          </a:p>
          <a:p>
            <a:r>
              <a:rPr lang="en-US" i="1" dirty="0"/>
              <a:t>Government of Canada. (2021). National Inventory Report 1990–2019: Greenhouse Gas Sources and Sinks in Canada. Gatineau, QC, Canada: Environment and Climate Change Canada.</a:t>
            </a:r>
          </a:p>
          <a:p>
            <a:r>
              <a:rPr lang="en-US" i="1" dirty="0"/>
              <a:t>Haider, A. (2024). The Determinants of Greenhouse Gas Emissions: Empirical Evidence from Canadian Provinces. Halifax, NB: Department of Economics, Dalhousie University.</a:t>
            </a:r>
          </a:p>
          <a:p>
            <a:r>
              <a:rPr lang="en-US" i="1" dirty="0"/>
              <a:t>Hume, C. (2018). Person using laptop computer photo. Retrieved from </a:t>
            </a:r>
            <a:r>
              <a:rPr lang="en-US" i="1" dirty="0" err="1"/>
              <a:t>Unsplash</a:t>
            </a:r>
            <a:r>
              <a:rPr lang="en-US" i="1" dirty="0"/>
              <a:t>: </a:t>
            </a:r>
            <a:r>
              <a:rPr lang="en-US" i="1" dirty="0">
                <a:hlinkClick r:id="rId4"/>
              </a:rPr>
              <a:t>https://unsplash.com/photos/person-using-laptop-computer-Hcfwew744z4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Lauren </a:t>
            </a:r>
            <a:r>
              <a:rPr lang="en-US" i="1" dirty="0" err="1"/>
              <a:t>Lutzke</a:t>
            </a:r>
            <a:r>
              <a:rPr lang="en-US" i="1" dirty="0"/>
              <a:t>, C. D. (2019). Priming critical thinking: Simple interventions limit the influence of fake news about climate change on Facebook. Retrieved from ScienceDirect: </a:t>
            </a:r>
            <a:r>
              <a:rPr lang="en-US" i="1" dirty="0">
                <a:hlinkClick r:id="rId5"/>
              </a:rPr>
              <a:t>https://www.sciencedirect.com/science/article/abs/pii/S0959378019307009</a:t>
            </a:r>
            <a:endParaRPr lang="en-US" i="1" dirty="0"/>
          </a:p>
          <a:p>
            <a:r>
              <a:rPr lang="en-US" i="1" dirty="0"/>
              <a:t>Vargas-Bianchi, L. M.-C.-N.-Z. (2023). 'No, auntie, that's false': Challenges and resources of female baby boomers dealing with fake news on Facebook. Retrieved from First Monday: </a:t>
            </a:r>
            <a:r>
              <a:rPr lang="en-US" i="1" dirty="0">
                <a:hlinkClick r:id="rId6"/>
              </a:rPr>
              <a:t>https://firstmonday.org/ojs/index.php/fm/article/view/12678/10818</a:t>
            </a:r>
            <a:endParaRPr lang="en-US" i="1" dirty="0"/>
          </a:p>
          <a:p>
            <a:r>
              <a:rPr lang="en-US" i="1" dirty="0" err="1"/>
              <a:t>Worldometer</a:t>
            </a:r>
            <a:r>
              <a:rPr lang="en-US" i="1" dirty="0"/>
              <a:t>. (2016). Carbon Dioxide (CO2) Emissions by Country. Retrieved from </a:t>
            </a:r>
            <a:r>
              <a:rPr lang="en-US" i="1" dirty="0" err="1"/>
              <a:t>Worldometer</a:t>
            </a:r>
            <a:r>
              <a:rPr lang="en-US" i="1" dirty="0"/>
              <a:t>: </a:t>
            </a:r>
            <a:r>
              <a:rPr lang="en-US" i="1" dirty="0">
                <a:hlinkClick r:id="rId7"/>
              </a:rPr>
              <a:t>https://www.worldometers.info/co2-emissions/co2-emissions-by-country/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41D2D-2A1B-46E2-8AC7-03772599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0350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152</TotalTime>
  <Words>508</Words>
  <Application>Microsoft Office PowerPoint</Application>
  <PresentationFormat>Widescreen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Constantia</vt:lpstr>
      <vt:lpstr>Rockwell</vt:lpstr>
      <vt:lpstr>Rockwell Condensed</vt:lpstr>
      <vt:lpstr>Times New Roman</vt:lpstr>
      <vt:lpstr>Wingdings</vt:lpstr>
      <vt:lpstr>Wood Type</vt:lpstr>
      <vt:lpstr>climate Change</vt:lpstr>
      <vt:lpstr> Overview</vt:lpstr>
      <vt:lpstr> Pollution Around the World</vt:lpstr>
      <vt:lpstr> Canada’s Impact</vt:lpstr>
      <vt:lpstr> A Generational Divide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Valentine</dc:creator>
  <cp:lastModifiedBy>Brooke Valentine</cp:lastModifiedBy>
  <cp:revision>13</cp:revision>
  <dcterms:created xsi:type="dcterms:W3CDTF">2024-05-21T15:11:07Z</dcterms:created>
  <dcterms:modified xsi:type="dcterms:W3CDTF">2024-05-21T17:51:35Z</dcterms:modified>
</cp:coreProperties>
</file>