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65" r:id="rId8"/>
    <p:sldId id="279" r:id="rId9"/>
    <p:sldId id="284" r:id="rId10"/>
    <p:sldId id="273" r:id="rId11"/>
    <p:sldId id="285" r:id="rId12"/>
    <p:sldId id="287" r:id="rId13"/>
    <p:sldId id="286" r:id="rId14"/>
    <p:sldId id="288" r:id="rId15"/>
    <p:sldId id="289" r:id="rId16"/>
    <p:sldId id="290" r:id="rId17"/>
    <p:sldId id="291" r:id="rId18"/>
    <p:sldId id="292" r:id="rId19"/>
    <p:sldId id="274" r:id="rId20"/>
  </p:sldIdLst>
  <p:sldSz cx="18288000" cy="10287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  <p:embeddedFont>
      <p:font typeface="Josefin Sans Regular" panose="020B0604020202020204" charset="0"/>
      <p:regular r:id="rId26"/>
    </p:embeddedFont>
    <p:embeddedFont>
      <p:font typeface="Josefin Sans Regular Bold" panose="020B0604020202020204" charset="0"/>
      <p:regular r:id="rId27"/>
    </p:embeddedFont>
    <p:embeddedFont>
      <p:font typeface="Paytone One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936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3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3503530" y="-228992"/>
            <a:ext cx="5013462" cy="4054005"/>
          </a:xfrm>
          <a:prstGeom prst="rect">
            <a:avLst/>
          </a:prstGeom>
          <a:solidFill>
            <a:srgbClr val="FDFDFD"/>
          </a:solidFill>
        </p:spPr>
      </p:sp>
      <p:grpSp>
        <p:nvGrpSpPr>
          <p:cNvPr id="3" name="Group 3"/>
          <p:cNvGrpSpPr/>
          <p:nvPr/>
        </p:nvGrpSpPr>
        <p:grpSpPr>
          <a:xfrm>
            <a:off x="12550435" y="2465664"/>
            <a:ext cx="2138011" cy="213801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13561485" y="2251688"/>
            <a:ext cx="1494936" cy="1494936"/>
            <a:chOff x="-2540" y="-2540"/>
            <a:chExt cx="6355080" cy="6355080"/>
          </a:xfrm>
        </p:grpSpPr>
        <p:sp>
          <p:nvSpPr>
            <p:cNvPr id="6" name="Freeform 6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2110769"/>
            <a:ext cx="15818723" cy="7147531"/>
            <a:chOff x="0" y="0"/>
            <a:chExt cx="21091630" cy="9530041"/>
          </a:xfrm>
        </p:grpSpPr>
        <p:sp>
          <p:nvSpPr>
            <p:cNvPr id="8" name="TextBox 8"/>
            <p:cNvSpPr txBox="1"/>
            <p:nvPr/>
          </p:nvSpPr>
          <p:spPr>
            <a:xfrm>
              <a:off x="0" y="-7620"/>
              <a:ext cx="21091630" cy="711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024"/>
                </a:lnSpc>
              </a:pPr>
              <a:r>
                <a:rPr lang="en-US" sz="3500" spc="385" dirty="0">
                  <a:solidFill>
                    <a:srgbClr val="FDFDFD"/>
                  </a:solidFill>
                  <a:latin typeface="Josefin Sans Regular Bold"/>
                </a:rPr>
                <a:t>CHƯƠNG 3: TÍCH PHÂN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155974"/>
              <a:ext cx="21091630" cy="43482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2760"/>
                </a:lnSpc>
              </a:pPr>
              <a:r>
                <a:rPr lang="en-US" sz="11000" spc="-110" dirty="0">
                  <a:solidFill>
                    <a:srgbClr val="FDFDFD"/>
                  </a:solidFill>
                  <a:latin typeface="Paytone One" panose="020B0604020202020204" charset="0"/>
                </a:rPr>
                <a:t>Tích phân không xác định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8929966"/>
              <a:ext cx="21091630" cy="6000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449"/>
                </a:lnSpc>
              </a:pPr>
              <a:r>
                <a:rPr lang="en-US" sz="3000" spc="210" dirty="0">
                  <a:solidFill>
                    <a:srgbClr val="FDFDFD"/>
                  </a:solidFill>
                  <a:latin typeface="Josefin Sans Regular"/>
                </a:rPr>
                <a:t>Do Nhóm 9 trình bày</a:t>
              </a:r>
            </a:p>
          </p:txBody>
        </p:sp>
      </p:grpSp>
      <p:sp>
        <p:nvSpPr>
          <p:cNvPr id="11" name="AutoShape 11"/>
          <p:cNvSpPr/>
          <p:nvPr/>
        </p:nvSpPr>
        <p:spPr>
          <a:xfrm>
            <a:off x="17140215" y="2129838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2" name="AutoShape 12"/>
          <p:cNvSpPr/>
          <p:nvPr/>
        </p:nvSpPr>
        <p:spPr>
          <a:xfrm>
            <a:off x="-211377" y="-211377"/>
            <a:ext cx="1284046" cy="1950007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13" name="AutoShape 13"/>
          <p:cNvSpPr/>
          <p:nvPr/>
        </p:nvSpPr>
        <p:spPr>
          <a:xfrm>
            <a:off x="-203237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6" name="AutoShape 6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7" name="Group 7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85800" y="168190"/>
            <a:ext cx="12860649" cy="1346522"/>
            <a:chOff x="-355600" y="-142875"/>
            <a:chExt cx="17147532" cy="179536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42875"/>
              <a:ext cx="16791932" cy="1795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3. Các phương pháp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-355600" y="1446227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p:sp>
        <p:nvSpPr>
          <p:cNvPr id="20" name="TextBox 19"/>
          <p:cNvSpPr txBox="1"/>
          <p:nvPr/>
        </p:nvSpPr>
        <p:spPr>
          <a:xfrm>
            <a:off x="952500" y="1634531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osefin Sans Regular" panose="020B0604020202020204" charset="0"/>
              </a:rPr>
              <a:t>a, Phân tích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52500" y="2781300"/>
                <a:ext cx="13906500" cy="6344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>
                    <a:latin typeface="Josefin Sans Regular" panose="020B0604020202020204" charset="0"/>
                  </a:rPr>
                  <a:t>Ví dụ:</a:t>
                </a:r>
              </a:p>
              <a:p>
                <a:pPr/>
                <a:r>
                  <a:rPr lang="en-US" sz="3200" dirty="0">
                    <a:latin typeface="Josefin Sans Regular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br>
                  <a:rPr lang="en-US" sz="3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+2.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𝑥𝑑𝑥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(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ớ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ý)</m:t>
                      </m:r>
                    </m:oMath>
                  </m:oMathPara>
                </a14:m>
                <a:endParaRPr lang="en-US" sz="3200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781300"/>
                <a:ext cx="13906500" cy="6344429"/>
              </a:xfrm>
              <a:prstGeom prst="rect">
                <a:avLst/>
              </a:prstGeom>
              <a:blipFill>
                <a:blip r:embed="rId2"/>
                <a:stretch>
                  <a:fillRect l="-1096" t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6" name="AutoShape 6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7" name="Group 7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85800" y="168190"/>
            <a:ext cx="12860649" cy="1346522"/>
            <a:chOff x="-355600" y="-142875"/>
            <a:chExt cx="17147532" cy="179536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42875"/>
              <a:ext cx="16791932" cy="1795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Các phương pháp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-355600" y="1446227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p:sp>
        <p:nvSpPr>
          <p:cNvPr id="11" name="TextBox 10"/>
          <p:cNvSpPr txBox="1"/>
          <p:nvPr/>
        </p:nvSpPr>
        <p:spPr>
          <a:xfrm>
            <a:off x="952500" y="1634531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osefin Sans Regular" panose="020B0604020202020204" charset="0"/>
              </a:rPr>
              <a:t>b, Đổi biến số ( 2 dạng)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2714159"/>
                <a:ext cx="15233308" cy="22144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Josefin Sans Regular" panose="020B0604020202020204" charset="0"/>
                  </a:rPr>
                  <a:t>Dạng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</a:t>
                </a: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Đặt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â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ế→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Khi đó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( Đưa tích phân đã cho thành tích phân theo biến mới)</a:t>
                </a:r>
              </a:p>
              <a:p>
                <a:r>
                  <a:rPr lang="en-US" sz="3200" u="sng" dirty="0">
                    <a:latin typeface="Josefin Sans Regular" panose="020B0604020202020204" charset="0"/>
                  </a:rPr>
                  <a:t>Mục đích:</a:t>
                </a:r>
                <a:r>
                  <a:rPr lang="en-US" sz="3200" dirty="0">
                    <a:latin typeface="Josefin Sans Regular" panose="020B0604020202020204" charset="0"/>
                  </a:rPr>
                  <a:t> tạo tích phân mới dễ tính hơn tích phân ban đầu.</a:t>
                </a:r>
                <a:endParaRPr lang="en-US" sz="3200" u="sng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714159"/>
                <a:ext cx="15233308" cy="2214452"/>
              </a:xfrm>
              <a:prstGeom prst="rect">
                <a:avLst/>
              </a:prstGeom>
              <a:blipFill>
                <a:blip r:embed="rId2"/>
                <a:stretch>
                  <a:fillRect l="-1041" t="-2204" b="-8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85800" y="5600700"/>
                <a:ext cx="13906500" cy="27687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>
                    <a:latin typeface="Josefin Sans Regular" panose="020B0604020202020204" charset="0"/>
                  </a:rPr>
                  <a:t>Ví dụ:</a:t>
                </a: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Đặt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func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→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endParaRPr lang="en-US" sz="3200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5600700"/>
                <a:ext cx="13906500" cy="2768707"/>
              </a:xfrm>
              <a:prstGeom prst="rect">
                <a:avLst/>
              </a:prstGeom>
              <a:blipFill>
                <a:blip r:embed="rId3"/>
                <a:stretch>
                  <a:fillRect l="-1140" t="-2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9287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6" name="AutoShape 6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7" name="Group 7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85800" y="168190"/>
            <a:ext cx="12860649" cy="1346522"/>
            <a:chOff x="-355600" y="-142875"/>
            <a:chExt cx="17147532" cy="179536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42875"/>
              <a:ext cx="16791932" cy="1795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Các phương pháp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-355600" y="1446227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p:sp>
        <p:nvSpPr>
          <p:cNvPr id="11" name="TextBox 10"/>
          <p:cNvSpPr txBox="1"/>
          <p:nvPr/>
        </p:nvSpPr>
        <p:spPr>
          <a:xfrm>
            <a:off x="952500" y="1634531"/>
            <a:ext cx="601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osefin Sans Regular" panose="020B0604020202020204" charset="0"/>
              </a:rPr>
              <a:t>b, Đổi biến số ( 2 dạng)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2714159"/>
                <a:ext cx="15233308" cy="27068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Josefin Sans Regular" panose="020B0604020202020204" charset="0"/>
                  </a:rPr>
                  <a:t>Dạng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</a:t>
                </a: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Đặt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𝑉𝑖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𝑝h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â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ế→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Khi đó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( Đưa tích phân đã cho thành tích phân theo biến mới)</a:t>
                </a:r>
              </a:p>
              <a:p>
                <a:r>
                  <a:rPr lang="en-US" sz="3200" u="sng" dirty="0">
                    <a:latin typeface="Josefin Sans Regular" panose="020B0604020202020204" charset="0"/>
                  </a:rPr>
                  <a:t>Mục đích:</a:t>
                </a:r>
                <a:r>
                  <a:rPr lang="en-US" sz="3200" dirty="0">
                    <a:latin typeface="Josefin Sans Regular" panose="020B0604020202020204" charset="0"/>
                  </a:rPr>
                  <a:t> tạo tích phân mới dễ tính hơn tích phân ban đầu.</a:t>
                </a:r>
                <a:endParaRPr lang="en-US" sz="3200" u="sng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714159"/>
                <a:ext cx="15233308" cy="2706895"/>
              </a:xfrm>
              <a:prstGeom prst="rect">
                <a:avLst/>
              </a:prstGeom>
              <a:blipFill>
                <a:blip r:embed="rId2"/>
                <a:stretch>
                  <a:fillRect l="-1041" t="-1802" b="-6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4326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6" name="AutoShape 6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7" name="Group 7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85800" y="168190"/>
            <a:ext cx="12860649" cy="1346522"/>
            <a:chOff x="-355600" y="-142875"/>
            <a:chExt cx="17147532" cy="179536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42875"/>
              <a:ext cx="16791932" cy="1795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Các phương pháp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-355600" y="1446227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5640" y="2222900"/>
                <a:ext cx="13906500" cy="4079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>
                    <a:latin typeface="Josefin Sans Regular" panose="020B0604020202020204" charset="0"/>
                  </a:rPr>
                  <a:t>Ví dụ:</a:t>
                </a: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>
                            <a:latin typeface="Josefin Sans Regular" panose="020B0604020202020204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;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Josefin Sans Regular" panose="020B0604020202020204" charset="0"/>
                  </a:rPr>
                  <a:t>Phân tích: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xác định ( có nghĩa)</a:t>
                </a: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             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             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             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−1 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≤1</m:t>
                    </m:r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Do đó, tồn tại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>
                        <a:latin typeface="Josefin Sans Regular" panose="020B0604020202020204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b="0" i="0" smtClean="0">
                        <a:latin typeface="Josefin Sans Regular" panose="020B0604020202020204" charset="0"/>
                      </a:rPr>
                      <m:t> [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 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để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↔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0" y="2222900"/>
                <a:ext cx="13906500" cy="4079194"/>
              </a:xfrm>
              <a:prstGeom prst="rect">
                <a:avLst/>
              </a:prstGeom>
              <a:blipFill>
                <a:blip r:embed="rId2"/>
                <a:stretch>
                  <a:fillRect l="-1140" t="-1943" b="-1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07968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6" name="AutoShape 6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7" name="Group 7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85800" y="168190"/>
            <a:ext cx="12860649" cy="1346522"/>
            <a:chOff x="-355600" y="-142875"/>
            <a:chExt cx="17147532" cy="179536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42875"/>
              <a:ext cx="16791932" cy="1795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Các phương pháp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-355600" y="1446227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5640" y="2222900"/>
                <a:ext cx="13906500" cy="7244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u="sng" dirty="0">
                    <a:latin typeface="Josefin Sans Regular" panose="020B0604020202020204" charset="0"/>
                  </a:rPr>
                  <a:t>Ví dụ:</a:t>
                </a: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    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>
                            <a:latin typeface="Josefin Sans Regular" panose="020B0604020202020204" charset="0"/>
                          </a:rPr>
                          <m:t>∈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;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u="sng" dirty="0">
                    <a:latin typeface="Josefin Sans Regular" panose="020B0604020202020204" charset="0"/>
                  </a:rPr>
                  <a:t>Giải:</a:t>
                </a:r>
                <a:r>
                  <a:rPr lang="en-US" sz="3200" dirty="0">
                    <a:latin typeface="Josefin Sans Regular" panose="020B0604020202020204" charset="0"/>
                  </a:rPr>
                  <a:t> Đặt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>
                        <a:latin typeface="Josefin Sans Regular" panose="020B0604020202020204" charset="0"/>
                      </a:rPr>
                      <m:t>∈ [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;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u="sng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   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𝑑𝑡</m:t>
                    </m:r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pPr/>
                <a:r>
                  <a:rPr lang="en-US" sz="3200" dirty="0">
                    <a:latin typeface="Josefin Sans Regular" panose="020B0604020202020204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ad>
                          <m:radPr>
                            <m:deg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func>
                                      <m:func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 b="0" i="0" smtClean="0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br>
                  <a:rPr lang="en-US" sz="3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3200" b="0" i="1" baseline="30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( 1−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sz="3200" b="0" i="1" baseline="30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  <m:r>
                                    <a:rPr lang="en-US" sz="3200" b="0" i="1" baseline="3000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ra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r>
                  <a:rPr lang="en-US" sz="3200" dirty="0">
                    <a:latin typeface="Cambria Math" panose="02040503050406030204" pitchFamily="18" charset="0"/>
                  </a:rPr>
                  <a:t>Vì: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&gt;0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(gt);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nor/>
                      </m:rP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>
                        <a:latin typeface="Josefin Sans Regular" panose="020B0604020202020204" charset="0"/>
                      </a:rPr>
                      <m:t>∈ [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; 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≥0</m:t>
                        </m:r>
                      </m:e>
                    </m:func>
                  </m:oMath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r>
                  <a:rPr lang="en-US" sz="3200" dirty="0">
                    <a:latin typeface="Cambria Math" panose="02040503050406030204" pitchFamily="18" charset="0"/>
                  </a:rPr>
                  <a:t>Do đó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endParaRPr lang="en-US" sz="3200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0" y="2222900"/>
                <a:ext cx="13906500" cy="7244099"/>
              </a:xfrm>
              <a:prstGeom prst="rect">
                <a:avLst/>
              </a:prstGeom>
              <a:blipFill>
                <a:blip r:embed="rId2"/>
                <a:stretch>
                  <a:fillRect l="-1140" t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9788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6" name="AutoShape 6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7" name="Group 7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85800" y="168190"/>
            <a:ext cx="12860649" cy="1346522"/>
            <a:chOff x="-355600" y="-142875"/>
            <a:chExt cx="17147532" cy="179536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42875"/>
              <a:ext cx="16791932" cy="1795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Các phương pháp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-355600" y="1446227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5640" y="2222900"/>
                <a:ext cx="15021560" cy="7445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3200" dirty="0">
                    <a:latin typeface="Josefin Sans Regular" panose="020B0604020202020204" charset="0"/>
                  </a:rPr>
                  <a:t>→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  <m:r>
                              <a:rPr lang="en-US" sz="3200" b="0" i="1" baseline="3000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br>
                  <a:rPr lang="en-US" sz="320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func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           = 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unc>
                                <m:func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func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           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func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Trả về theo biến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ban đầu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𝑐h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đặ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→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32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32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 →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  <m:r>
                          <a:rPr lang="en-US" sz="32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=1 −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  <m:r>
                          <a:rPr lang="en-US" sz="3200" b="0" i="1" baseline="30000" smtClean="0">
                            <a:latin typeface="Cambria Math" panose="02040503050406030204" pitchFamily="18" charset="0"/>
                          </a:rPr>
                          <m:t>2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                            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h𝑜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ặ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𝑙𝑜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ì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0" y="2222900"/>
                <a:ext cx="15021560" cy="7445051"/>
              </a:xfrm>
              <a:prstGeom prst="rect">
                <a:avLst/>
              </a:prstGeom>
              <a:blipFill>
                <a:blip r:embed="rId2"/>
                <a:stretch>
                  <a:fillRect l="-1055" t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6629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6" name="AutoShape 6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7" name="Group 7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85800" y="168190"/>
            <a:ext cx="12860649" cy="1346522"/>
            <a:chOff x="-355600" y="-142875"/>
            <a:chExt cx="17147532" cy="179536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42875"/>
              <a:ext cx="16791932" cy="1795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Các phương pháp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-355600" y="1446227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5640" y="2222900"/>
                <a:ext cx="15021560" cy="3478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Josefin Sans Regular" panose="020B0604020202020204" charset="0"/>
                  </a:rPr>
                  <a:t>→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Josefin Sans Regular" panose="020B0604020202020204" charset="0"/>
                  </a:rPr>
                  <a:t>Ta có: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fun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</m: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Josefin Sans Regular" panose="020B0604020202020204" charset="0"/>
                              </a:rPr>
                              <m:t>∈ [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; </m:t>
                            </m:r>
                            <m:f>
                              <m:f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→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Vậy: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.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640" y="2222900"/>
                <a:ext cx="15021560" cy="3478132"/>
              </a:xfrm>
              <a:prstGeom prst="rect">
                <a:avLst/>
              </a:prstGeom>
              <a:blipFill>
                <a:blip r:embed="rId2"/>
                <a:stretch>
                  <a:fillRect l="-1055" b="-2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43273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6" name="AutoShape 6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7" name="Group 7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85800" y="168190"/>
            <a:ext cx="12860649" cy="1346522"/>
            <a:chOff x="-355600" y="-142875"/>
            <a:chExt cx="17147532" cy="179536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42875"/>
              <a:ext cx="16791932" cy="1795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Các phương pháp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-355600" y="1446227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p:sp>
        <p:nvSpPr>
          <p:cNvPr id="11" name="TextBox 10"/>
          <p:cNvSpPr txBox="1"/>
          <p:nvPr/>
        </p:nvSpPr>
        <p:spPr>
          <a:xfrm>
            <a:off x="952500" y="1634531"/>
            <a:ext cx="1002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osefin Sans Regular" panose="020B0604020202020204" charset="0"/>
              </a:rPr>
              <a:t>c, Phương pháp tích phân từng phần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5800" y="2714159"/>
                <a:ext cx="15233308" cy="3506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Josefin Sans Regular" panose="020B0604020202020204" charset="0"/>
                  </a:rPr>
                  <a:t>Công thức tích phần từng phần</a:t>
                </a: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             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𝑢𝑑𝑣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−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>
                    <a:latin typeface="Josefin Sans Regular" panose="020B0604020202020204" charset="0"/>
                  </a:rPr>
                  <a:t>Để tính tích phân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, ta đưa tích phân cần tính về dạng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𝑢𝑑𝑣</m:t>
                        </m:r>
                      </m:e>
                    </m:nary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rồi áp dụng công thức, nghĩa là: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32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𝑢𝑑𝑣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−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𝑑𝑢</m:t>
                          </m:r>
                        </m:e>
                      </m:nary>
                    </m:oMath>
                  </m:oMathPara>
                </a14:m>
                <a:endParaRPr lang="en-US" sz="3200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714159"/>
                <a:ext cx="15233308" cy="3506153"/>
              </a:xfrm>
              <a:prstGeom prst="rect">
                <a:avLst/>
              </a:prstGeom>
              <a:blipFill>
                <a:blip r:embed="rId2"/>
                <a:stretch>
                  <a:fillRect l="-921" t="-2261" r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8329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15949587" y="8548370"/>
            <a:ext cx="2615871" cy="195000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6" name="AutoShape 6"/>
          <p:cNvSpPr/>
          <p:nvPr/>
        </p:nvSpPr>
        <p:spPr>
          <a:xfrm>
            <a:off x="17199757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7" name="Group 7"/>
          <p:cNvGrpSpPr/>
          <p:nvPr/>
        </p:nvGrpSpPr>
        <p:grpSpPr>
          <a:xfrm rot="-10800000">
            <a:off x="16124643" y="1028700"/>
            <a:ext cx="1194200" cy="1194200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 rot="-10800000">
            <a:off x="15919108" y="1507411"/>
            <a:ext cx="835006" cy="835006"/>
            <a:chOff x="-2540" y="-2540"/>
            <a:chExt cx="6355080" cy="6355080"/>
          </a:xfrm>
        </p:grpSpPr>
        <p:sp>
          <p:nvSpPr>
            <p:cNvPr id="10" name="Freeform 10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17" name="Group 17"/>
          <p:cNvGrpSpPr/>
          <p:nvPr/>
        </p:nvGrpSpPr>
        <p:grpSpPr>
          <a:xfrm>
            <a:off x="685800" y="168190"/>
            <a:ext cx="12860649" cy="1346522"/>
            <a:chOff x="-355600" y="-142875"/>
            <a:chExt cx="17147532" cy="1795362"/>
          </a:xfrm>
        </p:grpSpPr>
        <p:sp>
          <p:nvSpPr>
            <p:cNvPr id="18" name="TextBox 18"/>
            <p:cNvSpPr txBox="1"/>
            <p:nvPr/>
          </p:nvSpPr>
          <p:spPr>
            <a:xfrm>
              <a:off x="0" y="-142875"/>
              <a:ext cx="16791932" cy="17953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Các phương pháp</a:t>
              </a:r>
            </a:p>
          </p:txBody>
        </p:sp>
        <p:sp>
          <p:nvSpPr>
            <p:cNvPr id="19" name="AutoShape 19"/>
            <p:cNvSpPr/>
            <p:nvPr/>
          </p:nvSpPr>
          <p:spPr>
            <a:xfrm>
              <a:off x="-355600" y="1446227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p:sp>
        <p:nvSpPr>
          <p:cNvPr id="11" name="TextBox 10"/>
          <p:cNvSpPr txBox="1"/>
          <p:nvPr/>
        </p:nvSpPr>
        <p:spPr>
          <a:xfrm>
            <a:off x="952500" y="1634531"/>
            <a:ext cx="1002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Josefin Sans Regular" panose="020B0604020202020204" charset="0"/>
              </a:rPr>
              <a:t>c, Phương pháp tích phân từng phần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3009900"/>
            <a:ext cx="145778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3166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4222" y="-246607"/>
            <a:ext cx="5048692" cy="4071620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3" name="AutoShape 3"/>
          <p:cNvSpPr/>
          <p:nvPr/>
        </p:nvSpPr>
        <p:spPr>
          <a:xfrm>
            <a:off x="1028700" y="2344329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4" name="AutoShape 4"/>
          <p:cNvSpPr/>
          <p:nvPr/>
        </p:nvSpPr>
        <p:spPr>
          <a:xfrm>
            <a:off x="17215332" y="-176148"/>
            <a:ext cx="1284046" cy="1914778"/>
          </a:xfrm>
          <a:prstGeom prst="rect">
            <a:avLst/>
          </a:prstGeom>
          <a:solidFill>
            <a:srgbClr val="FDFDFD"/>
          </a:solidFill>
        </p:spPr>
      </p:sp>
      <p:sp>
        <p:nvSpPr>
          <p:cNvPr id="5" name="AutoShape 5"/>
          <p:cNvSpPr/>
          <p:nvPr/>
        </p:nvSpPr>
        <p:spPr>
          <a:xfrm>
            <a:off x="7707632" y="1028700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6" name="Group 6"/>
          <p:cNvGrpSpPr/>
          <p:nvPr/>
        </p:nvGrpSpPr>
        <p:grpSpPr>
          <a:xfrm>
            <a:off x="5486400" y="6043099"/>
            <a:ext cx="11772900" cy="2637778"/>
            <a:chOff x="0" y="1075691"/>
            <a:chExt cx="14396455" cy="3517037"/>
          </a:xfrm>
        </p:grpSpPr>
        <p:sp>
          <p:nvSpPr>
            <p:cNvPr id="7" name="TextBox 7"/>
            <p:cNvSpPr txBox="1"/>
            <p:nvPr/>
          </p:nvSpPr>
          <p:spPr>
            <a:xfrm>
              <a:off x="0" y="1075691"/>
              <a:ext cx="14396455" cy="2237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6825"/>
                </a:lnSpc>
              </a:pPr>
              <a:r>
                <a:rPr lang="en-US" sz="4875" spc="536" dirty="0">
                  <a:solidFill>
                    <a:srgbClr val="04383F"/>
                  </a:solidFill>
                  <a:latin typeface="Paytone One" panose="020B0604020202020204" charset="0"/>
                </a:rPr>
                <a:t>Cảm ơn các bạn đã lắng nghe!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0404" y="3833545"/>
              <a:ext cx="14376051" cy="75918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620"/>
                </a:lnSpc>
              </a:pPr>
              <a:endParaRPr lang="en-US" sz="3300" spc="495" dirty="0">
                <a:solidFill>
                  <a:srgbClr val="04383F"/>
                </a:solidFill>
                <a:latin typeface="Josefin Sans Regular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50315" y="4299223"/>
            <a:ext cx="9765017" cy="2246652"/>
            <a:chOff x="0" y="6350"/>
            <a:chExt cx="13020023" cy="2995536"/>
          </a:xfrm>
        </p:grpSpPr>
        <p:sp>
          <p:nvSpPr>
            <p:cNvPr id="3" name="TextBox 3"/>
            <p:cNvSpPr txBox="1"/>
            <p:nvPr/>
          </p:nvSpPr>
          <p:spPr>
            <a:xfrm>
              <a:off x="0" y="6350"/>
              <a:ext cx="13020023" cy="1520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9555"/>
                </a:lnSpc>
              </a:pPr>
              <a:r>
                <a:rPr lang="en-US" sz="6825" spc="750" dirty="0">
                  <a:solidFill>
                    <a:srgbClr val="04383F"/>
                  </a:solidFill>
                  <a:latin typeface="Paytone One" panose="020B0604020202020204" charset="0"/>
                </a:rPr>
                <a:t>NHÓM 9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183371"/>
              <a:ext cx="13020023" cy="818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5180"/>
                </a:lnSpc>
              </a:pPr>
              <a:r>
                <a:rPr lang="en-US" sz="3699" spc="443" dirty="0">
                  <a:solidFill>
                    <a:srgbClr val="04383F"/>
                  </a:solidFill>
                  <a:latin typeface="Paytone One" panose="020B0604020202020204" charset="0"/>
                </a:rPr>
                <a:t>THÀNH VIÊN</a:t>
              </a:r>
            </a:p>
          </p:txBody>
        </p:sp>
      </p:grpSp>
      <p:sp>
        <p:nvSpPr>
          <p:cNvPr id="6" name="AutoShape 6"/>
          <p:cNvSpPr/>
          <p:nvPr/>
        </p:nvSpPr>
        <p:spPr>
          <a:xfrm>
            <a:off x="-228992" y="-211377"/>
            <a:ext cx="5013462" cy="4036391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7" name="AutoShape 7"/>
          <p:cNvSpPr/>
          <p:nvPr/>
        </p:nvSpPr>
        <p:spPr>
          <a:xfrm>
            <a:off x="1028700" y="2344329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8" name="AutoShape 8"/>
          <p:cNvSpPr/>
          <p:nvPr/>
        </p:nvSpPr>
        <p:spPr>
          <a:xfrm>
            <a:off x="17215332" y="-176148"/>
            <a:ext cx="1319275" cy="1914778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9" name="Group 9"/>
          <p:cNvGrpSpPr/>
          <p:nvPr/>
        </p:nvGrpSpPr>
        <p:grpSpPr>
          <a:xfrm rot="-6582049">
            <a:off x="4052079" y="6425765"/>
            <a:ext cx="2138011" cy="213801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 rot="-6582049">
            <a:off x="3608030" y="6188319"/>
            <a:ext cx="1494936" cy="1494936"/>
            <a:chOff x="-2540" y="-2540"/>
            <a:chExt cx="6355080" cy="6355080"/>
          </a:xfrm>
        </p:grpSpPr>
        <p:sp>
          <p:nvSpPr>
            <p:cNvPr id="12" name="Freeform 12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13" name="AutoShape 13"/>
          <p:cNvSpPr/>
          <p:nvPr/>
        </p:nvSpPr>
        <p:spPr>
          <a:xfrm>
            <a:off x="7707632" y="1028700"/>
            <a:ext cx="10869754" cy="125413"/>
          </a:xfrm>
          <a:prstGeom prst="rect">
            <a:avLst/>
          </a:prstGeom>
          <a:solidFill>
            <a:srgbClr val="318F9A"/>
          </a:solidFill>
        </p:spPr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8F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290964" y="3484106"/>
            <a:ext cx="13706072" cy="3248611"/>
            <a:chOff x="0" y="-137160"/>
            <a:chExt cx="18274762" cy="4331482"/>
          </a:xfrm>
        </p:grpSpPr>
        <p:sp>
          <p:nvSpPr>
            <p:cNvPr id="3" name="TextBox 3"/>
            <p:cNvSpPr txBox="1"/>
            <p:nvPr/>
          </p:nvSpPr>
          <p:spPr>
            <a:xfrm>
              <a:off x="0" y="-137160"/>
              <a:ext cx="18274762" cy="30281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295"/>
                </a:lnSpc>
              </a:pPr>
              <a:r>
                <a:rPr lang="en-US" sz="6500" spc="65" dirty="0">
                  <a:solidFill>
                    <a:srgbClr val="04383F"/>
                  </a:solidFill>
                  <a:latin typeface="Paytone One"/>
                </a:rPr>
                <a:t>Định nghĩa </a:t>
              </a:r>
            </a:p>
            <a:p>
              <a:pPr algn="ctr">
                <a:lnSpc>
                  <a:spcPts val="9295"/>
                </a:lnSpc>
              </a:pPr>
              <a:r>
                <a:rPr lang="en-US" sz="6500" spc="65" dirty="0">
                  <a:solidFill>
                    <a:srgbClr val="04383F"/>
                  </a:solidFill>
                  <a:latin typeface="Paytone One"/>
                </a:rPr>
                <a:t>Tích phân không xác định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45931" y="3407782"/>
              <a:ext cx="17582899" cy="78654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620"/>
                </a:lnSpc>
              </a:pPr>
              <a:r>
                <a:rPr lang="en-US" sz="3300" spc="495" dirty="0">
                  <a:solidFill>
                    <a:srgbClr val="04383F"/>
                  </a:solidFill>
                  <a:latin typeface="Josefin Sans Regular"/>
                </a:rPr>
                <a:t>( TÍCH PHÂN BẤT ĐỊNH)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7121639" y="-174768"/>
            <a:ext cx="1352222" cy="1879548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6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-10800000">
            <a:off x="16503582" y="1318310"/>
            <a:ext cx="1120203" cy="77294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8417722" y="604079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8" name="AutoShape 8"/>
          <p:cNvSpPr/>
          <p:nvPr/>
        </p:nvSpPr>
        <p:spPr>
          <a:xfrm>
            <a:off x="-211377" y="8548370"/>
            <a:ext cx="1457911" cy="1950007"/>
          </a:xfrm>
          <a:prstGeom prst="rect">
            <a:avLst/>
          </a:prstGeom>
          <a:solidFill>
            <a:srgbClr val="FDFDFD"/>
          </a:soli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744387" y="8161900"/>
            <a:ext cx="1120203" cy="772940"/>
          </a:xfrm>
          <a:prstGeom prst="rect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-954368" y="9582038"/>
            <a:ext cx="10869754" cy="125413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11" name="Group 11"/>
          <p:cNvGrpSpPr/>
          <p:nvPr/>
        </p:nvGrpSpPr>
        <p:grpSpPr>
          <a:xfrm rot="-6582049">
            <a:off x="16874388" y="8718296"/>
            <a:ext cx="1075468" cy="107546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 rot="-6582049">
            <a:off x="16692811" y="8654176"/>
            <a:ext cx="677655" cy="677655"/>
            <a:chOff x="-2540" y="-2540"/>
            <a:chExt cx="6355080" cy="6355080"/>
          </a:xfrm>
        </p:grpSpPr>
        <p:sp>
          <p:nvSpPr>
            <p:cNvPr id="14" name="Freeform 14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5" name="Group 15"/>
          <p:cNvGrpSpPr/>
          <p:nvPr/>
        </p:nvGrpSpPr>
        <p:grpSpPr>
          <a:xfrm rot="3994440">
            <a:off x="635435" y="957320"/>
            <a:ext cx="1075468" cy="107546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</p:grpSp>
      <p:grpSp>
        <p:nvGrpSpPr>
          <p:cNvPr id="17" name="Group 17"/>
          <p:cNvGrpSpPr>
            <a:grpSpLocks noChangeAspect="1"/>
          </p:cNvGrpSpPr>
          <p:nvPr/>
        </p:nvGrpSpPr>
        <p:grpSpPr>
          <a:xfrm rot="3994440">
            <a:off x="1231110" y="1393976"/>
            <a:ext cx="677655" cy="677655"/>
            <a:chOff x="-2540" y="-2540"/>
            <a:chExt cx="6355080" cy="6355080"/>
          </a:xfrm>
        </p:grpSpPr>
        <p:sp>
          <p:nvSpPr>
            <p:cNvPr id="18" name="Freeform 1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55469" y="-240801"/>
            <a:ext cx="7543800" cy="1159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4800" spc="825" dirty="0">
                <a:solidFill>
                  <a:srgbClr val="04383F"/>
                </a:solidFill>
                <a:latin typeface="Paytone One" panose="020B0604020202020204" charset="0"/>
              </a:rPr>
              <a:t>1. Khái niệm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3" name="AutoShape 13"/>
          <p:cNvSpPr/>
          <p:nvPr/>
        </p:nvSpPr>
        <p:spPr>
          <a:xfrm>
            <a:off x="2839405" y="86931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4" name="AutoShape 14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5" name="AutoShape 15"/>
          <p:cNvSpPr/>
          <p:nvPr/>
        </p:nvSpPr>
        <p:spPr>
          <a:xfrm>
            <a:off x="476791" y="2441886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16" name="Group 16"/>
          <p:cNvGrpSpPr/>
          <p:nvPr/>
        </p:nvGrpSpPr>
        <p:grpSpPr>
          <a:xfrm rot="3994440">
            <a:off x="765337" y="616379"/>
            <a:ext cx="1075468" cy="1075468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19" name="Freeform 1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438400" y="2933700"/>
                <a:ext cx="397764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000" b="0" i="1" baseline="3000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2933700"/>
                <a:ext cx="3977640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0722884" y="2933700"/>
                <a:ext cx="4130040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40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)′=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2884" y="2933700"/>
                <a:ext cx="413004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249540" y="6248909"/>
                <a:ext cx="435535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40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+2)′=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9540" y="6248909"/>
                <a:ext cx="4355359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531613" y="6248909"/>
                <a:ext cx="45125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400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)′=</m:t>
                          </m:r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⁡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1613" y="6248909"/>
                <a:ext cx="4512582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Elbow Connector 50"/>
          <p:cNvCxnSpPr/>
          <p:nvPr/>
        </p:nvCxnSpPr>
        <p:spPr>
          <a:xfrm rot="10800000" flipV="1">
            <a:off x="5214827" y="2239464"/>
            <a:ext cx="1981200" cy="703256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166528" y="1663125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Josefin Sans Regular" panose="020B0604020202020204" charset="0"/>
              </a:rPr>
              <a:t>Là đạo hàm của</a:t>
            </a:r>
          </a:p>
        </p:txBody>
      </p:sp>
      <p:cxnSp>
        <p:nvCxnSpPr>
          <p:cNvPr id="58" name="Elbow Connector 57"/>
          <p:cNvCxnSpPr/>
          <p:nvPr/>
        </p:nvCxnSpPr>
        <p:spPr>
          <a:xfrm rot="10800000" flipV="1">
            <a:off x="13796178" y="2230444"/>
            <a:ext cx="1981200" cy="703256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rot="10800000" flipV="1">
            <a:off x="5998459" y="5545653"/>
            <a:ext cx="1981200" cy="703256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/>
          <p:nvPr/>
        </p:nvCxnSpPr>
        <p:spPr>
          <a:xfrm rot="10800000" flipV="1">
            <a:off x="14325600" y="5545653"/>
            <a:ext cx="1981200" cy="703256"/>
          </a:xfrm>
          <a:prstGeom prst="bentConnector3">
            <a:avLst>
              <a:gd name="adj1" fmla="val 1002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911077" y="4981707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Josefin Sans Regular" panose="020B0604020202020204" charset="0"/>
              </a:rPr>
              <a:t>Là đạo hàm của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3796178" y="1671826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Josefin Sans Regular" panose="020B0604020202020204" charset="0"/>
              </a:rPr>
              <a:t>Là đạo hàm của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325600" y="4960878"/>
            <a:ext cx="3236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Josefin Sans Regular" panose="020B0604020202020204" charset="0"/>
              </a:rPr>
              <a:t>Là đạo hàm của</a:t>
            </a:r>
          </a:p>
        </p:txBody>
      </p:sp>
      <p:cxnSp>
        <p:nvCxnSpPr>
          <p:cNvPr id="65" name="Elbow Connector 64"/>
          <p:cNvCxnSpPr/>
          <p:nvPr/>
        </p:nvCxnSpPr>
        <p:spPr>
          <a:xfrm flipV="1">
            <a:off x="1303070" y="3605742"/>
            <a:ext cx="2430730" cy="685800"/>
          </a:xfrm>
          <a:prstGeom prst="bentConnector3">
            <a:avLst>
              <a:gd name="adj1" fmla="val 100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95876" y="4254116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Josefin Sans Regular" panose="020B0604020202020204" charset="0"/>
              </a:rPr>
              <a:t>1 nguyên hàm của</a:t>
            </a:r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1303070" y="6864462"/>
            <a:ext cx="2430730" cy="685800"/>
          </a:xfrm>
          <a:prstGeom prst="bentConnector3">
            <a:avLst>
              <a:gd name="adj1" fmla="val 100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29685" y="7550262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Josefin Sans Regular" panose="020B0604020202020204" charset="0"/>
              </a:rPr>
              <a:t>1 nguyên hàm của</a:t>
            </a:r>
          </a:p>
        </p:txBody>
      </p:sp>
      <p:cxnSp>
        <p:nvCxnSpPr>
          <p:cNvPr id="70" name="Elbow Connector 69"/>
          <p:cNvCxnSpPr/>
          <p:nvPr/>
        </p:nvCxnSpPr>
        <p:spPr>
          <a:xfrm flipV="1">
            <a:off x="9446838" y="3605742"/>
            <a:ext cx="2430730" cy="685800"/>
          </a:xfrm>
          <a:prstGeom prst="bentConnector3">
            <a:avLst>
              <a:gd name="adj1" fmla="val 100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Elbow Connector 70"/>
          <p:cNvCxnSpPr/>
          <p:nvPr/>
        </p:nvCxnSpPr>
        <p:spPr>
          <a:xfrm flipV="1">
            <a:off x="9507519" y="6864462"/>
            <a:ext cx="2430730" cy="685800"/>
          </a:xfrm>
          <a:prstGeom prst="bentConnector3">
            <a:avLst>
              <a:gd name="adj1" fmla="val 1001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8727076" y="4254116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Josefin Sans Regular" panose="020B0604020202020204" charset="0"/>
              </a:rPr>
              <a:t>1 nguyên hàm của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727076" y="7551453"/>
            <a:ext cx="35076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Josefin Sans Regular" panose="020B0604020202020204" charset="0"/>
              </a:rPr>
              <a:t>1 nguyên hàm của</a:t>
            </a:r>
          </a:p>
        </p:txBody>
      </p:sp>
    </p:spTree>
    <p:extLst>
      <p:ext uri="{BB962C8B-B14F-4D97-AF65-F5344CB8AC3E}">
        <p14:creationId xmlns:p14="http://schemas.microsoft.com/office/powerpoint/2010/main" val="402352650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53" grpId="0"/>
      <p:bldP spid="61" grpId="0"/>
      <p:bldP spid="62" grpId="0"/>
      <p:bldP spid="63" grpId="0"/>
      <p:bldP spid="67" grpId="0"/>
      <p:bldP spid="69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2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3" name="AutoShape 13"/>
          <p:cNvSpPr/>
          <p:nvPr/>
        </p:nvSpPr>
        <p:spPr>
          <a:xfrm>
            <a:off x="2839405" y="86931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4" name="AutoShape 14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5" name="AutoShape 15"/>
          <p:cNvSpPr/>
          <p:nvPr/>
        </p:nvSpPr>
        <p:spPr>
          <a:xfrm>
            <a:off x="476791" y="2441886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16" name="Group 16"/>
          <p:cNvGrpSpPr/>
          <p:nvPr/>
        </p:nvGrpSpPr>
        <p:grpSpPr>
          <a:xfrm rot="3994440">
            <a:off x="765337" y="616379"/>
            <a:ext cx="1075468" cy="1075468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19" name="Freeform 1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20" name="TextBox 2"/>
          <p:cNvSpPr txBox="1"/>
          <p:nvPr/>
        </p:nvSpPr>
        <p:spPr>
          <a:xfrm>
            <a:off x="6255469" y="-240801"/>
            <a:ext cx="7543800" cy="1159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4800" spc="825" dirty="0">
                <a:solidFill>
                  <a:srgbClr val="04383F"/>
                </a:solidFill>
                <a:latin typeface="Paytone One" panose="020B0604020202020204" charset="0"/>
              </a:rPr>
              <a:t>1. Khái niệm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145445" y="2441886"/>
                <a:ext cx="14313755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Josefin Sans Regular" panose="020B0604020202020204" charset="0"/>
                  </a:rPr>
                  <a:t>- Vậy: Hàm số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có vô số nguyên hàm, tất cả các nguyên hàm của hàm số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đều có dạng tổng quát :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45" y="2441886"/>
                <a:ext cx="14313755" cy="1077218"/>
              </a:xfrm>
              <a:prstGeom prst="rect">
                <a:avLst/>
              </a:prstGeom>
              <a:blipFill>
                <a:blip r:embed="rId2"/>
                <a:stretch>
                  <a:fillRect l="-1107" t="-6818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145445" y="4966262"/>
                <a:ext cx="14313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Josefin Sans Regular" panose="020B0604020202020204" charset="0"/>
                  </a:rPr>
                  <a:t>- Tập hợp tất cả các nguyên hàm của hàm số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là: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sz="3200" b="0" i="0" smtClean="0">
                                <a:latin typeface="Josefin Sans Regular" panose="020B060402020202020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Josefin Sans Regular" panose="020B0604020202020204" charset="0"/>
                              </a:rPr>
                              <m:t>∈</m:t>
                            </m:r>
                            <m:r>
                              <m:rPr>
                                <m:nor/>
                              </m:rPr>
                              <a:rPr lang="en-US" sz="3200" b="0" i="0" smtClean="0">
                                <a:latin typeface="Josefin Sans Regular" panose="020B060402020202020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200" b="0" i="0" smtClean="0">
                                <a:latin typeface="Josefin Sans Regular" panose="020B0604020202020204" charset="0"/>
                              </a:rPr>
                              <m:t>R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45" y="4966262"/>
                <a:ext cx="14313755" cy="584775"/>
              </a:xfrm>
              <a:prstGeom prst="rect">
                <a:avLst/>
              </a:prstGeom>
              <a:blipFill>
                <a:blip r:embed="rId3"/>
                <a:stretch>
                  <a:fillRect l="-1107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145444" y="6998195"/>
                <a:ext cx="14313755" cy="115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Josefin Sans Regular" panose="020B0604020202020204" charset="0"/>
                  </a:rPr>
                  <a:t>- Tập hợp tất cả các nguyên hàm của hàm số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được gọi là </a:t>
                </a:r>
                <a:r>
                  <a:rPr lang="en-US" sz="3200" i="1" u="sng" dirty="0">
                    <a:latin typeface="Josefin Sans Regular" panose="020B0604020202020204" charset="0"/>
                  </a:rPr>
                  <a:t>tích phân bất định</a:t>
                </a:r>
                <a:r>
                  <a:rPr lang="en-US" sz="3200" dirty="0">
                    <a:latin typeface="Josefin Sans Regular" panose="020B0604020202020204" charset="0"/>
                  </a:rPr>
                  <a:t> của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, ký hiệu: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Josefin Sans Regular" panose="020B0604020202020204" charset="0"/>
                              </a:rPr>
                              <m:t> ∈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Josefin Sans Regular" panose="020B0604020202020204" charset="0"/>
                              </a:rPr>
                              <m:t>R</m:t>
                            </m:r>
                          </m:e>
                        </m:func>
                      </m:e>
                    </m:nary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44" y="6998195"/>
                <a:ext cx="14313755" cy="1153393"/>
              </a:xfrm>
              <a:prstGeom prst="rect">
                <a:avLst/>
              </a:prstGeom>
              <a:blipFill>
                <a:blip r:embed="rId4"/>
                <a:stretch>
                  <a:fillRect l="-1107" t="-6349" b="-12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7257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12"/>
          <p:cNvSpPr/>
          <p:nvPr/>
        </p:nvSpPr>
        <p:spPr>
          <a:xfrm>
            <a:off x="17215332" y="-211377"/>
            <a:ext cx="1301660" cy="195000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3" name="AutoShape 13"/>
          <p:cNvSpPr/>
          <p:nvPr/>
        </p:nvSpPr>
        <p:spPr>
          <a:xfrm>
            <a:off x="2839405" y="869315"/>
            <a:ext cx="15766959" cy="125413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14" name="AutoShape 14"/>
          <p:cNvSpPr/>
          <p:nvPr/>
        </p:nvSpPr>
        <p:spPr>
          <a:xfrm>
            <a:off x="-211377" y="8548370"/>
            <a:ext cx="1284046" cy="1985237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15" name="AutoShape 15"/>
          <p:cNvSpPr/>
          <p:nvPr/>
        </p:nvSpPr>
        <p:spPr>
          <a:xfrm>
            <a:off x="476791" y="2441886"/>
            <a:ext cx="119085" cy="8229600"/>
          </a:xfrm>
          <a:prstGeom prst="rect">
            <a:avLst/>
          </a:prstGeom>
          <a:solidFill>
            <a:srgbClr val="318F9A"/>
          </a:solidFill>
        </p:spPr>
      </p:sp>
      <p:grpSp>
        <p:nvGrpSpPr>
          <p:cNvPr id="16" name="Group 16"/>
          <p:cNvGrpSpPr/>
          <p:nvPr/>
        </p:nvGrpSpPr>
        <p:grpSpPr>
          <a:xfrm rot="3994440">
            <a:off x="765337" y="616379"/>
            <a:ext cx="1075468" cy="1075468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18" name="Group 18"/>
          <p:cNvGrpSpPr>
            <a:grpSpLocks noChangeAspect="1"/>
          </p:cNvGrpSpPr>
          <p:nvPr/>
        </p:nvGrpSpPr>
        <p:grpSpPr>
          <a:xfrm rot="3994440">
            <a:off x="1361012" y="1053035"/>
            <a:ext cx="677655" cy="677655"/>
            <a:chOff x="-2540" y="-2540"/>
            <a:chExt cx="6355080" cy="6355080"/>
          </a:xfrm>
        </p:grpSpPr>
        <p:sp>
          <p:nvSpPr>
            <p:cNvPr id="19" name="Freeform 19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sp>
        <p:nvSpPr>
          <p:cNvPr id="20" name="TextBox 2"/>
          <p:cNvSpPr txBox="1"/>
          <p:nvPr/>
        </p:nvSpPr>
        <p:spPr>
          <a:xfrm>
            <a:off x="6255469" y="-240801"/>
            <a:ext cx="7543800" cy="11596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00"/>
              </a:lnSpc>
            </a:pPr>
            <a:r>
              <a:rPr lang="en-US" sz="4800" spc="825" dirty="0">
                <a:solidFill>
                  <a:srgbClr val="04383F"/>
                </a:solidFill>
                <a:latin typeface="Paytone One" panose="020B0604020202020204" charset="0"/>
              </a:rPr>
              <a:t>1. Khái niệm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45445" y="3086100"/>
                <a:ext cx="14770955" cy="2756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latin typeface="Josefin Sans Regular" panose="020B0604020202020204" charset="0"/>
                  </a:rPr>
                  <a:t>→ Vậy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, hay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là một nguyên hàm của hàm số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thì tập hợp tất cả các nguyên hàm của hàm số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là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fName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Josefin Sans Regular" panose="020B0604020202020204" charset="0"/>
                              </a:rPr>
                              <m:t> ∈ </m:t>
                            </m:r>
                            <m:r>
                              <m:rPr>
                                <m:nor/>
                              </m:rPr>
                              <a:rPr lang="en-US" sz="3200">
                                <a:latin typeface="Josefin Sans Regular" panose="020B0604020202020204" charset="0"/>
                              </a:rPr>
                              <m:t>R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, do đó </a:t>
                </a:r>
                <a:r>
                  <a:rPr lang="en-US" sz="3200" i="1" u="sng" dirty="0">
                    <a:latin typeface="Josefin Sans Regular" panose="020B0604020202020204" charset="0"/>
                  </a:rPr>
                  <a:t>tích phân bất định</a:t>
                </a:r>
                <a:r>
                  <a:rPr lang="en-US" sz="3200" dirty="0">
                    <a:latin typeface="Josefin Sans Regular" panose="020B0604020202020204" charset="0"/>
                  </a:rPr>
                  <a:t> của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>
                    <a:latin typeface="Josefin Sans Regular" panose="020B0604020202020204" charset="0"/>
                  </a:rPr>
                  <a:t> là:</a:t>
                </a: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                                  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|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Josefin Sans Regular" panose="020B0604020202020204" charset="0"/>
                                  </a:rPr>
                                  <m:t> ∈ </m:t>
                                </m:r>
                                <m:r>
                                  <m:rPr>
                                    <m:nor/>
                                  </m:rPr>
                                  <a:rPr lang="en-US" sz="3200">
                                    <a:latin typeface="Josefin Sans Regular" panose="020B0604020202020204" charset="0"/>
                                  </a:rPr>
                                  <m:t>R</m:t>
                                </m:r>
                              </m:e>
                            </m:func>
                          </m:e>
                        </m:d>
                      </m:e>
                    </m:nary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  <a:p>
                <a:r>
                  <a:rPr lang="en-US" sz="3200" dirty="0">
                    <a:latin typeface="Josefin Sans Regular" panose="020B0604020202020204" charset="0"/>
                  </a:rPr>
                  <a:t>                                      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fName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m:rPr>
                            <m:nor/>
                          </m:rPr>
                          <a:rPr lang="en-US" sz="3200">
                            <a:latin typeface="Josefin Sans Regular" panose="020B0604020202020204" charset="0"/>
                          </a:rPr>
                          <m:t> ∈ </m:t>
                        </m:r>
                        <m:r>
                          <m:rPr>
                            <m:nor/>
                          </m:rPr>
                          <a:rPr lang="en-US" sz="3200">
                            <a:latin typeface="Josefin Sans Regular" panose="020B0604020202020204" charset="0"/>
                          </a:rPr>
                          <m:t>R</m:t>
                        </m:r>
                      </m:e>
                    </m:func>
                  </m:oMath>
                </a14:m>
                <a:endParaRPr lang="en-US" sz="3200" dirty="0">
                  <a:latin typeface="Josefin Sans Regular" panose="020B0604020202020204" charset="0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445" y="3086100"/>
                <a:ext cx="14770955" cy="2756973"/>
              </a:xfrm>
              <a:prstGeom prst="rect">
                <a:avLst/>
              </a:prstGeom>
              <a:blipFill>
                <a:blip r:embed="rId2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14536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486400" y="38100"/>
            <a:ext cx="11564432" cy="1823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7399"/>
              </a:lnSpc>
            </a:pPr>
            <a:r>
              <a:rPr lang="en-US" sz="4800" spc="-150" dirty="0">
                <a:solidFill>
                  <a:srgbClr val="04383F"/>
                </a:solidFill>
                <a:latin typeface="Paytone One" panose="020B0604020202020204" charset="0"/>
              </a:rPr>
              <a:t>2. Tính chất</a:t>
            </a:r>
          </a:p>
        </p:txBody>
      </p:sp>
      <p:sp>
        <p:nvSpPr>
          <p:cNvPr id="5" name="AutoShape 5"/>
          <p:cNvSpPr/>
          <p:nvPr/>
        </p:nvSpPr>
        <p:spPr>
          <a:xfrm>
            <a:off x="-246607" y="6461987"/>
            <a:ext cx="3611177" cy="4054005"/>
          </a:xfrm>
          <a:prstGeom prst="rect">
            <a:avLst/>
          </a:prstGeom>
          <a:solidFill>
            <a:srgbClr val="04383F"/>
          </a:solidFill>
        </p:spPr>
      </p:sp>
      <p:sp>
        <p:nvSpPr>
          <p:cNvPr id="6" name="AutoShape 6"/>
          <p:cNvSpPr/>
          <p:nvPr/>
        </p:nvSpPr>
        <p:spPr>
          <a:xfrm>
            <a:off x="1622742" y="0"/>
            <a:ext cx="119085" cy="8229600"/>
          </a:xfrm>
          <a:prstGeom prst="rect">
            <a:avLst/>
          </a:prstGeom>
          <a:solidFill>
            <a:srgbClr val="318F9A"/>
          </a:solid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7"/>
              <p:cNvSpPr txBox="1"/>
              <p:nvPr/>
            </p:nvSpPr>
            <p:spPr>
              <a:xfrm>
                <a:off x="3364570" y="2476500"/>
                <a:ext cx="11577319" cy="320600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>
                  <a:lnSpc>
                    <a:spcPts val="4950"/>
                  </a:lnSpc>
                </a:pPr>
                <a:r>
                  <a:rPr lang="en-US" sz="3200" spc="33" dirty="0">
                    <a:latin typeface="Josefin Sans Regular"/>
                  </a:rPr>
                  <a:t>i,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pc="33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pc="33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pc="33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𝑑𝑢</m:t>
                            </m:r>
                          </m:e>
                        </m:nary>
                      </m:e>
                    </m:nary>
                  </m:oMath>
                </a14:m>
                <a:endParaRPr lang="en-US" sz="3200" spc="33" dirty="0">
                  <a:latin typeface="Josefin Sans Regular"/>
                </a:endParaRPr>
              </a:p>
              <a:p>
                <a:pPr>
                  <a:lnSpc>
                    <a:spcPts val="4950"/>
                  </a:lnSpc>
                </a:pPr>
                <a:r>
                  <a:rPr lang="en-US" sz="3200" spc="33" dirty="0">
                    <a:latin typeface="Josefin Sans Regular"/>
                  </a:rPr>
                  <a:t>ii, </a:t>
                </a:r>
                <a14:m>
                  <m:oMath xmlns:m="http://schemas.openxmlformats.org/officeDocument/2006/math">
                    <m:r>
                      <a:rPr lang="en-US" sz="3200" b="0" i="0" spc="33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pc="33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.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pc="33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pc="33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nary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 ;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e>
                    </m:nary>
                  </m:oMath>
                </a14:m>
                <a:endParaRPr lang="en-US" sz="3200" spc="33" dirty="0">
                  <a:latin typeface="Josefin Sans Regular"/>
                </a:endParaRPr>
              </a:p>
              <a:p>
                <a:pPr>
                  <a:lnSpc>
                    <a:spcPts val="4950"/>
                  </a:lnSpc>
                </a:pPr>
                <a:r>
                  <a:rPr lang="en-US" sz="3200" spc="33" dirty="0">
                    <a:latin typeface="Josefin Sans Regular"/>
                  </a:rPr>
                  <a:t>iii,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pc="33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pc="33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pc="33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3200" b="0" i="1" spc="33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pc="33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spc="33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200" b="0" i="1" spc="33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pc="33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pc="33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± </m:t>
                            </m:r>
                            <m:nary>
                              <m:naryPr>
                                <m:limLoc m:val="undOvr"/>
                                <m:subHide m:val="on"/>
                                <m:supHide m:val="on"/>
                                <m:ctrlPr>
                                  <a:rPr lang="en-US" sz="3200" b="0" i="1" spc="33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sz="3200" b="0" i="1" spc="33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sz="3200" b="0" i="1" spc="33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pc="33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3200" b="0" i="1" spc="33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𝑑𝑥</m:t>
                                </m:r>
                                <m:r>
                                  <a:rPr lang="en-US" sz="3200" b="0" i="1" spc="33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;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3200" spc="33" dirty="0">
                  <a:latin typeface="Josefin Sans Regular"/>
                </a:endParaRPr>
              </a:p>
              <a:p>
                <a:pPr>
                  <a:lnSpc>
                    <a:spcPts val="4950"/>
                  </a:lnSpc>
                </a:pPr>
                <a:r>
                  <a:rPr lang="en-US" sz="3200" spc="33" dirty="0">
                    <a:latin typeface="Josefin Sans Regular"/>
                  </a:rPr>
                  <a:t>iv,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pc="33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3200" spc="33" dirty="0">
                  <a:latin typeface="Josefin Sans Regular"/>
                </a:endParaRPr>
              </a:p>
              <a:p>
                <a:pPr>
                  <a:lnSpc>
                    <a:spcPts val="4950"/>
                  </a:lnSpc>
                </a:pPr>
                <a:r>
                  <a:rPr lang="en-US" sz="3200" spc="33" dirty="0">
                    <a:latin typeface="Josefin Sans Regular"/>
                  </a:rPr>
                  <a:t>v,  </a:t>
                </a:r>
                <a14:m>
                  <m:oMath xmlns:m="http://schemas.openxmlformats.org/officeDocument/2006/math">
                    <m:r>
                      <a:rPr lang="en-US" sz="3200" b="0" i="0" spc="33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pc="33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pc="33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)′=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pc="33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spc="33" dirty="0">
                  <a:latin typeface="Josefin Sans Regular"/>
                </a:endParaRPr>
              </a:p>
            </p:txBody>
          </p:sp>
        </mc:Choice>
        <mc:Fallback xmlns="">
          <p:sp>
            <p:nvSpPr>
              <p:cNvPr id="7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570" y="2476500"/>
                <a:ext cx="11577319" cy="3206006"/>
              </a:xfrm>
              <a:prstGeom prst="rect">
                <a:avLst/>
              </a:prstGeom>
              <a:blipFill>
                <a:blip r:embed="rId2"/>
                <a:stretch>
                  <a:fillRect l="-2159" t="-570" b="-5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rcRect l="35277" r="38005"/>
          <a:stretch>
            <a:fillRect/>
          </a:stretch>
        </p:blipFill>
        <p:spPr>
          <a:xfrm>
            <a:off x="-246607" y="-296328"/>
            <a:ext cx="4218457" cy="1075635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739641" y="8548370"/>
            <a:ext cx="2492568" cy="198523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4" name="AutoShape 4"/>
          <p:cNvSpPr/>
          <p:nvPr/>
        </p:nvSpPr>
        <p:spPr>
          <a:xfrm>
            <a:off x="1926383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1329066" y="1202618"/>
            <a:ext cx="1194200" cy="11942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807778" y="1767347"/>
            <a:ext cx="835006" cy="835006"/>
            <a:chOff x="-2540" y="-2540"/>
            <a:chExt cx="6355080" cy="6355080"/>
          </a:xfrm>
        </p:grpSpPr>
        <p:sp>
          <p:nvSpPr>
            <p:cNvPr id="8" name="Freeform 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617755" y="32777"/>
            <a:ext cx="12624429" cy="1343046"/>
            <a:chOff x="-40640" y="-142875"/>
            <a:chExt cx="16832572" cy="179072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42875"/>
              <a:ext cx="16791932" cy="1546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Các công thức thường sử dụng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-40640" y="1480635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43400" y="1767347"/>
                <a:ext cx="13106400" cy="7916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+1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(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≠−1) 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sin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( 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𝑜𝑠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  <m:r>
                                  <a:rPr lang="en-US" sz="3200" b="0" i="1" baseline="3000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1+</m:t>
                                </m:r>
                                <m:func>
                                  <m:func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tan</m:t>
                                    </m:r>
                                    <m:r>
                                      <a:rPr lang="en-US" sz="3200" b="0" i="1" baseline="3000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fName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a:rPr lang="en-US" sz="3200" i="1" baseline="300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fNam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func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 </m:t>
                        </m:r>
                        <m:nary>
                          <m:naryPr>
                            <m:limLoc m:val="undOvr"/>
                            <m:subHide m:val="on"/>
                            <m:supHide m:val="on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 1+</m:t>
                                </m:r>
                                <m:func>
                                  <m:func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latin typeface="Cambria Math" panose="02040503050406030204" pitchFamily="18" charset="0"/>
                                      </a:rPr>
                                      <m:t>cot</m:t>
                                    </m:r>
                                    <m:r>
                                      <a:rPr lang="en-US" sz="3200" i="1" baseline="300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fName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cot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767347"/>
                <a:ext cx="13106400" cy="79162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50000"/>
          </a:blip>
          <a:srcRect l="35277" r="38005"/>
          <a:stretch>
            <a:fillRect/>
          </a:stretch>
        </p:blipFill>
        <p:spPr>
          <a:xfrm>
            <a:off x="-246607" y="-296328"/>
            <a:ext cx="4218457" cy="10756353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739641" y="8548370"/>
            <a:ext cx="2492568" cy="1985237"/>
          </a:xfrm>
          <a:prstGeom prst="rect">
            <a:avLst/>
          </a:prstGeom>
          <a:solidFill>
            <a:srgbClr val="318F9A"/>
          </a:solidFill>
        </p:spPr>
      </p:sp>
      <p:sp>
        <p:nvSpPr>
          <p:cNvPr id="4" name="AutoShape 4"/>
          <p:cNvSpPr/>
          <p:nvPr/>
        </p:nvSpPr>
        <p:spPr>
          <a:xfrm>
            <a:off x="1926383" y="5143500"/>
            <a:ext cx="119085" cy="8229600"/>
          </a:xfrm>
          <a:prstGeom prst="rect">
            <a:avLst/>
          </a:prstGeom>
          <a:solidFill>
            <a:srgbClr val="04383F"/>
          </a:solidFill>
        </p:spPr>
      </p:sp>
      <p:grpSp>
        <p:nvGrpSpPr>
          <p:cNvPr id="5" name="Group 5"/>
          <p:cNvGrpSpPr/>
          <p:nvPr/>
        </p:nvGrpSpPr>
        <p:grpSpPr>
          <a:xfrm rot="5400000">
            <a:off x="1329066" y="1202618"/>
            <a:ext cx="1194200" cy="119420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14167" y="0"/>
              <a:ext cx="6321665" cy="6350000"/>
            </a:xfrm>
            <a:custGeom>
              <a:avLst/>
              <a:gdLst/>
              <a:ahLst/>
              <a:cxnLst/>
              <a:rect l="l" t="t" r="r" b="b"/>
              <a:pathLst>
                <a:path w="6321665" h="6350000">
                  <a:moveTo>
                    <a:pt x="3160833" y="0"/>
                  </a:moveTo>
                  <a:lnTo>
                    <a:pt x="3160833" y="0"/>
                  </a:lnTo>
                  <a:cubicBezTo>
                    <a:pt x="4908795" y="7817"/>
                    <a:pt x="6321666" y="1427021"/>
                    <a:pt x="6321666" y="3175000"/>
                  </a:cubicBezTo>
                  <a:cubicBezTo>
                    <a:pt x="6321666" y="4922979"/>
                    <a:pt x="4908795" y="6342183"/>
                    <a:pt x="3160833" y="6350000"/>
                  </a:cubicBezTo>
                  <a:cubicBezTo>
                    <a:pt x="1412871" y="6342183"/>
                    <a:pt x="0" y="4922979"/>
                    <a:pt x="0" y="3175000"/>
                  </a:cubicBezTo>
                  <a:cubicBezTo>
                    <a:pt x="0" y="1427021"/>
                    <a:pt x="1412871" y="7817"/>
                    <a:pt x="3160833" y="0"/>
                  </a:cubicBezTo>
                  <a:close/>
                </a:path>
              </a:pathLst>
            </a:custGeom>
            <a:solidFill>
              <a:srgbClr val="04383F"/>
            </a:solidFill>
          </p:spPr>
        </p:sp>
      </p:grpSp>
      <p:grpSp>
        <p:nvGrpSpPr>
          <p:cNvPr id="7" name="Group 7"/>
          <p:cNvGrpSpPr>
            <a:grpSpLocks noChangeAspect="1"/>
          </p:cNvGrpSpPr>
          <p:nvPr/>
        </p:nvGrpSpPr>
        <p:grpSpPr>
          <a:xfrm rot="5400000">
            <a:off x="1807778" y="1767347"/>
            <a:ext cx="835006" cy="835006"/>
            <a:chOff x="-2540" y="-2540"/>
            <a:chExt cx="6355080" cy="6355080"/>
          </a:xfrm>
        </p:grpSpPr>
        <p:sp>
          <p:nvSpPr>
            <p:cNvPr id="8" name="Freeform 8"/>
            <p:cNvSpPr/>
            <p:nvPr/>
          </p:nvSpPr>
          <p:spPr>
            <a:xfrm>
              <a:off x="-2540" y="-2540"/>
              <a:ext cx="6355080" cy="6355080"/>
            </a:xfrm>
            <a:custGeom>
              <a:avLst/>
              <a:gdLst/>
              <a:ahLst/>
              <a:cxnLst/>
              <a:rect l="l" t="t" r="r" b="b"/>
              <a:pathLst>
                <a:path w="6355080" h="6355080">
                  <a:moveTo>
                    <a:pt x="3177540" y="6355080"/>
                  </a:moveTo>
                  <a:cubicBezTo>
                    <a:pt x="2329180" y="6355080"/>
                    <a:pt x="1530350" y="6024880"/>
                    <a:pt x="930910" y="5424170"/>
                  </a:cubicBezTo>
                  <a:cubicBezTo>
                    <a:pt x="330200" y="4824730"/>
                    <a:pt x="0" y="4025900"/>
                    <a:pt x="0" y="3177540"/>
                  </a:cubicBezTo>
                  <a:cubicBezTo>
                    <a:pt x="0" y="2329180"/>
                    <a:pt x="330200" y="1530350"/>
                    <a:pt x="930910" y="930910"/>
                  </a:cubicBezTo>
                  <a:cubicBezTo>
                    <a:pt x="1530350" y="330200"/>
                    <a:pt x="2329180" y="0"/>
                    <a:pt x="3177540" y="0"/>
                  </a:cubicBezTo>
                  <a:cubicBezTo>
                    <a:pt x="4025900" y="0"/>
                    <a:pt x="4824730" y="330200"/>
                    <a:pt x="5424170" y="930910"/>
                  </a:cubicBezTo>
                  <a:cubicBezTo>
                    <a:pt x="6024880" y="1531620"/>
                    <a:pt x="6355080" y="2329180"/>
                    <a:pt x="6355080" y="3177540"/>
                  </a:cubicBezTo>
                  <a:cubicBezTo>
                    <a:pt x="6355080" y="4025900"/>
                    <a:pt x="6024880" y="4824730"/>
                    <a:pt x="5424170" y="5424170"/>
                  </a:cubicBezTo>
                  <a:cubicBezTo>
                    <a:pt x="4824730" y="6024880"/>
                    <a:pt x="4025900" y="6355080"/>
                    <a:pt x="3177540" y="6355080"/>
                  </a:cubicBezTo>
                  <a:close/>
                  <a:moveTo>
                    <a:pt x="3177540" y="190500"/>
                  </a:moveTo>
                  <a:cubicBezTo>
                    <a:pt x="2379980" y="190500"/>
                    <a:pt x="1629410" y="501650"/>
                    <a:pt x="1065530" y="1065530"/>
                  </a:cubicBezTo>
                  <a:cubicBezTo>
                    <a:pt x="501650" y="1629410"/>
                    <a:pt x="190500" y="2379980"/>
                    <a:pt x="190500" y="3177540"/>
                  </a:cubicBezTo>
                  <a:cubicBezTo>
                    <a:pt x="190500" y="3975100"/>
                    <a:pt x="501650" y="4725670"/>
                    <a:pt x="1065530" y="5289550"/>
                  </a:cubicBezTo>
                  <a:cubicBezTo>
                    <a:pt x="1629410" y="5853430"/>
                    <a:pt x="2379980" y="6164580"/>
                    <a:pt x="3177540" y="6164580"/>
                  </a:cubicBezTo>
                  <a:cubicBezTo>
                    <a:pt x="3975100" y="6164580"/>
                    <a:pt x="4725670" y="5853430"/>
                    <a:pt x="5289550" y="5289550"/>
                  </a:cubicBezTo>
                  <a:cubicBezTo>
                    <a:pt x="5853430" y="4725670"/>
                    <a:pt x="6164580" y="3975100"/>
                    <a:pt x="6164580" y="3177540"/>
                  </a:cubicBezTo>
                  <a:cubicBezTo>
                    <a:pt x="6164580" y="2379980"/>
                    <a:pt x="5853430" y="1629410"/>
                    <a:pt x="5289550" y="1065530"/>
                  </a:cubicBezTo>
                  <a:cubicBezTo>
                    <a:pt x="4725670" y="501650"/>
                    <a:pt x="3975100" y="190500"/>
                    <a:pt x="3177540" y="190500"/>
                  </a:cubicBezTo>
                  <a:close/>
                </a:path>
              </a:pathLst>
            </a:custGeom>
            <a:solidFill>
              <a:srgbClr val="318F9A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4617755" y="32777"/>
            <a:ext cx="12624429" cy="1343046"/>
            <a:chOff x="-40640" y="-142875"/>
            <a:chExt cx="16832572" cy="179072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142875"/>
              <a:ext cx="16791932" cy="15461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0500"/>
                </a:lnSpc>
              </a:pPr>
              <a:r>
                <a:rPr lang="en-US" sz="4800" spc="825" dirty="0">
                  <a:solidFill>
                    <a:srgbClr val="04383F"/>
                  </a:solidFill>
                  <a:latin typeface="Paytone One" panose="020B0604020202020204" charset="0"/>
                </a:rPr>
                <a:t>Các công thức thường sử dụng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-40640" y="1480635"/>
              <a:ext cx="16772573" cy="167217"/>
            </a:xfrm>
            <a:prstGeom prst="rect">
              <a:avLst/>
            </a:prstGeom>
            <a:solidFill>
              <a:srgbClr val="04383F"/>
            </a:solidFill>
          </p:spPr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343400" y="1767347"/>
                <a:ext cx="13106400" cy="5715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func>
                              <m:func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func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 − 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−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 + 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  <m:r>
                          <a:rPr lang="en-US" sz="320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rad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rad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sz="3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sSup>
                                  <m:s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𝑎𝑟𝑐𝑠𝑖𝑛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nary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func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1767347"/>
                <a:ext cx="13106400" cy="57151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68743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833</Words>
  <Application>Microsoft Office PowerPoint</Application>
  <PresentationFormat>Custom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Josefin Sans Regular</vt:lpstr>
      <vt:lpstr>Calibri</vt:lpstr>
      <vt:lpstr>Paytone One</vt:lpstr>
      <vt:lpstr>Arial</vt:lpstr>
      <vt:lpstr>Cambria Math</vt:lpstr>
      <vt:lpstr>Josefin Sans Regular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Chương 3: Tích Phân</dc:title>
  <cp:lastModifiedBy>Trần Anh Dũng - 66CS1</cp:lastModifiedBy>
  <cp:revision>36</cp:revision>
  <dcterms:created xsi:type="dcterms:W3CDTF">2006-08-16T00:00:00Z</dcterms:created>
  <dcterms:modified xsi:type="dcterms:W3CDTF">2022-10-04T15:09:08Z</dcterms:modified>
  <dc:identifier>DAEuYHp4CZc</dc:identifier>
</cp:coreProperties>
</file>