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8"/>
    <p:sldId id="257" r:id="rId19"/>
    <p:sldId id="258" r:id="rId20"/>
    <p:sldId id="259" r:id="rId21"/>
    <p:sldId id="260" r:id="rId22"/>
    <p:sldId id="261" r:id="rId23"/>
    <p:sldId id="262" r:id="rId24"/>
    <p:sldId id="263" r:id="rId25"/>
    <p:sldId id="264" r:id="rId26"/>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ondensed" charset="1" panose="02000000000000000000"/>
      <p:regular r:id="rId10"/>
    </p:embeddedFont>
    <p:embeddedFont>
      <p:font typeface="Roboto Condensed Bold" charset="1" panose="02000000000000000000"/>
      <p:regular r:id="rId11"/>
    </p:embeddedFont>
    <p:embeddedFont>
      <p:font typeface="Roboto Condensed Italics" charset="1" panose="02000000000000000000"/>
      <p:regular r:id="rId12"/>
    </p:embeddedFont>
    <p:embeddedFont>
      <p:font typeface="Roboto Condensed Bold Italics" charset="1" panose="02000000000000000000"/>
      <p:regular r:id="rId13"/>
    </p:embeddedFont>
    <p:embeddedFont>
      <p:font typeface="Roboto" charset="1" panose="02000000000000000000"/>
      <p:regular r:id="rId14"/>
    </p:embeddedFont>
    <p:embeddedFont>
      <p:font typeface="Roboto Bold" charset="1" panose="02000000000000000000"/>
      <p:regular r:id="rId15"/>
    </p:embeddedFont>
    <p:embeddedFont>
      <p:font typeface="Roboto Italics" charset="1" panose="02000000000000000000"/>
      <p:regular r:id="rId16"/>
    </p:embeddedFont>
    <p:embeddedFont>
      <p:font typeface="Roboto Bold Italics" charset="1" panose="02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slides/slide1.xml" Type="http://schemas.openxmlformats.org/officeDocument/2006/relationships/slide"/><Relationship Id="rId19" Target="slides/slide2.xml" Type="http://schemas.openxmlformats.org/officeDocument/2006/relationships/slide"/><Relationship Id="rId2" Target="presProps.xml" Type="http://schemas.openxmlformats.org/officeDocument/2006/relationships/presProps"/><Relationship Id="rId20" Target="slides/slide3.xml" Type="http://schemas.openxmlformats.org/officeDocument/2006/relationships/slide"/><Relationship Id="rId21" Target="slides/slide4.xml" Type="http://schemas.openxmlformats.org/officeDocument/2006/relationships/slide"/><Relationship Id="rId22" Target="slides/slide5.xml" Type="http://schemas.openxmlformats.org/officeDocument/2006/relationships/slide"/><Relationship Id="rId23" Target="slides/slide6.xml" Type="http://schemas.openxmlformats.org/officeDocument/2006/relationships/slide"/><Relationship Id="rId24" Target="slides/slide7.xml" Type="http://schemas.openxmlformats.org/officeDocument/2006/relationships/slide"/><Relationship Id="rId25" Target="slides/slide8.xml" Type="http://schemas.openxmlformats.org/officeDocument/2006/relationships/slide"/><Relationship Id="rId26" Target="slides/slide9.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 Id="rId4"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jpeg" Type="http://schemas.openxmlformats.org/officeDocument/2006/relationships/image"/><Relationship Id="rId4" Target="../media/image1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8F6F2"/>
        </a:solidFill>
      </p:bgPr>
    </p:bg>
    <p:spTree>
      <p:nvGrpSpPr>
        <p:cNvPr id="1" name=""/>
        <p:cNvGrpSpPr/>
        <p:nvPr/>
      </p:nvGrpSpPr>
      <p:grpSpPr>
        <a:xfrm>
          <a:off x="0" y="0"/>
          <a:ext cx="0" cy="0"/>
          <a:chOff x="0" y="0"/>
          <a:chExt cx="0" cy="0"/>
        </a:xfrm>
      </p:grpSpPr>
      <p:sp>
        <p:nvSpPr>
          <p:cNvPr name="TextBox 2" id="2"/>
          <p:cNvSpPr txBox="true"/>
          <p:nvPr/>
        </p:nvSpPr>
        <p:spPr>
          <a:xfrm rot="0">
            <a:off x="1888061" y="1480711"/>
            <a:ext cx="14511877" cy="1350492"/>
          </a:xfrm>
          <a:prstGeom prst="rect">
            <a:avLst/>
          </a:prstGeom>
        </p:spPr>
        <p:txBody>
          <a:bodyPr anchor="t" rtlCol="false" tIns="0" lIns="0" bIns="0" rIns="0">
            <a:spAutoFit/>
          </a:bodyPr>
          <a:lstStyle/>
          <a:p>
            <a:pPr>
              <a:lnSpc>
                <a:spcPts val="10789"/>
              </a:lnSpc>
            </a:pPr>
            <a:r>
              <a:rPr lang="en-US" sz="8299">
                <a:solidFill>
                  <a:srgbClr val="5A60F1"/>
                </a:solidFill>
                <a:latin typeface="Roboto Condensed Bold"/>
              </a:rPr>
              <a:t>HỆ THỐNG CƠ HỌC - THANG MÁY</a:t>
            </a:r>
          </a:p>
        </p:txBody>
      </p:sp>
      <p:sp>
        <p:nvSpPr>
          <p:cNvPr name="TextBox 3" id="3"/>
          <p:cNvSpPr txBox="true"/>
          <p:nvPr/>
        </p:nvSpPr>
        <p:spPr>
          <a:xfrm rot="0">
            <a:off x="2140618" y="3850740"/>
            <a:ext cx="14006764" cy="4508685"/>
          </a:xfrm>
          <a:prstGeom prst="rect">
            <a:avLst/>
          </a:prstGeom>
        </p:spPr>
        <p:txBody>
          <a:bodyPr anchor="t" rtlCol="false" tIns="0" lIns="0" bIns="0" rIns="0">
            <a:spAutoFit/>
          </a:bodyPr>
          <a:lstStyle/>
          <a:p>
            <a:pPr algn="just">
              <a:lnSpc>
                <a:spcPts val="4433"/>
              </a:lnSpc>
            </a:pPr>
            <a:r>
              <a:rPr lang="en-US" sz="3410">
                <a:solidFill>
                  <a:srgbClr val="5A60F1"/>
                </a:solidFill>
                <a:latin typeface="Roboto"/>
              </a:rPr>
              <a:t>- Tìm hiểu về hệ thống thang máy sử dụng động cơ kéo và ròng rọc</a:t>
            </a:r>
          </a:p>
          <a:p>
            <a:pPr algn="just">
              <a:lnSpc>
                <a:spcPts val="4433"/>
              </a:lnSpc>
            </a:pPr>
            <a:r>
              <a:rPr lang="en-US" sz="3410">
                <a:solidFill>
                  <a:srgbClr val="5A60F1"/>
                </a:solidFill>
                <a:latin typeface="Roboto"/>
              </a:rPr>
              <a:t>- Xác định và mô tả về mục đích, cấu tạo cơ bản, chức năng của các bộ phận và liên kết giữa các bộ phận của hệ thống thang máy. </a:t>
            </a:r>
          </a:p>
          <a:p>
            <a:pPr algn="just">
              <a:lnSpc>
                <a:spcPts val="4433"/>
              </a:lnSpc>
            </a:pPr>
            <a:r>
              <a:rPr lang="en-US" sz="3410">
                <a:solidFill>
                  <a:srgbClr val="5A60F1"/>
                </a:solidFill>
                <a:latin typeface="Roboto"/>
              </a:rPr>
              <a:t>- Phân tích nguyên lý hoạt động của hệ thống thang máy. Nguyên lý hoạt động của hệ thống thang máy dựa trên các kiến thức Vật lý nào? Phân tích các kiến thức liên quan đến cơ học. </a:t>
            </a:r>
          </a:p>
          <a:p>
            <a:pPr algn="just">
              <a:lnSpc>
                <a:spcPts val="4433"/>
              </a:lnSpc>
            </a:pPr>
            <a:r>
              <a:rPr lang="en-US" sz="3410">
                <a:solidFill>
                  <a:srgbClr val="5A60F1"/>
                </a:solidFill>
                <a:latin typeface="Roboto"/>
              </a:rPr>
              <a:t>- Nhận diện, mô tả và từ đó phân tích các yếu tố ảnh hưởng đến hệ thống thang máy cơ bản. Đưa ra các giải pháp để cải tiến hệ thống nếu có thể.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6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10008465" y="2047320"/>
            <a:ext cx="261927" cy="261927"/>
          </a:xfrm>
          <a:prstGeom prst="rect">
            <a:avLst/>
          </a:prstGeom>
        </p:spPr>
      </p:pic>
      <p:sp>
        <p:nvSpPr>
          <p:cNvPr name="TextBox 3" id="3"/>
          <p:cNvSpPr txBox="true"/>
          <p:nvPr/>
        </p:nvSpPr>
        <p:spPr>
          <a:xfrm rot="0">
            <a:off x="10499995" y="1857903"/>
            <a:ext cx="7647726" cy="602661"/>
          </a:xfrm>
          <a:prstGeom prst="rect">
            <a:avLst/>
          </a:prstGeom>
        </p:spPr>
        <p:txBody>
          <a:bodyPr anchor="t" rtlCol="false" tIns="0" lIns="0" bIns="0" rIns="0">
            <a:spAutoFit/>
          </a:bodyPr>
          <a:lstStyle/>
          <a:p>
            <a:pPr>
              <a:lnSpc>
                <a:spcPts val="4815"/>
              </a:lnSpc>
            </a:pPr>
            <a:r>
              <a:rPr lang="en-US" sz="3704">
                <a:solidFill>
                  <a:srgbClr val="5A60F1"/>
                </a:solidFill>
                <a:latin typeface="Roboto"/>
              </a:rPr>
              <a:t>Động cơ, máy kéo</a:t>
            </a:r>
          </a:p>
        </p:txBody>
      </p:sp>
      <p:grpSp>
        <p:nvGrpSpPr>
          <p:cNvPr name="Group 4" id="4"/>
          <p:cNvGrpSpPr/>
          <p:nvPr/>
        </p:nvGrpSpPr>
        <p:grpSpPr>
          <a:xfrm rot="0">
            <a:off x="9954218" y="2752384"/>
            <a:ext cx="8193503" cy="564561"/>
            <a:chOff x="0" y="0"/>
            <a:chExt cx="10924670" cy="752748"/>
          </a:xfrm>
        </p:grpSpPr>
        <p:pic>
          <p:nvPicPr>
            <p:cNvPr name="Picture 5" id="5"/>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72329" y="201756"/>
              <a:ext cx="349236" cy="349236"/>
            </a:xfrm>
            <a:prstGeom prst="rect">
              <a:avLst/>
            </a:prstGeom>
          </p:spPr>
        </p:pic>
        <p:sp>
          <p:nvSpPr>
            <p:cNvPr name="TextBox 6" id="6"/>
            <p:cNvSpPr txBox="true"/>
            <p:nvPr/>
          </p:nvSpPr>
          <p:spPr>
            <a:xfrm rot="0">
              <a:off x="727703" y="-38100"/>
              <a:ext cx="10196967" cy="790848"/>
            </a:xfrm>
            <a:prstGeom prst="rect">
              <a:avLst/>
            </a:prstGeom>
          </p:spPr>
          <p:txBody>
            <a:bodyPr anchor="t" rtlCol="false" tIns="0" lIns="0" bIns="0" rIns="0">
              <a:spAutoFit/>
            </a:bodyPr>
            <a:lstStyle/>
            <a:p>
              <a:pPr>
                <a:lnSpc>
                  <a:spcPts val="4815"/>
                </a:lnSpc>
              </a:pPr>
              <a:r>
                <a:rPr lang="en-US" sz="3704">
                  <a:solidFill>
                    <a:srgbClr val="5A60F1"/>
                  </a:solidFill>
                  <a:latin typeface="Roboto"/>
                </a:rPr>
                <a:t>Tủ điều khiển</a:t>
              </a:r>
            </a:p>
          </p:txBody>
        </p:sp>
      </p:grpSp>
      <p:grpSp>
        <p:nvGrpSpPr>
          <p:cNvPr name="Group 7" id="7"/>
          <p:cNvGrpSpPr/>
          <p:nvPr/>
        </p:nvGrpSpPr>
        <p:grpSpPr>
          <a:xfrm rot="0">
            <a:off x="9954218" y="3601238"/>
            <a:ext cx="8193503" cy="564561"/>
            <a:chOff x="0" y="0"/>
            <a:chExt cx="10924670" cy="752748"/>
          </a:xfrm>
        </p:grpSpPr>
        <p:pic>
          <p:nvPicPr>
            <p:cNvPr name="Picture 8" id="8"/>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72329" y="201756"/>
              <a:ext cx="349236" cy="349236"/>
            </a:xfrm>
            <a:prstGeom prst="rect">
              <a:avLst/>
            </a:prstGeom>
          </p:spPr>
        </p:pic>
        <p:sp>
          <p:nvSpPr>
            <p:cNvPr name="TextBox 9" id="9"/>
            <p:cNvSpPr txBox="true"/>
            <p:nvPr/>
          </p:nvSpPr>
          <p:spPr>
            <a:xfrm rot="0">
              <a:off x="727703" y="-38100"/>
              <a:ext cx="10196967" cy="790848"/>
            </a:xfrm>
            <a:prstGeom prst="rect">
              <a:avLst/>
            </a:prstGeom>
          </p:spPr>
          <p:txBody>
            <a:bodyPr anchor="t" rtlCol="false" tIns="0" lIns="0" bIns="0" rIns="0">
              <a:spAutoFit/>
            </a:bodyPr>
            <a:lstStyle/>
            <a:p>
              <a:pPr>
                <a:lnSpc>
                  <a:spcPts val="4815"/>
                </a:lnSpc>
              </a:pPr>
              <a:r>
                <a:rPr lang="en-US" sz="3704">
                  <a:solidFill>
                    <a:srgbClr val="5A60F1"/>
                  </a:solidFill>
                  <a:latin typeface="Roboto"/>
                </a:rPr>
                <a:t>Bộ chống vượt tốc</a:t>
              </a:r>
            </a:p>
          </p:txBody>
        </p:sp>
      </p:grpSp>
      <p:grpSp>
        <p:nvGrpSpPr>
          <p:cNvPr name="Group 10" id="10"/>
          <p:cNvGrpSpPr/>
          <p:nvPr/>
        </p:nvGrpSpPr>
        <p:grpSpPr>
          <a:xfrm rot="0">
            <a:off x="9954218" y="4404752"/>
            <a:ext cx="8193503" cy="564561"/>
            <a:chOff x="0" y="0"/>
            <a:chExt cx="10924670" cy="752748"/>
          </a:xfrm>
        </p:grpSpPr>
        <p:pic>
          <p:nvPicPr>
            <p:cNvPr name="Picture 11" id="11"/>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72329" y="201756"/>
              <a:ext cx="349236" cy="349236"/>
            </a:xfrm>
            <a:prstGeom prst="rect">
              <a:avLst/>
            </a:prstGeom>
          </p:spPr>
        </p:pic>
        <p:sp>
          <p:nvSpPr>
            <p:cNvPr name="TextBox 12" id="12"/>
            <p:cNvSpPr txBox="true"/>
            <p:nvPr/>
          </p:nvSpPr>
          <p:spPr>
            <a:xfrm rot="0">
              <a:off x="727703" y="-38100"/>
              <a:ext cx="10196967" cy="790848"/>
            </a:xfrm>
            <a:prstGeom prst="rect">
              <a:avLst/>
            </a:prstGeom>
          </p:spPr>
          <p:txBody>
            <a:bodyPr anchor="t" rtlCol="false" tIns="0" lIns="0" bIns="0" rIns="0">
              <a:spAutoFit/>
            </a:bodyPr>
            <a:lstStyle/>
            <a:p>
              <a:pPr>
                <a:lnSpc>
                  <a:spcPts val="4815"/>
                </a:lnSpc>
              </a:pPr>
              <a:r>
                <a:rPr lang="en-US" sz="3704">
                  <a:solidFill>
                    <a:srgbClr val="5A60F1"/>
                  </a:solidFill>
                  <a:latin typeface="Roboto"/>
                </a:rPr>
                <a:t>Cáp tải</a:t>
              </a:r>
            </a:p>
          </p:txBody>
        </p:sp>
      </p:grpSp>
      <p:grpSp>
        <p:nvGrpSpPr>
          <p:cNvPr name="Group 13" id="13"/>
          <p:cNvGrpSpPr/>
          <p:nvPr/>
        </p:nvGrpSpPr>
        <p:grpSpPr>
          <a:xfrm rot="0">
            <a:off x="9954218" y="5293533"/>
            <a:ext cx="8193503" cy="564561"/>
            <a:chOff x="0" y="0"/>
            <a:chExt cx="10924670" cy="752748"/>
          </a:xfrm>
        </p:grpSpPr>
        <p:pic>
          <p:nvPicPr>
            <p:cNvPr name="Picture 14" id="14"/>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72329" y="201756"/>
              <a:ext cx="349236" cy="349236"/>
            </a:xfrm>
            <a:prstGeom prst="rect">
              <a:avLst/>
            </a:prstGeom>
          </p:spPr>
        </p:pic>
        <p:sp>
          <p:nvSpPr>
            <p:cNvPr name="TextBox 15" id="15"/>
            <p:cNvSpPr txBox="true"/>
            <p:nvPr/>
          </p:nvSpPr>
          <p:spPr>
            <a:xfrm rot="0">
              <a:off x="727703" y="-38100"/>
              <a:ext cx="10196967" cy="790848"/>
            </a:xfrm>
            <a:prstGeom prst="rect">
              <a:avLst/>
            </a:prstGeom>
          </p:spPr>
          <p:txBody>
            <a:bodyPr anchor="t" rtlCol="false" tIns="0" lIns="0" bIns="0" rIns="0">
              <a:spAutoFit/>
            </a:bodyPr>
            <a:lstStyle/>
            <a:p>
              <a:pPr>
                <a:lnSpc>
                  <a:spcPts val="4815"/>
                </a:lnSpc>
              </a:pPr>
              <a:r>
                <a:rPr lang="en-US" sz="3704">
                  <a:solidFill>
                    <a:srgbClr val="5A60F1"/>
                  </a:solidFill>
                  <a:latin typeface="Roboto"/>
                </a:rPr>
                <a:t>Ray dẫn hướng</a:t>
              </a:r>
            </a:p>
          </p:txBody>
        </p:sp>
      </p:grpSp>
      <p:grpSp>
        <p:nvGrpSpPr>
          <p:cNvPr name="Group 16" id="16"/>
          <p:cNvGrpSpPr/>
          <p:nvPr/>
        </p:nvGrpSpPr>
        <p:grpSpPr>
          <a:xfrm rot="0">
            <a:off x="9954218" y="6163736"/>
            <a:ext cx="8193503" cy="564561"/>
            <a:chOff x="0" y="0"/>
            <a:chExt cx="10924670" cy="752748"/>
          </a:xfrm>
        </p:grpSpPr>
        <p:pic>
          <p:nvPicPr>
            <p:cNvPr name="Picture 17" id="17"/>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72329" y="201756"/>
              <a:ext cx="349236" cy="349236"/>
            </a:xfrm>
            <a:prstGeom prst="rect">
              <a:avLst/>
            </a:prstGeom>
          </p:spPr>
        </p:pic>
        <p:sp>
          <p:nvSpPr>
            <p:cNvPr name="TextBox 18" id="18"/>
            <p:cNvSpPr txBox="true"/>
            <p:nvPr/>
          </p:nvSpPr>
          <p:spPr>
            <a:xfrm rot="0">
              <a:off x="727703" y="-38100"/>
              <a:ext cx="10196967" cy="790848"/>
            </a:xfrm>
            <a:prstGeom prst="rect">
              <a:avLst/>
            </a:prstGeom>
          </p:spPr>
          <p:txBody>
            <a:bodyPr anchor="t" rtlCol="false" tIns="0" lIns="0" bIns="0" rIns="0">
              <a:spAutoFit/>
            </a:bodyPr>
            <a:lstStyle/>
            <a:p>
              <a:pPr>
                <a:lnSpc>
                  <a:spcPts val="4815"/>
                </a:lnSpc>
              </a:pPr>
              <a:r>
                <a:rPr lang="en-US" sz="3704">
                  <a:solidFill>
                    <a:srgbClr val="5A60F1"/>
                  </a:solidFill>
                  <a:latin typeface="Roboto"/>
                </a:rPr>
                <a:t>Đối trọng</a:t>
              </a:r>
            </a:p>
          </p:txBody>
        </p:sp>
      </p:grpSp>
      <p:grpSp>
        <p:nvGrpSpPr>
          <p:cNvPr name="Group 19" id="19"/>
          <p:cNvGrpSpPr/>
          <p:nvPr/>
        </p:nvGrpSpPr>
        <p:grpSpPr>
          <a:xfrm rot="0">
            <a:off x="9954218" y="7110255"/>
            <a:ext cx="8193503" cy="564561"/>
            <a:chOff x="0" y="0"/>
            <a:chExt cx="10924670" cy="752748"/>
          </a:xfrm>
        </p:grpSpPr>
        <p:pic>
          <p:nvPicPr>
            <p:cNvPr name="Picture 20" id="20"/>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72329" y="201756"/>
              <a:ext cx="349236" cy="349236"/>
            </a:xfrm>
            <a:prstGeom prst="rect">
              <a:avLst/>
            </a:prstGeom>
          </p:spPr>
        </p:pic>
        <p:sp>
          <p:nvSpPr>
            <p:cNvPr name="TextBox 21" id="21"/>
            <p:cNvSpPr txBox="true"/>
            <p:nvPr/>
          </p:nvSpPr>
          <p:spPr>
            <a:xfrm rot="0">
              <a:off x="727703" y="-38100"/>
              <a:ext cx="10196967" cy="790848"/>
            </a:xfrm>
            <a:prstGeom prst="rect">
              <a:avLst/>
            </a:prstGeom>
          </p:spPr>
          <p:txBody>
            <a:bodyPr anchor="t" rtlCol="false" tIns="0" lIns="0" bIns="0" rIns="0">
              <a:spAutoFit/>
            </a:bodyPr>
            <a:lstStyle/>
            <a:p>
              <a:pPr>
                <a:lnSpc>
                  <a:spcPts val="4815"/>
                </a:lnSpc>
              </a:pPr>
              <a:r>
                <a:rPr lang="en-US" sz="3704">
                  <a:solidFill>
                    <a:srgbClr val="5A60F1"/>
                  </a:solidFill>
                  <a:latin typeface="Roboto"/>
                </a:rPr>
                <a:t>Bảng điều khiển cửa tầng</a:t>
              </a:r>
            </a:p>
          </p:txBody>
        </p:sp>
      </p:grpSp>
      <p:grpSp>
        <p:nvGrpSpPr>
          <p:cNvPr name="Group 22" id="22"/>
          <p:cNvGrpSpPr/>
          <p:nvPr/>
        </p:nvGrpSpPr>
        <p:grpSpPr>
          <a:xfrm rot="0">
            <a:off x="9954218" y="8040799"/>
            <a:ext cx="8193503" cy="564463"/>
            <a:chOff x="0" y="0"/>
            <a:chExt cx="10924670" cy="752617"/>
          </a:xfrm>
        </p:grpSpPr>
        <p:pic>
          <p:nvPicPr>
            <p:cNvPr name="Picture 23" id="23"/>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72329" y="201691"/>
              <a:ext cx="349236" cy="349236"/>
            </a:xfrm>
            <a:prstGeom prst="rect">
              <a:avLst/>
            </a:prstGeom>
          </p:spPr>
        </p:pic>
        <p:sp>
          <p:nvSpPr>
            <p:cNvPr name="TextBox 24" id="24"/>
            <p:cNvSpPr txBox="true"/>
            <p:nvPr/>
          </p:nvSpPr>
          <p:spPr>
            <a:xfrm rot="0">
              <a:off x="727703" y="-38100"/>
              <a:ext cx="10196967" cy="790717"/>
            </a:xfrm>
            <a:prstGeom prst="rect">
              <a:avLst/>
            </a:prstGeom>
          </p:spPr>
          <p:txBody>
            <a:bodyPr anchor="t" rtlCol="false" tIns="0" lIns="0" bIns="0" rIns="0">
              <a:spAutoFit/>
            </a:bodyPr>
            <a:lstStyle/>
            <a:p>
              <a:pPr>
                <a:lnSpc>
                  <a:spcPts val="4815"/>
                </a:lnSpc>
              </a:pPr>
              <a:r>
                <a:rPr lang="en-US" sz="3704">
                  <a:solidFill>
                    <a:srgbClr val="5A60F1"/>
                  </a:solidFill>
                  <a:latin typeface="Roboto"/>
                </a:rPr>
                <a:t>Hệ thống cửa tầng</a:t>
              </a:r>
            </a:p>
          </p:txBody>
        </p:sp>
      </p:grpSp>
      <p:grpSp>
        <p:nvGrpSpPr>
          <p:cNvPr name="Group 25" id="25"/>
          <p:cNvGrpSpPr/>
          <p:nvPr/>
        </p:nvGrpSpPr>
        <p:grpSpPr>
          <a:xfrm rot="0">
            <a:off x="9954218" y="8925321"/>
            <a:ext cx="8193503" cy="564561"/>
            <a:chOff x="0" y="0"/>
            <a:chExt cx="10924670" cy="752748"/>
          </a:xfrm>
        </p:grpSpPr>
        <p:pic>
          <p:nvPicPr>
            <p:cNvPr name="Picture 26" id="26"/>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2700000">
              <a:off x="72329" y="201756"/>
              <a:ext cx="349236" cy="349236"/>
            </a:xfrm>
            <a:prstGeom prst="rect">
              <a:avLst/>
            </a:prstGeom>
          </p:spPr>
        </p:pic>
        <p:sp>
          <p:nvSpPr>
            <p:cNvPr name="TextBox 27" id="27"/>
            <p:cNvSpPr txBox="true"/>
            <p:nvPr/>
          </p:nvSpPr>
          <p:spPr>
            <a:xfrm rot="0">
              <a:off x="727703" y="-38100"/>
              <a:ext cx="10196967" cy="790848"/>
            </a:xfrm>
            <a:prstGeom prst="rect">
              <a:avLst/>
            </a:prstGeom>
          </p:spPr>
          <p:txBody>
            <a:bodyPr anchor="t" rtlCol="false" tIns="0" lIns="0" bIns="0" rIns="0">
              <a:spAutoFit/>
            </a:bodyPr>
            <a:lstStyle/>
            <a:p>
              <a:pPr>
                <a:lnSpc>
                  <a:spcPts val="4815"/>
                </a:lnSpc>
              </a:pPr>
              <a:r>
                <a:rPr lang="en-US" sz="3704">
                  <a:solidFill>
                    <a:srgbClr val="5A60F1"/>
                  </a:solidFill>
                  <a:latin typeface="Roboto"/>
                </a:rPr>
                <a:t>Lò xo giảm chấn</a:t>
              </a:r>
            </a:p>
          </p:txBody>
        </p:sp>
      </p:grpSp>
      <p:pic>
        <p:nvPicPr>
          <p:cNvPr name="Picture 28" id="28"/>
          <p:cNvPicPr>
            <a:picLocks noChangeAspect="true"/>
          </p:cNvPicPr>
          <p:nvPr/>
        </p:nvPicPr>
        <p:blipFill>
          <a:blip r:embed="rId4"/>
          <a:srcRect l="0" t="0" r="0" b="0"/>
          <a:stretch>
            <a:fillRect/>
          </a:stretch>
        </p:blipFill>
        <p:spPr>
          <a:xfrm flipH="false" flipV="false" rot="0">
            <a:off x="2653612" y="1838499"/>
            <a:ext cx="6197620" cy="7651383"/>
          </a:xfrm>
          <a:prstGeom prst="rect">
            <a:avLst/>
          </a:prstGeom>
        </p:spPr>
      </p:pic>
      <p:sp>
        <p:nvSpPr>
          <p:cNvPr name="TextBox 29" id="29"/>
          <p:cNvSpPr txBox="true"/>
          <p:nvPr/>
        </p:nvSpPr>
        <p:spPr>
          <a:xfrm rot="0">
            <a:off x="1028700" y="429195"/>
            <a:ext cx="7822532" cy="1076325"/>
          </a:xfrm>
          <a:prstGeom prst="rect">
            <a:avLst/>
          </a:prstGeom>
        </p:spPr>
        <p:txBody>
          <a:bodyPr anchor="t" rtlCol="false" tIns="0" lIns="0" bIns="0" rIns="0">
            <a:spAutoFit/>
          </a:bodyPr>
          <a:lstStyle/>
          <a:p>
            <a:pPr>
              <a:lnSpc>
                <a:spcPts val="8250"/>
              </a:lnSpc>
            </a:pPr>
            <a:r>
              <a:rPr lang="en-US" sz="7500">
                <a:solidFill>
                  <a:srgbClr val="5A60F1"/>
                </a:solidFill>
                <a:latin typeface="Roboto Condensed Bold"/>
              </a:rPr>
              <a:t>Cấu tạo thang máy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5A60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2126469" y="2387091"/>
            <a:ext cx="4988625" cy="3174580"/>
          </a:xfrm>
          <a:prstGeom prst="rect">
            <a:avLst/>
          </a:prstGeom>
        </p:spPr>
      </p:pic>
      <p:grpSp>
        <p:nvGrpSpPr>
          <p:cNvPr name="Group 3" id="3"/>
          <p:cNvGrpSpPr/>
          <p:nvPr/>
        </p:nvGrpSpPr>
        <p:grpSpPr>
          <a:xfrm rot="0">
            <a:off x="2037173" y="6195109"/>
            <a:ext cx="13809856" cy="3063191"/>
            <a:chOff x="0" y="0"/>
            <a:chExt cx="18413142" cy="4084255"/>
          </a:xfrm>
        </p:grpSpPr>
        <p:pic>
          <p:nvPicPr>
            <p:cNvPr name="Picture 4" id="4"/>
            <p:cNvPicPr>
              <a:picLocks noChangeAspect="true"/>
            </p:cNvPicPr>
            <p:nvPr/>
          </p:nvPicPr>
          <p:blipFill>
            <a:blip r:embed="rId3"/>
            <a:srcRect l="0" t="0" r="0" b="0"/>
            <a:stretch>
              <a:fillRect/>
            </a:stretch>
          </p:blipFill>
          <p:spPr>
            <a:xfrm flipH="false" flipV="false" rot="0">
              <a:off x="0" y="0"/>
              <a:ext cx="6651500" cy="4084255"/>
            </a:xfrm>
            <a:prstGeom prst="rect">
              <a:avLst/>
            </a:prstGeom>
          </p:spPr>
        </p:pic>
        <p:sp>
          <p:nvSpPr>
            <p:cNvPr name="TextBox 5" id="5"/>
            <p:cNvSpPr txBox="true"/>
            <p:nvPr/>
          </p:nvSpPr>
          <p:spPr>
            <a:xfrm rot="0">
              <a:off x="7796087" y="889040"/>
              <a:ext cx="10617055" cy="2268075"/>
            </a:xfrm>
            <a:prstGeom prst="rect">
              <a:avLst/>
            </a:prstGeom>
          </p:spPr>
          <p:txBody>
            <a:bodyPr anchor="t" rtlCol="false" tIns="0" lIns="0" bIns="0" rIns="0">
              <a:spAutoFit/>
            </a:bodyPr>
            <a:lstStyle/>
            <a:p>
              <a:pPr marL="557596" indent="-278798" lvl="1">
                <a:lnSpc>
                  <a:spcPts val="3357"/>
                </a:lnSpc>
                <a:buFont typeface="Arial"/>
                <a:buChar char="•"/>
              </a:pPr>
              <a:r>
                <a:rPr lang="en-US" sz="2582">
                  <a:solidFill>
                    <a:srgbClr val="F8F6F2"/>
                  </a:solidFill>
                  <a:latin typeface="Roboto Bold"/>
                </a:rPr>
                <a:t>Tủ điều khiển: </a:t>
              </a:r>
              <a:r>
                <a:rPr lang="en-US" sz="2582">
                  <a:solidFill>
                    <a:srgbClr val="F8F6F2"/>
                  </a:solidFill>
                  <a:latin typeface="Roboto"/>
                </a:rPr>
                <a:t>Hệ thống linh kiện, thiết bị điện – điện tử có chức năng nhận và điều khiển mọi hoạt động của thang máy theo đúng chức năng được lập trình sẵn.</a:t>
              </a:r>
            </a:p>
          </p:txBody>
        </p:sp>
      </p:grpSp>
      <p:pic>
        <p:nvPicPr>
          <p:cNvPr name="Picture 6" id="6"/>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4841727" y="698716"/>
            <a:ext cx="1369620" cy="1334757"/>
          </a:xfrm>
          <a:prstGeom prst="rect">
            <a:avLst/>
          </a:prstGeom>
        </p:spPr>
      </p:pic>
      <p:sp>
        <p:nvSpPr>
          <p:cNvPr name="TextBox 7" id="7"/>
          <p:cNvSpPr txBox="true"/>
          <p:nvPr/>
        </p:nvSpPr>
        <p:spPr>
          <a:xfrm rot="0">
            <a:off x="474162" y="523875"/>
            <a:ext cx="13010345" cy="1076325"/>
          </a:xfrm>
          <a:prstGeom prst="rect">
            <a:avLst/>
          </a:prstGeom>
        </p:spPr>
        <p:txBody>
          <a:bodyPr anchor="t" rtlCol="false" tIns="0" lIns="0" bIns="0" rIns="0">
            <a:spAutoFit/>
          </a:bodyPr>
          <a:lstStyle/>
          <a:p>
            <a:pPr algn="l">
              <a:lnSpc>
                <a:spcPts val="8250"/>
              </a:lnSpc>
            </a:pPr>
            <a:r>
              <a:rPr lang="en-US" sz="7500">
                <a:solidFill>
                  <a:srgbClr val="F8F6F2"/>
                </a:solidFill>
                <a:latin typeface="Roboto Condensed Bold"/>
              </a:rPr>
              <a:t>Chức năng của các bộ phận</a:t>
            </a:r>
          </a:p>
        </p:txBody>
      </p:sp>
      <p:sp>
        <p:nvSpPr>
          <p:cNvPr name="TextBox 8" id="8"/>
          <p:cNvSpPr txBox="true"/>
          <p:nvPr/>
        </p:nvSpPr>
        <p:spPr>
          <a:xfrm rot="0">
            <a:off x="7884238" y="3068659"/>
            <a:ext cx="7962791" cy="1773343"/>
          </a:xfrm>
          <a:prstGeom prst="rect">
            <a:avLst/>
          </a:prstGeom>
        </p:spPr>
        <p:txBody>
          <a:bodyPr anchor="t" rtlCol="false" tIns="0" lIns="0" bIns="0" rIns="0">
            <a:spAutoFit/>
          </a:bodyPr>
          <a:lstStyle/>
          <a:p>
            <a:pPr marL="578440" indent="-289220" lvl="1">
              <a:lnSpc>
                <a:spcPts val="3482"/>
              </a:lnSpc>
              <a:buFont typeface="Arial"/>
              <a:buChar char="•"/>
            </a:pPr>
            <a:r>
              <a:rPr lang="en-US" sz="2679">
                <a:solidFill>
                  <a:srgbClr val="F8F6F2"/>
                </a:solidFill>
                <a:latin typeface="Roboto Bold"/>
              </a:rPr>
              <a:t>Máy kéo</a:t>
            </a:r>
            <a:r>
              <a:rPr lang="en-US" sz="2679">
                <a:solidFill>
                  <a:srgbClr val="F8F6F2"/>
                </a:solidFill>
                <a:latin typeface="Roboto"/>
              </a:rPr>
              <a:t>: Là bộ phận chủ yếu, nó quyết định sự vận hành của hệ thống. Máy kéo có cơ cấu khá phức tạp gồm hộp số, motor, cuộn thắng,.. cấu tạo thành 1 thể thống nhất.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A60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987495" y="2000038"/>
            <a:ext cx="2103609" cy="2103609"/>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720635" y="7280303"/>
            <a:ext cx="2637329" cy="1977997"/>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815497" y="4631004"/>
            <a:ext cx="2447606" cy="2011157"/>
          </a:xfrm>
          <a:prstGeom prst="rect">
            <a:avLst/>
          </a:prstGeom>
        </p:spPr>
      </p:pic>
      <p:sp>
        <p:nvSpPr>
          <p:cNvPr name="TextBox 5" id="5"/>
          <p:cNvSpPr txBox="true"/>
          <p:nvPr/>
        </p:nvSpPr>
        <p:spPr>
          <a:xfrm rot="0">
            <a:off x="474162" y="523875"/>
            <a:ext cx="13010345" cy="1076325"/>
          </a:xfrm>
          <a:prstGeom prst="rect">
            <a:avLst/>
          </a:prstGeom>
        </p:spPr>
        <p:txBody>
          <a:bodyPr anchor="t" rtlCol="false" tIns="0" lIns="0" bIns="0" rIns="0">
            <a:spAutoFit/>
          </a:bodyPr>
          <a:lstStyle/>
          <a:p>
            <a:pPr algn="l">
              <a:lnSpc>
                <a:spcPts val="8250"/>
              </a:lnSpc>
            </a:pPr>
            <a:r>
              <a:rPr lang="en-US" sz="7500">
                <a:solidFill>
                  <a:srgbClr val="F8F6F2"/>
                </a:solidFill>
                <a:latin typeface="Roboto Condensed Bold"/>
              </a:rPr>
              <a:t>Chức năng của các bộ phận</a:t>
            </a:r>
          </a:p>
        </p:txBody>
      </p:sp>
      <p:sp>
        <p:nvSpPr>
          <p:cNvPr name="TextBox 6" id="6"/>
          <p:cNvSpPr txBox="true"/>
          <p:nvPr/>
        </p:nvSpPr>
        <p:spPr>
          <a:xfrm rot="0">
            <a:off x="4774819" y="2146121"/>
            <a:ext cx="12043078" cy="1773343"/>
          </a:xfrm>
          <a:prstGeom prst="rect">
            <a:avLst/>
          </a:prstGeom>
        </p:spPr>
        <p:txBody>
          <a:bodyPr anchor="t" rtlCol="false" tIns="0" lIns="0" bIns="0" rIns="0">
            <a:spAutoFit/>
          </a:bodyPr>
          <a:lstStyle/>
          <a:p>
            <a:pPr marL="578440" indent="-289220" lvl="1">
              <a:lnSpc>
                <a:spcPts val="3482"/>
              </a:lnSpc>
              <a:buFont typeface="Arial"/>
              <a:buChar char="•"/>
            </a:pPr>
            <a:r>
              <a:rPr lang="en-US" sz="2679">
                <a:solidFill>
                  <a:srgbClr val="F8F6F2"/>
                </a:solidFill>
                <a:latin typeface="Roboto Bold"/>
              </a:rPr>
              <a:t>Đối trọng và cabin</a:t>
            </a:r>
            <a:r>
              <a:rPr lang="en-US" sz="2679">
                <a:solidFill>
                  <a:srgbClr val="F8F6F2"/>
                </a:solidFill>
                <a:latin typeface="Roboto"/>
              </a:rPr>
              <a:t>: là khối nặng treo vào đầu cáp tải để tạo lực ma sát giữa rãnh cáp của puly và cáp tải, đồng thời đối trọng còn có tác dụng cân bằng với khối lượng cabin, giảm tiêu thụ năng lượng và để đảm bảo truyền lực kéo của motor.</a:t>
            </a:r>
          </a:p>
        </p:txBody>
      </p:sp>
      <p:sp>
        <p:nvSpPr>
          <p:cNvPr name="TextBox 7" id="7"/>
          <p:cNvSpPr txBox="true"/>
          <p:nvPr/>
        </p:nvSpPr>
        <p:spPr>
          <a:xfrm rot="0">
            <a:off x="4774819" y="7142422"/>
            <a:ext cx="12205700" cy="2215660"/>
          </a:xfrm>
          <a:prstGeom prst="rect">
            <a:avLst/>
          </a:prstGeom>
        </p:spPr>
        <p:txBody>
          <a:bodyPr anchor="t" rtlCol="false" tIns="0" lIns="0" bIns="0" rIns="0">
            <a:spAutoFit/>
          </a:bodyPr>
          <a:lstStyle/>
          <a:p>
            <a:pPr marL="578440" indent="-289220" lvl="1">
              <a:lnSpc>
                <a:spcPts val="3482"/>
              </a:lnSpc>
              <a:buFont typeface="Arial"/>
              <a:buChar char="•"/>
            </a:pPr>
            <a:r>
              <a:rPr lang="en-US" sz="2679">
                <a:solidFill>
                  <a:srgbClr val="F8F6F2"/>
                </a:solidFill>
                <a:latin typeface="Roboto Bold"/>
              </a:rPr>
              <a:t>Bộ chống vượt tốc</a:t>
            </a:r>
            <a:r>
              <a:rPr lang="en-US" sz="2679">
                <a:solidFill>
                  <a:srgbClr val="F8F6F2"/>
                </a:solidFill>
                <a:latin typeface="Roboto"/>
              </a:rPr>
              <a:t>: là bộ phận rất quan trọng của thang máy. Nó giúp dừng cabin một cách tức thời trong trường hợp thang chạy quá tốc độ định mức.</a:t>
            </a:r>
          </a:p>
          <a:p>
            <a:pPr>
              <a:lnSpc>
                <a:spcPts val="3482"/>
              </a:lnSpc>
            </a:pPr>
            <a:r>
              <a:rPr lang="en-US" sz="2679">
                <a:solidFill>
                  <a:srgbClr val="F8F6F2"/>
                </a:solidFill>
                <a:latin typeface="Roboto"/>
              </a:rPr>
              <a:t>       Khi cabin chạy vượt quá tốc độ   </a:t>
            </a:r>
          </a:p>
          <a:p>
            <a:pPr>
              <a:lnSpc>
                <a:spcPts val="3482"/>
              </a:lnSpc>
            </a:pPr>
            <a:r>
              <a:rPr lang="en-US" sz="2679">
                <a:solidFill>
                  <a:srgbClr val="F8F6F2"/>
                </a:solidFill>
                <a:latin typeface="Roboto"/>
              </a:rPr>
              <a:t>       định mức, ngàm thắng cơ sẽ găm vào bánh răng, tác động đến cáp liên động    </a:t>
            </a:r>
          </a:p>
          <a:p>
            <a:pPr>
              <a:lnSpc>
                <a:spcPts val="3482"/>
              </a:lnSpc>
            </a:pPr>
            <a:r>
              <a:rPr lang="en-US" sz="2679">
                <a:solidFill>
                  <a:srgbClr val="F8F6F2"/>
                </a:solidFill>
                <a:latin typeface="Roboto"/>
              </a:rPr>
              <a:t>       thắng cơ giúp kéo phanh thắng cơ bám vào ray dẫn hướng.</a:t>
            </a:r>
          </a:p>
        </p:txBody>
      </p:sp>
      <p:sp>
        <p:nvSpPr>
          <p:cNvPr name="TextBox 8" id="8"/>
          <p:cNvSpPr txBox="true"/>
          <p:nvPr/>
        </p:nvSpPr>
        <p:spPr>
          <a:xfrm rot="0">
            <a:off x="4774819" y="4952020"/>
            <a:ext cx="12043078" cy="1331026"/>
          </a:xfrm>
          <a:prstGeom prst="rect">
            <a:avLst/>
          </a:prstGeom>
        </p:spPr>
        <p:txBody>
          <a:bodyPr anchor="t" rtlCol="false" tIns="0" lIns="0" bIns="0" rIns="0">
            <a:spAutoFit/>
          </a:bodyPr>
          <a:lstStyle/>
          <a:p>
            <a:pPr marL="578440" indent="-289220" lvl="1">
              <a:lnSpc>
                <a:spcPts val="3482"/>
              </a:lnSpc>
              <a:buFont typeface="Arial"/>
              <a:buChar char="•"/>
            </a:pPr>
            <a:r>
              <a:rPr lang="en-US" sz="2679">
                <a:solidFill>
                  <a:srgbClr val="F8F6F2"/>
                </a:solidFill>
                <a:latin typeface="Roboto Bold"/>
              </a:rPr>
              <a:t>Cáp tải</a:t>
            </a:r>
            <a:r>
              <a:rPr lang="en-US" sz="2679">
                <a:solidFill>
                  <a:srgbClr val="F8F6F2"/>
                </a:solidFill>
                <a:latin typeface="Roboto"/>
              </a:rPr>
              <a:t>: Cáp thang máy có tác dụng để nâng hạ cabin và đối trọng. Cáp chịu toàn bộ tải trọng của thang nên nó phải có độ bền và khả năng ma sát với buli máy kéo theo tính toán của nhà sản xuất, thường có tuổi thọ 5-8 năm.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5A60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403584" y="1972964"/>
            <a:ext cx="3042161" cy="2157758"/>
          </a:xfrm>
          <a:prstGeom prst="rect">
            <a:avLst/>
          </a:prstGeom>
        </p:spPr>
      </p:pic>
      <p:pic>
        <p:nvPicPr>
          <p:cNvPr name="Picture 3" id="3"/>
          <p:cNvPicPr>
            <a:picLocks noChangeAspect="true"/>
          </p:cNvPicPr>
          <p:nvPr/>
        </p:nvPicPr>
        <p:blipFill>
          <a:blip r:embed="rId3"/>
          <a:srcRect l="0" t="0" r="0" b="0"/>
          <a:stretch>
            <a:fillRect/>
          </a:stretch>
        </p:blipFill>
        <p:spPr>
          <a:xfrm flipH="false" flipV="false" rot="0">
            <a:off x="1403584" y="7180522"/>
            <a:ext cx="3042161" cy="2339780"/>
          </a:xfrm>
          <a:prstGeom prst="rect">
            <a:avLst/>
          </a:prstGeom>
        </p:spPr>
      </p:pic>
      <p:pic>
        <p:nvPicPr>
          <p:cNvPr name="Picture 4" id="4"/>
          <p:cNvPicPr>
            <a:picLocks noChangeAspect="true"/>
          </p:cNvPicPr>
          <p:nvPr/>
        </p:nvPicPr>
        <p:blipFill>
          <a:blip r:embed="rId4"/>
          <a:srcRect l="0" t="0" r="0" b="0"/>
          <a:stretch>
            <a:fillRect/>
          </a:stretch>
        </p:blipFill>
        <p:spPr>
          <a:xfrm flipH="false" flipV="false" rot="0">
            <a:off x="1777880" y="4457092"/>
            <a:ext cx="2293568" cy="2333284"/>
          </a:xfrm>
          <a:prstGeom prst="rect">
            <a:avLst/>
          </a:prstGeom>
        </p:spPr>
      </p:pic>
      <p:sp>
        <p:nvSpPr>
          <p:cNvPr name="TextBox 5" id="5"/>
          <p:cNvSpPr txBox="true"/>
          <p:nvPr/>
        </p:nvSpPr>
        <p:spPr>
          <a:xfrm rot="0">
            <a:off x="474162" y="523875"/>
            <a:ext cx="13010345" cy="1076325"/>
          </a:xfrm>
          <a:prstGeom prst="rect">
            <a:avLst/>
          </a:prstGeom>
        </p:spPr>
        <p:txBody>
          <a:bodyPr anchor="t" rtlCol="false" tIns="0" lIns="0" bIns="0" rIns="0">
            <a:spAutoFit/>
          </a:bodyPr>
          <a:lstStyle/>
          <a:p>
            <a:pPr algn="l">
              <a:lnSpc>
                <a:spcPts val="8250"/>
              </a:lnSpc>
            </a:pPr>
            <a:r>
              <a:rPr lang="en-US" sz="7500">
                <a:solidFill>
                  <a:srgbClr val="F8F6F2"/>
                </a:solidFill>
                <a:latin typeface="Roboto Condensed Bold"/>
              </a:rPr>
              <a:t>Chức năng của các bộ phận</a:t>
            </a:r>
          </a:p>
        </p:txBody>
      </p:sp>
      <p:sp>
        <p:nvSpPr>
          <p:cNvPr name="TextBox 6" id="6"/>
          <p:cNvSpPr txBox="true"/>
          <p:nvPr/>
        </p:nvSpPr>
        <p:spPr>
          <a:xfrm rot="0">
            <a:off x="4774819" y="2146121"/>
            <a:ext cx="12043078" cy="1773343"/>
          </a:xfrm>
          <a:prstGeom prst="rect">
            <a:avLst/>
          </a:prstGeom>
        </p:spPr>
        <p:txBody>
          <a:bodyPr anchor="t" rtlCol="false" tIns="0" lIns="0" bIns="0" rIns="0">
            <a:spAutoFit/>
          </a:bodyPr>
          <a:lstStyle/>
          <a:p>
            <a:pPr marL="578440" indent="-289220" lvl="1">
              <a:lnSpc>
                <a:spcPts val="3482"/>
              </a:lnSpc>
              <a:buFont typeface="Arial"/>
              <a:buChar char="•"/>
            </a:pPr>
            <a:r>
              <a:rPr lang="en-US" sz="2679">
                <a:solidFill>
                  <a:srgbClr val="F8F6F2"/>
                </a:solidFill>
                <a:latin typeface="Roboto Bold"/>
              </a:rPr>
              <a:t>Ray dẫn hướng</a:t>
            </a:r>
            <a:r>
              <a:rPr lang="en-US" sz="2679">
                <a:solidFill>
                  <a:srgbClr val="F8F6F2"/>
                </a:solidFill>
                <a:latin typeface="Roboto"/>
              </a:rPr>
              <a:t>: Được lắp đặt dọc theo giếng thang có nhiệm vụ dẫn hướng cho cabin và đối trọng chuyển động dọc theo hố thang, đảm bảo cho đối trọng và cabin không bị dịch chuyển theo phương ngang bằng cách giữ chúng luôn nằm ở vị trí thiết kế ban đầu trong hố thang máy. </a:t>
            </a:r>
          </a:p>
        </p:txBody>
      </p:sp>
      <p:sp>
        <p:nvSpPr>
          <p:cNvPr name="TextBox 7" id="7"/>
          <p:cNvSpPr txBox="true"/>
          <p:nvPr/>
        </p:nvSpPr>
        <p:spPr>
          <a:xfrm rot="0">
            <a:off x="4774819" y="7484957"/>
            <a:ext cx="12205700" cy="1773343"/>
          </a:xfrm>
          <a:prstGeom prst="rect">
            <a:avLst/>
          </a:prstGeom>
        </p:spPr>
        <p:txBody>
          <a:bodyPr anchor="t" rtlCol="false" tIns="0" lIns="0" bIns="0" rIns="0">
            <a:spAutoFit/>
          </a:bodyPr>
          <a:lstStyle/>
          <a:p>
            <a:pPr marL="578440" indent="-289220" lvl="1">
              <a:lnSpc>
                <a:spcPts val="3482"/>
              </a:lnSpc>
              <a:buFont typeface="Arial"/>
              <a:buChar char="•"/>
            </a:pPr>
            <a:r>
              <a:rPr lang="en-US" sz="2679">
                <a:solidFill>
                  <a:srgbClr val="F8F6F2"/>
                </a:solidFill>
                <a:latin typeface="Roboto Bold"/>
              </a:rPr>
              <a:t>Giảm chấn: </a:t>
            </a:r>
            <a:r>
              <a:rPr lang="en-US" sz="2679">
                <a:solidFill>
                  <a:srgbClr val="F8F6F2"/>
                </a:solidFill>
                <a:latin typeface="Roboto"/>
              </a:rPr>
              <a:t>là thiết bị an toàn được đặt dưới hố thang mà khi thang máy có sự cố xảy ra làm thang máy chạy quá tốc độ theo chiều xuống thì giảm chấn là hệ thống an toàn cuối cùng để cabin ngồi lên làm giảm bớt những tác động trực tiếp tới thang máy.</a:t>
            </a:r>
          </a:p>
        </p:txBody>
      </p:sp>
      <p:sp>
        <p:nvSpPr>
          <p:cNvPr name="TextBox 8" id="8"/>
          <p:cNvSpPr txBox="true"/>
          <p:nvPr/>
        </p:nvSpPr>
        <p:spPr>
          <a:xfrm rot="0">
            <a:off x="4774819" y="5160330"/>
            <a:ext cx="12043078" cy="888709"/>
          </a:xfrm>
          <a:prstGeom prst="rect">
            <a:avLst/>
          </a:prstGeom>
        </p:spPr>
        <p:txBody>
          <a:bodyPr anchor="t" rtlCol="false" tIns="0" lIns="0" bIns="0" rIns="0">
            <a:spAutoFit/>
          </a:bodyPr>
          <a:lstStyle/>
          <a:p>
            <a:pPr marL="578440" indent="-289220" lvl="1">
              <a:lnSpc>
                <a:spcPts val="3482"/>
              </a:lnSpc>
              <a:buFont typeface="Arial"/>
              <a:buChar char="•"/>
            </a:pPr>
            <a:r>
              <a:rPr lang="en-US" sz="2679">
                <a:solidFill>
                  <a:srgbClr val="F8F6F2"/>
                </a:solidFill>
                <a:latin typeface="Roboto Bold"/>
              </a:rPr>
              <a:t>Phanh thang máy</a:t>
            </a:r>
            <a:r>
              <a:rPr lang="en-US" sz="2679">
                <a:solidFill>
                  <a:srgbClr val="F8F6F2"/>
                </a:solidFill>
                <a:latin typeface="Roboto"/>
              </a:rPr>
              <a:t>: được đặt ở trên motor kéo, có chức năng giúp cabin đứng yên khi dừng tầng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6F2"/>
        </a:solidFill>
      </p:bgPr>
    </p:bg>
    <p:spTree>
      <p:nvGrpSpPr>
        <p:cNvPr id="1" name=""/>
        <p:cNvGrpSpPr/>
        <p:nvPr/>
      </p:nvGrpSpPr>
      <p:grpSpPr>
        <a:xfrm>
          <a:off x="0" y="0"/>
          <a:ext cx="0" cy="0"/>
          <a:chOff x="0" y="0"/>
          <a:chExt cx="0" cy="0"/>
        </a:xfrm>
      </p:grpSpPr>
      <p:sp>
        <p:nvSpPr>
          <p:cNvPr name="AutoShape 2" id="2"/>
          <p:cNvSpPr/>
          <p:nvPr/>
        </p:nvSpPr>
        <p:spPr>
          <a:xfrm rot="0">
            <a:off x="822637" y="4060337"/>
            <a:ext cx="7169181" cy="0"/>
          </a:xfrm>
          <a:prstGeom prst="line">
            <a:avLst/>
          </a:prstGeom>
          <a:ln cap="flat" w="47625">
            <a:solidFill>
              <a:srgbClr val="5A60F1"/>
            </a:solidFill>
            <a:prstDash val="solid"/>
            <a:headEnd type="none" len="sm" w="sm"/>
            <a:tailEnd type="none" len="sm" w="sm"/>
          </a:ln>
        </p:spPr>
      </p:sp>
      <p:pic>
        <p:nvPicPr>
          <p:cNvPr name="Picture 3" id="3"/>
          <p:cNvPicPr>
            <a:picLocks noChangeAspect="true"/>
          </p:cNvPicPr>
          <p:nvPr/>
        </p:nvPicPr>
        <p:blipFill>
          <a:blip r:embed="rId2"/>
          <a:srcRect l="0" t="0" r="0" b="0"/>
          <a:stretch>
            <a:fillRect/>
          </a:stretch>
        </p:blipFill>
        <p:spPr>
          <a:xfrm flipH="false" flipV="false" rot="0">
            <a:off x="10033867" y="1028700"/>
            <a:ext cx="6583680" cy="8229600"/>
          </a:xfrm>
          <a:prstGeom prst="rect">
            <a:avLst/>
          </a:prstGeom>
        </p:spPr>
      </p:pic>
      <p:sp>
        <p:nvSpPr>
          <p:cNvPr name="TextBox 4" id="4"/>
          <p:cNvSpPr txBox="true"/>
          <p:nvPr/>
        </p:nvSpPr>
        <p:spPr>
          <a:xfrm rot="0">
            <a:off x="822637" y="1818027"/>
            <a:ext cx="7169181" cy="491331"/>
          </a:xfrm>
          <a:prstGeom prst="rect">
            <a:avLst/>
          </a:prstGeom>
        </p:spPr>
        <p:txBody>
          <a:bodyPr anchor="t" rtlCol="false" tIns="0" lIns="0" bIns="0" rIns="0">
            <a:spAutoFit/>
          </a:bodyPr>
          <a:lstStyle/>
          <a:p>
            <a:pPr>
              <a:lnSpc>
                <a:spcPts val="3867"/>
              </a:lnSpc>
            </a:pPr>
            <a:r>
              <a:rPr lang="en-US" sz="2975">
                <a:solidFill>
                  <a:srgbClr val="3B3F9F"/>
                </a:solidFill>
                <a:latin typeface="Roboto Bold"/>
              </a:rPr>
              <a:t>Chức năng:</a:t>
            </a:r>
          </a:p>
        </p:txBody>
      </p:sp>
      <p:sp>
        <p:nvSpPr>
          <p:cNvPr name="TextBox 5" id="5"/>
          <p:cNvSpPr txBox="true"/>
          <p:nvPr/>
        </p:nvSpPr>
        <p:spPr>
          <a:xfrm rot="0">
            <a:off x="822637" y="2445350"/>
            <a:ext cx="7169181" cy="1349692"/>
          </a:xfrm>
          <a:prstGeom prst="rect">
            <a:avLst/>
          </a:prstGeom>
        </p:spPr>
        <p:txBody>
          <a:bodyPr anchor="t" rtlCol="false" tIns="0" lIns="0" bIns="0" rIns="0">
            <a:spAutoFit/>
          </a:bodyPr>
          <a:lstStyle/>
          <a:p>
            <a:pPr>
              <a:lnSpc>
                <a:spcPts val="2632"/>
              </a:lnSpc>
            </a:pPr>
            <a:r>
              <a:rPr lang="en-US" sz="2025">
                <a:solidFill>
                  <a:srgbClr val="5A60F1"/>
                </a:solidFill>
                <a:latin typeface="Roboto"/>
              </a:rPr>
              <a:t>Thang máy được sử dụng với mục đích chính là tiết kiệm thời gian di chuyển và công sức khi đi thang bộ, nhưng ngày nay thang máy được sử dụng với nhiều công năng khác nhau vì mỗi loại thang sẽ có những công dụng khác nhau</a:t>
            </a:r>
          </a:p>
        </p:txBody>
      </p:sp>
      <p:sp>
        <p:nvSpPr>
          <p:cNvPr name="TextBox 6" id="6"/>
          <p:cNvSpPr txBox="true"/>
          <p:nvPr/>
        </p:nvSpPr>
        <p:spPr>
          <a:xfrm rot="0">
            <a:off x="822637" y="4281841"/>
            <a:ext cx="7169181" cy="457041"/>
          </a:xfrm>
          <a:prstGeom prst="rect">
            <a:avLst/>
          </a:prstGeom>
        </p:spPr>
        <p:txBody>
          <a:bodyPr anchor="t" rtlCol="false" tIns="0" lIns="0" bIns="0" rIns="0">
            <a:spAutoFit/>
          </a:bodyPr>
          <a:lstStyle/>
          <a:p>
            <a:pPr>
              <a:lnSpc>
                <a:spcPts val="3575"/>
              </a:lnSpc>
            </a:pPr>
            <a:r>
              <a:rPr lang="en-US" sz="2750">
                <a:solidFill>
                  <a:srgbClr val="3B3F9F"/>
                </a:solidFill>
                <a:latin typeface="Roboto Bold"/>
              </a:rPr>
              <a:t>Hoạt động:</a:t>
            </a:r>
          </a:p>
        </p:txBody>
      </p:sp>
      <p:sp>
        <p:nvSpPr>
          <p:cNvPr name="TextBox 7" id="7"/>
          <p:cNvSpPr txBox="true"/>
          <p:nvPr/>
        </p:nvSpPr>
        <p:spPr>
          <a:xfrm rot="0">
            <a:off x="822637" y="5114925"/>
            <a:ext cx="7169181" cy="4029075"/>
          </a:xfrm>
          <a:prstGeom prst="rect">
            <a:avLst/>
          </a:prstGeom>
        </p:spPr>
        <p:txBody>
          <a:bodyPr anchor="t" rtlCol="false" tIns="0" lIns="0" bIns="0" rIns="0">
            <a:spAutoFit/>
          </a:bodyPr>
          <a:lstStyle/>
          <a:p>
            <a:pPr>
              <a:lnSpc>
                <a:spcPts val="2437"/>
              </a:lnSpc>
            </a:pPr>
            <a:r>
              <a:rPr lang="en-US" sz="1875">
                <a:solidFill>
                  <a:srgbClr val="5A60F1"/>
                </a:solidFill>
                <a:latin typeface="Roboto"/>
              </a:rPr>
              <a:t>Hành khách nhấn nút gọi tầng rồi đợi cabin: Nhấn nút gọi tầng theo hướng muốn đi rồi chờ đến khi cabin đến.</a:t>
            </a:r>
          </a:p>
          <a:p>
            <a:pPr>
              <a:lnSpc>
                <a:spcPts val="2437"/>
              </a:lnSpc>
            </a:pPr>
            <a:r>
              <a:rPr lang="en-US" sz="1875">
                <a:solidFill>
                  <a:srgbClr val="5A60F1"/>
                </a:solidFill>
                <a:latin typeface="Roboto"/>
              </a:rPr>
              <a:t>Khi vào cabin: Khi cabin đến cửa tầng, cửa mở. Kiếm tra chiều di chuyển của cabin bằng đèn báo chiều trước khi vào.</a:t>
            </a:r>
          </a:p>
          <a:p>
            <a:pPr>
              <a:lnSpc>
                <a:spcPts val="2437"/>
              </a:lnSpc>
            </a:pPr>
          </a:p>
          <a:p>
            <a:pPr>
              <a:lnSpc>
                <a:spcPts val="2437"/>
              </a:lnSpc>
            </a:pPr>
            <a:r>
              <a:rPr lang="en-US" sz="1875">
                <a:solidFill>
                  <a:srgbClr val="5A60F1"/>
                </a:solidFill>
                <a:latin typeface="Roboto"/>
              </a:rPr>
              <a:t>Thang báo quá tải: Nếu tải trọng của hành khách hoặc đồ vật vượt quá tải trọng quy định. Hệ thống Báo quá tải sẽ được kích hoạt và tiếng chuông sẽ vang lên để báo động. Do đó một số hành khách phải ra khỏi thang cho đến khi tiếng chuông dừng.</a:t>
            </a:r>
          </a:p>
          <a:p>
            <a:pPr>
              <a:lnSpc>
                <a:spcPts val="2437"/>
              </a:lnSpc>
            </a:pPr>
          </a:p>
          <a:p>
            <a:pPr>
              <a:lnSpc>
                <a:spcPts val="2437"/>
              </a:lnSpc>
            </a:pPr>
            <a:r>
              <a:rPr lang="en-US" sz="1875">
                <a:solidFill>
                  <a:srgbClr val="5A60F1"/>
                </a:solidFill>
                <a:latin typeface="Roboto"/>
              </a:rPr>
              <a:t>Nếu cửa bắt đầu đóng trong khi hành khách vẫn đang vào thang máy. Hãy nhấn nhẹ shoe an toàn ở mép cửa đặt bàn tay trên cảm biến. Để đảo chiều mở cửa ra lại.</a:t>
            </a:r>
          </a:p>
        </p:txBody>
      </p:sp>
      <p:sp>
        <p:nvSpPr>
          <p:cNvPr name="TextBox 8" id="8"/>
          <p:cNvSpPr txBox="true"/>
          <p:nvPr/>
        </p:nvSpPr>
        <p:spPr>
          <a:xfrm rot="0">
            <a:off x="822637" y="523875"/>
            <a:ext cx="13986077" cy="1076325"/>
          </a:xfrm>
          <a:prstGeom prst="rect">
            <a:avLst/>
          </a:prstGeom>
        </p:spPr>
        <p:txBody>
          <a:bodyPr anchor="t" rtlCol="false" tIns="0" lIns="0" bIns="0" rIns="0">
            <a:spAutoFit/>
          </a:bodyPr>
          <a:lstStyle/>
          <a:p>
            <a:pPr algn="l">
              <a:lnSpc>
                <a:spcPts val="8250"/>
              </a:lnSpc>
            </a:pPr>
            <a:r>
              <a:rPr lang="en-US" sz="7500">
                <a:solidFill>
                  <a:srgbClr val="5A60F1"/>
                </a:solidFill>
                <a:latin typeface="Roboto Condensed Bold"/>
              </a:rPr>
              <a:t>Nguyên lý hoạt động</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6F2"/>
        </a:solidFill>
      </p:bgPr>
    </p:bg>
    <p:spTree>
      <p:nvGrpSpPr>
        <p:cNvPr id="1" name=""/>
        <p:cNvGrpSpPr/>
        <p:nvPr/>
      </p:nvGrpSpPr>
      <p:grpSpPr>
        <a:xfrm>
          <a:off x="0" y="0"/>
          <a:ext cx="0" cy="0"/>
          <a:chOff x="0" y="0"/>
          <a:chExt cx="0" cy="0"/>
        </a:xfrm>
      </p:grpSpPr>
      <p:sp>
        <p:nvSpPr>
          <p:cNvPr name="TextBox 2" id="2"/>
          <p:cNvSpPr txBox="true"/>
          <p:nvPr/>
        </p:nvSpPr>
        <p:spPr>
          <a:xfrm rot="0">
            <a:off x="1028700" y="934565"/>
            <a:ext cx="14218296" cy="775335"/>
          </a:xfrm>
          <a:prstGeom prst="rect">
            <a:avLst/>
          </a:prstGeom>
        </p:spPr>
        <p:txBody>
          <a:bodyPr anchor="t" rtlCol="false" tIns="0" lIns="0" bIns="0" rIns="0">
            <a:spAutoFit/>
          </a:bodyPr>
          <a:lstStyle/>
          <a:p>
            <a:pPr>
              <a:lnSpc>
                <a:spcPts val="5940"/>
              </a:lnSpc>
            </a:pPr>
            <a:r>
              <a:rPr lang="en-US" sz="5400">
                <a:solidFill>
                  <a:srgbClr val="5A60F1"/>
                </a:solidFill>
                <a:latin typeface="Roboto Condensed Bold"/>
              </a:rPr>
              <a:t>Các yếu tố ảnh hưởng đến hệ thống thang máy</a:t>
            </a:r>
          </a:p>
        </p:txBody>
      </p:sp>
      <p:grpSp>
        <p:nvGrpSpPr>
          <p:cNvPr name="Group 3" id="3"/>
          <p:cNvGrpSpPr/>
          <p:nvPr/>
        </p:nvGrpSpPr>
        <p:grpSpPr>
          <a:xfrm rot="0">
            <a:off x="1028700" y="2636632"/>
            <a:ext cx="7431791" cy="5960823"/>
            <a:chOff x="0" y="0"/>
            <a:chExt cx="9909055" cy="7947763"/>
          </a:xfrm>
        </p:grpSpPr>
        <p:sp>
          <p:nvSpPr>
            <p:cNvPr name="TextBox 4" id="4"/>
            <p:cNvSpPr txBox="true"/>
            <p:nvPr/>
          </p:nvSpPr>
          <p:spPr>
            <a:xfrm rot="0">
              <a:off x="0" y="-38100"/>
              <a:ext cx="9542255" cy="1458493"/>
            </a:xfrm>
            <a:prstGeom prst="rect">
              <a:avLst/>
            </a:prstGeom>
          </p:spPr>
          <p:txBody>
            <a:bodyPr anchor="t" rtlCol="false" tIns="0" lIns="0" bIns="0" rIns="0">
              <a:spAutoFit/>
            </a:bodyPr>
            <a:lstStyle/>
            <a:p>
              <a:pPr marL="724645" indent="-362322" lvl="1">
                <a:lnSpc>
                  <a:spcPts val="4363"/>
                </a:lnSpc>
                <a:buFont typeface="Arial"/>
                <a:buChar char="•"/>
              </a:pPr>
              <a:r>
                <a:rPr lang="en-US" sz="3356">
                  <a:solidFill>
                    <a:srgbClr val="3B3F9F"/>
                  </a:solidFill>
                  <a:latin typeface="Roboto"/>
                </a:rPr>
                <a:t>Chất lượng của các bộ phận trong thang máy</a:t>
              </a:r>
            </a:p>
          </p:txBody>
        </p:sp>
        <p:sp>
          <p:nvSpPr>
            <p:cNvPr name="TextBox 5" id="5"/>
            <p:cNvSpPr txBox="true"/>
            <p:nvPr/>
          </p:nvSpPr>
          <p:spPr>
            <a:xfrm rot="0">
              <a:off x="914006" y="1799575"/>
              <a:ext cx="8628250" cy="536718"/>
            </a:xfrm>
            <a:prstGeom prst="rect">
              <a:avLst/>
            </a:prstGeom>
          </p:spPr>
          <p:txBody>
            <a:bodyPr anchor="t" rtlCol="false" tIns="0" lIns="0" bIns="0" rIns="0">
              <a:spAutoFit/>
            </a:bodyPr>
            <a:lstStyle/>
            <a:p>
              <a:pPr>
                <a:lnSpc>
                  <a:spcPts val="3189"/>
                </a:lnSpc>
              </a:pPr>
              <a:r>
                <a:rPr lang="en-US" sz="2453">
                  <a:solidFill>
                    <a:srgbClr val="4F54CF"/>
                  </a:solidFill>
                  <a:latin typeface="Roboto"/>
                </a:rPr>
                <a:t>+ Không rõ nguồn gốc, độ bền độ an toàn thấp</a:t>
              </a:r>
            </a:p>
          </p:txBody>
        </p:sp>
        <p:sp>
          <p:nvSpPr>
            <p:cNvPr name="TextBox 6" id="6"/>
            <p:cNvSpPr txBox="true"/>
            <p:nvPr/>
          </p:nvSpPr>
          <p:spPr>
            <a:xfrm rot="0">
              <a:off x="0" y="2883186"/>
              <a:ext cx="8602657" cy="719879"/>
            </a:xfrm>
            <a:prstGeom prst="rect">
              <a:avLst/>
            </a:prstGeom>
          </p:spPr>
          <p:txBody>
            <a:bodyPr anchor="t" rtlCol="false" tIns="0" lIns="0" bIns="0" rIns="0">
              <a:spAutoFit/>
            </a:bodyPr>
            <a:lstStyle/>
            <a:p>
              <a:pPr marL="724645" indent="-362322" lvl="1">
                <a:lnSpc>
                  <a:spcPts val="4363"/>
                </a:lnSpc>
                <a:buFont typeface="Arial"/>
                <a:buChar char="•"/>
              </a:pPr>
              <a:r>
                <a:rPr lang="en-US" sz="3356">
                  <a:solidFill>
                    <a:srgbClr val="3B3F9F"/>
                  </a:solidFill>
                  <a:latin typeface="Roboto"/>
                </a:rPr>
                <a:t>Chất lượng lắp đặt thang máy</a:t>
              </a:r>
            </a:p>
          </p:txBody>
        </p:sp>
        <p:sp>
          <p:nvSpPr>
            <p:cNvPr name="TextBox 7" id="7"/>
            <p:cNvSpPr txBox="true"/>
            <p:nvPr/>
          </p:nvSpPr>
          <p:spPr>
            <a:xfrm rot="0">
              <a:off x="914006" y="3863704"/>
              <a:ext cx="8628250" cy="536718"/>
            </a:xfrm>
            <a:prstGeom prst="rect">
              <a:avLst/>
            </a:prstGeom>
          </p:spPr>
          <p:txBody>
            <a:bodyPr anchor="t" rtlCol="false" tIns="0" lIns="0" bIns="0" rIns="0">
              <a:spAutoFit/>
            </a:bodyPr>
            <a:lstStyle/>
            <a:p>
              <a:pPr>
                <a:lnSpc>
                  <a:spcPts val="3189"/>
                </a:lnSpc>
              </a:pPr>
              <a:r>
                <a:rPr lang="en-US" sz="2453">
                  <a:solidFill>
                    <a:srgbClr val="4F54CF"/>
                  </a:solidFill>
                  <a:latin typeface="Roboto"/>
                </a:rPr>
                <a:t>+ Lắp đặt sai quy trình, không đạt tiêu chuẩn,</a:t>
              </a:r>
            </a:p>
          </p:txBody>
        </p:sp>
        <p:sp>
          <p:nvSpPr>
            <p:cNvPr name="TextBox 8" id="8"/>
            <p:cNvSpPr txBox="true"/>
            <p:nvPr/>
          </p:nvSpPr>
          <p:spPr>
            <a:xfrm rot="0">
              <a:off x="0" y="4734904"/>
              <a:ext cx="9909055" cy="2197107"/>
            </a:xfrm>
            <a:prstGeom prst="rect">
              <a:avLst/>
            </a:prstGeom>
          </p:spPr>
          <p:txBody>
            <a:bodyPr anchor="t" rtlCol="false" tIns="0" lIns="0" bIns="0" rIns="0">
              <a:spAutoFit/>
            </a:bodyPr>
            <a:lstStyle/>
            <a:p>
              <a:pPr marL="724645" indent="-362322" lvl="1">
                <a:lnSpc>
                  <a:spcPts val="4363"/>
                </a:lnSpc>
                <a:buFont typeface="Arial"/>
                <a:buChar char="•"/>
              </a:pPr>
              <a:r>
                <a:rPr lang="en-US" sz="3356">
                  <a:solidFill>
                    <a:srgbClr val="3B3F9F"/>
                  </a:solidFill>
                  <a:latin typeface="Roboto"/>
                </a:rPr>
                <a:t>Quá trình sử dụng thang máy của con người</a:t>
              </a:r>
            </a:p>
            <a:p>
              <a:pPr>
                <a:lnSpc>
                  <a:spcPts val="4363"/>
                </a:lnSpc>
              </a:pPr>
            </a:p>
          </p:txBody>
        </p:sp>
        <p:sp>
          <p:nvSpPr>
            <p:cNvPr name="TextBox 9" id="9"/>
            <p:cNvSpPr txBox="true"/>
            <p:nvPr/>
          </p:nvSpPr>
          <p:spPr>
            <a:xfrm rot="0">
              <a:off x="914006" y="6330707"/>
              <a:ext cx="8628250" cy="1617057"/>
            </a:xfrm>
            <a:prstGeom prst="rect">
              <a:avLst/>
            </a:prstGeom>
          </p:spPr>
          <p:txBody>
            <a:bodyPr anchor="t" rtlCol="false" tIns="0" lIns="0" bIns="0" rIns="0">
              <a:spAutoFit/>
            </a:bodyPr>
            <a:lstStyle/>
            <a:p>
              <a:pPr>
                <a:lnSpc>
                  <a:spcPts val="3189"/>
                </a:lnSpc>
              </a:pPr>
              <a:r>
                <a:rPr lang="en-US" sz="2453">
                  <a:solidFill>
                    <a:srgbClr val="4F54CF"/>
                  </a:solidFill>
                  <a:latin typeface="Roboto"/>
                </a:rPr>
                <a:t>+ Sử dụng thang máy sai cách, công tác bảo trì không được chú trọng thường xuyên như thay linh kiện, dầu nhớt; bảo trì thiết sót, sai cách</a:t>
              </a:r>
            </a:p>
          </p:txBody>
        </p:sp>
      </p:grpSp>
      <p:grpSp>
        <p:nvGrpSpPr>
          <p:cNvPr name="Group 10" id="10"/>
          <p:cNvGrpSpPr/>
          <p:nvPr/>
        </p:nvGrpSpPr>
        <p:grpSpPr>
          <a:xfrm rot="0">
            <a:off x="9701742" y="2636632"/>
            <a:ext cx="7557558" cy="5960823"/>
            <a:chOff x="0" y="0"/>
            <a:chExt cx="10076744" cy="7947763"/>
          </a:xfrm>
        </p:grpSpPr>
        <p:sp>
          <p:nvSpPr>
            <p:cNvPr name="TextBox 11" id="11"/>
            <p:cNvSpPr txBox="true"/>
            <p:nvPr/>
          </p:nvSpPr>
          <p:spPr>
            <a:xfrm rot="0">
              <a:off x="0" y="-47625"/>
              <a:ext cx="10076744" cy="761262"/>
            </a:xfrm>
            <a:prstGeom prst="rect">
              <a:avLst/>
            </a:prstGeom>
          </p:spPr>
          <p:txBody>
            <a:bodyPr anchor="t" rtlCol="false" tIns="0" lIns="0" bIns="0" rIns="0">
              <a:spAutoFit/>
            </a:bodyPr>
            <a:lstStyle/>
            <a:p>
              <a:pPr marL="758505" indent="-379253" lvl="1">
                <a:lnSpc>
                  <a:spcPts val="4567"/>
                </a:lnSpc>
                <a:buFont typeface="Arial"/>
                <a:buChar char="•"/>
              </a:pPr>
              <a:r>
                <a:rPr lang="en-US" sz="3513">
                  <a:solidFill>
                    <a:srgbClr val="3B3F9F"/>
                  </a:solidFill>
                  <a:latin typeface="Roboto"/>
                </a:rPr>
                <a:t>Ảnh hưởng bởi tần suất sử dụng</a:t>
              </a:r>
            </a:p>
          </p:txBody>
        </p:sp>
        <p:sp>
          <p:nvSpPr>
            <p:cNvPr name="TextBox 12" id="12"/>
            <p:cNvSpPr txBox="true"/>
            <p:nvPr/>
          </p:nvSpPr>
          <p:spPr>
            <a:xfrm rot="0">
              <a:off x="1045317" y="1189228"/>
              <a:ext cx="9031427" cy="3387069"/>
            </a:xfrm>
            <a:prstGeom prst="rect">
              <a:avLst/>
            </a:prstGeom>
          </p:spPr>
          <p:txBody>
            <a:bodyPr anchor="t" rtlCol="false" tIns="0" lIns="0" bIns="0" rIns="0">
              <a:spAutoFit/>
            </a:bodyPr>
            <a:lstStyle/>
            <a:p>
              <a:pPr>
                <a:lnSpc>
                  <a:spcPts val="3339"/>
                </a:lnSpc>
              </a:pPr>
              <a:r>
                <a:rPr lang="en-US" sz="2568">
                  <a:solidFill>
                    <a:srgbClr val="4F54CF"/>
                  </a:solidFill>
                  <a:latin typeface="Roboto"/>
                </a:rPr>
                <a:t>+ Một thiết bị hoạt động nhiều hay ít, tần suất mỗi ngày bao nhiêu sẽ có những tác động, những hao mòn khác nhau. Thang máy hoạt động càng nhiều thời gian xuống cấp càng nhanh, từ đó chất lượng càng chịu những ảnh hưởng nhất định.</a:t>
              </a:r>
            </a:p>
          </p:txBody>
        </p:sp>
        <p:sp>
          <p:nvSpPr>
            <p:cNvPr name="TextBox 13" id="13"/>
            <p:cNvSpPr txBox="true"/>
            <p:nvPr/>
          </p:nvSpPr>
          <p:spPr>
            <a:xfrm rot="0">
              <a:off x="0" y="5095868"/>
              <a:ext cx="10076744" cy="761262"/>
            </a:xfrm>
            <a:prstGeom prst="rect">
              <a:avLst/>
            </a:prstGeom>
          </p:spPr>
          <p:txBody>
            <a:bodyPr anchor="t" rtlCol="false" tIns="0" lIns="0" bIns="0" rIns="0">
              <a:spAutoFit/>
            </a:bodyPr>
            <a:lstStyle/>
            <a:p>
              <a:pPr marL="758505" indent="-379253" lvl="1">
                <a:lnSpc>
                  <a:spcPts val="4567"/>
                </a:lnSpc>
                <a:buFont typeface="Arial"/>
                <a:buChar char="•"/>
              </a:pPr>
              <a:r>
                <a:rPr lang="en-US" sz="3513">
                  <a:solidFill>
                    <a:srgbClr val="3B3F9F"/>
                  </a:solidFill>
                  <a:latin typeface="Roboto"/>
                </a:rPr>
                <a:t>Ảnh hưởng bởi nguồn điện</a:t>
              </a:r>
            </a:p>
          </p:txBody>
        </p:sp>
        <p:sp>
          <p:nvSpPr>
            <p:cNvPr name="TextBox 14" id="14"/>
            <p:cNvSpPr txBox="true"/>
            <p:nvPr/>
          </p:nvSpPr>
          <p:spPr>
            <a:xfrm rot="0">
              <a:off x="1045317" y="6256926"/>
              <a:ext cx="9031427" cy="1690838"/>
            </a:xfrm>
            <a:prstGeom prst="rect">
              <a:avLst/>
            </a:prstGeom>
          </p:spPr>
          <p:txBody>
            <a:bodyPr anchor="t" rtlCol="false" tIns="0" lIns="0" bIns="0" rIns="0">
              <a:spAutoFit/>
            </a:bodyPr>
            <a:lstStyle/>
            <a:p>
              <a:pPr>
                <a:lnSpc>
                  <a:spcPts val="3339"/>
                </a:lnSpc>
              </a:pPr>
              <a:r>
                <a:rPr lang="en-US" sz="2568">
                  <a:solidFill>
                    <a:srgbClr val="4F54CF"/>
                  </a:solidFill>
                  <a:latin typeface="Roboto"/>
                </a:rPr>
                <a:t>+ Hoạt động với nguồn điện không ổn định, không phù hợp với thang máy, không có bộ lưu trữ điện khi cần thiết</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5A60F1"/>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2236956" y="3043354"/>
            <a:ext cx="4031865" cy="5866471"/>
          </a:xfrm>
          <a:prstGeom prst="rect">
            <a:avLst/>
          </a:prstGeom>
        </p:spPr>
      </p:pic>
      <p:sp>
        <p:nvSpPr>
          <p:cNvPr name="TextBox 3" id="3"/>
          <p:cNvSpPr txBox="true"/>
          <p:nvPr/>
        </p:nvSpPr>
        <p:spPr>
          <a:xfrm rot="0">
            <a:off x="1200150" y="666757"/>
            <a:ext cx="16553780" cy="1076325"/>
          </a:xfrm>
          <a:prstGeom prst="rect">
            <a:avLst/>
          </a:prstGeom>
        </p:spPr>
        <p:txBody>
          <a:bodyPr anchor="t" rtlCol="false" tIns="0" lIns="0" bIns="0" rIns="0">
            <a:spAutoFit/>
          </a:bodyPr>
          <a:lstStyle/>
          <a:p>
            <a:pPr>
              <a:lnSpc>
                <a:spcPts val="8250"/>
              </a:lnSpc>
            </a:pPr>
            <a:r>
              <a:rPr lang="en-US" sz="7500">
                <a:solidFill>
                  <a:srgbClr val="F8F6F2"/>
                </a:solidFill>
                <a:latin typeface="Roboto Condensed"/>
              </a:rPr>
              <a:t>Để thang máy hoạt động một cách an toàn</a:t>
            </a:r>
          </a:p>
        </p:txBody>
      </p:sp>
      <p:sp>
        <p:nvSpPr>
          <p:cNvPr name="TextBox 4" id="4"/>
          <p:cNvSpPr txBox="true"/>
          <p:nvPr/>
        </p:nvSpPr>
        <p:spPr>
          <a:xfrm rot="0">
            <a:off x="2299580" y="2643071"/>
            <a:ext cx="7787132" cy="7099837"/>
          </a:xfrm>
          <a:prstGeom prst="rect">
            <a:avLst/>
          </a:prstGeom>
        </p:spPr>
        <p:txBody>
          <a:bodyPr anchor="t" rtlCol="false" tIns="0" lIns="0" bIns="0" rIns="0">
            <a:spAutoFit/>
          </a:bodyPr>
          <a:lstStyle/>
          <a:p>
            <a:pPr marL="464315" indent="-232157" lvl="1">
              <a:lnSpc>
                <a:spcPts val="2795"/>
              </a:lnSpc>
              <a:buFont typeface="Arial"/>
              <a:buChar char="•"/>
            </a:pPr>
            <a:r>
              <a:rPr lang="en-US" sz="2150">
                <a:solidFill>
                  <a:srgbClr val="F8F6F2"/>
                </a:solidFill>
                <a:latin typeface="Roboto"/>
              </a:rPr>
              <a:t>Kiểm tra xác </a:t>
            </a:r>
            <a:r>
              <a:rPr lang="en-US" sz="2150">
                <a:solidFill>
                  <a:srgbClr val="F8F6F2"/>
                </a:solidFill>
                <a:latin typeface="Roboto"/>
              </a:rPr>
              <a:t>nhận rằng thang máy chạy mà không có bất thường nào để độ êm ái khi chạy, độ chính xác khi dừng.</a:t>
            </a:r>
          </a:p>
          <a:p>
            <a:pPr marL="464315" indent="-232157" lvl="1">
              <a:lnSpc>
                <a:spcPts val="2795"/>
              </a:lnSpc>
              <a:buFont typeface="Arial"/>
              <a:buChar char="•"/>
            </a:pPr>
            <a:r>
              <a:rPr lang="en-US" sz="2150">
                <a:solidFill>
                  <a:srgbClr val="F8F6F2"/>
                </a:solidFill>
                <a:latin typeface="Roboto"/>
              </a:rPr>
              <a:t>Kiểm tra xác nhận rằng cửa ở mỗi tầng không bị hư hại và đóng mở bình thường.</a:t>
            </a:r>
          </a:p>
          <a:p>
            <a:pPr marL="464315" indent="-232157" lvl="1">
              <a:lnSpc>
                <a:spcPts val="2795"/>
              </a:lnSpc>
              <a:buFont typeface="Arial"/>
              <a:buChar char="•"/>
            </a:pPr>
            <a:r>
              <a:rPr lang="en-US" sz="2150">
                <a:solidFill>
                  <a:srgbClr val="F8F6F2"/>
                </a:solidFill>
                <a:latin typeface="Roboto"/>
              </a:rPr>
              <a:t>Kiểm tra xác nhận rằng không có bụi bẩn và vật lạ nào trên các rãnh sill cửa cabin và rảnh sill cửa vào.</a:t>
            </a:r>
          </a:p>
          <a:p>
            <a:pPr marL="464315" indent="-232157" lvl="1">
              <a:lnSpc>
                <a:spcPts val="2795"/>
              </a:lnSpc>
              <a:buFont typeface="Arial"/>
              <a:buChar char="•"/>
            </a:pPr>
            <a:r>
              <a:rPr lang="en-US" sz="2150">
                <a:solidFill>
                  <a:srgbClr val="F8F6F2"/>
                </a:solidFill>
                <a:latin typeface="Roboto"/>
              </a:rPr>
              <a:t>Kiểm tra và xác nhận rằng các thiết bị đảo chiều cửa như cảm biến cửa điện tử hoạt động bình thường.</a:t>
            </a:r>
          </a:p>
          <a:p>
            <a:pPr marL="464315" indent="-232157" lvl="1">
              <a:lnSpc>
                <a:spcPts val="2795"/>
              </a:lnSpc>
              <a:buFont typeface="Arial"/>
              <a:buChar char="•"/>
            </a:pPr>
            <a:r>
              <a:rPr lang="en-US" sz="2150">
                <a:solidFill>
                  <a:srgbClr val="F8F6F2"/>
                </a:solidFill>
                <a:latin typeface="Roboto"/>
              </a:rPr>
              <a:t>Kiểm tra và xác nhận rằng đèn cabin và đèn chiếu sáng khẩn cấp hoạt động bình thường</a:t>
            </a:r>
          </a:p>
          <a:p>
            <a:pPr marL="464315" indent="-232157" lvl="1">
              <a:lnSpc>
                <a:spcPts val="2795"/>
              </a:lnSpc>
              <a:buFont typeface="Arial"/>
              <a:buChar char="•"/>
            </a:pPr>
            <a:r>
              <a:rPr lang="en-US" sz="2150">
                <a:solidFill>
                  <a:srgbClr val="F8F6F2"/>
                </a:solidFill>
                <a:latin typeface="Roboto"/>
              </a:rPr>
              <a:t>Bảo dưỡng thang máy định kỳ bởi những đơn vị cung cấp dịch vụ chất lượng.</a:t>
            </a:r>
          </a:p>
          <a:p>
            <a:pPr marL="464315" indent="-232157" lvl="1">
              <a:lnSpc>
                <a:spcPts val="2795"/>
              </a:lnSpc>
              <a:buFont typeface="Arial"/>
              <a:buChar char="•"/>
            </a:pPr>
            <a:r>
              <a:rPr lang="en-US" sz="2150">
                <a:solidFill>
                  <a:srgbClr val="F8F6F2"/>
                </a:solidFill>
                <a:latin typeface="Roboto"/>
              </a:rPr>
              <a:t>Không tự ý sửa chữa thang máy khi không có giám sát của kỹ thuật viên.</a:t>
            </a:r>
          </a:p>
          <a:p>
            <a:pPr marL="464315" indent="-232157" lvl="1">
              <a:lnSpc>
                <a:spcPts val="2795"/>
              </a:lnSpc>
              <a:buFont typeface="Arial"/>
              <a:buChar char="•"/>
            </a:pPr>
            <a:r>
              <a:rPr lang="en-US" sz="2150">
                <a:solidFill>
                  <a:srgbClr val="F8F6F2"/>
                </a:solidFill>
                <a:latin typeface="Roboto"/>
              </a:rPr>
              <a:t>Tải trọng cabin cần được sắp xếp cân đối trên bề mặt sàn. Không cho vào thang máy các hàng hóa quá nặng và cồng kềnh.</a:t>
            </a:r>
          </a:p>
          <a:p>
            <a:pPr marL="464315" indent="-232157" lvl="1">
              <a:lnSpc>
                <a:spcPts val="2795"/>
              </a:lnSpc>
              <a:buFont typeface="Arial"/>
              <a:buChar char="•"/>
            </a:pPr>
            <a:r>
              <a:rPr lang="en-US" sz="2150">
                <a:solidFill>
                  <a:srgbClr val="F8F6F2"/>
                </a:solidFill>
                <a:latin typeface="Roboto"/>
              </a:rPr>
              <a:t>Vận chuyển các hàng hóa có khả năng gây cháy nổ cao cần có biện pháp bảo vệ</a:t>
            </a:r>
          </a:p>
          <a:p>
            <a:pPr>
              <a:lnSpc>
                <a:spcPts val="2795"/>
              </a:lnSpc>
            </a:pPr>
          </a:p>
        </p:txBody>
      </p:sp>
      <p:sp>
        <p:nvSpPr>
          <p:cNvPr name="TextBox 5" id="5"/>
          <p:cNvSpPr txBox="true"/>
          <p:nvPr/>
        </p:nvSpPr>
        <p:spPr>
          <a:xfrm rot="0">
            <a:off x="13286682" y="445797"/>
            <a:ext cx="4258163" cy="270470"/>
          </a:xfrm>
          <a:prstGeom prst="rect">
            <a:avLst/>
          </a:prstGeom>
        </p:spPr>
        <p:txBody>
          <a:bodyPr anchor="t" rtlCol="false" tIns="0" lIns="0" bIns="0" rIns="0">
            <a:spAutoFit/>
          </a:bodyPr>
          <a:lstStyle/>
          <a:p>
            <a:pPr algn="r">
              <a:lnSpc>
                <a:spcPts val="2135"/>
              </a:lnSpc>
            </a:pPr>
            <a:r>
              <a:rPr lang="en-US" sz="1525">
                <a:solidFill>
                  <a:srgbClr val="F8F6F2"/>
                </a:solidFill>
                <a:latin typeface="Roboto"/>
              </a:rPr>
              <a:t>HUCE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6F2"/>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001664" y="390852"/>
            <a:ext cx="531071" cy="471205"/>
          </a:xfrm>
          <a:prstGeom prst="rect">
            <a:avLst/>
          </a:prstGeom>
        </p:spPr>
      </p:pic>
      <p:grpSp>
        <p:nvGrpSpPr>
          <p:cNvPr name="Group 3" id="3"/>
          <p:cNvGrpSpPr/>
          <p:nvPr/>
        </p:nvGrpSpPr>
        <p:grpSpPr>
          <a:xfrm rot="0">
            <a:off x="1028700" y="2648051"/>
            <a:ext cx="6966117" cy="6006581"/>
            <a:chOff x="0" y="0"/>
            <a:chExt cx="9288156" cy="8008775"/>
          </a:xfrm>
        </p:grpSpPr>
        <p:pic>
          <p:nvPicPr>
            <p:cNvPr name="Picture 4" id="4"/>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1610317" y="0"/>
              <a:ext cx="7189495" cy="7189495"/>
            </a:xfrm>
            <a:prstGeom prst="rect">
              <a:avLst/>
            </a:prstGeom>
          </p:spPr>
        </p:pic>
        <p:pic>
          <p:nvPicPr>
            <p:cNvPr name="Picture 5" id="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6973130" y="38100"/>
              <a:ext cx="2315026" cy="2315026"/>
            </a:xfrm>
            <a:prstGeom prst="rect">
              <a:avLst/>
            </a:prstGeom>
          </p:spPr>
        </p:pic>
        <p:pic>
          <p:nvPicPr>
            <p:cNvPr name="Picture 6" id="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0" y="4518632"/>
              <a:ext cx="5961424" cy="3490143"/>
            </a:xfrm>
            <a:prstGeom prst="rect">
              <a:avLst/>
            </a:prstGeom>
          </p:spPr>
        </p:pic>
      </p:grpSp>
      <p:grpSp>
        <p:nvGrpSpPr>
          <p:cNvPr name="Group 7" id="7"/>
          <p:cNvGrpSpPr/>
          <p:nvPr/>
        </p:nvGrpSpPr>
        <p:grpSpPr>
          <a:xfrm rot="0">
            <a:off x="9556990" y="3783780"/>
            <a:ext cx="7459385" cy="2719440"/>
            <a:chOff x="0" y="0"/>
            <a:chExt cx="9945846" cy="3625920"/>
          </a:xfrm>
        </p:grpSpPr>
        <p:sp>
          <p:nvSpPr>
            <p:cNvPr name="TextBox 8" id="8"/>
            <p:cNvSpPr txBox="true"/>
            <p:nvPr/>
          </p:nvSpPr>
          <p:spPr>
            <a:xfrm rot="0">
              <a:off x="0" y="66675"/>
              <a:ext cx="9945846" cy="1457325"/>
            </a:xfrm>
            <a:prstGeom prst="rect">
              <a:avLst/>
            </a:prstGeom>
          </p:spPr>
          <p:txBody>
            <a:bodyPr anchor="t" rtlCol="false" tIns="0" lIns="0" bIns="0" rIns="0">
              <a:spAutoFit/>
            </a:bodyPr>
            <a:lstStyle/>
            <a:p>
              <a:pPr>
                <a:lnSpc>
                  <a:spcPts val="8250"/>
                </a:lnSpc>
              </a:pPr>
              <a:r>
                <a:rPr lang="en-US" sz="7500">
                  <a:solidFill>
                    <a:srgbClr val="5A60F1"/>
                  </a:solidFill>
                  <a:latin typeface="Roboto Condensed Bold"/>
                </a:rPr>
                <a:t>Cảm ơn bạn!</a:t>
              </a:r>
            </a:p>
          </p:txBody>
        </p:sp>
        <p:sp>
          <p:nvSpPr>
            <p:cNvPr name="TextBox 9" id="9"/>
            <p:cNvSpPr txBox="true"/>
            <p:nvPr/>
          </p:nvSpPr>
          <p:spPr>
            <a:xfrm rot="0">
              <a:off x="0" y="2398253"/>
              <a:ext cx="9173818" cy="1074843"/>
            </a:xfrm>
            <a:prstGeom prst="rect">
              <a:avLst/>
            </a:prstGeom>
          </p:spPr>
          <p:txBody>
            <a:bodyPr anchor="t" rtlCol="false" tIns="0" lIns="0" bIns="0" rIns="0">
              <a:spAutoFit/>
            </a:bodyPr>
            <a:lstStyle/>
            <a:p>
              <a:pPr>
                <a:lnSpc>
                  <a:spcPts val="3185"/>
                </a:lnSpc>
              </a:pPr>
              <a:r>
                <a:rPr lang="en-US" sz="2450">
                  <a:solidFill>
                    <a:srgbClr val="5A60F1"/>
                  </a:solidFill>
                  <a:latin typeface="Roboto"/>
                </a:rPr>
                <a:t>Email cho tôi tại hoangdvinh68@gmail.com nếu bạn có thêm câu hỏi.</a:t>
              </a:r>
            </a:p>
          </p:txBody>
        </p:sp>
      </p:grpSp>
      <p:sp>
        <p:nvSpPr>
          <p:cNvPr name="TextBox 10" id="10"/>
          <p:cNvSpPr txBox="true"/>
          <p:nvPr/>
        </p:nvSpPr>
        <p:spPr>
          <a:xfrm rot="0">
            <a:off x="13286682" y="436272"/>
            <a:ext cx="4258163" cy="674926"/>
          </a:xfrm>
          <a:prstGeom prst="rect">
            <a:avLst/>
          </a:prstGeom>
        </p:spPr>
        <p:txBody>
          <a:bodyPr anchor="t" rtlCol="false" tIns="0" lIns="0" bIns="0" rIns="0">
            <a:spAutoFit/>
          </a:bodyPr>
          <a:lstStyle/>
          <a:p>
            <a:pPr algn="r">
              <a:lnSpc>
                <a:spcPts val="2660"/>
              </a:lnSpc>
            </a:pPr>
            <a:r>
              <a:rPr lang="en-US" sz="1900">
                <a:solidFill>
                  <a:srgbClr val="5A60F1"/>
                </a:solidFill>
                <a:latin typeface="Roboto"/>
              </a:rPr>
              <a:t>HUCE</a:t>
            </a:r>
          </a:p>
          <a:p>
            <a:pPr algn="r">
              <a:lnSpc>
                <a:spcPts val="2660"/>
              </a:lnSpc>
            </a:pPr>
          </a:p>
        </p:txBody>
      </p:sp>
      <p:sp>
        <p:nvSpPr>
          <p:cNvPr name="TextBox 11" id="11"/>
          <p:cNvSpPr txBox="true"/>
          <p:nvPr/>
        </p:nvSpPr>
        <p:spPr>
          <a:xfrm rot="0">
            <a:off x="1913084" y="411507"/>
            <a:ext cx="5172915" cy="382865"/>
          </a:xfrm>
          <a:prstGeom prst="rect">
            <a:avLst/>
          </a:prstGeom>
        </p:spPr>
        <p:txBody>
          <a:bodyPr anchor="t" rtlCol="false" tIns="0" lIns="0" bIns="0" rIns="0">
            <a:spAutoFit/>
          </a:bodyPr>
          <a:lstStyle/>
          <a:p>
            <a:pPr>
              <a:lnSpc>
                <a:spcPts val="3080"/>
              </a:lnSpc>
            </a:pPr>
            <a:r>
              <a:rPr lang="en-US" sz="2200">
                <a:solidFill>
                  <a:srgbClr val="5A60F1"/>
                </a:solidFill>
                <a:latin typeface="Roboto Bold"/>
              </a:rPr>
              <a:t>HỆ THỐNG CƠ HỌC - THANG MÁY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DAEzFcv6EZM</dc:identifier>
  <dcterms:modified xsi:type="dcterms:W3CDTF">2011-08-01T06:04:30Z</dcterms:modified>
  <cp:revision>1</cp:revision>
  <dc:title>Hệ thống cơ học thang máy</dc:title>
</cp:coreProperties>
</file>