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fntdata" ContentType="application/x-fontdata"/>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Lst>
  <p:sldSz cx="18288000" cy="10287000"/>
  <p:notesSz cx="6858000" cy="9144000"/>
  <p:embeddedFontLst>
    <p:embeddedFont>
      <p:font typeface="Arimo" panose="020B0604020202020204" charset="0"/>
      <p:regular r:id="rId11"/>
    </p:embeddedFont>
    <p:embeddedFont>
      <p:font typeface="Montserrat Semi-Bold" panose="020B0604020202020204" charset="0"/>
      <p:regular r:id="rId12"/>
    </p:embeddedFont>
    <p:embeddedFont>
      <p:font typeface="Montserrat" panose="020B0604020202020204" charset="0"/>
      <p:regular r:id="rId13"/>
    </p:embeddedFont>
    <p:embeddedFont>
      <p:font typeface="Calibri" panose="020F0502020204030204" pitchFamily="34" charset="0"/>
      <p:regular r:id="rId14"/>
      <p:bold r:id="rId15"/>
      <p:italic r:id="rId16"/>
      <p:boldItalic r:id="rId17"/>
    </p:embeddedFont>
    <p:embeddedFont>
      <p:font typeface="Montserrat Semi-Bold Bold" panose="020B0604020202020204" charset="0"/>
      <p:regular r:id="rId18"/>
    </p:embeddedFont>
    <p:embeddedFont>
      <p:font typeface="Montserrat Bold" panose="020B0604020202020204" charset="0"/>
      <p:regular r:id="rId19"/>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55" d="100"/>
          <a:sy n="55" d="100"/>
        </p:scale>
        <p:origin x="658" y="43"/>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3.fntdata"/><Relationship Id="rId18" Type="http://schemas.openxmlformats.org/officeDocument/2006/relationships/font" Target="fonts/font8.fntdata"/><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font" Target="fonts/font2.fntdata"/><Relationship Id="rId17" Type="http://schemas.openxmlformats.org/officeDocument/2006/relationships/font" Target="fonts/font7.fntdata"/><Relationship Id="rId2" Type="http://schemas.openxmlformats.org/officeDocument/2006/relationships/slide" Target="slides/slide1.xml"/><Relationship Id="rId16" Type="http://schemas.openxmlformats.org/officeDocument/2006/relationships/font" Target="fonts/font6.fntdata"/><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font" Target="fonts/font1.fntdata"/><Relationship Id="rId5" Type="http://schemas.openxmlformats.org/officeDocument/2006/relationships/slide" Target="slides/slide4.xml"/><Relationship Id="rId15" Type="http://schemas.openxmlformats.org/officeDocument/2006/relationships/font" Target="fonts/font5.fntdata"/><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font" Target="fonts/font9.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4.fntdata"/><Relationship Id="rId22"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12/22/2021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12/22/2021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8.sv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4386619" y="0"/>
            <a:ext cx="13901381" cy="10287000"/>
          </a:xfrm>
          <a:prstGeom prst="rect">
            <a:avLst/>
          </a:prstGeom>
          <a:solidFill>
            <a:srgbClr val="FDCF60"/>
          </a:solidFill>
        </p:spPr>
      </p:sp>
      <p:sp>
        <p:nvSpPr>
          <p:cNvPr id="3" name="AutoShape 3"/>
          <p:cNvSpPr/>
          <p:nvPr/>
        </p:nvSpPr>
        <p:spPr>
          <a:xfrm>
            <a:off x="1028700" y="8080452"/>
            <a:ext cx="783603" cy="108286"/>
          </a:xfrm>
          <a:prstGeom prst="rect">
            <a:avLst/>
          </a:prstGeom>
          <a:solidFill>
            <a:srgbClr val="0C45A6"/>
          </a:solidFill>
        </p:spPr>
      </p:sp>
      <p:sp>
        <p:nvSpPr>
          <p:cNvPr id="4" name="TextBox 4"/>
          <p:cNvSpPr txBox="1"/>
          <p:nvPr/>
        </p:nvSpPr>
        <p:spPr>
          <a:xfrm>
            <a:off x="1028700" y="8328151"/>
            <a:ext cx="2753062" cy="341885"/>
          </a:xfrm>
          <a:prstGeom prst="rect">
            <a:avLst/>
          </a:prstGeom>
        </p:spPr>
        <p:txBody>
          <a:bodyPr lIns="0" tIns="0" rIns="0" bIns="0" rtlCol="0" anchor="t">
            <a:spAutoFit/>
          </a:bodyPr>
          <a:lstStyle/>
          <a:p>
            <a:pPr>
              <a:lnSpc>
                <a:spcPts val="2703"/>
              </a:lnSpc>
              <a:spcBef>
                <a:spcPct val="0"/>
              </a:spcBef>
            </a:pPr>
            <a:r>
              <a:rPr lang="en-US" sz="1930">
                <a:solidFill>
                  <a:srgbClr val="16214B"/>
                </a:solidFill>
                <a:latin typeface="Montserrat"/>
              </a:rPr>
              <a:t>Cơ học</a:t>
            </a:r>
          </a:p>
        </p:txBody>
      </p:sp>
      <p:sp>
        <p:nvSpPr>
          <p:cNvPr id="5" name="TextBox 5"/>
          <p:cNvSpPr txBox="1"/>
          <p:nvPr/>
        </p:nvSpPr>
        <p:spPr>
          <a:xfrm>
            <a:off x="1028700" y="946165"/>
            <a:ext cx="8742796" cy="3618549"/>
          </a:xfrm>
          <a:prstGeom prst="rect">
            <a:avLst/>
          </a:prstGeom>
        </p:spPr>
        <p:txBody>
          <a:bodyPr lIns="0" tIns="0" rIns="0" bIns="0" rtlCol="0" anchor="t">
            <a:spAutoFit/>
          </a:bodyPr>
          <a:lstStyle/>
          <a:p>
            <a:pPr>
              <a:lnSpc>
                <a:spcPts val="9166"/>
              </a:lnSpc>
            </a:pPr>
            <a:r>
              <a:rPr lang="en-US" sz="8487">
                <a:solidFill>
                  <a:srgbClr val="0C45A6"/>
                </a:solidFill>
                <a:latin typeface="Montserrat Semi-Bold Bold"/>
              </a:rPr>
              <a:t>Hệ thống chống bó cứng phanh ABS</a:t>
            </a:r>
          </a:p>
        </p:txBody>
      </p:sp>
      <p:pic>
        <p:nvPicPr>
          <p:cNvPr id="6" name="Picture 6"/>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5597932" y="1503490"/>
            <a:ext cx="11661368" cy="775481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2"/>
          <p:cNvSpPr txBox="1"/>
          <p:nvPr/>
        </p:nvSpPr>
        <p:spPr>
          <a:xfrm>
            <a:off x="1444530" y="2169634"/>
            <a:ext cx="15398940" cy="6749569"/>
          </a:xfrm>
          <a:prstGeom prst="rect">
            <a:avLst/>
          </a:prstGeom>
        </p:spPr>
        <p:txBody>
          <a:bodyPr lIns="0" tIns="0" rIns="0" bIns="0" rtlCol="0" anchor="t">
            <a:spAutoFit/>
          </a:bodyPr>
          <a:lstStyle/>
          <a:p>
            <a:pPr>
              <a:lnSpc>
                <a:spcPts val="4845"/>
              </a:lnSpc>
            </a:pPr>
            <a:r>
              <a:rPr lang="en-US" sz="3727">
                <a:solidFill>
                  <a:srgbClr val="0C45A6"/>
                </a:solidFill>
                <a:latin typeface="Montserrat Semi-Bold Bold"/>
              </a:rPr>
              <a:t>1. Tìm hiểu về hệ thống chống bó cứng phanh (ABS) của ô tô. </a:t>
            </a:r>
          </a:p>
          <a:p>
            <a:pPr>
              <a:lnSpc>
                <a:spcPts val="4845"/>
              </a:lnSpc>
            </a:pPr>
            <a:r>
              <a:rPr lang="en-US" sz="3727">
                <a:solidFill>
                  <a:srgbClr val="0C45A6"/>
                </a:solidFill>
                <a:latin typeface="Montserrat Semi-Bold Bold"/>
              </a:rPr>
              <a:t>2. Từ đó </a:t>
            </a:r>
          </a:p>
          <a:p>
            <a:pPr marL="804663" lvl="1" indent="-402332">
              <a:lnSpc>
                <a:spcPts val="4845"/>
              </a:lnSpc>
              <a:buFont typeface="Arial"/>
              <a:buChar char="•"/>
            </a:pPr>
            <a:r>
              <a:rPr lang="en-US" sz="3727">
                <a:solidFill>
                  <a:srgbClr val="0C45A6"/>
                </a:solidFill>
                <a:latin typeface="Montserrat Semi-Bold Bold"/>
              </a:rPr>
              <a:t>Xác định và mô tả về mục đích, cấu tạo cơ bản, chức năng của các bộ phận và liên kết giữa các bộ phận của hệ thống ABS. </a:t>
            </a:r>
          </a:p>
          <a:p>
            <a:pPr marL="804663" lvl="1" indent="-402332">
              <a:lnSpc>
                <a:spcPts val="4845"/>
              </a:lnSpc>
              <a:buFont typeface="Arial"/>
              <a:buChar char="•"/>
            </a:pPr>
            <a:r>
              <a:rPr lang="en-US" sz="3727">
                <a:solidFill>
                  <a:srgbClr val="0C45A6"/>
                </a:solidFill>
                <a:latin typeface="Montserrat Semi-Bold Bold"/>
              </a:rPr>
              <a:t>Phân tích nguyên lý hoạt động của hệ thống ABS. Nguyên lý hoạt động của hệ thống ABS dựa trên các kiến thức Vật lý nào? Phân tích các kiến thức liên quan đến cơ học. </a:t>
            </a:r>
          </a:p>
          <a:p>
            <a:pPr marL="804663" lvl="1" indent="-402332">
              <a:lnSpc>
                <a:spcPts val="4845"/>
              </a:lnSpc>
              <a:buFont typeface="Arial"/>
              <a:buChar char="•"/>
            </a:pPr>
            <a:r>
              <a:rPr lang="en-US" sz="3727">
                <a:solidFill>
                  <a:srgbClr val="0C45A6"/>
                </a:solidFill>
                <a:latin typeface="Montserrat Semi-Bold Bold"/>
              </a:rPr>
              <a:t>Nhận diện, mô tả và từ đó phân tích các yếu tố ảnh hưởng đến hệ thống ABS cơ bản. Đưa ra các giải pháp để cải tiến hệ thống nếu có thể. </a:t>
            </a:r>
          </a:p>
        </p:txBody>
      </p:sp>
      <p:pic>
        <p:nvPicPr>
          <p:cNvPr id="3" name="Picture 3"/>
          <p:cNvPicPr>
            <a:picLocks noChangeAspect="1"/>
          </p:cNvPicPr>
          <p:nvPr/>
        </p:nvPicPr>
        <p:blipFill>
          <a:blip r:embed="rId2" cstate="print">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a:stretch>
            <a:fillRect/>
          </a:stretch>
        </p:blipFill>
        <p:spPr>
          <a:xfrm>
            <a:off x="691870" y="452512"/>
            <a:ext cx="1188017" cy="1152376"/>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AutoShape 2"/>
          <p:cNvSpPr/>
          <p:nvPr/>
        </p:nvSpPr>
        <p:spPr>
          <a:xfrm>
            <a:off x="8395034" y="0"/>
            <a:ext cx="9892966" cy="10287000"/>
          </a:xfrm>
          <a:prstGeom prst="rect">
            <a:avLst/>
          </a:prstGeom>
          <a:solidFill>
            <a:srgbClr val="0C45A6"/>
          </a:solidFill>
        </p:spPr>
      </p:sp>
      <p:grpSp>
        <p:nvGrpSpPr>
          <p:cNvPr id="3" name="Group 3"/>
          <p:cNvGrpSpPr/>
          <p:nvPr/>
        </p:nvGrpSpPr>
        <p:grpSpPr>
          <a:xfrm>
            <a:off x="724762" y="4238409"/>
            <a:ext cx="6318880" cy="3894073"/>
            <a:chOff x="0" y="0"/>
            <a:chExt cx="8425173" cy="5192097"/>
          </a:xfrm>
        </p:grpSpPr>
        <p:sp>
          <p:nvSpPr>
            <p:cNvPr id="4" name="AutoShape 4"/>
            <p:cNvSpPr/>
            <p:nvPr/>
          </p:nvSpPr>
          <p:spPr>
            <a:xfrm>
              <a:off x="0" y="0"/>
              <a:ext cx="1044803" cy="144381"/>
            </a:xfrm>
            <a:prstGeom prst="rect">
              <a:avLst/>
            </a:prstGeom>
            <a:solidFill>
              <a:srgbClr val="0C45A6"/>
            </a:solidFill>
          </p:spPr>
        </p:sp>
        <p:sp>
          <p:nvSpPr>
            <p:cNvPr id="5" name="TextBox 5"/>
            <p:cNvSpPr txBox="1"/>
            <p:nvPr/>
          </p:nvSpPr>
          <p:spPr>
            <a:xfrm>
              <a:off x="0" y="701776"/>
              <a:ext cx="8425173" cy="4490321"/>
            </a:xfrm>
            <a:prstGeom prst="rect">
              <a:avLst/>
            </a:prstGeom>
          </p:spPr>
          <p:txBody>
            <a:bodyPr lIns="0" tIns="0" rIns="0" bIns="0" rtlCol="0" anchor="t">
              <a:spAutoFit/>
            </a:bodyPr>
            <a:lstStyle/>
            <a:p>
              <a:pPr>
                <a:lnSpc>
                  <a:spcPts val="3349"/>
                </a:lnSpc>
              </a:pPr>
              <a:r>
                <a:rPr lang="en-US" sz="2232">
                  <a:solidFill>
                    <a:srgbClr val="16214B"/>
                  </a:solidFill>
                  <a:latin typeface="Montserrat"/>
                </a:rPr>
                <a:t> ABS là viết tắt của Anti-lock Brake System, một trong những hệ thống an toàn giúp hỗ trợ chống bó cứng phanh. ABS của các dòng xe đều được nhà sản xuất chăm chút khi thiết kế nên hệ thống an toàn hoàn thiện và chặt chẽ, đảm bảo tối đa an toàn cho người sử dụng.</a:t>
              </a:r>
            </a:p>
            <a:p>
              <a:pPr>
                <a:lnSpc>
                  <a:spcPts val="3349"/>
                </a:lnSpc>
              </a:pPr>
              <a:endParaRPr lang="en-US" sz="2232">
                <a:solidFill>
                  <a:srgbClr val="16214B"/>
                </a:solidFill>
                <a:latin typeface="Montserrat"/>
              </a:endParaRPr>
            </a:p>
          </p:txBody>
        </p:sp>
      </p:grpSp>
      <p:pic>
        <p:nvPicPr>
          <p:cNvPr id="6" name="Picture 6"/>
          <p:cNvPicPr>
            <a:picLocks noChangeAspect="1"/>
          </p:cNvPicPr>
          <p:nvPr/>
        </p:nvPicPr>
        <p:blipFill>
          <a:blip r:embed="rId2"/>
          <a:srcRect/>
          <a:stretch>
            <a:fillRect/>
          </a:stretch>
        </p:blipFill>
        <p:spPr>
          <a:xfrm>
            <a:off x="8858044" y="2318177"/>
            <a:ext cx="8966946" cy="5977964"/>
          </a:xfrm>
          <a:prstGeom prst="rect">
            <a:avLst/>
          </a:prstGeom>
        </p:spPr>
      </p:pic>
      <p:sp>
        <p:nvSpPr>
          <p:cNvPr id="7" name="TextBox 7"/>
          <p:cNvSpPr txBox="1"/>
          <p:nvPr/>
        </p:nvSpPr>
        <p:spPr>
          <a:xfrm>
            <a:off x="537723" y="482654"/>
            <a:ext cx="7662959" cy="3291840"/>
          </a:xfrm>
          <a:prstGeom prst="rect">
            <a:avLst/>
          </a:prstGeom>
        </p:spPr>
        <p:txBody>
          <a:bodyPr lIns="0" tIns="0" rIns="0" bIns="0" rtlCol="0" anchor="t">
            <a:spAutoFit/>
          </a:bodyPr>
          <a:lstStyle/>
          <a:p>
            <a:pPr>
              <a:lnSpc>
                <a:spcPts val="8640"/>
              </a:lnSpc>
            </a:pPr>
            <a:r>
              <a:rPr lang="en-US" sz="7200">
                <a:solidFill>
                  <a:srgbClr val="0C45A6"/>
                </a:solidFill>
                <a:latin typeface="Montserrat Semi-Bold"/>
              </a:rPr>
              <a:t>I. HỆ THỐNG PHANH ABS CỦA Ô TÔ</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DCF60"/>
        </a:solidFill>
        <a:effectLst/>
      </p:bgPr>
    </p:bg>
    <p:spTree>
      <p:nvGrpSpPr>
        <p:cNvPr id="1" name=""/>
        <p:cNvGrpSpPr/>
        <p:nvPr/>
      </p:nvGrpSpPr>
      <p:grpSpPr>
        <a:xfrm>
          <a:off x="0" y="0"/>
          <a:ext cx="0" cy="0"/>
          <a:chOff x="0" y="0"/>
          <a:chExt cx="0" cy="0"/>
        </a:xfrm>
      </p:grpSpPr>
      <p:sp>
        <p:nvSpPr>
          <p:cNvPr id="2" name="AutoShape 2"/>
          <p:cNvSpPr/>
          <p:nvPr/>
        </p:nvSpPr>
        <p:spPr>
          <a:xfrm>
            <a:off x="0" y="9378186"/>
            <a:ext cx="18288000" cy="908814"/>
          </a:xfrm>
          <a:prstGeom prst="rect">
            <a:avLst/>
          </a:prstGeom>
          <a:solidFill>
            <a:srgbClr val="FFFFFF"/>
          </a:solidFill>
        </p:spPr>
      </p:sp>
      <p:pic>
        <p:nvPicPr>
          <p:cNvPr id="3" name="Picture 3"/>
          <p:cNvPicPr>
            <a:picLocks noChangeAspect="1"/>
          </p:cNvPicPr>
          <p:nvPr/>
        </p:nvPicPr>
        <p:blipFill>
          <a:blip r:embed="rId2"/>
          <a:srcRect/>
          <a:stretch>
            <a:fillRect/>
          </a:stretch>
        </p:blipFill>
        <p:spPr>
          <a:xfrm>
            <a:off x="10743820" y="2944457"/>
            <a:ext cx="6093602" cy="5579808"/>
          </a:xfrm>
          <a:prstGeom prst="rect">
            <a:avLst/>
          </a:prstGeom>
        </p:spPr>
      </p:pic>
      <p:sp>
        <p:nvSpPr>
          <p:cNvPr id="4" name="TextBox 4"/>
          <p:cNvSpPr txBox="1"/>
          <p:nvPr/>
        </p:nvSpPr>
        <p:spPr>
          <a:xfrm>
            <a:off x="888421" y="1206133"/>
            <a:ext cx="10934320" cy="3937367"/>
          </a:xfrm>
          <a:prstGeom prst="rect">
            <a:avLst/>
          </a:prstGeom>
        </p:spPr>
        <p:txBody>
          <a:bodyPr lIns="0" tIns="0" rIns="0" bIns="0" rtlCol="0" anchor="t">
            <a:spAutoFit/>
          </a:bodyPr>
          <a:lstStyle/>
          <a:p>
            <a:pPr>
              <a:lnSpc>
                <a:spcPts val="10400"/>
              </a:lnSpc>
            </a:pPr>
            <a:r>
              <a:rPr lang="en-US" sz="7999">
                <a:solidFill>
                  <a:srgbClr val="0C45A6"/>
                </a:solidFill>
                <a:latin typeface="Montserrat Semi-Bold Bold"/>
              </a:rPr>
              <a:t>II. Cấu tạo hệ thống chống bó cứng phanh ABS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1836024"/>
            <a:ext cx="16375861" cy="8206769"/>
            <a:chOff x="0" y="0"/>
            <a:chExt cx="21834481" cy="10942357"/>
          </a:xfrm>
        </p:grpSpPr>
        <p:sp>
          <p:nvSpPr>
            <p:cNvPr id="3" name="TextBox 3"/>
            <p:cNvSpPr txBox="1"/>
            <p:nvPr/>
          </p:nvSpPr>
          <p:spPr>
            <a:xfrm>
              <a:off x="0" y="0"/>
              <a:ext cx="16272463" cy="1266813"/>
            </a:xfrm>
            <a:prstGeom prst="rect">
              <a:avLst/>
            </a:prstGeom>
          </p:spPr>
          <p:txBody>
            <a:bodyPr lIns="0" tIns="0" rIns="0" bIns="0" rtlCol="0" anchor="t">
              <a:spAutoFit/>
            </a:bodyPr>
            <a:lstStyle/>
            <a:p>
              <a:pPr marL="1346215" lvl="1" indent="-673107">
                <a:lnSpc>
                  <a:spcPts val="7482"/>
                </a:lnSpc>
                <a:buFont typeface="Arial"/>
                <a:buChar char="•"/>
              </a:pPr>
              <a:r>
                <a:rPr lang="en-US" sz="6235" dirty="0">
                  <a:solidFill>
                    <a:srgbClr val="0C45A6"/>
                  </a:solidFill>
                  <a:latin typeface="Montserrat Semi-Bold"/>
                </a:rPr>
                <a:t> CẢM BIẾN TỐC ĐỘ ABS</a:t>
              </a:r>
            </a:p>
          </p:txBody>
        </p:sp>
        <p:sp>
          <p:nvSpPr>
            <p:cNvPr id="4" name="AutoShape 4"/>
            <p:cNvSpPr/>
            <p:nvPr/>
          </p:nvSpPr>
          <p:spPr>
            <a:xfrm>
              <a:off x="1397812" y="1465704"/>
              <a:ext cx="1091187" cy="150791"/>
            </a:xfrm>
            <a:prstGeom prst="rect">
              <a:avLst/>
            </a:prstGeom>
            <a:solidFill>
              <a:srgbClr val="0C45A6"/>
            </a:solidFill>
          </p:spPr>
        </p:sp>
        <p:sp>
          <p:nvSpPr>
            <p:cNvPr id="5" name="TextBox 5"/>
            <p:cNvSpPr txBox="1"/>
            <p:nvPr/>
          </p:nvSpPr>
          <p:spPr>
            <a:xfrm>
              <a:off x="1943406" y="1901233"/>
              <a:ext cx="19686722" cy="3096341"/>
            </a:xfrm>
            <a:prstGeom prst="rect">
              <a:avLst/>
            </a:prstGeom>
          </p:spPr>
          <p:txBody>
            <a:bodyPr lIns="0" tIns="0" rIns="0" bIns="0" rtlCol="0" anchor="t">
              <a:spAutoFit/>
            </a:bodyPr>
            <a:lstStyle/>
            <a:p>
              <a:pPr marL="536502" lvl="1" indent="-268251">
                <a:lnSpc>
                  <a:spcPts val="3727"/>
                </a:lnSpc>
                <a:buFont typeface="Arial"/>
                <a:buChar char="•"/>
              </a:pPr>
              <a:r>
                <a:rPr lang="en-US" sz="2484" dirty="0">
                  <a:solidFill>
                    <a:srgbClr val="16214B"/>
                  </a:solidFill>
                  <a:latin typeface="Montserrat"/>
                </a:rPr>
                <a:t> </a:t>
              </a:r>
              <a:r>
                <a:rPr lang="en-US" sz="2484" dirty="0" err="1">
                  <a:solidFill>
                    <a:srgbClr val="16214B"/>
                  </a:solidFill>
                  <a:latin typeface="Montserrat"/>
                </a:rPr>
                <a:t>Giúp</a:t>
              </a:r>
              <a:r>
                <a:rPr lang="en-US" sz="2484" dirty="0">
                  <a:solidFill>
                    <a:srgbClr val="16214B"/>
                  </a:solidFill>
                  <a:latin typeface="Montserrat"/>
                </a:rPr>
                <a:t> </a:t>
              </a:r>
              <a:r>
                <a:rPr lang="en-US" sz="2484" dirty="0" err="1">
                  <a:solidFill>
                    <a:srgbClr val="16214B"/>
                  </a:solidFill>
                  <a:latin typeface="Montserrat"/>
                </a:rPr>
                <a:t>hệ</a:t>
              </a:r>
              <a:r>
                <a:rPr lang="en-US" sz="2484" dirty="0">
                  <a:solidFill>
                    <a:srgbClr val="16214B"/>
                  </a:solidFill>
                  <a:latin typeface="Montserrat"/>
                </a:rPr>
                <a:t> </a:t>
              </a:r>
              <a:r>
                <a:rPr lang="en-US" sz="2484" dirty="0" err="1">
                  <a:solidFill>
                    <a:srgbClr val="16214B"/>
                  </a:solidFill>
                  <a:latin typeface="Montserrat"/>
                </a:rPr>
                <a:t>thống</a:t>
              </a:r>
              <a:r>
                <a:rPr lang="en-US" sz="2484" dirty="0">
                  <a:solidFill>
                    <a:srgbClr val="16214B"/>
                  </a:solidFill>
                  <a:latin typeface="Montserrat"/>
                </a:rPr>
                <a:t> ABS </a:t>
              </a:r>
              <a:r>
                <a:rPr lang="en-US" sz="2484" dirty="0" err="1">
                  <a:solidFill>
                    <a:srgbClr val="16214B"/>
                  </a:solidFill>
                  <a:latin typeface="Montserrat"/>
                </a:rPr>
                <a:t>nhận</a:t>
              </a:r>
              <a:r>
                <a:rPr lang="en-US" sz="2484" dirty="0">
                  <a:solidFill>
                    <a:srgbClr val="16214B"/>
                  </a:solidFill>
                  <a:latin typeface="Montserrat"/>
                </a:rPr>
                <a:t> </a:t>
              </a:r>
              <a:r>
                <a:rPr lang="en-US" sz="2484" dirty="0" err="1">
                  <a:solidFill>
                    <a:srgbClr val="16214B"/>
                  </a:solidFill>
                  <a:latin typeface="Montserrat"/>
                </a:rPr>
                <a:t>biết</a:t>
              </a:r>
              <a:r>
                <a:rPr lang="en-US" sz="2484" dirty="0">
                  <a:solidFill>
                    <a:srgbClr val="16214B"/>
                  </a:solidFill>
                  <a:latin typeface="Montserrat"/>
                </a:rPr>
                <a:t> </a:t>
              </a:r>
              <a:r>
                <a:rPr lang="en-US" sz="2484" dirty="0" err="1">
                  <a:solidFill>
                    <a:srgbClr val="16214B"/>
                  </a:solidFill>
                  <a:latin typeface="Montserrat"/>
                </a:rPr>
                <a:t>được</a:t>
              </a:r>
              <a:r>
                <a:rPr lang="en-US" sz="2484" dirty="0">
                  <a:solidFill>
                    <a:srgbClr val="16214B"/>
                  </a:solidFill>
                  <a:latin typeface="Montserrat"/>
                </a:rPr>
                <a:t> </a:t>
              </a:r>
              <a:r>
                <a:rPr lang="en-US" sz="2484" dirty="0" err="1">
                  <a:solidFill>
                    <a:srgbClr val="16214B"/>
                  </a:solidFill>
                  <a:latin typeface="Montserrat"/>
                </a:rPr>
                <a:t>các</a:t>
              </a:r>
              <a:r>
                <a:rPr lang="en-US" sz="2484" dirty="0">
                  <a:solidFill>
                    <a:srgbClr val="16214B"/>
                  </a:solidFill>
                  <a:latin typeface="Montserrat"/>
                </a:rPr>
                <a:t> </a:t>
              </a:r>
              <a:r>
                <a:rPr lang="en-US" sz="2484" dirty="0" err="1">
                  <a:solidFill>
                    <a:srgbClr val="16214B"/>
                  </a:solidFill>
                  <a:latin typeface="Montserrat"/>
                </a:rPr>
                <a:t>bánh</a:t>
              </a:r>
              <a:r>
                <a:rPr lang="en-US" sz="2484" dirty="0">
                  <a:solidFill>
                    <a:srgbClr val="16214B"/>
                  </a:solidFill>
                  <a:latin typeface="Montserrat"/>
                </a:rPr>
                <a:t> </a:t>
              </a:r>
              <a:r>
                <a:rPr lang="en-US" sz="2484" dirty="0" err="1">
                  <a:solidFill>
                    <a:srgbClr val="16214B"/>
                  </a:solidFill>
                  <a:latin typeface="Montserrat"/>
                </a:rPr>
                <a:t>xe</a:t>
              </a:r>
              <a:r>
                <a:rPr lang="en-US" sz="2484" dirty="0">
                  <a:solidFill>
                    <a:srgbClr val="16214B"/>
                  </a:solidFill>
                  <a:latin typeface="Montserrat"/>
                </a:rPr>
                <a:t> </a:t>
              </a:r>
              <a:r>
                <a:rPr lang="en-US" sz="2484" dirty="0" err="1">
                  <a:solidFill>
                    <a:srgbClr val="16214B"/>
                  </a:solidFill>
                  <a:latin typeface="Montserrat"/>
                </a:rPr>
                <a:t>có</a:t>
              </a:r>
              <a:r>
                <a:rPr lang="en-US" sz="2484" dirty="0">
                  <a:solidFill>
                    <a:srgbClr val="16214B"/>
                  </a:solidFill>
                  <a:latin typeface="Montserrat"/>
                </a:rPr>
                <a:t> </a:t>
              </a:r>
              <a:r>
                <a:rPr lang="en-US" sz="2484" dirty="0" err="1">
                  <a:solidFill>
                    <a:srgbClr val="16214B"/>
                  </a:solidFill>
                  <a:latin typeface="Montserrat"/>
                </a:rPr>
                <a:t>bị</a:t>
              </a:r>
              <a:r>
                <a:rPr lang="en-US" sz="2484" dirty="0">
                  <a:solidFill>
                    <a:srgbClr val="16214B"/>
                  </a:solidFill>
                  <a:latin typeface="Montserrat"/>
                </a:rPr>
                <a:t> </a:t>
              </a:r>
              <a:r>
                <a:rPr lang="en-US" sz="2484" dirty="0" err="1">
                  <a:solidFill>
                    <a:srgbClr val="16214B"/>
                  </a:solidFill>
                  <a:latin typeface="Montserrat"/>
                </a:rPr>
                <a:t>rơi</a:t>
              </a:r>
              <a:r>
                <a:rPr lang="en-US" sz="2484" dirty="0">
                  <a:solidFill>
                    <a:srgbClr val="16214B"/>
                  </a:solidFill>
                  <a:latin typeface="Montserrat"/>
                </a:rPr>
                <a:t> </a:t>
              </a:r>
              <a:r>
                <a:rPr lang="en-US" sz="2484" dirty="0" err="1">
                  <a:solidFill>
                    <a:srgbClr val="16214B"/>
                  </a:solidFill>
                  <a:latin typeface="Montserrat"/>
                </a:rPr>
                <a:t>vào</a:t>
              </a:r>
              <a:r>
                <a:rPr lang="en-US" sz="2484" dirty="0">
                  <a:solidFill>
                    <a:srgbClr val="16214B"/>
                  </a:solidFill>
                  <a:latin typeface="Montserrat"/>
                </a:rPr>
                <a:t> </a:t>
              </a:r>
              <a:r>
                <a:rPr lang="en-US" sz="2484" dirty="0" err="1">
                  <a:solidFill>
                    <a:srgbClr val="16214B"/>
                  </a:solidFill>
                  <a:latin typeface="Montserrat"/>
                </a:rPr>
                <a:t>tình</a:t>
              </a:r>
              <a:r>
                <a:rPr lang="en-US" sz="2484" dirty="0">
                  <a:solidFill>
                    <a:srgbClr val="16214B"/>
                  </a:solidFill>
                  <a:latin typeface="Montserrat"/>
                </a:rPr>
                <a:t> </a:t>
              </a:r>
              <a:r>
                <a:rPr lang="en-US" sz="2484" dirty="0" err="1">
                  <a:solidFill>
                    <a:srgbClr val="16214B"/>
                  </a:solidFill>
                  <a:latin typeface="Montserrat"/>
                </a:rPr>
                <a:t>trạng</a:t>
              </a:r>
              <a:r>
                <a:rPr lang="en-US" sz="2484" dirty="0">
                  <a:solidFill>
                    <a:srgbClr val="16214B"/>
                  </a:solidFill>
                  <a:latin typeface="Montserrat"/>
                </a:rPr>
                <a:t> “</a:t>
              </a:r>
              <a:r>
                <a:rPr lang="en-US" sz="2484" dirty="0" err="1">
                  <a:solidFill>
                    <a:srgbClr val="16214B"/>
                  </a:solidFill>
                  <a:latin typeface="Montserrat"/>
                </a:rPr>
                <a:t>bó</a:t>
              </a:r>
              <a:r>
                <a:rPr lang="en-US" sz="2484" dirty="0">
                  <a:solidFill>
                    <a:srgbClr val="16214B"/>
                  </a:solidFill>
                  <a:latin typeface="Montserrat"/>
                </a:rPr>
                <a:t> </a:t>
              </a:r>
              <a:r>
                <a:rPr lang="en-US" sz="2484" dirty="0" err="1">
                  <a:solidFill>
                    <a:srgbClr val="16214B"/>
                  </a:solidFill>
                  <a:latin typeface="Montserrat"/>
                </a:rPr>
                <a:t>cứng</a:t>
              </a:r>
              <a:r>
                <a:rPr lang="en-US" sz="2484" dirty="0">
                  <a:solidFill>
                    <a:srgbClr val="16214B"/>
                  </a:solidFill>
                  <a:latin typeface="Montserrat"/>
                </a:rPr>
                <a:t>” hay </a:t>
              </a:r>
              <a:r>
                <a:rPr lang="en-US" sz="2484" dirty="0" err="1">
                  <a:solidFill>
                    <a:srgbClr val="16214B"/>
                  </a:solidFill>
                  <a:latin typeface="Montserrat"/>
                </a:rPr>
                <a:t>không</a:t>
              </a:r>
              <a:r>
                <a:rPr lang="en-US" sz="2484" dirty="0">
                  <a:solidFill>
                    <a:srgbClr val="16214B"/>
                  </a:solidFill>
                  <a:latin typeface="Montserrat"/>
                </a:rPr>
                <a:t>. </a:t>
              </a:r>
            </a:p>
            <a:p>
              <a:pPr marL="536502" lvl="1" indent="-268251">
                <a:lnSpc>
                  <a:spcPts val="3727"/>
                </a:lnSpc>
                <a:buFont typeface="Arial"/>
                <a:buChar char="•"/>
              </a:pPr>
              <a:r>
                <a:rPr lang="en-US" sz="2770" dirty="0">
                  <a:solidFill>
                    <a:srgbClr val="16214B"/>
                  </a:solidFill>
                  <a:latin typeface="Arimo"/>
                </a:rPr>
                <a:t> </a:t>
              </a:r>
              <a:r>
                <a:rPr lang="en-US" sz="2770" dirty="0" err="1">
                  <a:solidFill>
                    <a:srgbClr val="16214B"/>
                  </a:solidFill>
                  <a:latin typeface="Montserrat" panose="020B0604020202020204" charset="0"/>
                </a:rPr>
                <a:t>Cảm</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biến</a:t>
              </a:r>
              <a:r>
                <a:rPr lang="en-US" sz="2770" dirty="0">
                  <a:solidFill>
                    <a:srgbClr val="16214B"/>
                  </a:solidFill>
                  <a:latin typeface="Montserrat" panose="020B0604020202020204" charset="0"/>
                </a:rPr>
                <a:t> ABS </a:t>
              </a:r>
              <a:r>
                <a:rPr lang="en-US" sz="2770" dirty="0" err="1">
                  <a:solidFill>
                    <a:srgbClr val="16214B"/>
                  </a:solidFill>
                  <a:latin typeface="Montserrat" panose="020B0604020202020204" charset="0"/>
                </a:rPr>
                <a:t>này</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thường</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được</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đặt</a:t>
              </a:r>
              <a:r>
                <a:rPr lang="en-US" sz="2770" dirty="0">
                  <a:solidFill>
                    <a:srgbClr val="16214B"/>
                  </a:solidFill>
                  <a:latin typeface="Montserrat" panose="020B0604020202020204" charset="0"/>
                </a:rPr>
                <a:t> ở </a:t>
              </a:r>
              <a:r>
                <a:rPr lang="en-US" sz="2770" dirty="0" err="1">
                  <a:solidFill>
                    <a:srgbClr val="16214B"/>
                  </a:solidFill>
                  <a:latin typeface="Montserrat" panose="020B0604020202020204" charset="0"/>
                </a:rPr>
                <a:t>trên</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mỗi</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bánh</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xe</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hoặc</a:t>
              </a:r>
              <a:r>
                <a:rPr lang="en-US" sz="2770" dirty="0">
                  <a:solidFill>
                    <a:srgbClr val="16214B"/>
                  </a:solidFill>
                  <a:latin typeface="Montserrat" panose="020B0604020202020204" charset="0"/>
                </a:rPr>
                <a:t> ở </a:t>
              </a:r>
              <a:r>
                <a:rPr lang="en-US" sz="2770" dirty="0" err="1">
                  <a:solidFill>
                    <a:srgbClr val="16214B"/>
                  </a:solidFill>
                  <a:latin typeface="Montserrat" panose="020B0604020202020204" charset="0"/>
                </a:rPr>
                <a:t>bộ</a:t>
              </a:r>
              <a:r>
                <a:rPr lang="en-US" sz="2770" dirty="0">
                  <a:solidFill>
                    <a:srgbClr val="16214B"/>
                  </a:solidFill>
                  <a:latin typeface="Montserrat" panose="020B0604020202020204" charset="0"/>
                </a:rPr>
                <a:t> vi </a:t>
              </a:r>
              <a:r>
                <a:rPr lang="en-US" sz="2770" dirty="0" err="1">
                  <a:solidFill>
                    <a:srgbClr val="16214B"/>
                  </a:solidFill>
                  <a:latin typeface="Montserrat" panose="020B0604020202020204" charset="0"/>
                </a:rPr>
                <a:t>sai</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tùy</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theo</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trường</a:t>
              </a:r>
              <a:r>
                <a:rPr lang="en-US" sz="2770" dirty="0">
                  <a:solidFill>
                    <a:srgbClr val="16214B"/>
                  </a:solidFill>
                  <a:latin typeface="Montserrat" panose="020B0604020202020204" charset="0"/>
                </a:rPr>
                <a:t> </a:t>
              </a:r>
              <a:r>
                <a:rPr lang="en-US" sz="2770" dirty="0" err="1">
                  <a:solidFill>
                    <a:srgbClr val="16214B"/>
                  </a:solidFill>
                  <a:latin typeface="Montserrat" panose="020B0604020202020204" charset="0"/>
                </a:rPr>
                <a:t>hợp</a:t>
              </a:r>
              <a:r>
                <a:rPr lang="en-US" sz="2770" dirty="0">
                  <a:solidFill>
                    <a:srgbClr val="16214B"/>
                  </a:solidFill>
                  <a:latin typeface="Montserrat" panose="020B0604020202020204" charset="0"/>
                </a:rPr>
                <a:t>.</a:t>
              </a:r>
            </a:p>
            <a:p>
              <a:pPr>
                <a:lnSpc>
                  <a:spcPts val="3727"/>
                </a:lnSpc>
              </a:pPr>
              <a:endParaRPr lang="en-US" sz="2770" dirty="0">
                <a:solidFill>
                  <a:srgbClr val="16214B"/>
                </a:solidFill>
                <a:latin typeface="Arimo"/>
              </a:endParaRPr>
            </a:p>
          </p:txBody>
        </p:sp>
        <p:sp>
          <p:nvSpPr>
            <p:cNvPr id="6" name="TextBox 6"/>
            <p:cNvSpPr txBox="1"/>
            <p:nvPr/>
          </p:nvSpPr>
          <p:spPr>
            <a:xfrm>
              <a:off x="222827" y="4997574"/>
              <a:ext cx="16272463" cy="1266813"/>
            </a:xfrm>
            <a:prstGeom prst="rect">
              <a:avLst/>
            </a:prstGeom>
          </p:spPr>
          <p:txBody>
            <a:bodyPr lIns="0" tIns="0" rIns="0" bIns="0" rtlCol="0" anchor="t">
              <a:spAutoFit/>
            </a:bodyPr>
            <a:lstStyle/>
            <a:p>
              <a:pPr>
                <a:lnSpc>
                  <a:spcPts val="7482"/>
                </a:lnSpc>
              </a:pPr>
              <a:r>
                <a:rPr lang="en-US" sz="6235">
                  <a:solidFill>
                    <a:srgbClr val="0C45A6"/>
                  </a:solidFill>
                  <a:latin typeface="Montserrat Semi-Bold"/>
                </a:rPr>
                <a:t>   2. VAN THỦY LỰC</a:t>
              </a:r>
            </a:p>
          </p:txBody>
        </p:sp>
        <p:sp>
          <p:nvSpPr>
            <p:cNvPr id="7" name="AutoShape 7"/>
            <p:cNvSpPr/>
            <p:nvPr/>
          </p:nvSpPr>
          <p:spPr>
            <a:xfrm>
              <a:off x="1620639" y="6463279"/>
              <a:ext cx="1091187" cy="150791"/>
            </a:xfrm>
            <a:prstGeom prst="rect">
              <a:avLst/>
            </a:prstGeom>
            <a:solidFill>
              <a:srgbClr val="0C45A6"/>
            </a:solidFill>
          </p:spPr>
        </p:sp>
        <p:sp>
          <p:nvSpPr>
            <p:cNvPr id="8" name="TextBox 8"/>
            <p:cNvSpPr txBox="1"/>
            <p:nvPr/>
          </p:nvSpPr>
          <p:spPr>
            <a:xfrm>
              <a:off x="1943406" y="6924419"/>
              <a:ext cx="19686722" cy="571619"/>
            </a:xfrm>
            <a:prstGeom prst="rect">
              <a:avLst/>
            </a:prstGeom>
          </p:spPr>
          <p:txBody>
            <a:bodyPr lIns="0" tIns="0" rIns="0" bIns="0" rtlCol="0" anchor="t">
              <a:spAutoFit/>
            </a:bodyPr>
            <a:lstStyle/>
            <a:p>
              <a:pPr>
                <a:lnSpc>
                  <a:spcPts val="3727"/>
                </a:lnSpc>
              </a:pPr>
              <a:r>
                <a:rPr lang="en-US" sz="2484">
                  <a:solidFill>
                    <a:srgbClr val="16214B"/>
                  </a:solidFill>
                  <a:latin typeface="Montserrat"/>
                </a:rPr>
                <a:t>Để kiểm soát các má phanh ở mỗi bánh, gồm 3 vị trí cơ bản: </a:t>
              </a:r>
            </a:p>
          </p:txBody>
        </p:sp>
        <p:sp>
          <p:nvSpPr>
            <p:cNvPr id="9" name="TextBox 9"/>
            <p:cNvSpPr txBox="1"/>
            <p:nvPr/>
          </p:nvSpPr>
          <p:spPr>
            <a:xfrm>
              <a:off x="2147759" y="7779099"/>
              <a:ext cx="19686722" cy="3163258"/>
            </a:xfrm>
            <a:prstGeom prst="rect">
              <a:avLst/>
            </a:prstGeom>
          </p:spPr>
          <p:txBody>
            <a:bodyPr lIns="0" tIns="0" rIns="0" bIns="0" rtlCol="0" anchor="t">
              <a:spAutoFit/>
            </a:bodyPr>
            <a:lstStyle/>
            <a:p>
              <a:pPr marL="536502" lvl="1" indent="-268251">
                <a:lnSpc>
                  <a:spcPts val="3727"/>
                </a:lnSpc>
                <a:buFont typeface="Arial"/>
                <a:buChar char="•"/>
              </a:pPr>
              <a:r>
                <a:rPr lang="en-US" sz="2484" dirty="0">
                  <a:solidFill>
                    <a:srgbClr val="16214B"/>
                  </a:solidFill>
                  <a:latin typeface="Montserrat"/>
                </a:rPr>
                <a:t> Van </a:t>
              </a:r>
              <a:r>
                <a:rPr lang="en-US" sz="2484" dirty="0" err="1">
                  <a:solidFill>
                    <a:srgbClr val="16214B"/>
                  </a:solidFill>
                  <a:latin typeface="Montserrat"/>
                </a:rPr>
                <a:t>mở</a:t>
              </a:r>
              <a:r>
                <a:rPr lang="en-US" sz="2484" dirty="0">
                  <a:solidFill>
                    <a:srgbClr val="16214B"/>
                  </a:solidFill>
                  <a:latin typeface="Montserrat"/>
                </a:rPr>
                <a:t>: </a:t>
              </a:r>
              <a:r>
                <a:rPr lang="en-US" sz="2484" dirty="0" err="1">
                  <a:solidFill>
                    <a:srgbClr val="16214B"/>
                  </a:solidFill>
                  <a:latin typeface="Montserrat"/>
                </a:rPr>
                <a:t>Áp</a:t>
              </a:r>
              <a:r>
                <a:rPr lang="en-US" sz="2484" dirty="0">
                  <a:solidFill>
                    <a:srgbClr val="16214B"/>
                  </a:solidFill>
                  <a:latin typeface="Montserrat"/>
                </a:rPr>
                <a:t> </a:t>
              </a:r>
              <a:r>
                <a:rPr lang="en-US" sz="2484" dirty="0" err="1">
                  <a:solidFill>
                    <a:srgbClr val="16214B"/>
                  </a:solidFill>
                  <a:latin typeface="Montserrat"/>
                </a:rPr>
                <a:t>lực</a:t>
              </a:r>
              <a:r>
                <a:rPr lang="en-US" sz="2484" dirty="0">
                  <a:solidFill>
                    <a:srgbClr val="16214B"/>
                  </a:solidFill>
                  <a:latin typeface="Montserrat"/>
                </a:rPr>
                <a:t> </a:t>
              </a:r>
              <a:r>
                <a:rPr lang="en-US" sz="2484" dirty="0" err="1">
                  <a:solidFill>
                    <a:srgbClr val="16214B"/>
                  </a:solidFill>
                  <a:latin typeface="Montserrat"/>
                </a:rPr>
                <a:t>phanh</a:t>
              </a:r>
              <a:r>
                <a:rPr lang="en-US" sz="2484" dirty="0">
                  <a:solidFill>
                    <a:srgbClr val="16214B"/>
                  </a:solidFill>
                  <a:latin typeface="Montserrat"/>
                </a:rPr>
                <a:t> </a:t>
              </a:r>
              <a:r>
                <a:rPr lang="en-US" sz="2484" dirty="0" err="1">
                  <a:solidFill>
                    <a:srgbClr val="16214B"/>
                  </a:solidFill>
                  <a:latin typeface="Montserrat"/>
                </a:rPr>
                <a:t>tương</a:t>
              </a:r>
              <a:r>
                <a:rPr lang="en-US" sz="2484" dirty="0">
                  <a:solidFill>
                    <a:srgbClr val="16214B"/>
                  </a:solidFill>
                  <a:latin typeface="Montserrat"/>
                </a:rPr>
                <a:t> </a:t>
              </a:r>
              <a:r>
                <a:rPr lang="en-US" sz="2484" dirty="0" err="1">
                  <a:solidFill>
                    <a:srgbClr val="16214B"/>
                  </a:solidFill>
                  <a:latin typeface="Montserrat"/>
                </a:rPr>
                <a:t>đương</a:t>
              </a:r>
              <a:r>
                <a:rPr lang="en-US" sz="2484" dirty="0">
                  <a:solidFill>
                    <a:srgbClr val="16214B"/>
                  </a:solidFill>
                  <a:latin typeface="Montserrat"/>
                </a:rPr>
                <a:t> </a:t>
              </a:r>
              <a:r>
                <a:rPr lang="en-US" sz="2484" dirty="0" err="1">
                  <a:solidFill>
                    <a:srgbClr val="16214B"/>
                  </a:solidFill>
                  <a:latin typeface="Montserrat"/>
                </a:rPr>
                <a:t>áp</a:t>
              </a:r>
              <a:r>
                <a:rPr lang="en-US" sz="2484" dirty="0">
                  <a:solidFill>
                    <a:srgbClr val="16214B"/>
                  </a:solidFill>
                  <a:latin typeface="Montserrat"/>
                </a:rPr>
                <a:t> </a:t>
              </a:r>
              <a:r>
                <a:rPr lang="en-US" sz="2484" dirty="0" err="1">
                  <a:solidFill>
                    <a:srgbClr val="16214B"/>
                  </a:solidFill>
                  <a:latin typeface="Montserrat"/>
                </a:rPr>
                <a:t>lực</a:t>
              </a:r>
              <a:r>
                <a:rPr lang="en-US" sz="2484" dirty="0">
                  <a:solidFill>
                    <a:srgbClr val="16214B"/>
                  </a:solidFill>
                  <a:latin typeface="Montserrat"/>
                </a:rPr>
                <a:t> </a:t>
              </a:r>
              <a:r>
                <a:rPr lang="en-US" sz="2484" dirty="0" err="1">
                  <a:solidFill>
                    <a:srgbClr val="16214B"/>
                  </a:solidFill>
                  <a:latin typeface="Montserrat"/>
                </a:rPr>
                <a:t>của</a:t>
              </a:r>
              <a:r>
                <a:rPr lang="en-US" sz="2484" dirty="0">
                  <a:solidFill>
                    <a:srgbClr val="16214B"/>
                  </a:solidFill>
                  <a:latin typeface="Montserrat"/>
                </a:rPr>
                <a:t> </a:t>
              </a:r>
              <a:r>
                <a:rPr lang="en-US" sz="2484" dirty="0" err="1">
                  <a:solidFill>
                    <a:srgbClr val="16214B"/>
                  </a:solidFill>
                  <a:latin typeface="Montserrat"/>
                </a:rPr>
                <a:t>người</a:t>
              </a:r>
              <a:r>
                <a:rPr lang="en-US" sz="2484" dirty="0">
                  <a:solidFill>
                    <a:srgbClr val="16214B"/>
                  </a:solidFill>
                  <a:latin typeface="Montserrat"/>
                </a:rPr>
                <a:t> </a:t>
              </a:r>
              <a:r>
                <a:rPr lang="en-US" sz="2484" dirty="0" err="1">
                  <a:solidFill>
                    <a:srgbClr val="16214B"/>
                  </a:solidFill>
                  <a:latin typeface="Montserrat"/>
                </a:rPr>
                <a:t>lái</a:t>
              </a:r>
              <a:r>
                <a:rPr lang="en-US" sz="2484" dirty="0">
                  <a:solidFill>
                    <a:srgbClr val="16214B"/>
                  </a:solidFill>
                  <a:latin typeface="Montserrat"/>
                </a:rPr>
                <a:t> </a:t>
              </a:r>
              <a:r>
                <a:rPr lang="en-US" sz="2484" dirty="0" err="1">
                  <a:solidFill>
                    <a:srgbClr val="16214B"/>
                  </a:solidFill>
                  <a:latin typeface="Montserrat"/>
                </a:rPr>
                <a:t>lên</a:t>
              </a:r>
              <a:r>
                <a:rPr lang="en-US" sz="2484" dirty="0">
                  <a:solidFill>
                    <a:srgbClr val="16214B"/>
                  </a:solidFill>
                  <a:latin typeface="Montserrat"/>
                </a:rPr>
                <a:t> </a:t>
              </a:r>
              <a:r>
                <a:rPr lang="en-US" sz="2484" dirty="0" err="1">
                  <a:solidFill>
                    <a:srgbClr val="16214B"/>
                  </a:solidFill>
                  <a:latin typeface="Montserrat"/>
                </a:rPr>
                <a:t>bàn</a:t>
              </a:r>
              <a:r>
                <a:rPr lang="en-US" sz="2484" dirty="0">
                  <a:solidFill>
                    <a:srgbClr val="16214B"/>
                  </a:solidFill>
                  <a:latin typeface="Montserrat"/>
                </a:rPr>
                <a:t> </a:t>
              </a:r>
              <a:r>
                <a:rPr lang="en-US" sz="2484" dirty="0" err="1">
                  <a:solidFill>
                    <a:srgbClr val="16214B"/>
                  </a:solidFill>
                  <a:latin typeface="Montserrat"/>
                </a:rPr>
                <a:t>đạp</a:t>
              </a:r>
              <a:r>
                <a:rPr lang="en-US" sz="2484" dirty="0">
                  <a:solidFill>
                    <a:srgbClr val="16214B"/>
                  </a:solidFill>
                  <a:latin typeface="Montserrat"/>
                </a:rPr>
                <a:t> </a:t>
              </a:r>
              <a:r>
                <a:rPr lang="en-US" sz="2484" dirty="0" err="1">
                  <a:solidFill>
                    <a:srgbClr val="16214B"/>
                  </a:solidFill>
                  <a:latin typeface="Montserrat"/>
                </a:rPr>
                <a:t>phanh</a:t>
              </a:r>
              <a:r>
                <a:rPr lang="en-US" sz="2484" dirty="0">
                  <a:solidFill>
                    <a:srgbClr val="16214B"/>
                  </a:solidFill>
                  <a:latin typeface="Montserrat"/>
                </a:rPr>
                <a:t> </a:t>
              </a:r>
              <a:r>
                <a:rPr lang="en-US" sz="2484" dirty="0" err="1">
                  <a:solidFill>
                    <a:srgbClr val="16214B"/>
                  </a:solidFill>
                  <a:latin typeface="Montserrat"/>
                </a:rPr>
                <a:t>được</a:t>
              </a:r>
              <a:r>
                <a:rPr lang="en-US" sz="2484" dirty="0">
                  <a:solidFill>
                    <a:srgbClr val="16214B"/>
                  </a:solidFill>
                  <a:latin typeface="Montserrat"/>
                </a:rPr>
                <a:t> </a:t>
              </a:r>
              <a:r>
                <a:rPr lang="en-US" sz="2484" dirty="0" err="1">
                  <a:solidFill>
                    <a:srgbClr val="16214B"/>
                  </a:solidFill>
                  <a:latin typeface="Montserrat"/>
                </a:rPr>
                <a:t>truyền</a:t>
              </a:r>
              <a:r>
                <a:rPr lang="en-US" sz="2484" dirty="0">
                  <a:solidFill>
                    <a:srgbClr val="16214B"/>
                  </a:solidFill>
                  <a:latin typeface="Montserrat"/>
                </a:rPr>
                <a:t> </a:t>
              </a:r>
              <a:r>
                <a:rPr lang="en-US" sz="2484" dirty="0" err="1">
                  <a:solidFill>
                    <a:srgbClr val="16214B"/>
                  </a:solidFill>
                  <a:latin typeface="Montserrat"/>
                </a:rPr>
                <a:t>trực</a:t>
              </a:r>
              <a:r>
                <a:rPr lang="en-US" sz="2484" dirty="0">
                  <a:solidFill>
                    <a:srgbClr val="16214B"/>
                  </a:solidFill>
                  <a:latin typeface="Montserrat"/>
                </a:rPr>
                <a:t> </a:t>
              </a:r>
              <a:r>
                <a:rPr lang="en-US" sz="2484" dirty="0" err="1">
                  <a:solidFill>
                    <a:srgbClr val="16214B"/>
                  </a:solidFill>
                  <a:latin typeface="Montserrat"/>
                </a:rPr>
                <a:t>tiếp</a:t>
              </a:r>
              <a:r>
                <a:rPr lang="en-US" sz="2484" dirty="0">
                  <a:solidFill>
                    <a:srgbClr val="16214B"/>
                  </a:solidFill>
                  <a:latin typeface="Montserrat"/>
                </a:rPr>
                <a:t> </a:t>
              </a:r>
              <a:r>
                <a:rPr lang="en-US" sz="2484" dirty="0" err="1">
                  <a:solidFill>
                    <a:srgbClr val="16214B"/>
                  </a:solidFill>
                  <a:latin typeface="Montserrat"/>
                </a:rPr>
                <a:t>đến</a:t>
              </a:r>
              <a:r>
                <a:rPr lang="en-US" sz="2484" dirty="0">
                  <a:solidFill>
                    <a:srgbClr val="16214B"/>
                  </a:solidFill>
                  <a:latin typeface="Montserrat"/>
                </a:rPr>
                <a:t> </a:t>
              </a:r>
              <a:r>
                <a:rPr lang="en-US" sz="2484" dirty="0" err="1">
                  <a:solidFill>
                    <a:srgbClr val="16214B"/>
                  </a:solidFill>
                  <a:latin typeface="Montserrat"/>
                </a:rPr>
                <a:t>bánh</a:t>
              </a:r>
              <a:r>
                <a:rPr lang="en-US" sz="2484" dirty="0">
                  <a:solidFill>
                    <a:srgbClr val="16214B"/>
                  </a:solidFill>
                  <a:latin typeface="Montserrat"/>
                </a:rPr>
                <a:t> </a:t>
              </a:r>
              <a:r>
                <a:rPr lang="en-US" sz="2484" dirty="0" err="1">
                  <a:solidFill>
                    <a:srgbClr val="16214B"/>
                  </a:solidFill>
                  <a:latin typeface="Montserrat"/>
                </a:rPr>
                <a:t>xe</a:t>
              </a:r>
              <a:r>
                <a:rPr lang="en-US" sz="2484" dirty="0">
                  <a:solidFill>
                    <a:srgbClr val="16214B"/>
                  </a:solidFill>
                  <a:latin typeface="Montserrat"/>
                </a:rPr>
                <a:t>.</a:t>
              </a:r>
            </a:p>
            <a:p>
              <a:pPr marL="536502" lvl="1" indent="-268251">
                <a:lnSpc>
                  <a:spcPts val="3727"/>
                </a:lnSpc>
                <a:buFont typeface="Arial"/>
                <a:buChar char="•"/>
              </a:pPr>
              <a:r>
                <a:rPr lang="en-US" sz="1400" dirty="0">
                  <a:solidFill>
                    <a:srgbClr val="16214B"/>
                  </a:solidFill>
                  <a:latin typeface="Arimo"/>
                </a:rPr>
                <a:t> </a:t>
              </a:r>
              <a:r>
                <a:rPr lang="en-US" sz="2400" dirty="0">
                  <a:solidFill>
                    <a:srgbClr val="16214B"/>
                  </a:solidFill>
                  <a:latin typeface="Montserrat" panose="020B0604020202020204" charset="0"/>
                </a:rPr>
                <a:t>Van </a:t>
              </a:r>
              <a:r>
                <a:rPr lang="en-US" sz="2400" dirty="0" err="1">
                  <a:solidFill>
                    <a:srgbClr val="16214B"/>
                  </a:solidFill>
                  <a:latin typeface="Montserrat" panose="020B0604020202020204" charset="0"/>
                </a:rPr>
                <a:t>khoá</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Tăng</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áp</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lực</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phanh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mà</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người</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lái</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đặt</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lên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bàn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đạp</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phanh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lên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bánh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xe</a:t>
              </a:r>
              <a:r>
                <a:rPr lang="en-US" sz="2400" dirty="0">
                  <a:solidFill>
                    <a:srgbClr val="16214B"/>
                  </a:solidFill>
                  <a:latin typeface="Montserrat" panose="020B0604020202020204" charset="0"/>
                </a:rPr>
                <a:t>.</a:t>
              </a:r>
              <a:endParaRPr lang="en-US" sz="3600" dirty="0">
                <a:solidFill>
                  <a:srgbClr val="16214B"/>
                </a:solidFill>
                <a:latin typeface="Montserrat" panose="020B0604020202020204" charset="0"/>
              </a:endParaRPr>
            </a:p>
            <a:p>
              <a:pPr marL="536502" lvl="1" indent="-268251">
                <a:lnSpc>
                  <a:spcPts val="3727"/>
                </a:lnSpc>
                <a:buFont typeface="Arial"/>
                <a:buChar char="•"/>
              </a:pPr>
              <a:r>
                <a:rPr lang="en-US" sz="1242" dirty="0">
                  <a:solidFill>
                    <a:srgbClr val="16214B"/>
                  </a:solidFill>
                  <a:latin typeface="Montserrat" panose="020B0604020202020204" charset="0"/>
                </a:rPr>
                <a:t> </a:t>
              </a:r>
              <a:r>
                <a:rPr lang="en-US" sz="2400" dirty="0">
                  <a:solidFill>
                    <a:srgbClr val="16214B"/>
                  </a:solidFill>
                  <a:latin typeface="Montserrat" panose="020B0604020202020204" charset="0"/>
                </a:rPr>
                <a:t>Van </a:t>
              </a:r>
              <a:r>
                <a:rPr lang="en-US" sz="2400" dirty="0" err="1">
                  <a:solidFill>
                    <a:srgbClr val="16214B"/>
                  </a:solidFill>
                  <a:latin typeface="Montserrat" panose="020B0604020202020204" charset="0"/>
                </a:rPr>
                <a:t>nhả</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Làm</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giảm</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áp</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lực</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phanh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mà</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người</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lái</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đặt</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lên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bàn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đạp</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phanh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lên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bánh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xe</a:t>
              </a:r>
              <a:r>
                <a:rPr lang="en-US" sz="2400" dirty="0">
                  <a:solidFill>
                    <a:srgbClr val="16214B"/>
                  </a:solidFill>
                  <a:latin typeface="Montserrat" panose="020B0604020202020204" charset="0"/>
                </a:rPr>
                <a:t>.</a:t>
              </a:r>
            </a:p>
            <a:p>
              <a:pPr>
                <a:lnSpc>
                  <a:spcPts val="3727"/>
                </a:lnSpc>
              </a:pPr>
              <a:endParaRPr lang="en-US" sz="1242" dirty="0">
                <a:solidFill>
                  <a:srgbClr val="16214B"/>
                </a:solidFill>
                <a:latin typeface="Arimo"/>
              </a:endParaRPr>
            </a:p>
          </p:txBody>
        </p:sp>
      </p:grpSp>
      <p:sp>
        <p:nvSpPr>
          <p:cNvPr id="10" name="TextBox 10"/>
          <p:cNvSpPr txBox="1"/>
          <p:nvPr/>
        </p:nvSpPr>
        <p:spPr>
          <a:xfrm>
            <a:off x="822825" y="432216"/>
            <a:ext cx="15353626" cy="1126293"/>
          </a:xfrm>
          <a:prstGeom prst="rect">
            <a:avLst/>
          </a:prstGeom>
        </p:spPr>
        <p:txBody>
          <a:bodyPr lIns="0" tIns="0" rIns="0" bIns="0" rtlCol="0" anchor="t">
            <a:spAutoFit/>
          </a:bodyPr>
          <a:lstStyle/>
          <a:p>
            <a:pPr>
              <a:lnSpc>
                <a:spcPts val="9037"/>
              </a:lnSpc>
            </a:pPr>
            <a:r>
              <a:rPr lang="en-US" sz="6952">
                <a:solidFill>
                  <a:srgbClr val="0C45A6"/>
                </a:solidFill>
                <a:latin typeface="Montserrat Semi-Bold Bold"/>
              </a:rPr>
              <a:t>II. Cấu tạo hệ thống phanh ABS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490646"/>
            <a:ext cx="16230600" cy="5949347"/>
            <a:chOff x="0" y="0"/>
            <a:chExt cx="21640800" cy="7932462"/>
          </a:xfrm>
        </p:grpSpPr>
        <p:sp>
          <p:nvSpPr>
            <p:cNvPr id="3" name="TextBox 3"/>
            <p:cNvSpPr txBox="1"/>
            <p:nvPr/>
          </p:nvSpPr>
          <p:spPr>
            <a:xfrm>
              <a:off x="0" y="0"/>
              <a:ext cx="16272463" cy="1266813"/>
            </a:xfrm>
            <a:prstGeom prst="rect">
              <a:avLst/>
            </a:prstGeom>
          </p:spPr>
          <p:txBody>
            <a:bodyPr lIns="0" tIns="0" rIns="0" bIns="0" rtlCol="0" anchor="t">
              <a:spAutoFit/>
            </a:bodyPr>
            <a:lstStyle/>
            <a:p>
              <a:pPr>
                <a:lnSpc>
                  <a:spcPts val="7482"/>
                </a:lnSpc>
              </a:pPr>
              <a:r>
                <a:rPr lang="en-US" sz="6235">
                  <a:solidFill>
                    <a:srgbClr val="0C45A6"/>
                  </a:solidFill>
                  <a:latin typeface="Montserrat Semi-Bold"/>
                </a:rPr>
                <a:t>   3. BƠM THỦY LỰC</a:t>
              </a:r>
            </a:p>
          </p:txBody>
        </p:sp>
        <p:sp>
          <p:nvSpPr>
            <p:cNvPr id="4" name="AutoShape 4"/>
            <p:cNvSpPr/>
            <p:nvPr/>
          </p:nvSpPr>
          <p:spPr>
            <a:xfrm>
              <a:off x="1397812" y="1465704"/>
              <a:ext cx="1091187" cy="150791"/>
            </a:xfrm>
            <a:prstGeom prst="rect">
              <a:avLst/>
            </a:prstGeom>
            <a:solidFill>
              <a:srgbClr val="0C45A6"/>
            </a:solidFill>
          </p:spPr>
        </p:sp>
        <p:sp>
          <p:nvSpPr>
            <p:cNvPr id="5" name="TextBox 5"/>
            <p:cNvSpPr txBox="1"/>
            <p:nvPr/>
          </p:nvSpPr>
          <p:spPr>
            <a:xfrm>
              <a:off x="1943406" y="2303165"/>
              <a:ext cx="19686722" cy="1202800"/>
            </a:xfrm>
            <a:prstGeom prst="rect">
              <a:avLst/>
            </a:prstGeom>
          </p:spPr>
          <p:txBody>
            <a:bodyPr lIns="0" tIns="0" rIns="0" bIns="0" rtlCol="0" anchor="t">
              <a:spAutoFit/>
            </a:bodyPr>
            <a:lstStyle/>
            <a:p>
              <a:pPr marL="536502" lvl="1" indent="-268251">
                <a:lnSpc>
                  <a:spcPts val="3727"/>
                </a:lnSpc>
                <a:buFont typeface="Arial"/>
                <a:buChar char="•"/>
              </a:pPr>
              <a:r>
                <a:rPr lang="en-US" sz="2484">
                  <a:solidFill>
                    <a:srgbClr val="16214B"/>
                  </a:solidFill>
                  <a:latin typeface="Montserrat"/>
                </a:rPr>
                <a:t>Có nhiệm vụ bơm và xả để thay đổi áp lực lên các bánh xe thông qua hệ thống van thuỷ lực.</a:t>
              </a:r>
            </a:p>
          </p:txBody>
        </p:sp>
        <p:sp>
          <p:nvSpPr>
            <p:cNvPr id="6" name="TextBox 6"/>
            <p:cNvSpPr txBox="1"/>
            <p:nvPr/>
          </p:nvSpPr>
          <p:spPr>
            <a:xfrm>
              <a:off x="0" y="3906515"/>
              <a:ext cx="16272463" cy="1266813"/>
            </a:xfrm>
            <a:prstGeom prst="rect">
              <a:avLst/>
            </a:prstGeom>
          </p:spPr>
          <p:txBody>
            <a:bodyPr lIns="0" tIns="0" rIns="0" bIns="0" rtlCol="0" anchor="t">
              <a:spAutoFit/>
            </a:bodyPr>
            <a:lstStyle/>
            <a:p>
              <a:pPr>
                <a:lnSpc>
                  <a:spcPts val="7482"/>
                </a:lnSpc>
              </a:pPr>
              <a:r>
                <a:rPr lang="en-US" sz="6235">
                  <a:solidFill>
                    <a:srgbClr val="0C45A6"/>
                  </a:solidFill>
                  <a:latin typeface="Montserrat Semi-Bold"/>
                </a:rPr>
                <a:t>   4. MÁY TÍNH</a:t>
              </a:r>
            </a:p>
          </p:txBody>
        </p:sp>
        <p:sp>
          <p:nvSpPr>
            <p:cNvPr id="7" name="AutoShape 7"/>
            <p:cNvSpPr/>
            <p:nvPr/>
          </p:nvSpPr>
          <p:spPr>
            <a:xfrm>
              <a:off x="1397812" y="5372220"/>
              <a:ext cx="1091187" cy="150791"/>
            </a:xfrm>
            <a:prstGeom prst="rect">
              <a:avLst/>
            </a:prstGeom>
            <a:solidFill>
              <a:srgbClr val="0C45A6"/>
            </a:solidFill>
          </p:spPr>
        </p:sp>
        <p:sp>
          <p:nvSpPr>
            <p:cNvPr id="8" name="TextBox 8"/>
            <p:cNvSpPr txBox="1"/>
            <p:nvPr/>
          </p:nvSpPr>
          <p:spPr>
            <a:xfrm>
              <a:off x="1954078" y="6098482"/>
              <a:ext cx="19686722" cy="1833980"/>
            </a:xfrm>
            <a:prstGeom prst="rect">
              <a:avLst/>
            </a:prstGeom>
          </p:spPr>
          <p:txBody>
            <a:bodyPr lIns="0" tIns="0" rIns="0" bIns="0" rtlCol="0" anchor="t">
              <a:spAutoFit/>
            </a:bodyPr>
            <a:lstStyle/>
            <a:p>
              <a:pPr marL="536502" lvl="1" indent="-268251">
                <a:lnSpc>
                  <a:spcPts val="3727"/>
                </a:lnSpc>
                <a:buFont typeface="Arial"/>
                <a:buChar char="•"/>
              </a:pPr>
              <a:r>
                <a:rPr lang="en-US" sz="2484" dirty="0" err="1">
                  <a:solidFill>
                    <a:srgbClr val="16214B"/>
                  </a:solidFill>
                  <a:latin typeface="Montserrat"/>
                </a:rPr>
                <a:t>Có</a:t>
              </a:r>
              <a:r>
                <a:rPr lang="en-US" sz="2484" dirty="0">
                  <a:solidFill>
                    <a:srgbClr val="16214B"/>
                  </a:solidFill>
                  <a:latin typeface="Montserrat"/>
                </a:rPr>
                <a:t> </a:t>
              </a:r>
              <a:r>
                <a:rPr lang="en-US" sz="2484" dirty="0" err="1">
                  <a:solidFill>
                    <a:srgbClr val="16214B"/>
                  </a:solidFill>
                  <a:latin typeface="Montserrat"/>
                </a:rPr>
                <a:t>nhiệm</a:t>
              </a:r>
              <a:r>
                <a:rPr lang="en-US" sz="2484" dirty="0">
                  <a:solidFill>
                    <a:srgbClr val="16214B"/>
                  </a:solidFill>
                  <a:latin typeface="Montserrat"/>
                </a:rPr>
                <a:t> </a:t>
              </a:r>
              <a:r>
                <a:rPr lang="en-US" sz="2484" dirty="0" err="1">
                  <a:solidFill>
                    <a:srgbClr val="16214B"/>
                  </a:solidFill>
                  <a:latin typeface="Montserrat"/>
                </a:rPr>
                <a:t>vụ</a:t>
              </a:r>
              <a:r>
                <a:rPr lang="en-US" sz="2484" dirty="0">
                  <a:solidFill>
                    <a:srgbClr val="16214B"/>
                  </a:solidFill>
                  <a:latin typeface="Montserrat"/>
                </a:rPr>
                <a:t> </a:t>
              </a:r>
              <a:r>
                <a:rPr lang="en-US" sz="2484" dirty="0" err="1">
                  <a:solidFill>
                    <a:srgbClr val="16214B"/>
                  </a:solidFill>
                  <a:latin typeface="Montserrat"/>
                </a:rPr>
                <a:t>nhận</a:t>
              </a:r>
              <a:r>
                <a:rPr lang="en-US" sz="2484" dirty="0">
                  <a:solidFill>
                    <a:srgbClr val="16214B"/>
                  </a:solidFill>
                  <a:latin typeface="Montserrat"/>
                </a:rPr>
                <a:t> </a:t>
              </a:r>
              <a:r>
                <a:rPr lang="en-US" sz="2484" dirty="0" err="1">
                  <a:solidFill>
                    <a:srgbClr val="16214B"/>
                  </a:solidFill>
                  <a:latin typeface="Montserrat"/>
                </a:rPr>
                <a:t>dữ</a:t>
              </a:r>
              <a:r>
                <a:rPr lang="en-US" sz="2484" dirty="0">
                  <a:solidFill>
                    <a:srgbClr val="16214B"/>
                  </a:solidFill>
                  <a:latin typeface="Montserrat"/>
                </a:rPr>
                <a:t> </a:t>
              </a:r>
              <a:r>
                <a:rPr lang="en-US" sz="2484" dirty="0" err="1">
                  <a:solidFill>
                    <a:srgbClr val="16214B"/>
                  </a:solidFill>
                  <a:latin typeface="Montserrat"/>
                </a:rPr>
                <a:t>liệu</a:t>
              </a:r>
              <a:r>
                <a:rPr lang="en-US" sz="2484" dirty="0">
                  <a:solidFill>
                    <a:srgbClr val="16214B"/>
                  </a:solidFill>
                  <a:latin typeface="Montserrat"/>
                </a:rPr>
                <a:t> </a:t>
              </a:r>
              <a:r>
                <a:rPr lang="en-US" sz="2484" dirty="0" err="1">
                  <a:solidFill>
                    <a:srgbClr val="16214B"/>
                  </a:solidFill>
                  <a:latin typeface="Montserrat"/>
                </a:rPr>
                <a:t>và</a:t>
              </a:r>
              <a:r>
                <a:rPr lang="en-US" sz="2484" dirty="0">
                  <a:solidFill>
                    <a:srgbClr val="16214B"/>
                  </a:solidFill>
                  <a:latin typeface="Montserrat"/>
                </a:rPr>
                <a:t> </a:t>
              </a:r>
              <a:r>
                <a:rPr lang="en-US" sz="2484" dirty="0" err="1">
                  <a:solidFill>
                    <a:srgbClr val="16214B"/>
                  </a:solidFill>
                  <a:latin typeface="Montserrat"/>
                </a:rPr>
                <a:t>thông</a:t>
              </a:r>
              <a:r>
                <a:rPr lang="en-US" sz="2484" dirty="0">
                  <a:solidFill>
                    <a:srgbClr val="16214B"/>
                  </a:solidFill>
                  <a:latin typeface="Montserrat"/>
                </a:rPr>
                <a:t> </a:t>
              </a:r>
              <a:r>
                <a:rPr lang="en-US" sz="2484" dirty="0" err="1">
                  <a:solidFill>
                    <a:srgbClr val="16214B"/>
                  </a:solidFill>
                  <a:latin typeface="Montserrat"/>
                </a:rPr>
                <a:t>số</a:t>
              </a:r>
              <a:r>
                <a:rPr lang="en-US" sz="2484" dirty="0">
                  <a:solidFill>
                    <a:srgbClr val="16214B"/>
                  </a:solidFill>
                  <a:latin typeface="Montserrat"/>
                </a:rPr>
                <a:t> </a:t>
              </a:r>
              <a:r>
                <a:rPr lang="en-US" sz="2484" dirty="0" err="1">
                  <a:solidFill>
                    <a:srgbClr val="16214B"/>
                  </a:solidFill>
                  <a:latin typeface="Montserrat"/>
                </a:rPr>
                <a:t>từ</a:t>
              </a:r>
              <a:r>
                <a:rPr lang="en-US" sz="2484" dirty="0">
                  <a:solidFill>
                    <a:srgbClr val="16214B"/>
                  </a:solidFill>
                  <a:latin typeface="Montserrat"/>
                </a:rPr>
                <a:t> </a:t>
              </a:r>
              <a:r>
                <a:rPr lang="en-US" sz="2484" dirty="0" err="1">
                  <a:solidFill>
                    <a:srgbClr val="16214B"/>
                  </a:solidFill>
                  <a:latin typeface="Montserrat"/>
                </a:rPr>
                <a:t>các</a:t>
              </a:r>
              <a:r>
                <a:rPr lang="en-US" sz="2484" dirty="0">
                  <a:solidFill>
                    <a:srgbClr val="16214B"/>
                  </a:solidFill>
                  <a:latin typeface="Montserrat"/>
                </a:rPr>
                <a:t> </a:t>
              </a:r>
              <a:r>
                <a:rPr lang="en-US" sz="2484" dirty="0" err="1">
                  <a:solidFill>
                    <a:srgbClr val="16214B"/>
                  </a:solidFill>
                  <a:latin typeface="Montserrat"/>
                </a:rPr>
                <a:t>cảm</a:t>
              </a:r>
              <a:r>
                <a:rPr lang="en-US" sz="2484" dirty="0">
                  <a:solidFill>
                    <a:srgbClr val="16214B"/>
                  </a:solidFill>
                  <a:latin typeface="Montserrat"/>
                </a:rPr>
                <a:t> </a:t>
              </a:r>
              <a:r>
                <a:rPr lang="en-US" sz="2484" dirty="0" err="1">
                  <a:solidFill>
                    <a:srgbClr val="16214B"/>
                  </a:solidFill>
                  <a:latin typeface="Montserrat"/>
                </a:rPr>
                <a:t>biến</a:t>
              </a:r>
              <a:r>
                <a:rPr lang="en-US" sz="2484" dirty="0">
                  <a:solidFill>
                    <a:srgbClr val="16214B"/>
                  </a:solidFill>
                  <a:latin typeface="Montserrat"/>
                </a:rPr>
                <a:t> </a:t>
              </a:r>
              <a:r>
                <a:rPr lang="en-US" sz="2400" dirty="0" err="1">
                  <a:solidFill>
                    <a:srgbClr val="16214B"/>
                  </a:solidFill>
                  <a:latin typeface="Montserrat" panose="020B0604020202020204" charset="0"/>
                </a:rPr>
                <a:t>tốc</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độ</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để</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tính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toán</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và</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đưa</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ra</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các</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hiệu</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chỉnh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về</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áp</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lực</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phanh</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tối</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ưu</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cho</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mỗi</a:t>
              </a:r>
              <a:r>
                <a:rPr lang="en-US" sz="2400" dirty="0">
                  <a:solidFill>
                    <a:srgbClr val="16214B"/>
                  </a:solidFill>
                  <a:latin typeface="Montserrat" panose="020B0604020202020204" charset="0"/>
                </a:rPr>
                <a:t> </a:t>
              </a:r>
              <a:r>
                <a:rPr lang="en-US" sz="2400" dirty="0" err="1">
                  <a:solidFill>
                    <a:srgbClr val="16214B"/>
                  </a:solidFill>
                  <a:latin typeface="Montserrat" panose="020B0604020202020204" charset="0"/>
                </a:rPr>
                <a:t>bánh</a:t>
              </a:r>
              <a:r>
                <a:rPr lang="en-US" sz="2400" dirty="0">
                  <a:solidFill>
                    <a:srgbClr val="16214B"/>
                  </a:solidFill>
                  <a:latin typeface="Montserrat" panose="020B0604020202020204" charset="0"/>
                </a:rPr>
                <a:t>.</a:t>
              </a:r>
              <a:endParaRPr lang="en-US" sz="1242" dirty="0">
                <a:solidFill>
                  <a:srgbClr val="16214B"/>
                </a:solidFill>
                <a:latin typeface="Montserrat" panose="020B0604020202020204" charset="0"/>
              </a:endParaRPr>
            </a:p>
            <a:p>
              <a:pPr>
                <a:lnSpc>
                  <a:spcPts val="3727"/>
                </a:lnSpc>
              </a:pPr>
              <a:endParaRPr lang="en-US" sz="1242" dirty="0">
                <a:solidFill>
                  <a:srgbClr val="16214B"/>
                </a:solidFill>
                <a:latin typeface="Arimo"/>
              </a:endParaRPr>
            </a:p>
          </p:txBody>
        </p:sp>
      </p:grpSp>
      <p:sp>
        <p:nvSpPr>
          <p:cNvPr id="9" name="TextBox 9"/>
          <p:cNvSpPr txBox="1"/>
          <p:nvPr/>
        </p:nvSpPr>
        <p:spPr>
          <a:xfrm>
            <a:off x="822825" y="432216"/>
            <a:ext cx="15353626" cy="1126293"/>
          </a:xfrm>
          <a:prstGeom prst="rect">
            <a:avLst/>
          </a:prstGeom>
        </p:spPr>
        <p:txBody>
          <a:bodyPr lIns="0" tIns="0" rIns="0" bIns="0" rtlCol="0" anchor="t">
            <a:spAutoFit/>
          </a:bodyPr>
          <a:lstStyle/>
          <a:p>
            <a:pPr>
              <a:lnSpc>
                <a:spcPts val="9037"/>
              </a:lnSpc>
            </a:pPr>
            <a:r>
              <a:rPr lang="en-US" sz="6952">
                <a:solidFill>
                  <a:srgbClr val="0C45A6"/>
                </a:solidFill>
                <a:latin typeface="Montserrat Semi-Bold Bold"/>
              </a:rPr>
              <a:t>II. Cấu tạo hệ thống phanh ABS</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1028700" y="2803363"/>
            <a:ext cx="4844715" cy="5164529"/>
            <a:chOff x="0" y="0"/>
            <a:chExt cx="6459620" cy="6886039"/>
          </a:xfrm>
        </p:grpSpPr>
        <p:sp>
          <p:nvSpPr>
            <p:cNvPr id="3" name="AutoShape 3"/>
            <p:cNvSpPr/>
            <p:nvPr/>
          </p:nvSpPr>
          <p:spPr>
            <a:xfrm>
              <a:off x="0" y="0"/>
              <a:ext cx="1044803" cy="144381"/>
            </a:xfrm>
            <a:prstGeom prst="rect">
              <a:avLst/>
            </a:prstGeom>
            <a:solidFill>
              <a:srgbClr val="0C45A6"/>
            </a:solidFill>
          </p:spPr>
        </p:sp>
        <p:sp>
          <p:nvSpPr>
            <p:cNvPr id="4" name="TextBox 4"/>
            <p:cNvSpPr txBox="1"/>
            <p:nvPr/>
          </p:nvSpPr>
          <p:spPr>
            <a:xfrm>
              <a:off x="0" y="535718"/>
              <a:ext cx="6459620" cy="6191722"/>
            </a:xfrm>
            <a:prstGeom prst="rect">
              <a:avLst/>
            </a:prstGeom>
          </p:spPr>
          <p:txBody>
            <a:bodyPr lIns="0" tIns="0" rIns="0" bIns="0" rtlCol="0" anchor="t">
              <a:spAutoFit/>
            </a:bodyPr>
            <a:lstStyle/>
            <a:p>
              <a:pPr>
                <a:lnSpc>
                  <a:spcPts val="3349"/>
                </a:lnSpc>
              </a:pPr>
              <a:r>
                <a:rPr lang="en-US" sz="2232" dirty="0">
                  <a:solidFill>
                    <a:srgbClr val="16214B"/>
                  </a:solidFill>
                  <a:latin typeface="Montserrat"/>
                </a:rPr>
                <a:t>ABS </a:t>
              </a:r>
              <a:r>
                <a:rPr lang="en-US" sz="2232" dirty="0" err="1">
                  <a:solidFill>
                    <a:srgbClr val="16214B"/>
                  </a:solidFill>
                  <a:latin typeface="Montserrat"/>
                </a:rPr>
                <a:t>hoạt</a:t>
              </a:r>
              <a:r>
                <a:rPr lang="en-US" sz="2232" dirty="0">
                  <a:solidFill>
                    <a:srgbClr val="16214B"/>
                  </a:solidFill>
                  <a:latin typeface="Montserrat"/>
                </a:rPr>
                <a:t> </a:t>
              </a:r>
              <a:r>
                <a:rPr lang="en-US" sz="2232" dirty="0" err="1">
                  <a:solidFill>
                    <a:srgbClr val="16214B"/>
                  </a:solidFill>
                  <a:latin typeface="Montserrat"/>
                </a:rPr>
                <a:t>động</a:t>
              </a:r>
              <a:r>
                <a:rPr lang="en-US" sz="2232" dirty="0">
                  <a:solidFill>
                    <a:srgbClr val="16214B"/>
                  </a:solidFill>
                  <a:latin typeface="Montserrat"/>
                </a:rPr>
                <a:t> </a:t>
              </a:r>
              <a:r>
                <a:rPr lang="en-US" sz="2232" dirty="0" err="1">
                  <a:solidFill>
                    <a:srgbClr val="16214B"/>
                  </a:solidFill>
                  <a:latin typeface="Montserrat"/>
                </a:rPr>
                <a:t>trên</a:t>
              </a:r>
              <a:r>
                <a:rPr lang="en-US" sz="2232" dirty="0">
                  <a:solidFill>
                    <a:srgbClr val="16214B"/>
                  </a:solidFill>
                  <a:latin typeface="Montserrat"/>
                </a:rPr>
                <a:t> </a:t>
              </a:r>
              <a:r>
                <a:rPr lang="en-US" sz="2232" dirty="0" err="1">
                  <a:solidFill>
                    <a:srgbClr val="16214B"/>
                  </a:solidFill>
                  <a:latin typeface="Montserrat"/>
                </a:rPr>
                <a:t>nền</a:t>
              </a:r>
              <a:r>
                <a:rPr lang="en-US" sz="2232" dirty="0">
                  <a:solidFill>
                    <a:srgbClr val="16214B"/>
                  </a:solidFill>
                  <a:latin typeface="Montserrat"/>
                </a:rPr>
                <a:t> </a:t>
              </a:r>
              <a:r>
                <a:rPr lang="en-US" sz="2232" dirty="0" err="1">
                  <a:solidFill>
                    <a:srgbClr val="16214B"/>
                  </a:solidFill>
                  <a:latin typeface="Montserrat"/>
                </a:rPr>
                <a:t>tảng</a:t>
              </a:r>
              <a:r>
                <a:rPr lang="en-US" sz="2232" dirty="0">
                  <a:solidFill>
                    <a:srgbClr val="16214B"/>
                  </a:solidFill>
                  <a:latin typeface="Montserrat"/>
                </a:rPr>
                <a:t> </a:t>
              </a:r>
              <a:r>
                <a:rPr lang="en-US" sz="2232" dirty="0" err="1">
                  <a:solidFill>
                    <a:srgbClr val="16214B"/>
                  </a:solidFill>
                  <a:latin typeface="Montserrat"/>
                </a:rPr>
                <a:t>nguyên</a:t>
              </a:r>
              <a:r>
                <a:rPr lang="en-US" sz="2232" dirty="0">
                  <a:solidFill>
                    <a:srgbClr val="16214B"/>
                  </a:solidFill>
                  <a:latin typeface="Montserrat"/>
                </a:rPr>
                <a:t> </a:t>
              </a:r>
              <a:r>
                <a:rPr lang="en-US" sz="2232" dirty="0" err="1">
                  <a:solidFill>
                    <a:srgbClr val="16214B"/>
                  </a:solidFill>
                  <a:latin typeface="Montserrat"/>
                </a:rPr>
                <a:t>lý</a:t>
              </a:r>
              <a:r>
                <a:rPr lang="en-US" sz="2232" dirty="0">
                  <a:solidFill>
                    <a:srgbClr val="16214B"/>
                  </a:solidFill>
                  <a:latin typeface="Montserrat"/>
                </a:rPr>
                <a:t> </a:t>
              </a:r>
              <a:r>
                <a:rPr lang="en-US" sz="2232" dirty="0" err="1">
                  <a:solidFill>
                    <a:srgbClr val="16214B"/>
                  </a:solidFill>
                  <a:latin typeface="Montserrat"/>
                </a:rPr>
                <a:t>khá</a:t>
              </a:r>
              <a:r>
                <a:rPr lang="en-US" sz="2232" dirty="0">
                  <a:solidFill>
                    <a:srgbClr val="16214B"/>
                  </a:solidFill>
                  <a:latin typeface="Montserrat"/>
                </a:rPr>
                <a:t> </a:t>
              </a:r>
              <a:r>
                <a:rPr lang="en-US" sz="2232" dirty="0" err="1">
                  <a:solidFill>
                    <a:srgbClr val="16214B"/>
                  </a:solidFill>
                  <a:latin typeface="Montserrat"/>
                </a:rPr>
                <a:t>cơ</a:t>
              </a:r>
              <a:r>
                <a:rPr lang="en-US" sz="2232" dirty="0">
                  <a:solidFill>
                    <a:srgbClr val="16214B"/>
                  </a:solidFill>
                  <a:latin typeface="Montserrat"/>
                </a:rPr>
                <a:t> </a:t>
              </a:r>
              <a:r>
                <a:rPr lang="en-US" sz="2232" dirty="0" err="1">
                  <a:solidFill>
                    <a:srgbClr val="16214B"/>
                  </a:solidFill>
                  <a:latin typeface="Montserrat"/>
                </a:rPr>
                <a:t>bản</a:t>
              </a:r>
              <a:r>
                <a:rPr lang="en-US" sz="2232" dirty="0">
                  <a:solidFill>
                    <a:srgbClr val="16214B"/>
                  </a:solidFill>
                  <a:latin typeface="Montserrat"/>
                </a:rPr>
                <a:t> </a:t>
              </a:r>
              <a:r>
                <a:rPr lang="en-US" sz="2232" dirty="0" err="1">
                  <a:solidFill>
                    <a:srgbClr val="16214B"/>
                  </a:solidFill>
                  <a:latin typeface="Montserrat"/>
                </a:rPr>
                <a:t>đó</a:t>
              </a:r>
              <a:r>
                <a:rPr lang="en-US" sz="2232" dirty="0">
                  <a:solidFill>
                    <a:srgbClr val="16214B"/>
                  </a:solidFill>
                  <a:latin typeface="Montserrat"/>
                </a:rPr>
                <a:t> </a:t>
              </a:r>
              <a:r>
                <a:rPr lang="en-US" sz="2232" dirty="0" err="1">
                  <a:solidFill>
                    <a:srgbClr val="16214B"/>
                  </a:solidFill>
                  <a:latin typeface="Montserrat"/>
                </a:rPr>
                <a:t>là</a:t>
              </a:r>
              <a:r>
                <a:rPr lang="en-US" sz="2232" dirty="0">
                  <a:solidFill>
                    <a:srgbClr val="16214B"/>
                  </a:solidFill>
                  <a:latin typeface="Montserrat"/>
                </a:rPr>
                <a:t> </a:t>
              </a:r>
              <a:r>
                <a:rPr lang="en-US" sz="2232" dirty="0" err="1">
                  <a:solidFill>
                    <a:srgbClr val="16214B"/>
                  </a:solidFill>
                  <a:latin typeface="Montserrat"/>
                </a:rPr>
                <a:t>nhờ</a:t>
              </a:r>
              <a:r>
                <a:rPr lang="en-US" sz="2232" dirty="0">
                  <a:solidFill>
                    <a:srgbClr val="16214B"/>
                  </a:solidFill>
                  <a:latin typeface="Montserrat"/>
                </a:rPr>
                <a:t> </a:t>
              </a:r>
              <a:r>
                <a:rPr lang="en-US" sz="2232" dirty="0" err="1">
                  <a:solidFill>
                    <a:srgbClr val="16214B"/>
                  </a:solidFill>
                  <a:latin typeface="Montserrat"/>
                </a:rPr>
                <a:t>vào</a:t>
              </a:r>
              <a:r>
                <a:rPr lang="en-US" sz="2232" dirty="0">
                  <a:solidFill>
                    <a:srgbClr val="16214B"/>
                  </a:solidFill>
                  <a:latin typeface="Montserrat"/>
                </a:rPr>
                <a:t> </a:t>
              </a:r>
              <a:r>
                <a:rPr lang="en-US" sz="2232" dirty="0" err="1">
                  <a:solidFill>
                    <a:srgbClr val="16214B"/>
                  </a:solidFill>
                  <a:latin typeface="Montserrat"/>
                </a:rPr>
                <a:t>cảm</a:t>
              </a:r>
              <a:r>
                <a:rPr lang="en-US" sz="2232" dirty="0">
                  <a:solidFill>
                    <a:srgbClr val="16214B"/>
                  </a:solidFill>
                  <a:latin typeface="Montserrat"/>
                </a:rPr>
                <a:t> </a:t>
              </a:r>
              <a:r>
                <a:rPr lang="en-US" sz="2232" dirty="0" err="1">
                  <a:solidFill>
                    <a:srgbClr val="16214B"/>
                  </a:solidFill>
                  <a:latin typeface="Montserrat"/>
                </a:rPr>
                <a:t>biến</a:t>
              </a:r>
              <a:r>
                <a:rPr lang="en-US" sz="2232" dirty="0">
                  <a:solidFill>
                    <a:srgbClr val="16214B"/>
                  </a:solidFill>
                  <a:latin typeface="Montserrat"/>
                </a:rPr>
                <a:t> </a:t>
              </a:r>
              <a:r>
                <a:rPr lang="en-US" sz="2232" dirty="0" err="1">
                  <a:solidFill>
                    <a:srgbClr val="16214B"/>
                  </a:solidFill>
                  <a:latin typeface="Montserrat"/>
                </a:rPr>
                <a:t>tốc</a:t>
              </a:r>
              <a:r>
                <a:rPr lang="en-US" sz="2232" dirty="0">
                  <a:solidFill>
                    <a:srgbClr val="16214B"/>
                  </a:solidFill>
                  <a:latin typeface="Montserrat"/>
                </a:rPr>
                <a:t> </a:t>
              </a:r>
              <a:r>
                <a:rPr lang="en-US" sz="2232" dirty="0" err="1">
                  <a:solidFill>
                    <a:srgbClr val="16214B"/>
                  </a:solidFill>
                  <a:latin typeface="Montserrat"/>
                </a:rPr>
                <a:t>độ</a:t>
              </a:r>
              <a:r>
                <a:rPr lang="en-US" sz="2232" dirty="0">
                  <a:solidFill>
                    <a:srgbClr val="16214B"/>
                  </a:solidFill>
                  <a:latin typeface="Montserrat"/>
                </a:rPr>
                <a:t> </a:t>
              </a:r>
              <a:r>
                <a:rPr lang="en-US" sz="2232" dirty="0" err="1">
                  <a:solidFill>
                    <a:srgbClr val="16214B"/>
                  </a:solidFill>
                  <a:latin typeface="Montserrat"/>
                </a:rPr>
                <a:t>trên</a:t>
              </a:r>
              <a:r>
                <a:rPr lang="en-US" sz="2232" dirty="0">
                  <a:solidFill>
                    <a:srgbClr val="16214B"/>
                  </a:solidFill>
                  <a:latin typeface="Montserrat"/>
                </a:rPr>
                <a:t> </a:t>
              </a:r>
              <a:r>
                <a:rPr lang="en-US" sz="2232" dirty="0" err="1">
                  <a:solidFill>
                    <a:srgbClr val="16214B"/>
                  </a:solidFill>
                  <a:latin typeface="Montserrat"/>
                </a:rPr>
                <a:t>từng</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a:t>
              </a:r>
              <a:r>
                <a:rPr lang="en-US" sz="2232" dirty="0" err="1">
                  <a:solidFill>
                    <a:srgbClr val="16214B"/>
                  </a:solidFill>
                  <a:latin typeface="Montserrat"/>
                </a:rPr>
                <a:t>xe</a:t>
              </a:r>
              <a:r>
                <a:rPr lang="en-US" sz="2232" dirty="0">
                  <a:solidFill>
                    <a:srgbClr val="16214B"/>
                  </a:solidFill>
                  <a:latin typeface="Montserrat"/>
                </a:rPr>
                <a:t>, </a:t>
              </a:r>
              <a:r>
                <a:rPr lang="en-US" sz="2232" dirty="0" err="1">
                  <a:solidFill>
                    <a:srgbClr val="16214B"/>
                  </a:solidFill>
                  <a:latin typeface="Montserrat"/>
                </a:rPr>
                <a:t>gửi</a:t>
              </a:r>
              <a:r>
                <a:rPr lang="en-US" sz="2232" dirty="0">
                  <a:solidFill>
                    <a:srgbClr val="16214B"/>
                  </a:solidFill>
                  <a:latin typeface="Montserrat"/>
                </a:rPr>
                <a:t> </a:t>
              </a:r>
              <a:r>
                <a:rPr lang="en-US" sz="2232" dirty="0" err="1">
                  <a:solidFill>
                    <a:srgbClr val="16214B"/>
                  </a:solidFill>
                  <a:latin typeface="Montserrat"/>
                </a:rPr>
                <a:t>thông</a:t>
              </a:r>
              <a:r>
                <a:rPr lang="en-US" sz="2232" dirty="0">
                  <a:solidFill>
                    <a:srgbClr val="16214B"/>
                  </a:solidFill>
                  <a:latin typeface="Montserrat"/>
                </a:rPr>
                <a:t> tin </a:t>
              </a:r>
              <a:r>
                <a:rPr lang="en-US" sz="2232" dirty="0" err="1">
                  <a:solidFill>
                    <a:srgbClr val="16214B"/>
                  </a:solidFill>
                  <a:latin typeface="Montserrat"/>
                </a:rPr>
                <a:t>về</a:t>
              </a:r>
              <a:r>
                <a:rPr lang="en-US" sz="2232" dirty="0">
                  <a:solidFill>
                    <a:srgbClr val="16214B"/>
                  </a:solidFill>
                  <a:latin typeface="Montserrat"/>
                </a:rPr>
                <a:t> </a:t>
              </a:r>
              <a:r>
                <a:rPr lang="en-US" sz="2232" dirty="0" err="1">
                  <a:solidFill>
                    <a:srgbClr val="16214B"/>
                  </a:solidFill>
                  <a:latin typeface="Montserrat"/>
                </a:rPr>
                <a:t>cho</a:t>
              </a:r>
              <a:r>
                <a:rPr lang="en-US" sz="2232" dirty="0">
                  <a:solidFill>
                    <a:srgbClr val="16214B"/>
                  </a:solidFill>
                  <a:latin typeface="Montserrat"/>
                </a:rPr>
                <a:t> ECU (</a:t>
              </a:r>
              <a:r>
                <a:rPr lang="en-US" sz="2232" dirty="0" err="1">
                  <a:solidFill>
                    <a:srgbClr val="16214B"/>
                  </a:solidFill>
                  <a:latin typeface="Montserrat"/>
                </a:rPr>
                <a:t>bộ</a:t>
              </a:r>
              <a:r>
                <a:rPr lang="en-US" sz="2232" dirty="0">
                  <a:solidFill>
                    <a:srgbClr val="16214B"/>
                  </a:solidFill>
                  <a:latin typeface="Montserrat"/>
                </a:rPr>
                <a:t> </a:t>
              </a:r>
              <a:r>
                <a:rPr lang="en-US" sz="2232" dirty="0" err="1">
                  <a:solidFill>
                    <a:srgbClr val="16214B"/>
                  </a:solidFill>
                  <a:latin typeface="Montserrat"/>
                </a:rPr>
                <a:t>não</a:t>
              </a:r>
              <a:r>
                <a:rPr lang="en-US" sz="2232" dirty="0">
                  <a:solidFill>
                    <a:srgbClr val="16214B"/>
                  </a:solidFill>
                  <a:latin typeface="Montserrat"/>
                </a:rPr>
                <a:t> </a:t>
              </a:r>
              <a:r>
                <a:rPr lang="en-US" sz="2232" dirty="0" err="1">
                  <a:solidFill>
                    <a:srgbClr val="16214B"/>
                  </a:solidFill>
                  <a:latin typeface="Montserrat"/>
                </a:rPr>
                <a:t>của</a:t>
              </a:r>
              <a:r>
                <a:rPr lang="en-US" sz="2232" dirty="0">
                  <a:solidFill>
                    <a:srgbClr val="16214B"/>
                  </a:solidFill>
                  <a:latin typeface="Montserrat"/>
                </a:rPr>
                <a:t> ABS) </a:t>
              </a:r>
              <a:r>
                <a:rPr lang="en-US" sz="2232" dirty="0" err="1">
                  <a:solidFill>
                    <a:srgbClr val="16214B"/>
                  </a:solidFill>
                  <a:latin typeface="Montserrat"/>
                </a:rPr>
                <a:t>và</a:t>
              </a:r>
              <a:r>
                <a:rPr lang="en-US" sz="2232" dirty="0">
                  <a:solidFill>
                    <a:srgbClr val="16214B"/>
                  </a:solidFill>
                  <a:latin typeface="Montserrat"/>
                </a:rPr>
                <a:t> </a:t>
              </a:r>
              <a:r>
                <a:rPr lang="en-US" sz="2232" dirty="0" err="1">
                  <a:solidFill>
                    <a:srgbClr val="16214B"/>
                  </a:solidFill>
                  <a:latin typeface="Montserrat"/>
                </a:rPr>
                <a:t>từ</a:t>
              </a:r>
              <a:r>
                <a:rPr lang="en-US" sz="2232" dirty="0">
                  <a:solidFill>
                    <a:srgbClr val="16214B"/>
                  </a:solidFill>
                  <a:latin typeface="Montserrat"/>
                </a:rPr>
                <a:t> </a:t>
              </a:r>
              <a:r>
                <a:rPr lang="en-US" sz="2232" dirty="0" err="1">
                  <a:solidFill>
                    <a:srgbClr val="16214B"/>
                  </a:solidFill>
                  <a:latin typeface="Montserrat"/>
                </a:rPr>
                <a:t>đó</a:t>
              </a:r>
              <a:r>
                <a:rPr lang="en-US" sz="2232" dirty="0">
                  <a:solidFill>
                    <a:srgbClr val="16214B"/>
                  </a:solidFill>
                  <a:latin typeface="Montserrat"/>
                </a:rPr>
                <a:t> </a:t>
              </a:r>
              <a:r>
                <a:rPr lang="en-US" sz="2232" dirty="0" err="1">
                  <a:solidFill>
                    <a:srgbClr val="16214B"/>
                  </a:solidFill>
                  <a:latin typeface="Montserrat"/>
                </a:rPr>
                <a:t>nó</a:t>
              </a:r>
              <a:r>
                <a:rPr lang="en-US" sz="2232" dirty="0">
                  <a:solidFill>
                    <a:srgbClr val="16214B"/>
                  </a:solidFill>
                  <a:latin typeface="Montserrat"/>
                </a:rPr>
                <a:t> </a:t>
              </a:r>
              <a:r>
                <a:rPr lang="en-US" sz="2232" dirty="0" err="1">
                  <a:solidFill>
                    <a:srgbClr val="16214B"/>
                  </a:solidFill>
                  <a:latin typeface="Montserrat"/>
                </a:rPr>
                <a:t>sẽ</a:t>
              </a:r>
              <a:r>
                <a:rPr lang="en-US" sz="2232" dirty="0">
                  <a:solidFill>
                    <a:srgbClr val="16214B"/>
                  </a:solidFill>
                  <a:latin typeface="Montserrat"/>
                </a:rPr>
                <a:t> </a:t>
              </a:r>
              <a:r>
                <a:rPr lang="en-US" sz="2232" dirty="0" err="1">
                  <a:solidFill>
                    <a:srgbClr val="16214B"/>
                  </a:solidFill>
                  <a:latin typeface="Montserrat"/>
                </a:rPr>
                <a:t>nắm</a:t>
              </a:r>
              <a:r>
                <a:rPr lang="en-US" sz="2232" dirty="0">
                  <a:solidFill>
                    <a:srgbClr val="16214B"/>
                  </a:solidFill>
                  <a:latin typeface="Montserrat"/>
                </a:rPr>
                <a:t> </a:t>
              </a:r>
              <a:r>
                <a:rPr lang="en-US" sz="2232" dirty="0" err="1">
                  <a:solidFill>
                    <a:srgbClr val="16214B"/>
                  </a:solidFill>
                  <a:latin typeface="Montserrat"/>
                </a:rPr>
                <a:t>bắt</a:t>
              </a:r>
              <a:r>
                <a:rPr lang="en-US" sz="2232" dirty="0">
                  <a:solidFill>
                    <a:srgbClr val="16214B"/>
                  </a:solidFill>
                  <a:latin typeface="Montserrat"/>
                </a:rPr>
                <a:t> </a:t>
              </a:r>
              <a:r>
                <a:rPr lang="en-US" sz="2232" dirty="0" err="1">
                  <a:solidFill>
                    <a:srgbClr val="16214B"/>
                  </a:solidFill>
                  <a:latin typeface="Montserrat"/>
                </a:rPr>
                <a:t>được</a:t>
              </a:r>
              <a:r>
                <a:rPr lang="en-US" sz="2232" dirty="0">
                  <a:solidFill>
                    <a:srgbClr val="16214B"/>
                  </a:solidFill>
                  <a:latin typeface="Montserrat"/>
                </a:rPr>
                <a:t> </a:t>
              </a:r>
              <a:r>
                <a:rPr lang="en-US" sz="2232" dirty="0" err="1">
                  <a:solidFill>
                    <a:srgbClr val="16214B"/>
                  </a:solidFill>
                  <a:latin typeface="Montserrat"/>
                </a:rPr>
                <a:t>vận</a:t>
              </a:r>
              <a:r>
                <a:rPr lang="en-US" sz="2232" dirty="0">
                  <a:solidFill>
                    <a:srgbClr val="16214B"/>
                  </a:solidFill>
                  <a:latin typeface="Montserrat"/>
                </a:rPr>
                <a:t> </a:t>
              </a:r>
              <a:r>
                <a:rPr lang="en-US" sz="2232" dirty="0" err="1">
                  <a:solidFill>
                    <a:srgbClr val="16214B"/>
                  </a:solidFill>
                  <a:latin typeface="Montserrat"/>
                </a:rPr>
                <a:t>tốc</a:t>
              </a:r>
              <a:r>
                <a:rPr lang="en-US" sz="2232" dirty="0">
                  <a:solidFill>
                    <a:srgbClr val="16214B"/>
                  </a:solidFill>
                  <a:latin typeface="Montserrat"/>
                </a:rPr>
                <a:t> quay </a:t>
              </a:r>
              <a:r>
                <a:rPr lang="en-US" sz="2232" dirty="0" err="1">
                  <a:solidFill>
                    <a:srgbClr val="16214B"/>
                  </a:solidFill>
                  <a:latin typeface="Montserrat"/>
                </a:rPr>
                <a:t>trên</a:t>
              </a:r>
              <a:r>
                <a:rPr lang="en-US" sz="2232" dirty="0">
                  <a:solidFill>
                    <a:srgbClr val="16214B"/>
                  </a:solidFill>
                  <a:latin typeface="Montserrat"/>
                </a:rPr>
                <a:t> </a:t>
              </a:r>
              <a:r>
                <a:rPr lang="en-US" sz="2232" dirty="0" err="1">
                  <a:solidFill>
                    <a:srgbClr val="16214B"/>
                  </a:solidFill>
                  <a:latin typeface="Montserrat"/>
                </a:rPr>
                <a:t>từng</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a:t>
              </a:r>
              <a:r>
                <a:rPr lang="en-US" sz="2232" dirty="0" err="1">
                  <a:solidFill>
                    <a:srgbClr val="16214B"/>
                  </a:solidFill>
                  <a:latin typeface="Montserrat"/>
                </a:rPr>
                <a:t>xe</a:t>
              </a:r>
              <a:r>
                <a:rPr lang="en-US" sz="2232" dirty="0">
                  <a:solidFill>
                    <a:srgbClr val="16214B"/>
                  </a:solidFill>
                  <a:latin typeface="Montserrat"/>
                </a:rPr>
                <a:t> </a:t>
              </a:r>
              <a:r>
                <a:rPr lang="en-US" sz="2232" dirty="0" err="1">
                  <a:solidFill>
                    <a:srgbClr val="16214B"/>
                  </a:solidFill>
                  <a:latin typeface="Montserrat"/>
                </a:rPr>
                <a:t>và</a:t>
              </a:r>
              <a:r>
                <a:rPr lang="en-US" sz="2232" dirty="0">
                  <a:solidFill>
                    <a:srgbClr val="16214B"/>
                  </a:solidFill>
                  <a:latin typeface="Montserrat"/>
                </a:rPr>
                <a:t> </a:t>
              </a:r>
              <a:r>
                <a:rPr lang="en-US" sz="2232" dirty="0" err="1">
                  <a:solidFill>
                    <a:srgbClr val="16214B"/>
                  </a:solidFill>
                  <a:latin typeface="Montserrat"/>
                </a:rPr>
                <a:t>phát</a:t>
              </a:r>
              <a:r>
                <a:rPr lang="en-US" sz="2232" dirty="0">
                  <a:solidFill>
                    <a:srgbClr val="16214B"/>
                  </a:solidFill>
                  <a:latin typeface="Montserrat"/>
                </a:rPr>
                <a:t> </a:t>
              </a:r>
              <a:r>
                <a:rPr lang="en-US" sz="2232" dirty="0" err="1">
                  <a:solidFill>
                    <a:srgbClr val="16214B"/>
                  </a:solidFill>
                  <a:latin typeface="Montserrat"/>
                </a:rPr>
                <a:t>hiện</a:t>
              </a:r>
              <a:r>
                <a:rPr lang="en-US" sz="2232" dirty="0">
                  <a:solidFill>
                    <a:srgbClr val="16214B"/>
                  </a:solidFill>
                  <a:latin typeface="Montserrat"/>
                </a:rPr>
                <a:t> </a:t>
              </a:r>
              <a:r>
                <a:rPr lang="en-US" sz="2232" dirty="0" err="1">
                  <a:solidFill>
                    <a:srgbClr val="16214B"/>
                  </a:solidFill>
                  <a:latin typeface="Montserrat"/>
                </a:rPr>
                <a:t>ngay</a:t>
              </a:r>
              <a:r>
                <a:rPr lang="en-US" sz="2232" dirty="0">
                  <a:solidFill>
                    <a:srgbClr val="16214B"/>
                  </a:solidFill>
                  <a:latin typeface="Montserrat"/>
                </a:rPr>
                <a:t> </a:t>
              </a:r>
              <a:r>
                <a:rPr lang="en-US" sz="2232" dirty="0" err="1">
                  <a:solidFill>
                    <a:srgbClr val="16214B"/>
                  </a:solidFill>
                  <a:latin typeface="Montserrat"/>
                </a:rPr>
                <a:t>tức</a:t>
              </a:r>
              <a:r>
                <a:rPr lang="en-US" sz="2232" dirty="0">
                  <a:solidFill>
                    <a:srgbClr val="16214B"/>
                  </a:solidFill>
                  <a:latin typeface="Montserrat"/>
                </a:rPr>
                <a:t> </a:t>
              </a:r>
              <a:r>
                <a:rPr lang="en-US" sz="2232" dirty="0" err="1">
                  <a:solidFill>
                    <a:srgbClr val="16214B"/>
                  </a:solidFill>
                  <a:latin typeface="Montserrat"/>
                </a:rPr>
                <a:t>khắc</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a:t>
              </a:r>
              <a:r>
                <a:rPr lang="en-US" sz="2232" dirty="0" err="1">
                  <a:solidFill>
                    <a:srgbClr val="16214B"/>
                  </a:solidFill>
                  <a:latin typeface="Montserrat"/>
                </a:rPr>
                <a:t>xe</a:t>
              </a:r>
              <a:r>
                <a:rPr lang="en-US" sz="2232" dirty="0">
                  <a:solidFill>
                    <a:srgbClr val="16214B"/>
                  </a:solidFill>
                  <a:latin typeface="Montserrat"/>
                </a:rPr>
                <a:t> </a:t>
              </a:r>
              <a:r>
                <a:rPr lang="en-US" sz="2232" dirty="0" err="1">
                  <a:solidFill>
                    <a:srgbClr val="16214B"/>
                  </a:solidFill>
                  <a:latin typeface="Montserrat"/>
                </a:rPr>
                <a:t>nào</a:t>
              </a:r>
              <a:r>
                <a:rPr lang="en-US" sz="2232" dirty="0">
                  <a:solidFill>
                    <a:srgbClr val="16214B"/>
                  </a:solidFill>
                  <a:latin typeface="Montserrat"/>
                </a:rPr>
                <a:t> </a:t>
              </a:r>
              <a:r>
                <a:rPr lang="en-US" sz="2232" dirty="0" err="1">
                  <a:solidFill>
                    <a:srgbClr val="16214B"/>
                  </a:solidFill>
                  <a:latin typeface="Montserrat"/>
                </a:rPr>
                <a:t>có</a:t>
              </a:r>
              <a:r>
                <a:rPr lang="en-US" sz="2232" dirty="0">
                  <a:solidFill>
                    <a:srgbClr val="16214B"/>
                  </a:solidFill>
                  <a:latin typeface="Montserrat"/>
                </a:rPr>
                <a:t> </a:t>
              </a:r>
              <a:r>
                <a:rPr lang="en-US" sz="2232" dirty="0" err="1">
                  <a:solidFill>
                    <a:srgbClr val="16214B"/>
                  </a:solidFill>
                  <a:latin typeface="Montserrat"/>
                </a:rPr>
                <a:t>hiện</a:t>
              </a:r>
              <a:r>
                <a:rPr lang="en-US" sz="2232" dirty="0">
                  <a:solidFill>
                    <a:srgbClr val="16214B"/>
                  </a:solidFill>
                  <a:latin typeface="Montserrat"/>
                </a:rPr>
                <a:t> </a:t>
              </a:r>
              <a:r>
                <a:rPr lang="en-US" sz="2232" dirty="0" err="1">
                  <a:solidFill>
                    <a:srgbClr val="16214B"/>
                  </a:solidFill>
                  <a:latin typeface="Montserrat"/>
                </a:rPr>
                <a:t>tượng</a:t>
              </a:r>
              <a:r>
                <a:rPr lang="en-US" sz="2232" dirty="0">
                  <a:solidFill>
                    <a:srgbClr val="16214B"/>
                  </a:solidFill>
                  <a:latin typeface="Montserrat"/>
                </a:rPr>
                <a:t> </a:t>
              </a:r>
              <a:r>
                <a:rPr lang="en-US" sz="2232" dirty="0" err="1">
                  <a:solidFill>
                    <a:srgbClr val="16214B"/>
                  </a:solidFill>
                  <a:latin typeface="Montserrat"/>
                </a:rPr>
                <a:t>bị</a:t>
              </a:r>
              <a:r>
                <a:rPr lang="en-US" sz="2232" dirty="0">
                  <a:solidFill>
                    <a:srgbClr val="16214B"/>
                  </a:solidFill>
                  <a:latin typeface="Montserrat"/>
                </a:rPr>
                <a:t> “</a:t>
              </a:r>
              <a:r>
                <a:rPr lang="en-US" sz="2232" dirty="0" err="1">
                  <a:solidFill>
                    <a:srgbClr val="16214B"/>
                  </a:solidFill>
                  <a:latin typeface="Montserrat"/>
                </a:rPr>
                <a:t>bó</a:t>
              </a:r>
              <a:r>
                <a:rPr lang="en-US" sz="2232" dirty="0">
                  <a:solidFill>
                    <a:srgbClr val="16214B"/>
                  </a:solidFill>
                  <a:latin typeface="Montserrat"/>
                </a:rPr>
                <a:t> </a:t>
              </a:r>
              <a:r>
                <a:rPr lang="en-US" sz="2232" dirty="0" err="1">
                  <a:solidFill>
                    <a:srgbClr val="16214B"/>
                  </a:solidFill>
                  <a:latin typeface="Montserrat"/>
                </a:rPr>
                <a:t>cứng</a:t>
              </a:r>
              <a:r>
                <a:rPr lang="en-US" sz="2232" dirty="0">
                  <a:solidFill>
                    <a:srgbClr val="16214B"/>
                  </a:solidFill>
                  <a:latin typeface="Montserrat"/>
                </a:rPr>
                <a:t>” </a:t>
              </a:r>
              <a:r>
                <a:rPr lang="en-US" sz="2232" dirty="0" err="1">
                  <a:solidFill>
                    <a:srgbClr val="16214B"/>
                  </a:solidFill>
                  <a:latin typeface="Montserrat"/>
                </a:rPr>
                <a:t>khi</a:t>
              </a:r>
              <a:r>
                <a:rPr lang="en-US" sz="2232" dirty="0">
                  <a:solidFill>
                    <a:srgbClr val="16214B"/>
                  </a:solidFill>
                  <a:latin typeface="Montserrat"/>
                </a:rPr>
                <a:t> </a:t>
              </a:r>
              <a:r>
                <a:rPr lang="en-US" sz="2232" dirty="0" err="1">
                  <a:solidFill>
                    <a:srgbClr val="16214B"/>
                  </a:solidFill>
                  <a:latin typeface="Montserrat"/>
                </a:rPr>
                <a:t>người</a:t>
              </a:r>
              <a:r>
                <a:rPr lang="en-US" sz="2232" dirty="0">
                  <a:solidFill>
                    <a:srgbClr val="16214B"/>
                  </a:solidFill>
                  <a:latin typeface="Montserrat"/>
                </a:rPr>
                <a:t> </a:t>
              </a:r>
              <a:r>
                <a:rPr lang="en-US" sz="2232" dirty="0" err="1">
                  <a:solidFill>
                    <a:srgbClr val="16214B"/>
                  </a:solidFill>
                  <a:latin typeface="Montserrat"/>
                </a:rPr>
                <a:t>lái</a:t>
              </a:r>
              <a:r>
                <a:rPr lang="en-US" sz="2232" dirty="0">
                  <a:solidFill>
                    <a:srgbClr val="16214B"/>
                  </a:solidFill>
                  <a:latin typeface="Montserrat"/>
                </a:rPr>
                <a:t> </a:t>
              </a:r>
              <a:r>
                <a:rPr lang="en-US" sz="2232" dirty="0" err="1">
                  <a:solidFill>
                    <a:srgbClr val="16214B"/>
                  </a:solidFill>
                  <a:latin typeface="Montserrat"/>
                </a:rPr>
                <a:t>đạp</a:t>
              </a:r>
              <a:r>
                <a:rPr lang="en-US" sz="2232" dirty="0">
                  <a:solidFill>
                    <a:srgbClr val="16214B"/>
                  </a:solidFill>
                  <a:latin typeface="Montserrat"/>
                </a:rPr>
                <a:t> </a:t>
              </a:r>
              <a:r>
                <a:rPr lang="en-US" sz="2232" dirty="0" err="1">
                  <a:solidFill>
                    <a:srgbClr val="16214B"/>
                  </a:solidFill>
                  <a:latin typeface="Montserrat"/>
                </a:rPr>
                <a:t>phanh</a:t>
              </a:r>
              <a:r>
                <a:rPr lang="en-US" sz="2232" dirty="0">
                  <a:solidFill>
                    <a:srgbClr val="16214B"/>
                  </a:solidFill>
                  <a:latin typeface="Montserrat"/>
                </a:rPr>
                <a:t> </a:t>
              </a:r>
              <a:r>
                <a:rPr lang="en-US" sz="2232" dirty="0" err="1">
                  <a:solidFill>
                    <a:srgbClr val="16214B"/>
                  </a:solidFill>
                  <a:latin typeface="Montserrat"/>
                </a:rPr>
                <a:t>đột</a:t>
              </a:r>
              <a:r>
                <a:rPr lang="en-US" sz="2232" dirty="0">
                  <a:solidFill>
                    <a:srgbClr val="16214B"/>
                  </a:solidFill>
                  <a:latin typeface="Montserrat"/>
                </a:rPr>
                <a:t> </a:t>
              </a:r>
              <a:r>
                <a:rPr lang="en-US" sz="2232" dirty="0" err="1">
                  <a:solidFill>
                    <a:srgbClr val="16214B"/>
                  </a:solidFill>
                  <a:latin typeface="Montserrat"/>
                </a:rPr>
                <a:t>ngột</a:t>
              </a:r>
              <a:r>
                <a:rPr lang="en-US" sz="2232" dirty="0">
                  <a:solidFill>
                    <a:srgbClr val="16214B"/>
                  </a:solidFill>
                  <a:latin typeface="Montserrat"/>
                </a:rPr>
                <a:t>, </a:t>
              </a:r>
              <a:r>
                <a:rPr lang="en-US" sz="2232" dirty="0" err="1">
                  <a:solidFill>
                    <a:srgbClr val="16214B"/>
                  </a:solidFill>
                  <a:latin typeface="Montserrat"/>
                </a:rPr>
                <a:t>dẫn</a:t>
              </a:r>
              <a:r>
                <a:rPr lang="en-US" sz="2232" dirty="0">
                  <a:solidFill>
                    <a:srgbClr val="16214B"/>
                  </a:solidFill>
                  <a:latin typeface="Montserrat"/>
                </a:rPr>
                <a:t> </a:t>
              </a:r>
              <a:r>
                <a:rPr lang="en-US" sz="2232" dirty="0" err="1">
                  <a:solidFill>
                    <a:srgbClr val="16214B"/>
                  </a:solidFill>
                  <a:latin typeface="Montserrat"/>
                </a:rPr>
                <a:t>tới</a:t>
              </a:r>
              <a:r>
                <a:rPr lang="en-US" sz="2232" dirty="0">
                  <a:solidFill>
                    <a:srgbClr val="16214B"/>
                  </a:solidFill>
                  <a:latin typeface="Montserrat"/>
                </a:rPr>
                <a:t> </a:t>
              </a:r>
              <a:r>
                <a:rPr lang="en-US" sz="2232" dirty="0" err="1">
                  <a:solidFill>
                    <a:srgbClr val="16214B"/>
                  </a:solidFill>
                  <a:latin typeface="Montserrat"/>
                </a:rPr>
                <a:t>hiện</a:t>
              </a:r>
              <a:r>
                <a:rPr lang="en-US" sz="2232" dirty="0">
                  <a:solidFill>
                    <a:srgbClr val="16214B"/>
                  </a:solidFill>
                  <a:latin typeface="Montserrat"/>
                </a:rPr>
                <a:t> </a:t>
              </a:r>
              <a:r>
                <a:rPr lang="en-US" sz="2232" dirty="0" err="1">
                  <a:solidFill>
                    <a:srgbClr val="16214B"/>
                  </a:solidFill>
                  <a:latin typeface="Montserrat"/>
                </a:rPr>
                <a:t>tượng</a:t>
              </a:r>
              <a:r>
                <a:rPr lang="en-US" sz="2232" dirty="0">
                  <a:solidFill>
                    <a:srgbClr val="16214B"/>
                  </a:solidFill>
                  <a:latin typeface="Montserrat"/>
                </a:rPr>
                <a:t> </a:t>
              </a:r>
              <a:r>
                <a:rPr lang="en-US" sz="2232" dirty="0" err="1">
                  <a:solidFill>
                    <a:srgbClr val="16214B"/>
                  </a:solidFill>
                  <a:latin typeface="Montserrat"/>
                </a:rPr>
                <a:t>bị</a:t>
              </a:r>
              <a:r>
                <a:rPr lang="en-US" sz="2232" dirty="0">
                  <a:solidFill>
                    <a:srgbClr val="16214B"/>
                  </a:solidFill>
                  <a:latin typeface="Montserrat"/>
                </a:rPr>
                <a:t> </a:t>
              </a:r>
              <a:r>
                <a:rPr lang="en-US" sz="2232" dirty="0" err="1">
                  <a:solidFill>
                    <a:srgbClr val="16214B"/>
                  </a:solidFill>
                  <a:latin typeface="Montserrat"/>
                </a:rPr>
                <a:t>trượt</a:t>
              </a:r>
              <a:r>
                <a:rPr lang="en-US" sz="2232" dirty="0">
                  <a:solidFill>
                    <a:srgbClr val="16214B"/>
                  </a:solidFill>
                  <a:latin typeface="Montserrat"/>
                </a:rPr>
                <a:t> </a:t>
              </a:r>
              <a:r>
                <a:rPr lang="en-US" sz="2232" dirty="0" err="1">
                  <a:solidFill>
                    <a:srgbClr val="16214B"/>
                  </a:solidFill>
                  <a:latin typeface="Montserrat"/>
                </a:rPr>
                <a:t>khỏi</a:t>
              </a:r>
              <a:r>
                <a:rPr lang="en-US" sz="2232" dirty="0">
                  <a:solidFill>
                    <a:srgbClr val="16214B"/>
                  </a:solidFill>
                  <a:latin typeface="Montserrat"/>
                </a:rPr>
                <a:t> </a:t>
              </a:r>
              <a:r>
                <a:rPr lang="en-US" sz="2232" dirty="0" err="1">
                  <a:solidFill>
                    <a:srgbClr val="16214B"/>
                  </a:solidFill>
                  <a:latin typeface="Montserrat"/>
                </a:rPr>
                <a:t>mặt</a:t>
              </a:r>
              <a:r>
                <a:rPr lang="en-US" sz="2232" dirty="0">
                  <a:solidFill>
                    <a:srgbClr val="16214B"/>
                  </a:solidFill>
                  <a:latin typeface="Montserrat"/>
                </a:rPr>
                <a:t> </a:t>
              </a:r>
              <a:r>
                <a:rPr lang="en-US" sz="2232" dirty="0" err="1">
                  <a:solidFill>
                    <a:srgbClr val="16214B"/>
                  </a:solidFill>
                  <a:latin typeface="Montserrat"/>
                </a:rPr>
                <a:t>đường</a:t>
              </a:r>
              <a:endParaRPr lang="en-US" sz="2232" dirty="0">
                <a:solidFill>
                  <a:srgbClr val="16214B"/>
                </a:solidFill>
                <a:latin typeface="Montserrat"/>
              </a:endParaRPr>
            </a:p>
          </p:txBody>
        </p:sp>
      </p:grpSp>
      <p:grpSp>
        <p:nvGrpSpPr>
          <p:cNvPr id="5" name="Group 5"/>
          <p:cNvGrpSpPr/>
          <p:nvPr/>
        </p:nvGrpSpPr>
        <p:grpSpPr>
          <a:xfrm>
            <a:off x="6721642" y="2803363"/>
            <a:ext cx="4844715" cy="6749681"/>
            <a:chOff x="0" y="0"/>
            <a:chExt cx="6459620" cy="8999576"/>
          </a:xfrm>
        </p:grpSpPr>
        <p:sp>
          <p:nvSpPr>
            <p:cNvPr id="6" name="AutoShape 6"/>
            <p:cNvSpPr/>
            <p:nvPr/>
          </p:nvSpPr>
          <p:spPr>
            <a:xfrm>
              <a:off x="0" y="0"/>
              <a:ext cx="1044803" cy="144381"/>
            </a:xfrm>
            <a:prstGeom prst="rect">
              <a:avLst/>
            </a:prstGeom>
            <a:solidFill>
              <a:srgbClr val="0C45A6"/>
            </a:solidFill>
          </p:spPr>
        </p:sp>
        <p:sp>
          <p:nvSpPr>
            <p:cNvPr id="7" name="TextBox 7"/>
            <p:cNvSpPr txBox="1"/>
            <p:nvPr/>
          </p:nvSpPr>
          <p:spPr>
            <a:xfrm>
              <a:off x="0" y="535719"/>
              <a:ext cx="6459620" cy="8463857"/>
            </a:xfrm>
            <a:prstGeom prst="rect">
              <a:avLst/>
            </a:prstGeom>
          </p:spPr>
          <p:txBody>
            <a:bodyPr lIns="0" tIns="0" rIns="0" bIns="0" rtlCol="0" anchor="t">
              <a:spAutoFit/>
            </a:bodyPr>
            <a:lstStyle/>
            <a:p>
              <a:pPr>
                <a:lnSpc>
                  <a:spcPts val="3349"/>
                </a:lnSpc>
              </a:pPr>
              <a:r>
                <a:rPr lang="en-US" sz="2232" dirty="0">
                  <a:solidFill>
                    <a:srgbClr val="16214B"/>
                  </a:solidFill>
                  <a:latin typeface="Montserrat"/>
                </a:rPr>
                <a:t> </a:t>
              </a:r>
              <a:r>
                <a:rPr lang="en-US" sz="2232" dirty="0" err="1">
                  <a:solidFill>
                    <a:srgbClr val="16214B"/>
                  </a:solidFill>
                  <a:latin typeface="Montserrat"/>
                </a:rPr>
                <a:t>Nếu</a:t>
              </a:r>
              <a:r>
                <a:rPr lang="en-US" sz="2232" dirty="0">
                  <a:solidFill>
                    <a:srgbClr val="16214B"/>
                  </a:solidFill>
                  <a:latin typeface="Montserrat"/>
                </a:rPr>
                <a:t> </a:t>
              </a:r>
              <a:r>
                <a:rPr lang="en-US" sz="2232" dirty="0" err="1">
                  <a:solidFill>
                    <a:srgbClr val="16214B"/>
                  </a:solidFill>
                  <a:latin typeface="Montserrat"/>
                </a:rPr>
                <a:t>xe</a:t>
              </a:r>
              <a:r>
                <a:rPr lang="en-US" sz="2232" dirty="0">
                  <a:solidFill>
                    <a:srgbClr val="16214B"/>
                  </a:solidFill>
                  <a:latin typeface="Montserrat"/>
                </a:rPr>
                <a:t> </a:t>
              </a:r>
              <a:r>
                <a:rPr lang="en-US" sz="2232" dirty="0" err="1">
                  <a:solidFill>
                    <a:srgbClr val="16214B"/>
                  </a:solidFill>
                  <a:latin typeface="Montserrat"/>
                </a:rPr>
                <a:t>không</a:t>
              </a:r>
              <a:r>
                <a:rPr lang="en-US" sz="2232" dirty="0">
                  <a:solidFill>
                    <a:srgbClr val="16214B"/>
                  </a:solidFill>
                  <a:latin typeface="Montserrat"/>
                </a:rPr>
                <a:t> </a:t>
              </a:r>
              <a:r>
                <a:rPr lang="en-US" sz="2232" dirty="0" err="1">
                  <a:solidFill>
                    <a:srgbClr val="16214B"/>
                  </a:solidFill>
                  <a:latin typeface="Montserrat"/>
                </a:rPr>
                <a:t>được</a:t>
              </a:r>
              <a:r>
                <a:rPr lang="en-US" sz="2232" dirty="0">
                  <a:solidFill>
                    <a:srgbClr val="16214B"/>
                  </a:solidFill>
                  <a:latin typeface="Montserrat"/>
                </a:rPr>
                <a:t> </a:t>
              </a:r>
              <a:r>
                <a:rPr lang="en-US" sz="2232" dirty="0" err="1">
                  <a:solidFill>
                    <a:srgbClr val="16214B"/>
                  </a:solidFill>
                  <a:latin typeface="Montserrat"/>
                </a:rPr>
                <a:t>trang</a:t>
              </a:r>
              <a:r>
                <a:rPr lang="en-US" sz="2232" dirty="0">
                  <a:solidFill>
                    <a:srgbClr val="16214B"/>
                  </a:solidFill>
                  <a:latin typeface="Montserrat"/>
                </a:rPr>
                <a:t> </a:t>
              </a:r>
              <a:r>
                <a:rPr lang="en-US" sz="2232" dirty="0" err="1">
                  <a:solidFill>
                    <a:srgbClr val="16214B"/>
                  </a:solidFill>
                  <a:latin typeface="Montserrat"/>
                </a:rPr>
                <a:t>bị</a:t>
              </a:r>
              <a:r>
                <a:rPr lang="en-US" sz="2232" dirty="0">
                  <a:solidFill>
                    <a:srgbClr val="16214B"/>
                  </a:solidFill>
                  <a:latin typeface="Montserrat"/>
                </a:rPr>
                <a:t> ABS </a:t>
              </a:r>
              <a:r>
                <a:rPr lang="en-US" sz="2232" dirty="0" err="1">
                  <a:solidFill>
                    <a:srgbClr val="16214B"/>
                  </a:solidFill>
                  <a:latin typeface="Montserrat"/>
                </a:rPr>
                <a:t>thì</a:t>
              </a:r>
              <a:r>
                <a:rPr lang="en-US" sz="2232" dirty="0">
                  <a:solidFill>
                    <a:srgbClr val="16214B"/>
                  </a:solidFill>
                  <a:latin typeface="Montserrat"/>
                </a:rPr>
                <a:t> </a:t>
              </a:r>
              <a:r>
                <a:rPr lang="en-US" sz="2232" dirty="0" err="1">
                  <a:solidFill>
                    <a:srgbClr val="16214B"/>
                  </a:solidFill>
                  <a:latin typeface="Montserrat"/>
                </a:rPr>
                <a:t>khi</a:t>
              </a:r>
              <a:r>
                <a:rPr lang="en-US" sz="2232" dirty="0">
                  <a:solidFill>
                    <a:srgbClr val="16214B"/>
                  </a:solidFill>
                  <a:latin typeface="Montserrat"/>
                </a:rPr>
                <a:t> </a:t>
              </a:r>
              <a:r>
                <a:rPr lang="en-US" sz="2232" dirty="0" err="1">
                  <a:solidFill>
                    <a:srgbClr val="16214B"/>
                  </a:solidFill>
                  <a:latin typeface="Montserrat"/>
                </a:rPr>
                <a:t>phanh</a:t>
              </a:r>
              <a:r>
                <a:rPr lang="en-US" sz="2232" dirty="0">
                  <a:solidFill>
                    <a:srgbClr val="16214B"/>
                  </a:solidFill>
                  <a:latin typeface="Montserrat"/>
                </a:rPr>
                <a:t>, </a:t>
              </a:r>
              <a:r>
                <a:rPr lang="en-US" sz="2232" dirty="0" err="1">
                  <a:solidFill>
                    <a:srgbClr val="16214B"/>
                  </a:solidFill>
                  <a:latin typeface="Montserrat"/>
                </a:rPr>
                <a:t>theo</a:t>
              </a:r>
              <a:r>
                <a:rPr lang="en-US" sz="2232" dirty="0">
                  <a:solidFill>
                    <a:srgbClr val="16214B"/>
                  </a:solidFill>
                  <a:latin typeface="Montserrat"/>
                </a:rPr>
                <a:t> </a:t>
              </a:r>
              <a:r>
                <a:rPr lang="en-US" sz="2232" dirty="0" err="1">
                  <a:solidFill>
                    <a:srgbClr val="16214B"/>
                  </a:solidFill>
                  <a:latin typeface="Montserrat Bold"/>
                </a:rPr>
                <a:t>lực</a:t>
              </a:r>
              <a:r>
                <a:rPr lang="en-US" sz="2232" dirty="0">
                  <a:solidFill>
                    <a:srgbClr val="16214B"/>
                  </a:solidFill>
                  <a:latin typeface="Montserrat Bold"/>
                </a:rPr>
                <a:t> </a:t>
              </a:r>
              <a:r>
                <a:rPr lang="en-US" sz="2232" dirty="0" err="1">
                  <a:solidFill>
                    <a:srgbClr val="16214B"/>
                  </a:solidFill>
                  <a:latin typeface="Montserrat Bold"/>
                </a:rPr>
                <a:t>quán</a:t>
              </a:r>
              <a:r>
                <a:rPr lang="en-US" sz="2232" dirty="0">
                  <a:solidFill>
                    <a:srgbClr val="16214B"/>
                  </a:solidFill>
                  <a:latin typeface="Montserrat Bold"/>
                </a:rPr>
                <a:t> </a:t>
              </a:r>
              <a:r>
                <a:rPr lang="en-US" sz="2232" dirty="0" err="1">
                  <a:solidFill>
                    <a:srgbClr val="16214B"/>
                  </a:solidFill>
                  <a:latin typeface="Montserrat Bold"/>
                </a:rPr>
                <a:t>tính</a:t>
              </a:r>
              <a:r>
                <a:rPr lang="en-US" sz="2232" dirty="0">
                  <a:solidFill>
                    <a:srgbClr val="16214B"/>
                  </a:solidFill>
                  <a:latin typeface="Montserrat"/>
                </a:rPr>
                <a:t> </a:t>
              </a:r>
              <a:r>
                <a:rPr lang="en-US" sz="2232" dirty="0" err="1">
                  <a:solidFill>
                    <a:srgbClr val="16214B"/>
                  </a:solidFill>
                  <a:latin typeface="Montserrat"/>
                </a:rPr>
                <a:t>sẽ</a:t>
              </a:r>
              <a:r>
                <a:rPr lang="en-US" sz="2232" dirty="0">
                  <a:solidFill>
                    <a:srgbClr val="16214B"/>
                  </a:solidFill>
                  <a:latin typeface="Montserrat"/>
                </a:rPr>
                <a:t> </a:t>
              </a:r>
              <a:r>
                <a:rPr lang="en-US" sz="2232" dirty="0" err="1">
                  <a:solidFill>
                    <a:srgbClr val="16214B"/>
                  </a:solidFill>
                  <a:latin typeface="Montserrat"/>
                </a:rPr>
                <a:t>là</a:t>
              </a:r>
              <a:r>
                <a:rPr lang="en-US" sz="2232" dirty="0">
                  <a:solidFill>
                    <a:srgbClr val="16214B"/>
                  </a:solidFill>
                  <a:latin typeface="Montserrat"/>
                </a:rPr>
                <a:t> </a:t>
              </a:r>
              <a:r>
                <a:rPr lang="en-US" sz="2232" dirty="0" err="1">
                  <a:solidFill>
                    <a:srgbClr val="16214B"/>
                  </a:solidFill>
                  <a:latin typeface="Montserrat"/>
                </a:rPr>
                <a:t>cho</a:t>
              </a:r>
              <a:r>
                <a:rPr lang="en-US" sz="2232" dirty="0">
                  <a:solidFill>
                    <a:srgbClr val="16214B"/>
                  </a:solidFill>
                  <a:latin typeface="Montserrat"/>
                </a:rPr>
                <a:t> </a:t>
              </a:r>
              <a:r>
                <a:rPr lang="en-US" sz="2232" dirty="0" err="1">
                  <a:solidFill>
                    <a:srgbClr val="16214B"/>
                  </a:solidFill>
                  <a:latin typeface="Montserrat"/>
                </a:rPr>
                <a:t>xe</a:t>
              </a:r>
              <a:r>
                <a:rPr lang="en-US" sz="2232" dirty="0">
                  <a:solidFill>
                    <a:srgbClr val="16214B"/>
                  </a:solidFill>
                  <a:latin typeface="Montserrat"/>
                </a:rPr>
                <a:t> </a:t>
              </a:r>
              <a:r>
                <a:rPr lang="en-US" sz="2232" dirty="0" err="1">
                  <a:solidFill>
                    <a:srgbClr val="16214B"/>
                  </a:solidFill>
                  <a:latin typeface="Montserrat"/>
                </a:rPr>
                <a:t>trượt</a:t>
              </a:r>
              <a:r>
                <a:rPr lang="en-US" sz="2232" dirty="0">
                  <a:solidFill>
                    <a:srgbClr val="16214B"/>
                  </a:solidFill>
                  <a:latin typeface="Montserrat"/>
                </a:rPr>
                <a:t> </a:t>
              </a:r>
              <a:r>
                <a:rPr lang="en-US" sz="2232" dirty="0" err="1">
                  <a:solidFill>
                    <a:srgbClr val="16214B"/>
                  </a:solidFill>
                  <a:latin typeface="Montserrat"/>
                </a:rPr>
                <a:t>trên</a:t>
              </a:r>
              <a:r>
                <a:rPr lang="en-US" sz="2232" dirty="0">
                  <a:solidFill>
                    <a:srgbClr val="16214B"/>
                  </a:solidFill>
                  <a:latin typeface="Montserrat"/>
                </a:rPr>
                <a:t> </a:t>
              </a:r>
              <a:r>
                <a:rPr lang="en-US" sz="2232" dirty="0" err="1">
                  <a:solidFill>
                    <a:srgbClr val="16214B"/>
                  </a:solidFill>
                  <a:latin typeface="Montserrat"/>
                </a:rPr>
                <a:t>đường</a:t>
              </a:r>
              <a:r>
                <a:rPr lang="en-US" sz="2232" dirty="0">
                  <a:solidFill>
                    <a:srgbClr val="16214B"/>
                  </a:solidFill>
                  <a:latin typeface="Montserrat"/>
                </a:rPr>
                <a:t> </a:t>
              </a:r>
              <a:r>
                <a:rPr lang="en-US" sz="2232" dirty="0" err="1">
                  <a:solidFill>
                    <a:srgbClr val="16214B"/>
                  </a:solidFill>
                  <a:latin typeface="Montserrat"/>
                </a:rPr>
                <a:t>làm</a:t>
              </a:r>
              <a:r>
                <a:rPr lang="en-US" sz="2232" dirty="0">
                  <a:solidFill>
                    <a:srgbClr val="16214B"/>
                  </a:solidFill>
                  <a:latin typeface="Montserrat"/>
                </a:rPr>
                <a:t> </a:t>
              </a:r>
              <a:r>
                <a:rPr lang="en-US" sz="2232" dirty="0" err="1">
                  <a:solidFill>
                    <a:srgbClr val="16214B"/>
                  </a:solidFill>
                  <a:latin typeface="Montserrat"/>
                </a:rPr>
                <a:t>mất</a:t>
              </a:r>
              <a:r>
                <a:rPr lang="en-US" sz="2232" dirty="0">
                  <a:solidFill>
                    <a:srgbClr val="16214B"/>
                  </a:solidFill>
                  <a:latin typeface="Montserrat"/>
                </a:rPr>
                <a:t> </a:t>
              </a:r>
              <a:r>
                <a:rPr lang="en-US" sz="2232" dirty="0" err="1">
                  <a:solidFill>
                    <a:srgbClr val="16214B"/>
                  </a:solidFill>
                  <a:latin typeface="Montserrat"/>
                </a:rPr>
                <a:t>kiểm</a:t>
              </a:r>
              <a:r>
                <a:rPr lang="en-US" sz="2232" dirty="0">
                  <a:solidFill>
                    <a:srgbClr val="16214B"/>
                  </a:solidFill>
                  <a:latin typeface="Montserrat"/>
                </a:rPr>
                <a:t> </a:t>
              </a:r>
              <a:r>
                <a:rPr lang="en-US" sz="2232" dirty="0" err="1">
                  <a:solidFill>
                    <a:srgbClr val="16214B"/>
                  </a:solidFill>
                  <a:latin typeface="Montserrat"/>
                </a:rPr>
                <a:t>soát</a:t>
              </a:r>
              <a:r>
                <a:rPr lang="en-US" sz="2232" dirty="0">
                  <a:solidFill>
                    <a:srgbClr val="16214B"/>
                  </a:solidFill>
                  <a:latin typeface="Montserrat"/>
                </a:rPr>
                <a:t>.</a:t>
              </a:r>
            </a:p>
            <a:p>
              <a:pPr>
                <a:lnSpc>
                  <a:spcPts val="3349"/>
                </a:lnSpc>
              </a:pPr>
              <a:r>
                <a:rPr lang="en-US" sz="2676" dirty="0">
                  <a:solidFill>
                    <a:srgbClr val="16214B"/>
                  </a:solidFill>
                  <a:latin typeface="Arimo"/>
                </a:rPr>
                <a:t> </a:t>
              </a:r>
              <a:r>
                <a:rPr lang="en-US" sz="2000" dirty="0" err="1">
                  <a:solidFill>
                    <a:srgbClr val="16214B"/>
                  </a:solidFill>
                  <a:latin typeface="Montserrat" panose="020B0604020202020204" charset="0"/>
                </a:rPr>
                <a:t>Khi</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xe</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có</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phanh</a:t>
              </a:r>
              <a:r>
                <a:rPr lang="en-US" sz="2000" dirty="0">
                  <a:solidFill>
                    <a:srgbClr val="16214B"/>
                  </a:solidFill>
                  <a:latin typeface="Montserrat" panose="020B0604020202020204" charset="0"/>
                </a:rPr>
                <a:t> ABS </a:t>
              </a:r>
              <a:r>
                <a:rPr lang="en-US" sz="2000" dirty="0" err="1">
                  <a:solidFill>
                    <a:srgbClr val="16214B"/>
                  </a:solidFill>
                  <a:latin typeface="Montserrat" panose="020B0604020202020204" charset="0"/>
                </a:rPr>
                <a:t>và</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đột</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ngột</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phanh</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hệ</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thống</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sẽ</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ấn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nhả</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phanh</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khoảng</a:t>
              </a:r>
              <a:r>
                <a:rPr lang="en-US" sz="2000" dirty="0">
                  <a:solidFill>
                    <a:srgbClr val="16214B"/>
                  </a:solidFill>
                  <a:latin typeface="Montserrat" panose="020B0604020202020204" charset="0"/>
                </a:rPr>
                <a:t> 15 </a:t>
              </a:r>
              <a:r>
                <a:rPr lang="en-US" sz="2000" dirty="0" err="1">
                  <a:solidFill>
                    <a:srgbClr val="16214B"/>
                  </a:solidFill>
                  <a:latin typeface="Montserrat" panose="020B0604020202020204" charset="0"/>
                </a:rPr>
                <a:t>lần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mỗi</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giây</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thay</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vì</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phanh</a:t>
              </a:r>
              <a:r>
                <a:rPr lang="en-US" sz="2000" dirty="0">
                  <a:solidFill>
                    <a:srgbClr val="16214B"/>
                  </a:solidFill>
                  <a:latin typeface="Montserrat" panose="020B0604020202020204" charset="0"/>
                </a:rPr>
                <a:t> 1 </a:t>
              </a:r>
              <a:r>
                <a:rPr lang="en-US" sz="2000" dirty="0" err="1">
                  <a:solidFill>
                    <a:srgbClr val="16214B"/>
                  </a:solidFill>
                  <a:latin typeface="Montserrat" panose="020B0604020202020204" charset="0"/>
                </a:rPr>
                <a:t>lần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cực</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mạnh</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khiến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xe</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trượt</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mất</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kiểm</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soát</a:t>
              </a:r>
              <a:endParaRPr lang="en-US" sz="2000" dirty="0">
                <a:solidFill>
                  <a:srgbClr val="16214B"/>
                </a:solidFill>
                <a:latin typeface="Montserrat" panose="020B0604020202020204" charset="0"/>
              </a:endParaRPr>
            </a:p>
            <a:p>
              <a:pPr>
                <a:lnSpc>
                  <a:spcPts val="3349"/>
                </a:lnSpc>
              </a:pP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Khi</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xe</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có</a:t>
              </a:r>
              <a:r>
                <a:rPr lang="en-US" sz="2000" dirty="0">
                  <a:solidFill>
                    <a:srgbClr val="16214B"/>
                  </a:solidFill>
                  <a:latin typeface="Montserrat" panose="020B0604020202020204" charset="0"/>
                </a:rPr>
                <a:t> ABS, ECU </a:t>
              </a:r>
              <a:r>
                <a:rPr lang="en-US" sz="2000" dirty="0" err="1">
                  <a:solidFill>
                    <a:srgbClr val="16214B"/>
                  </a:solidFill>
                  <a:latin typeface="Montserrat" panose="020B0604020202020204" charset="0"/>
                </a:rPr>
                <a:t>sẽ</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dựa</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tự</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động</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tính</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toán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vận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tốc</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và</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thao</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tác</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của</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tài</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xế</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để</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đưa</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một</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lực</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phanh</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phù</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hợp</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cho</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mỗi</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bánh</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đảm</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bảo</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tài</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xế</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vẫn</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có</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thể</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kiểm</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soát</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được</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quỹ</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đạo</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của</a:t>
              </a:r>
              <a:r>
                <a:rPr lang="en-US" sz="2000" dirty="0">
                  <a:solidFill>
                    <a:srgbClr val="16214B"/>
                  </a:solidFill>
                  <a:latin typeface="Montserrat" panose="020B0604020202020204" charset="0"/>
                </a:rPr>
                <a:t> </a:t>
              </a:r>
              <a:r>
                <a:rPr lang="en-US" sz="2000" dirty="0" err="1">
                  <a:solidFill>
                    <a:srgbClr val="16214B"/>
                  </a:solidFill>
                  <a:latin typeface="Montserrat" panose="020B0604020202020204" charset="0"/>
                </a:rPr>
                <a:t>xe</a:t>
              </a:r>
              <a:r>
                <a:rPr lang="en-US" sz="2000" dirty="0">
                  <a:solidFill>
                    <a:srgbClr val="16214B"/>
                  </a:solidFill>
                  <a:latin typeface="Montserrat" panose="020B0604020202020204" charset="0"/>
                </a:rPr>
                <a:t>.</a:t>
              </a:r>
            </a:p>
            <a:p>
              <a:pPr>
                <a:lnSpc>
                  <a:spcPts val="3349"/>
                </a:lnSpc>
              </a:pPr>
              <a:endParaRPr lang="en-US" sz="2400" dirty="0">
                <a:solidFill>
                  <a:srgbClr val="16214B"/>
                </a:solidFill>
                <a:latin typeface="Arimo"/>
              </a:endParaRPr>
            </a:p>
          </p:txBody>
        </p:sp>
      </p:grpSp>
      <p:grpSp>
        <p:nvGrpSpPr>
          <p:cNvPr id="8" name="Group 8"/>
          <p:cNvGrpSpPr/>
          <p:nvPr/>
        </p:nvGrpSpPr>
        <p:grpSpPr>
          <a:xfrm>
            <a:off x="12414585" y="2803363"/>
            <a:ext cx="4844715" cy="6015230"/>
            <a:chOff x="0" y="0"/>
            <a:chExt cx="6459620" cy="8020307"/>
          </a:xfrm>
        </p:grpSpPr>
        <p:sp>
          <p:nvSpPr>
            <p:cNvPr id="9" name="AutoShape 9"/>
            <p:cNvSpPr/>
            <p:nvPr/>
          </p:nvSpPr>
          <p:spPr>
            <a:xfrm>
              <a:off x="0" y="0"/>
              <a:ext cx="1044803" cy="144381"/>
            </a:xfrm>
            <a:prstGeom prst="rect">
              <a:avLst/>
            </a:prstGeom>
            <a:solidFill>
              <a:srgbClr val="0C45A6"/>
            </a:solidFill>
          </p:spPr>
        </p:sp>
        <p:sp>
          <p:nvSpPr>
            <p:cNvPr id="10" name="TextBox 10"/>
            <p:cNvSpPr txBox="1"/>
            <p:nvPr/>
          </p:nvSpPr>
          <p:spPr>
            <a:xfrm>
              <a:off x="0" y="535718"/>
              <a:ext cx="6459620" cy="7325990"/>
            </a:xfrm>
            <a:prstGeom prst="rect">
              <a:avLst/>
            </a:prstGeom>
          </p:spPr>
          <p:txBody>
            <a:bodyPr lIns="0" tIns="0" rIns="0" bIns="0" rtlCol="0" anchor="t">
              <a:spAutoFit/>
            </a:bodyPr>
            <a:lstStyle/>
            <a:p>
              <a:pPr>
                <a:lnSpc>
                  <a:spcPts val="3349"/>
                </a:lnSpc>
              </a:pPr>
              <a:r>
                <a:rPr lang="en-US" sz="2232" dirty="0">
                  <a:solidFill>
                    <a:srgbClr val="16214B"/>
                  </a:solidFill>
                  <a:latin typeface="Montserrat"/>
                </a:rPr>
                <a:t> </a:t>
              </a:r>
              <a:r>
                <a:rPr lang="en-US" sz="2232" dirty="0" err="1">
                  <a:solidFill>
                    <a:srgbClr val="16214B"/>
                  </a:solidFill>
                  <a:latin typeface="Montserrat"/>
                </a:rPr>
                <a:t>Cụ</a:t>
              </a:r>
              <a:r>
                <a:rPr lang="en-US" sz="2232" dirty="0">
                  <a:solidFill>
                    <a:srgbClr val="16214B"/>
                  </a:solidFill>
                  <a:latin typeface="Montserrat"/>
                </a:rPr>
                <a:t> </a:t>
              </a:r>
              <a:r>
                <a:rPr lang="en-US" sz="2232" dirty="0" err="1">
                  <a:solidFill>
                    <a:srgbClr val="16214B"/>
                  </a:solidFill>
                  <a:latin typeface="Montserrat"/>
                </a:rPr>
                <a:t>thể</a:t>
              </a:r>
              <a:r>
                <a:rPr lang="en-US" sz="2232" dirty="0">
                  <a:solidFill>
                    <a:srgbClr val="16214B"/>
                  </a:solidFill>
                  <a:latin typeface="Montserrat"/>
                </a:rPr>
                <a:t> </a:t>
              </a:r>
              <a:r>
                <a:rPr lang="en-US" sz="2232" dirty="0" err="1">
                  <a:solidFill>
                    <a:srgbClr val="16214B"/>
                  </a:solidFill>
                  <a:latin typeface="Montserrat"/>
                </a:rPr>
                <a:t>như</a:t>
              </a:r>
              <a:r>
                <a:rPr lang="en-US" sz="2232" dirty="0">
                  <a:solidFill>
                    <a:srgbClr val="16214B"/>
                  </a:solidFill>
                  <a:latin typeface="Montserrat"/>
                </a:rPr>
                <a:t> </a:t>
              </a:r>
              <a:r>
                <a:rPr lang="en-US" sz="2232" dirty="0" err="1">
                  <a:solidFill>
                    <a:srgbClr val="16214B"/>
                  </a:solidFill>
                  <a:latin typeface="Montserrat"/>
                </a:rPr>
                <a:t>sau</a:t>
              </a:r>
              <a:r>
                <a:rPr lang="en-US" sz="2232" dirty="0">
                  <a:solidFill>
                    <a:srgbClr val="16214B"/>
                  </a:solidFill>
                  <a:latin typeface="Montserrat"/>
                </a:rPr>
                <a:t>: </a:t>
              </a:r>
              <a:r>
                <a:rPr lang="en-US" sz="2232" dirty="0" err="1">
                  <a:solidFill>
                    <a:srgbClr val="16214B"/>
                  </a:solidFill>
                  <a:latin typeface="Montserrat"/>
                </a:rPr>
                <a:t>Nếu</a:t>
              </a:r>
              <a:r>
                <a:rPr lang="en-US" sz="2232" dirty="0">
                  <a:solidFill>
                    <a:srgbClr val="16214B"/>
                  </a:solidFill>
                  <a:latin typeface="Montserrat"/>
                </a:rPr>
                <a:t> ECU </a:t>
              </a:r>
              <a:r>
                <a:rPr lang="en-US" sz="2232" dirty="0" err="1">
                  <a:solidFill>
                    <a:srgbClr val="16214B"/>
                  </a:solidFill>
                  <a:latin typeface="Montserrat"/>
                </a:rPr>
                <a:t>nhận</a:t>
              </a:r>
              <a:r>
                <a:rPr lang="en-US" sz="2232" dirty="0">
                  <a:solidFill>
                    <a:srgbClr val="16214B"/>
                  </a:solidFill>
                  <a:latin typeface="Montserrat"/>
                </a:rPr>
                <a:t> </a:t>
              </a:r>
              <a:r>
                <a:rPr lang="en-US" sz="2232" dirty="0" err="1">
                  <a:solidFill>
                    <a:srgbClr val="16214B"/>
                  </a:solidFill>
                  <a:latin typeface="Montserrat"/>
                </a:rPr>
                <a:t>thấy</a:t>
              </a:r>
              <a:r>
                <a:rPr lang="en-US" sz="2232" dirty="0">
                  <a:solidFill>
                    <a:srgbClr val="16214B"/>
                  </a:solidFill>
                  <a:latin typeface="Montserrat"/>
                </a:rPr>
                <a:t> </a:t>
              </a:r>
              <a:r>
                <a:rPr lang="en-US" sz="2232" dirty="0" err="1">
                  <a:solidFill>
                    <a:srgbClr val="16214B"/>
                  </a:solidFill>
                  <a:latin typeface="Montserrat"/>
                </a:rPr>
                <a:t>có</a:t>
              </a:r>
              <a:r>
                <a:rPr lang="en-US" sz="2232" dirty="0">
                  <a:solidFill>
                    <a:srgbClr val="16214B"/>
                  </a:solidFill>
                  <a:latin typeface="Montserrat"/>
                </a:rPr>
                <a:t> </a:t>
              </a:r>
              <a:r>
                <a:rPr lang="en-US" sz="2232" dirty="0" err="1">
                  <a:solidFill>
                    <a:srgbClr val="16214B"/>
                  </a:solidFill>
                  <a:latin typeface="Montserrat"/>
                </a:rPr>
                <a:t>một</a:t>
              </a:r>
              <a:r>
                <a:rPr lang="en-US" sz="2232" dirty="0">
                  <a:solidFill>
                    <a:srgbClr val="16214B"/>
                  </a:solidFill>
                  <a:latin typeface="Montserrat"/>
                </a:rPr>
                <a:t> hay </a:t>
              </a:r>
              <a:r>
                <a:rPr lang="en-US" sz="2232" dirty="0" err="1">
                  <a:solidFill>
                    <a:srgbClr val="16214B"/>
                  </a:solidFill>
                  <a:latin typeface="Montserrat"/>
                </a:rPr>
                <a:t>nhiều</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a:t>
              </a:r>
              <a:r>
                <a:rPr lang="en-US" sz="2232" dirty="0" err="1">
                  <a:solidFill>
                    <a:srgbClr val="16214B"/>
                  </a:solidFill>
                  <a:latin typeface="Montserrat"/>
                </a:rPr>
                <a:t>có</a:t>
              </a:r>
              <a:r>
                <a:rPr lang="en-US" sz="2232" dirty="0">
                  <a:solidFill>
                    <a:srgbClr val="16214B"/>
                  </a:solidFill>
                  <a:latin typeface="Montserrat"/>
                </a:rPr>
                <a:t> </a:t>
              </a:r>
              <a:r>
                <a:rPr lang="en-US" sz="2232" dirty="0" err="1">
                  <a:solidFill>
                    <a:srgbClr val="16214B"/>
                  </a:solidFill>
                  <a:latin typeface="Montserrat"/>
                </a:rPr>
                <a:t>tốc</a:t>
              </a:r>
              <a:r>
                <a:rPr lang="en-US" sz="2232" dirty="0">
                  <a:solidFill>
                    <a:srgbClr val="16214B"/>
                  </a:solidFill>
                  <a:latin typeface="Montserrat"/>
                </a:rPr>
                <a:t> </a:t>
              </a:r>
              <a:r>
                <a:rPr lang="en-US" sz="2232" dirty="0" err="1">
                  <a:solidFill>
                    <a:srgbClr val="16214B"/>
                  </a:solidFill>
                  <a:latin typeface="Montserrat"/>
                </a:rPr>
                <a:t>độ</a:t>
              </a:r>
              <a:r>
                <a:rPr lang="en-US" sz="2232" dirty="0">
                  <a:solidFill>
                    <a:srgbClr val="16214B"/>
                  </a:solidFill>
                  <a:latin typeface="Montserrat"/>
                </a:rPr>
                <a:t> </a:t>
              </a:r>
              <a:r>
                <a:rPr lang="en-US" sz="2232" dirty="0" err="1">
                  <a:solidFill>
                    <a:srgbClr val="16214B"/>
                  </a:solidFill>
                  <a:latin typeface="Montserrat"/>
                </a:rPr>
                <a:t>chậm</a:t>
              </a:r>
              <a:r>
                <a:rPr lang="en-US" sz="2232" dirty="0">
                  <a:solidFill>
                    <a:srgbClr val="16214B"/>
                  </a:solidFill>
                  <a:latin typeface="Montserrat"/>
                </a:rPr>
                <a:t> </a:t>
              </a:r>
              <a:r>
                <a:rPr lang="en-US" sz="2232" dirty="0" err="1">
                  <a:solidFill>
                    <a:srgbClr val="16214B"/>
                  </a:solidFill>
                  <a:latin typeface="Montserrat"/>
                </a:rPr>
                <a:t>hơn</a:t>
              </a:r>
              <a:r>
                <a:rPr lang="en-US" sz="2232" dirty="0">
                  <a:solidFill>
                    <a:srgbClr val="16214B"/>
                  </a:solidFill>
                  <a:latin typeface="Montserrat"/>
                </a:rPr>
                <a:t> </a:t>
              </a:r>
              <a:r>
                <a:rPr lang="en-US" sz="2232" dirty="0" err="1">
                  <a:solidFill>
                    <a:srgbClr val="16214B"/>
                  </a:solidFill>
                  <a:latin typeface="Montserrat"/>
                </a:rPr>
                <a:t>mức</a:t>
              </a:r>
              <a:r>
                <a:rPr lang="en-US" sz="2232" dirty="0">
                  <a:solidFill>
                    <a:srgbClr val="16214B"/>
                  </a:solidFill>
                  <a:latin typeface="Montserrat"/>
                </a:rPr>
                <a:t> </a:t>
              </a:r>
              <a:r>
                <a:rPr lang="en-US" sz="2232" dirty="0" err="1">
                  <a:solidFill>
                    <a:srgbClr val="16214B"/>
                  </a:solidFill>
                  <a:latin typeface="Montserrat"/>
                </a:rPr>
                <a:t>quy</a:t>
              </a:r>
              <a:r>
                <a:rPr lang="en-US" sz="2232" dirty="0">
                  <a:solidFill>
                    <a:srgbClr val="16214B"/>
                  </a:solidFill>
                  <a:latin typeface="Montserrat"/>
                </a:rPr>
                <a:t> </a:t>
              </a:r>
              <a:r>
                <a:rPr lang="en-US" sz="2232" dirty="0" err="1">
                  <a:solidFill>
                    <a:srgbClr val="16214B"/>
                  </a:solidFill>
                  <a:latin typeface="Montserrat"/>
                </a:rPr>
                <a:t>định</a:t>
              </a:r>
              <a:r>
                <a:rPr lang="en-US" sz="2232" dirty="0">
                  <a:solidFill>
                    <a:srgbClr val="16214B"/>
                  </a:solidFill>
                  <a:latin typeface="Montserrat"/>
                </a:rPr>
                <a:t> </a:t>
              </a:r>
              <a:r>
                <a:rPr lang="en-US" sz="2232" dirty="0" err="1">
                  <a:solidFill>
                    <a:srgbClr val="16214B"/>
                  </a:solidFill>
                  <a:latin typeface="Montserrat"/>
                </a:rPr>
                <a:t>nào</a:t>
              </a:r>
              <a:r>
                <a:rPr lang="en-US" sz="2232" dirty="0">
                  <a:solidFill>
                    <a:srgbClr val="16214B"/>
                  </a:solidFill>
                  <a:latin typeface="Montserrat"/>
                </a:rPr>
                <a:t> </a:t>
              </a:r>
              <a:r>
                <a:rPr lang="en-US" sz="2232" dirty="0" err="1">
                  <a:solidFill>
                    <a:srgbClr val="16214B"/>
                  </a:solidFill>
                  <a:latin typeface="Montserrat"/>
                </a:rPr>
                <a:t>đó</a:t>
              </a:r>
              <a:r>
                <a:rPr lang="en-US" sz="2232" dirty="0">
                  <a:solidFill>
                    <a:srgbClr val="16214B"/>
                  </a:solidFill>
                  <a:latin typeface="Montserrat"/>
                </a:rPr>
                <a:t> so </a:t>
              </a:r>
              <a:r>
                <a:rPr lang="en-US" sz="2232" dirty="0" err="1">
                  <a:solidFill>
                    <a:srgbClr val="16214B"/>
                  </a:solidFill>
                  <a:latin typeface="Montserrat"/>
                </a:rPr>
                <a:t>với</a:t>
              </a:r>
              <a:r>
                <a:rPr lang="en-US" sz="2232" dirty="0">
                  <a:solidFill>
                    <a:srgbClr val="16214B"/>
                  </a:solidFill>
                  <a:latin typeface="Montserrat"/>
                </a:rPr>
                <a:t> </a:t>
              </a:r>
              <a:r>
                <a:rPr lang="en-US" sz="2232" dirty="0" err="1">
                  <a:solidFill>
                    <a:srgbClr val="16214B"/>
                  </a:solidFill>
                  <a:latin typeface="Montserrat"/>
                </a:rPr>
                <a:t>các</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a:t>
              </a:r>
              <a:r>
                <a:rPr lang="en-US" sz="2232" dirty="0" err="1">
                  <a:solidFill>
                    <a:srgbClr val="16214B"/>
                  </a:solidFill>
                  <a:latin typeface="Montserrat"/>
                </a:rPr>
                <a:t>còn</a:t>
              </a:r>
              <a:r>
                <a:rPr lang="en-US" sz="2232" dirty="0">
                  <a:solidFill>
                    <a:srgbClr val="16214B"/>
                  </a:solidFill>
                  <a:latin typeface="Montserrat"/>
                </a:rPr>
                <a:t> </a:t>
              </a:r>
              <a:r>
                <a:rPr lang="en-US" sz="2232" dirty="0" err="1">
                  <a:solidFill>
                    <a:srgbClr val="16214B"/>
                  </a:solidFill>
                  <a:latin typeface="Montserrat"/>
                </a:rPr>
                <a:t>lại</a:t>
              </a:r>
              <a:r>
                <a:rPr lang="en-US" sz="2232" dirty="0">
                  <a:solidFill>
                    <a:srgbClr val="16214B"/>
                  </a:solidFill>
                  <a:latin typeface="Montserrat"/>
                </a:rPr>
                <a:t>. </a:t>
              </a:r>
              <a:r>
                <a:rPr lang="en-US" sz="2232" dirty="0" err="1">
                  <a:solidFill>
                    <a:srgbClr val="16214B"/>
                  </a:solidFill>
                  <a:latin typeface="Montserrat"/>
                </a:rPr>
                <a:t>Lúc</a:t>
              </a:r>
              <a:r>
                <a:rPr lang="en-US" sz="2232" dirty="0">
                  <a:solidFill>
                    <a:srgbClr val="16214B"/>
                  </a:solidFill>
                  <a:latin typeface="Montserrat"/>
                </a:rPr>
                <a:t> </a:t>
              </a:r>
              <a:r>
                <a:rPr lang="en-US" sz="2232" dirty="0" err="1">
                  <a:solidFill>
                    <a:srgbClr val="16214B"/>
                  </a:solidFill>
                  <a:latin typeface="Montserrat"/>
                </a:rPr>
                <a:t>này</a:t>
              </a:r>
              <a:r>
                <a:rPr lang="en-US" sz="2232" dirty="0">
                  <a:solidFill>
                    <a:srgbClr val="16214B"/>
                  </a:solidFill>
                  <a:latin typeface="Montserrat"/>
                </a:rPr>
                <a:t>, </a:t>
              </a:r>
              <a:r>
                <a:rPr lang="en-US" sz="2232" dirty="0" err="1">
                  <a:solidFill>
                    <a:srgbClr val="16214B"/>
                  </a:solidFill>
                  <a:latin typeface="Montserrat"/>
                </a:rPr>
                <a:t>thông</a:t>
              </a:r>
              <a:r>
                <a:rPr lang="en-US" sz="2232" dirty="0">
                  <a:solidFill>
                    <a:srgbClr val="16214B"/>
                  </a:solidFill>
                  <a:latin typeface="Montserrat"/>
                </a:rPr>
                <a:t> qua </a:t>
              </a:r>
              <a:r>
                <a:rPr lang="en-US" sz="2232" dirty="0" err="1">
                  <a:solidFill>
                    <a:srgbClr val="16214B"/>
                  </a:solidFill>
                  <a:latin typeface="Montserrat"/>
                </a:rPr>
                <a:t>bơm</a:t>
              </a:r>
              <a:r>
                <a:rPr lang="en-US" sz="2232" dirty="0">
                  <a:solidFill>
                    <a:srgbClr val="16214B"/>
                  </a:solidFill>
                  <a:latin typeface="Montserrat"/>
                </a:rPr>
                <a:t> </a:t>
              </a:r>
              <a:r>
                <a:rPr lang="en-US" sz="2232" dirty="0" err="1">
                  <a:solidFill>
                    <a:srgbClr val="16214B"/>
                  </a:solidFill>
                  <a:latin typeface="Montserrat"/>
                </a:rPr>
                <a:t>và</a:t>
              </a:r>
              <a:r>
                <a:rPr lang="en-US" sz="2232" dirty="0">
                  <a:solidFill>
                    <a:srgbClr val="16214B"/>
                  </a:solidFill>
                  <a:latin typeface="Montserrat"/>
                </a:rPr>
                <a:t> van </a:t>
              </a:r>
              <a:r>
                <a:rPr lang="en-US" sz="2232" dirty="0" err="1">
                  <a:solidFill>
                    <a:srgbClr val="16214B"/>
                  </a:solidFill>
                  <a:latin typeface="Montserrat"/>
                </a:rPr>
                <a:t>thủy</a:t>
              </a:r>
              <a:r>
                <a:rPr lang="en-US" sz="2232" dirty="0">
                  <a:solidFill>
                    <a:srgbClr val="16214B"/>
                  </a:solidFill>
                  <a:latin typeface="Montserrat"/>
                </a:rPr>
                <a:t> </a:t>
              </a:r>
              <a:r>
                <a:rPr lang="en-US" sz="2232" dirty="0" err="1">
                  <a:solidFill>
                    <a:srgbClr val="16214B"/>
                  </a:solidFill>
                  <a:latin typeface="Montserrat"/>
                </a:rPr>
                <a:t>lực</a:t>
              </a:r>
              <a:r>
                <a:rPr lang="en-US" sz="2232" dirty="0">
                  <a:solidFill>
                    <a:srgbClr val="16214B"/>
                  </a:solidFill>
                  <a:latin typeface="Montserrat"/>
                </a:rPr>
                <a:t>, ABS </a:t>
              </a:r>
              <a:r>
                <a:rPr lang="en-US" sz="2232" dirty="0" err="1">
                  <a:solidFill>
                    <a:srgbClr val="16214B"/>
                  </a:solidFill>
                  <a:latin typeface="Montserrat"/>
                </a:rPr>
                <a:t>tự</a:t>
              </a:r>
              <a:r>
                <a:rPr lang="en-US" sz="2232" dirty="0">
                  <a:solidFill>
                    <a:srgbClr val="16214B"/>
                  </a:solidFill>
                  <a:latin typeface="Montserrat"/>
                </a:rPr>
                <a:t> </a:t>
              </a:r>
              <a:r>
                <a:rPr lang="en-US" sz="2232" dirty="0" err="1">
                  <a:solidFill>
                    <a:srgbClr val="16214B"/>
                  </a:solidFill>
                  <a:latin typeface="Montserrat"/>
                </a:rPr>
                <a:t>động</a:t>
              </a:r>
              <a:r>
                <a:rPr lang="en-US" sz="2232" dirty="0">
                  <a:solidFill>
                    <a:srgbClr val="16214B"/>
                  </a:solidFill>
                  <a:latin typeface="Montserrat"/>
                </a:rPr>
                <a:t> </a:t>
              </a:r>
              <a:r>
                <a:rPr lang="en-US" sz="2232" dirty="0" err="1">
                  <a:solidFill>
                    <a:srgbClr val="16214B"/>
                  </a:solidFill>
                  <a:latin typeface="Montserrat"/>
                </a:rPr>
                <a:t>giảm</a:t>
              </a:r>
              <a:r>
                <a:rPr lang="en-US" sz="2232" dirty="0">
                  <a:solidFill>
                    <a:srgbClr val="16214B"/>
                  </a:solidFill>
                  <a:latin typeface="Montserrat"/>
                </a:rPr>
                <a:t> </a:t>
              </a:r>
              <a:r>
                <a:rPr lang="en-US" sz="2232" dirty="0" err="1">
                  <a:solidFill>
                    <a:srgbClr val="16214B"/>
                  </a:solidFill>
                  <a:latin typeface="Montserrat"/>
                </a:rPr>
                <a:t>áp</a:t>
              </a:r>
              <a:r>
                <a:rPr lang="en-US" sz="2232" dirty="0">
                  <a:solidFill>
                    <a:srgbClr val="16214B"/>
                  </a:solidFill>
                  <a:latin typeface="Montserrat"/>
                </a:rPr>
                <a:t> </a:t>
              </a:r>
              <a:r>
                <a:rPr lang="en-US" sz="2232" dirty="0" err="1">
                  <a:solidFill>
                    <a:srgbClr val="16214B"/>
                  </a:solidFill>
                  <a:latin typeface="Montserrat"/>
                </a:rPr>
                <a:t>suất</a:t>
              </a:r>
              <a:r>
                <a:rPr lang="en-US" sz="2232" dirty="0">
                  <a:solidFill>
                    <a:srgbClr val="16214B"/>
                  </a:solidFill>
                  <a:latin typeface="Montserrat"/>
                </a:rPr>
                <a:t> </a:t>
              </a:r>
              <a:r>
                <a:rPr lang="en-US" sz="2232" dirty="0" err="1">
                  <a:solidFill>
                    <a:srgbClr val="16214B"/>
                  </a:solidFill>
                  <a:latin typeface="Montserrat"/>
                </a:rPr>
                <a:t>tác</a:t>
              </a:r>
              <a:r>
                <a:rPr lang="en-US" sz="2232" dirty="0">
                  <a:solidFill>
                    <a:srgbClr val="16214B"/>
                  </a:solidFill>
                  <a:latin typeface="Montserrat"/>
                </a:rPr>
                <a:t> </a:t>
              </a:r>
              <a:r>
                <a:rPr lang="en-US" sz="2232" dirty="0" err="1">
                  <a:solidFill>
                    <a:srgbClr val="16214B"/>
                  </a:solidFill>
                  <a:latin typeface="Montserrat"/>
                </a:rPr>
                <a:t>động</a:t>
              </a:r>
              <a:r>
                <a:rPr lang="en-US" sz="2232" dirty="0">
                  <a:solidFill>
                    <a:srgbClr val="16214B"/>
                  </a:solidFill>
                  <a:latin typeface="Montserrat"/>
                </a:rPr>
                <a:t> </a:t>
              </a:r>
              <a:r>
                <a:rPr lang="en-US" sz="2232" dirty="0" err="1">
                  <a:solidFill>
                    <a:srgbClr val="16214B"/>
                  </a:solidFill>
                  <a:latin typeface="Montserrat"/>
                </a:rPr>
                <a:t>lên</a:t>
              </a:r>
              <a:r>
                <a:rPr lang="en-US" sz="2232" dirty="0">
                  <a:solidFill>
                    <a:srgbClr val="16214B"/>
                  </a:solidFill>
                  <a:latin typeface="Montserrat"/>
                </a:rPr>
                <a:t> </a:t>
              </a:r>
              <a:r>
                <a:rPr lang="en-US" sz="2232" dirty="0" err="1">
                  <a:solidFill>
                    <a:srgbClr val="16214B"/>
                  </a:solidFill>
                  <a:latin typeface="Montserrat"/>
                </a:rPr>
                <a:t>đĩa</a:t>
              </a:r>
              <a:r>
                <a:rPr lang="en-US" sz="2232" dirty="0">
                  <a:solidFill>
                    <a:srgbClr val="16214B"/>
                  </a:solidFill>
                  <a:latin typeface="Montserrat"/>
                </a:rPr>
                <a:t> (</a:t>
              </a:r>
              <a:r>
                <a:rPr lang="en-US" sz="2232" dirty="0" err="1">
                  <a:solidFill>
                    <a:srgbClr val="16214B"/>
                  </a:solidFill>
                  <a:latin typeface="Montserrat"/>
                </a:rPr>
                <a:t>đây</a:t>
              </a:r>
              <a:r>
                <a:rPr lang="en-US" sz="2232" dirty="0">
                  <a:solidFill>
                    <a:srgbClr val="16214B"/>
                  </a:solidFill>
                  <a:latin typeface="Montserrat"/>
                </a:rPr>
                <a:t> </a:t>
              </a:r>
              <a:r>
                <a:rPr lang="en-US" sz="2232" dirty="0" err="1">
                  <a:solidFill>
                    <a:srgbClr val="16214B"/>
                  </a:solidFill>
                  <a:latin typeface="Montserrat"/>
                </a:rPr>
                <a:t>là</a:t>
              </a:r>
              <a:r>
                <a:rPr lang="en-US" sz="2232" dirty="0">
                  <a:solidFill>
                    <a:srgbClr val="16214B"/>
                  </a:solidFill>
                  <a:latin typeface="Montserrat"/>
                </a:rPr>
                <a:t> </a:t>
              </a:r>
              <a:r>
                <a:rPr lang="en-US" sz="2232" dirty="0" err="1">
                  <a:solidFill>
                    <a:srgbClr val="16214B"/>
                  </a:solidFill>
                  <a:latin typeface="Montserrat"/>
                </a:rPr>
                <a:t>quá</a:t>
              </a:r>
              <a:r>
                <a:rPr lang="en-US" sz="2232" dirty="0">
                  <a:solidFill>
                    <a:srgbClr val="16214B"/>
                  </a:solidFill>
                  <a:latin typeface="Montserrat"/>
                </a:rPr>
                <a:t> </a:t>
              </a:r>
              <a:r>
                <a:rPr lang="en-US" sz="2232" dirty="0" err="1">
                  <a:solidFill>
                    <a:srgbClr val="16214B"/>
                  </a:solidFill>
                  <a:latin typeface="Montserrat"/>
                </a:rPr>
                <a:t>trình</a:t>
              </a:r>
              <a:r>
                <a:rPr lang="en-US" sz="2232" dirty="0">
                  <a:solidFill>
                    <a:srgbClr val="16214B"/>
                  </a:solidFill>
                  <a:latin typeface="Montserrat"/>
                </a:rPr>
                <a:t> </a:t>
              </a:r>
              <a:r>
                <a:rPr lang="en-US" sz="2232" dirty="0" err="1">
                  <a:solidFill>
                    <a:srgbClr val="16214B"/>
                  </a:solidFill>
                  <a:latin typeface="Montserrat"/>
                </a:rPr>
                <a:t>nhả</a:t>
              </a:r>
              <a:r>
                <a:rPr lang="en-US" sz="2232" dirty="0">
                  <a:solidFill>
                    <a:srgbClr val="16214B"/>
                  </a:solidFill>
                  <a:latin typeface="Montserrat"/>
                </a:rPr>
                <a:t>), </a:t>
              </a:r>
              <a:r>
                <a:rPr lang="en-US" sz="2232" dirty="0" err="1">
                  <a:solidFill>
                    <a:srgbClr val="16214B"/>
                  </a:solidFill>
                  <a:latin typeface="Montserrat"/>
                </a:rPr>
                <a:t>giúp</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a:t>
              </a:r>
              <a:r>
                <a:rPr lang="en-US" sz="2232" dirty="0" err="1">
                  <a:solidFill>
                    <a:srgbClr val="16214B"/>
                  </a:solidFill>
                  <a:latin typeface="Montserrat"/>
                </a:rPr>
                <a:t>xe</a:t>
              </a:r>
              <a:r>
                <a:rPr lang="en-US" sz="2232" dirty="0">
                  <a:solidFill>
                    <a:srgbClr val="16214B"/>
                  </a:solidFill>
                  <a:latin typeface="Montserrat"/>
                </a:rPr>
                <a:t> </a:t>
              </a:r>
              <a:r>
                <a:rPr lang="en-US" sz="2232" dirty="0" err="1">
                  <a:solidFill>
                    <a:srgbClr val="16214B"/>
                  </a:solidFill>
                  <a:latin typeface="Montserrat"/>
                </a:rPr>
                <a:t>không</a:t>
              </a:r>
              <a:r>
                <a:rPr lang="en-US" sz="2232" dirty="0">
                  <a:solidFill>
                    <a:srgbClr val="16214B"/>
                  </a:solidFill>
                  <a:latin typeface="Montserrat"/>
                </a:rPr>
                <a:t> </a:t>
              </a:r>
              <a:r>
                <a:rPr lang="en-US" sz="2232" dirty="0" err="1">
                  <a:solidFill>
                    <a:srgbClr val="16214B"/>
                  </a:solidFill>
                  <a:latin typeface="Montserrat"/>
                </a:rPr>
                <a:t>bị</a:t>
              </a:r>
              <a:r>
                <a:rPr lang="en-US" sz="2232" dirty="0">
                  <a:solidFill>
                    <a:srgbClr val="16214B"/>
                  </a:solidFill>
                  <a:latin typeface="Montserrat"/>
                </a:rPr>
                <a:t> </a:t>
              </a:r>
              <a:r>
                <a:rPr lang="en-US" sz="2232" dirty="0" err="1">
                  <a:solidFill>
                    <a:srgbClr val="16214B"/>
                  </a:solidFill>
                  <a:latin typeface="Montserrat"/>
                </a:rPr>
                <a:t>bó</a:t>
              </a:r>
              <a:r>
                <a:rPr lang="en-US" sz="2232" dirty="0">
                  <a:solidFill>
                    <a:srgbClr val="16214B"/>
                  </a:solidFill>
                  <a:latin typeface="Montserrat"/>
                </a:rPr>
                <a:t> </a:t>
              </a:r>
              <a:r>
                <a:rPr lang="en-US" sz="2232" dirty="0" err="1">
                  <a:solidFill>
                    <a:srgbClr val="16214B"/>
                  </a:solidFill>
                  <a:latin typeface="Montserrat"/>
                </a:rPr>
                <a:t>cứng</a:t>
              </a:r>
              <a:r>
                <a:rPr lang="en-US" sz="2232" dirty="0">
                  <a:solidFill>
                    <a:srgbClr val="16214B"/>
                  </a:solidFill>
                  <a:latin typeface="Montserrat"/>
                </a:rPr>
                <a:t>. </a:t>
              </a:r>
              <a:r>
                <a:rPr lang="en-US" sz="2232" dirty="0" err="1">
                  <a:solidFill>
                    <a:srgbClr val="16214B"/>
                  </a:solidFill>
                  <a:latin typeface="Montserrat"/>
                </a:rPr>
                <a:t>Tương</a:t>
              </a:r>
              <a:r>
                <a:rPr lang="en-US" sz="2232" dirty="0">
                  <a:solidFill>
                    <a:srgbClr val="16214B"/>
                  </a:solidFill>
                  <a:latin typeface="Montserrat"/>
                </a:rPr>
                <a:t> </a:t>
              </a:r>
              <a:r>
                <a:rPr lang="en-US" sz="2232" dirty="0" err="1">
                  <a:solidFill>
                    <a:srgbClr val="16214B"/>
                  </a:solidFill>
                  <a:latin typeface="Montserrat"/>
                </a:rPr>
                <a:t>tự</a:t>
              </a:r>
              <a:r>
                <a:rPr lang="en-US" sz="2232" dirty="0">
                  <a:solidFill>
                    <a:srgbClr val="16214B"/>
                  </a:solidFill>
                  <a:latin typeface="Montserrat"/>
                </a:rPr>
                <a:t>, </a:t>
              </a:r>
              <a:r>
                <a:rPr lang="en-US" sz="2232" dirty="0" err="1">
                  <a:solidFill>
                    <a:srgbClr val="16214B"/>
                  </a:solidFill>
                  <a:latin typeface="Montserrat"/>
                </a:rPr>
                <a:t>nếu</a:t>
              </a:r>
              <a:r>
                <a:rPr lang="en-US" sz="2232" dirty="0">
                  <a:solidFill>
                    <a:srgbClr val="16214B"/>
                  </a:solidFill>
                  <a:latin typeface="Montserrat"/>
                </a:rPr>
                <a:t> </a:t>
              </a:r>
              <a:r>
                <a:rPr lang="en-US" sz="2232" dirty="0" err="1">
                  <a:solidFill>
                    <a:srgbClr val="16214B"/>
                  </a:solidFill>
                  <a:latin typeface="Montserrat"/>
                </a:rPr>
                <a:t>một</a:t>
              </a:r>
              <a:r>
                <a:rPr lang="en-US" sz="2232" dirty="0">
                  <a:solidFill>
                    <a:srgbClr val="16214B"/>
                  </a:solidFill>
                  <a:latin typeface="Montserrat"/>
                </a:rPr>
                <a:t> </a:t>
              </a:r>
              <a:r>
                <a:rPr lang="en-US" sz="2232" dirty="0" err="1">
                  <a:solidFill>
                    <a:srgbClr val="16214B"/>
                  </a:solidFill>
                  <a:latin typeface="Montserrat"/>
                </a:rPr>
                <a:t>trong</a:t>
              </a:r>
              <a:r>
                <a:rPr lang="en-US" sz="2232" dirty="0">
                  <a:solidFill>
                    <a:srgbClr val="16214B"/>
                  </a:solidFill>
                  <a:latin typeface="Montserrat"/>
                </a:rPr>
                <a:t> </a:t>
              </a:r>
              <a:r>
                <a:rPr lang="en-US" sz="2232" dirty="0" err="1">
                  <a:solidFill>
                    <a:srgbClr val="16214B"/>
                  </a:solidFill>
                  <a:latin typeface="Montserrat"/>
                </a:rPr>
                <a:t>các</a:t>
              </a:r>
              <a:r>
                <a:rPr lang="en-US" sz="2232" dirty="0">
                  <a:solidFill>
                    <a:srgbClr val="16214B"/>
                  </a:solidFill>
                  <a:latin typeface="Montserrat"/>
                </a:rPr>
                <a:t> </a:t>
              </a:r>
              <a:r>
                <a:rPr lang="en-US" sz="2232" dirty="0" err="1">
                  <a:solidFill>
                    <a:srgbClr val="16214B"/>
                  </a:solidFill>
                  <a:latin typeface="Montserrat"/>
                </a:rPr>
                <a:t>bánh</a:t>
              </a:r>
              <a:r>
                <a:rPr lang="en-US" sz="2232" dirty="0">
                  <a:solidFill>
                    <a:srgbClr val="16214B"/>
                  </a:solidFill>
                  <a:latin typeface="Montserrat"/>
                </a:rPr>
                <a:t> quay </a:t>
              </a:r>
              <a:r>
                <a:rPr lang="en-US" sz="2232" dirty="0" err="1">
                  <a:solidFill>
                    <a:srgbClr val="16214B"/>
                  </a:solidFill>
                  <a:latin typeface="Montserrat"/>
                </a:rPr>
                <a:t>quá</a:t>
              </a:r>
              <a:r>
                <a:rPr lang="en-US" sz="2232" dirty="0">
                  <a:solidFill>
                    <a:srgbClr val="16214B"/>
                  </a:solidFill>
                  <a:latin typeface="Montserrat"/>
                </a:rPr>
                <a:t> </a:t>
              </a:r>
              <a:r>
                <a:rPr lang="en-US" sz="2232" dirty="0" err="1">
                  <a:solidFill>
                    <a:srgbClr val="16214B"/>
                  </a:solidFill>
                  <a:latin typeface="Montserrat"/>
                </a:rPr>
                <a:t>nhanh</a:t>
              </a:r>
              <a:r>
                <a:rPr lang="en-US" sz="2232" dirty="0">
                  <a:solidFill>
                    <a:srgbClr val="16214B"/>
                  </a:solidFill>
                  <a:latin typeface="Montserrat"/>
                </a:rPr>
                <a:t>, </a:t>
              </a:r>
              <a:r>
                <a:rPr lang="en-US" sz="2232" dirty="0" err="1">
                  <a:solidFill>
                    <a:srgbClr val="16214B"/>
                  </a:solidFill>
                  <a:latin typeface="Montserrat"/>
                </a:rPr>
                <a:t>máy</a:t>
              </a:r>
              <a:r>
                <a:rPr lang="en-US" sz="2232" dirty="0">
                  <a:solidFill>
                    <a:srgbClr val="16214B"/>
                  </a:solidFill>
                  <a:latin typeface="Montserrat"/>
                </a:rPr>
                <a:t> </a:t>
              </a:r>
              <a:r>
                <a:rPr lang="en-US" sz="2232" dirty="0" err="1">
                  <a:solidFill>
                    <a:srgbClr val="16214B"/>
                  </a:solidFill>
                  <a:latin typeface="Montserrat"/>
                </a:rPr>
                <a:t>tính</a:t>
              </a:r>
              <a:r>
                <a:rPr lang="en-US" sz="2232" dirty="0">
                  <a:solidFill>
                    <a:srgbClr val="16214B"/>
                  </a:solidFill>
                  <a:latin typeface="Montserrat"/>
                </a:rPr>
                <a:t> </a:t>
              </a:r>
              <a:r>
                <a:rPr lang="en-US" sz="2232" dirty="0" err="1">
                  <a:solidFill>
                    <a:srgbClr val="16214B"/>
                  </a:solidFill>
                  <a:latin typeface="Montserrat"/>
                </a:rPr>
                <a:t>cũng</a:t>
              </a:r>
              <a:r>
                <a:rPr lang="en-US" sz="2232" dirty="0">
                  <a:solidFill>
                    <a:srgbClr val="16214B"/>
                  </a:solidFill>
                  <a:latin typeface="Montserrat"/>
                </a:rPr>
                <a:t> </a:t>
              </a:r>
              <a:r>
                <a:rPr lang="en-US" sz="2232" dirty="0" err="1">
                  <a:solidFill>
                    <a:srgbClr val="16214B"/>
                  </a:solidFill>
                  <a:latin typeface="Montserrat"/>
                </a:rPr>
                <a:t>tự</a:t>
              </a:r>
              <a:r>
                <a:rPr lang="en-US" sz="2232" dirty="0">
                  <a:solidFill>
                    <a:srgbClr val="16214B"/>
                  </a:solidFill>
                  <a:latin typeface="Montserrat"/>
                </a:rPr>
                <a:t> </a:t>
              </a:r>
              <a:r>
                <a:rPr lang="en-US" sz="2232" dirty="0" err="1">
                  <a:solidFill>
                    <a:srgbClr val="16214B"/>
                  </a:solidFill>
                  <a:latin typeface="Montserrat"/>
                </a:rPr>
                <a:t>động</a:t>
              </a:r>
              <a:r>
                <a:rPr lang="en-US" sz="2232" dirty="0">
                  <a:solidFill>
                    <a:srgbClr val="16214B"/>
                  </a:solidFill>
                  <a:latin typeface="Montserrat"/>
                </a:rPr>
                <a:t> </a:t>
              </a:r>
              <a:r>
                <a:rPr lang="en-US" sz="2232" dirty="0" err="1">
                  <a:solidFill>
                    <a:srgbClr val="16214B"/>
                  </a:solidFill>
                  <a:latin typeface="Montserrat"/>
                </a:rPr>
                <a:t>tác</a:t>
              </a:r>
              <a:r>
                <a:rPr lang="en-US" sz="2232" dirty="0">
                  <a:solidFill>
                    <a:srgbClr val="16214B"/>
                  </a:solidFill>
                  <a:latin typeface="Montserrat"/>
                </a:rPr>
                <a:t> </a:t>
              </a:r>
              <a:r>
                <a:rPr lang="en-US" sz="2232" dirty="0" err="1">
                  <a:solidFill>
                    <a:srgbClr val="16214B"/>
                  </a:solidFill>
                  <a:latin typeface="Montserrat"/>
                </a:rPr>
                <a:t>động</a:t>
              </a:r>
              <a:r>
                <a:rPr lang="en-US" sz="2232" dirty="0">
                  <a:solidFill>
                    <a:srgbClr val="16214B"/>
                  </a:solidFill>
                  <a:latin typeface="Montserrat"/>
                </a:rPr>
                <a:t> </a:t>
              </a:r>
              <a:r>
                <a:rPr lang="en-US" sz="2232" dirty="0" err="1">
                  <a:solidFill>
                    <a:srgbClr val="16214B"/>
                  </a:solidFill>
                  <a:latin typeface="Montserrat"/>
                </a:rPr>
                <a:t>lực</a:t>
              </a:r>
              <a:r>
                <a:rPr lang="en-US" sz="2232" dirty="0">
                  <a:solidFill>
                    <a:srgbClr val="16214B"/>
                  </a:solidFill>
                  <a:latin typeface="Montserrat"/>
                </a:rPr>
                <a:t> </a:t>
              </a:r>
              <a:r>
                <a:rPr lang="en-US" sz="2232" dirty="0" err="1">
                  <a:solidFill>
                    <a:srgbClr val="16214B"/>
                  </a:solidFill>
                  <a:latin typeface="Montserrat"/>
                </a:rPr>
                <a:t>trở</a:t>
              </a:r>
              <a:r>
                <a:rPr lang="en-US" sz="2232" dirty="0">
                  <a:solidFill>
                    <a:srgbClr val="16214B"/>
                  </a:solidFill>
                  <a:latin typeface="Montserrat"/>
                </a:rPr>
                <a:t> </a:t>
              </a:r>
              <a:r>
                <a:rPr lang="en-US" sz="2232" dirty="0" err="1">
                  <a:solidFill>
                    <a:srgbClr val="16214B"/>
                  </a:solidFill>
                  <a:latin typeface="Montserrat"/>
                </a:rPr>
                <a:t>lại</a:t>
              </a:r>
              <a:r>
                <a:rPr lang="en-US" sz="2232" dirty="0">
                  <a:solidFill>
                    <a:srgbClr val="16214B"/>
                  </a:solidFill>
                  <a:latin typeface="Montserrat"/>
                </a:rPr>
                <a:t>, </a:t>
              </a:r>
              <a:r>
                <a:rPr lang="en-US" sz="2232" dirty="0" err="1">
                  <a:solidFill>
                    <a:srgbClr val="16214B"/>
                  </a:solidFill>
                  <a:latin typeface="Montserrat"/>
                </a:rPr>
                <a:t>đảm</a:t>
              </a:r>
              <a:r>
                <a:rPr lang="en-US" sz="2232" dirty="0">
                  <a:solidFill>
                    <a:srgbClr val="16214B"/>
                  </a:solidFill>
                  <a:latin typeface="Montserrat"/>
                </a:rPr>
                <a:t> </a:t>
              </a:r>
              <a:r>
                <a:rPr lang="en-US" sz="2232" dirty="0" err="1">
                  <a:solidFill>
                    <a:srgbClr val="16214B"/>
                  </a:solidFill>
                  <a:latin typeface="Montserrat"/>
                </a:rPr>
                <a:t>bảo</a:t>
              </a:r>
              <a:r>
                <a:rPr lang="en-US" sz="2232" dirty="0">
                  <a:solidFill>
                    <a:srgbClr val="16214B"/>
                  </a:solidFill>
                  <a:latin typeface="Montserrat"/>
                </a:rPr>
                <a:t> </a:t>
              </a:r>
              <a:r>
                <a:rPr lang="en-US" sz="2232" dirty="0" err="1">
                  <a:solidFill>
                    <a:srgbClr val="16214B"/>
                  </a:solidFill>
                  <a:latin typeface="Montserrat"/>
                </a:rPr>
                <a:t>quá</a:t>
              </a:r>
              <a:r>
                <a:rPr lang="en-US" sz="2232" dirty="0">
                  <a:solidFill>
                    <a:srgbClr val="16214B"/>
                  </a:solidFill>
                  <a:latin typeface="Montserrat"/>
                </a:rPr>
                <a:t> </a:t>
              </a:r>
              <a:r>
                <a:rPr lang="en-US" sz="2232" dirty="0" err="1">
                  <a:solidFill>
                    <a:srgbClr val="16214B"/>
                  </a:solidFill>
                  <a:latin typeface="Montserrat"/>
                </a:rPr>
                <a:t>trình</a:t>
              </a:r>
              <a:r>
                <a:rPr lang="en-US" sz="2232" dirty="0">
                  <a:solidFill>
                    <a:srgbClr val="16214B"/>
                  </a:solidFill>
                  <a:latin typeface="Montserrat"/>
                </a:rPr>
                <a:t> </a:t>
              </a:r>
              <a:r>
                <a:rPr lang="en-US" sz="2232" dirty="0" err="1">
                  <a:solidFill>
                    <a:srgbClr val="16214B"/>
                  </a:solidFill>
                  <a:latin typeface="Montserrat"/>
                </a:rPr>
                <a:t>hãm</a:t>
              </a:r>
              <a:r>
                <a:rPr lang="en-US" sz="2232" dirty="0">
                  <a:solidFill>
                    <a:srgbClr val="16214B"/>
                  </a:solidFill>
                  <a:latin typeface="Montserrat"/>
                </a:rPr>
                <a:t>.</a:t>
              </a:r>
            </a:p>
            <a:p>
              <a:pPr>
                <a:lnSpc>
                  <a:spcPts val="3349"/>
                </a:lnSpc>
              </a:pPr>
              <a:endParaRPr lang="en-US" sz="2232" dirty="0">
                <a:solidFill>
                  <a:srgbClr val="16214B"/>
                </a:solidFill>
                <a:latin typeface="Montserrat"/>
              </a:endParaRPr>
            </a:p>
          </p:txBody>
        </p:sp>
      </p:grpSp>
      <p:sp>
        <p:nvSpPr>
          <p:cNvPr id="11" name="AutoShape 11"/>
          <p:cNvSpPr/>
          <p:nvPr/>
        </p:nvSpPr>
        <p:spPr>
          <a:xfrm>
            <a:off x="0" y="-1986655"/>
            <a:ext cx="18288000" cy="4322252"/>
          </a:xfrm>
          <a:prstGeom prst="rect">
            <a:avLst/>
          </a:prstGeom>
          <a:solidFill>
            <a:srgbClr val="0C45A6"/>
          </a:solidFill>
        </p:spPr>
      </p:sp>
      <p:pic>
        <p:nvPicPr>
          <p:cNvPr id="12" name="Picture 12"/>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xmlns="" r:embed="rId3"/>
              </a:ext>
            </a:extLst>
          </a:blip>
          <a:srcRect b="2127"/>
          <a:stretch>
            <a:fillRect/>
          </a:stretch>
        </p:blipFill>
        <p:spPr>
          <a:xfrm>
            <a:off x="12414585" y="-1212565"/>
            <a:ext cx="5943100" cy="3548161"/>
          </a:xfrm>
          <a:prstGeom prst="rect">
            <a:avLst/>
          </a:prstGeom>
        </p:spPr>
      </p:pic>
      <p:sp>
        <p:nvSpPr>
          <p:cNvPr id="13" name="TextBox 13"/>
          <p:cNvSpPr txBox="1"/>
          <p:nvPr/>
        </p:nvSpPr>
        <p:spPr>
          <a:xfrm>
            <a:off x="1028700" y="480152"/>
            <a:ext cx="12662441" cy="1097096"/>
          </a:xfrm>
          <a:prstGeom prst="rect">
            <a:avLst/>
          </a:prstGeom>
        </p:spPr>
        <p:txBody>
          <a:bodyPr lIns="0" tIns="0" rIns="0" bIns="0" rtlCol="0" anchor="t">
            <a:spAutoFit/>
          </a:bodyPr>
          <a:lstStyle/>
          <a:p>
            <a:pPr>
              <a:lnSpc>
                <a:spcPts val="8640"/>
              </a:lnSpc>
            </a:pPr>
            <a:r>
              <a:rPr lang="en-US" sz="7200">
                <a:solidFill>
                  <a:srgbClr val="FFFFFF"/>
                </a:solidFill>
                <a:latin typeface="Montserrat Semi-Bold"/>
              </a:rPr>
              <a:t>NGUYÊN LÝ HOẠT ĐỘNG</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rgbClr val="FDCF60"/>
        </a:solidFill>
        <a:effectLst/>
      </p:bgPr>
    </p:bg>
    <p:spTree>
      <p:nvGrpSpPr>
        <p:cNvPr id="1" name=""/>
        <p:cNvGrpSpPr/>
        <p:nvPr/>
      </p:nvGrpSpPr>
      <p:grpSpPr>
        <a:xfrm>
          <a:off x="0" y="0"/>
          <a:ext cx="0" cy="0"/>
          <a:chOff x="0" y="0"/>
          <a:chExt cx="0" cy="0"/>
        </a:xfrm>
      </p:grpSpPr>
      <p:sp>
        <p:nvSpPr>
          <p:cNvPr id="2" name="AutoShape 2"/>
          <p:cNvSpPr/>
          <p:nvPr/>
        </p:nvSpPr>
        <p:spPr>
          <a:xfrm>
            <a:off x="1028700" y="2751959"/>
            <a:ext cx="783603" cy="108286"/>
          </a:xfrm>
          <a:prstGeom prst="rect">
            <a:avLst/>
          </a:prstGeom>
          <a:solidFill>
            <a:srgbClr val="0C45A6"/>
          </a:solidFill>
        </p:spPr>
      </p:sp>
      <p:sp>
        <p:nvSpPr>
          <p:cNvPr id="3" name="TextBox 3"/>
          <p:cNvSpPr txBox="1"/>
          <p:nvPr/>
        </p:nvSpPr>
        <p:spPr>
          <a:xfrm>
            <a:off x="1028700" y="3335856"/>
            <a:ext cx="7766698" cy="5129204"/>
          </a:xfrm>
          <a:prstGeom prst="rect">
            <a:avLst/>
          </a:prstGeom>
        </p:spPr>
        <p:txBody>
          <a:bodyPr lIns="0" tIns="0" rIns="0" bIns="0" rtlCol="0" anchor="t">
            <a:spAutoFit/>
          </a:bodyPr>
          <a:lstStyle/>
          <a:p>
            <a:pPr>
              <a:lnSpc>
                <a:spcPts val="2924"/>
              </a:lnSpc>
            </a:pPr>
            <a:r>
              <a:rPr lang="en-US" sz="1949">
                <a:solidFill>
                  <a:srgbClr val="16214B"/>
                </a:solidFill>
                <a:latin typeface="Montserrat"/>
              </a:rPr>
              <a:t>- Khi xe vận hành mặc dù không tác dụng vào chân đạp phanh đồng thời cần phanh tay, nhưng chúng ta vẫn cảm thấy có sự cản trở rất lớn (sờ tang trống bị nóng lên).</a:t>
            </a:r>
          </a:p>
          <a:p>
            <a:pPr>
              <a:lnSpc>
                <a:spcPts val="3169"/>
              </a:lnSpc>
            </a:pPr>
            <a:endParaRPr lang="en-US" sz="1949">
              <a:solidFill>
                <a:srgbClr val="16214B"/>
              </a:solidFill>
              <a:latin typeface="Montserrat"/>
            </a:endParaRPr>
          </a:p>
          <a:p>
            <a:pPr>
              <a:lnSpc>
                <a:spcPts val="3169"/>
              </a:lnSpc>
            </a:pPr>
            <a:endParaRPr lang="en-US" sz="1949">
              <a:solidFill>
                <a:srgbClr val="16214B"/>
              </a:solidFill>
              <a:latin typeface="Montserrat"/>
            </a:endParaRPr>
          </a:p>
          <a:p>
            <a:pPr>
              <a:lnSpc>
                <a:spcPts val="3169"/>
              </a:lnSpc>
            </a:pPr>
            <a:endParaRPr lang="en-US" sz="1949">
              <a:solidFill>
                <a:srgbClr val="16214B"/>
              </a:solidFill>
              <a:latin typeface="Montserrat"/>
            </a:endParaRPr>
          </a:p>
          <a:p>
            <a:pPr>
              <a:lnSpc>
                <a:spcPts val="3169"/>
              </a:lnSpc>
            </a:pPr>
            <a:endParaRPr lang="en-US" sz="1949">
              <a:solidFill>
                <a:srgbClr val="16214B"/>
              </a:solidFill>
              <a:latin typeface="Montserrat"/>
            </a:endParaRPr>
          </a:p>
          <a:p>
            <a:pPr>
              <a:lnSpc>
                <a:spcPts val="3169"/>
              </a:lnSpc>
            </a:pPr>
            <a:r>
              <a:rPr lang="en-US" sz="2112">
                <a:solidFill>
                  <a:srgbClr val="16214B"/>
                </a:solidFill>
                <a:latin typeface="Montserrat"/>
              </a:rPr>
              <a:t>- Phanh xe bị kéo lệch về một bên</a:t>
            </a:r>
          </a:p>
          <a:p>
            <a:pPr>
              <a:lnSpc>
                <a:spcPts val="3169"/>
              </a:lnSpc>
            </a:pPr>
            <a:endParaRPr lang="en-US" sz="2112">
              <a:solidFill>
                <a:srgbClr val="16214B"/>
              </a:solidFill>
              <a:latin typeface="Montserrat"/>
            </a:endParaRPr>
          </a:p>
          <a:p>
            <a:pPr>
              <a:lnSpc>
                <a:spcPts val="3169"/>
              </a:lnSpc>
            </a:pPr>
            <a:endParaRPr lang="en-US" sz="2112">
              <a:solidFill>
                <a:srgbClr val="16214B"/>
              </a:solidFill>
              <a:latin typeface="Montserrat"/>
            </a:endParaRPr>
          </a:p>
          <a:p>
            <a:pPr>
              <a:lnSpc>
                <a:spcPts val="3169"/>
              </a:lnSpc>
            </a:pPr>
            <a:endParaRPr lang="en-US" sz="2112">
              <a:solidFill>
                <a:srgbClr val="16214B"/>
              </a:solidFill>
              <a:latin typeface="Montserrat"/>
            </a:endParaRPr>
          </a:p>
          <a:p>
            <a:pPr>
              <a:lnSpc>
                <a:spcPts val="3169"/>
              </a:lnSpc>
            </a:pPr>
            <a:r>
              <a:rPr lang="en-US" sz="2112">
                <a:solidFill>
                  <a:srgbClr val="16214B"/>
                </a:solidFill>
                <a:latin typeface="Montserrat"/>
              </a:rPr>
              <a:t>- Phanh có tiếng kêu ồn rất khác thường ở cơ cấu phanh</a:t>
            </a:r>
          </a:p>
          <a:p>
            <a:pPr>
              <a:lnSpc>
                <a:spcPts val="3169"/>
              </a:lnSpc>
            </a:pPr>
            <a:endParaRPr lang="en-US" sz="2112">
              <a:solidFill>
                <a:srgbClr val="16214B"/>
              </a:solidFill>
              <a:latin typeface="Montserrat"/>
            </a:endParaRPr>
          </a:p>
        </p:txBody>
      </p:sp>
      <p:sp>
        <p:nvSpPr>
          <p:cNvPr id="4" name="TextBox 4"/>
          <p:cNvSpPr txBox="1"/>
          <p:nvPr/>
        </p:nvSpPr>
        <p:spPr>
          <a:xfrm>
            <a:off x="1028700" y="2169865"/>
            <a:ext cx="3509182" cy="422662"/>
          </a:xfrm>
          <a:prstGeom prst="rect">
            <a:avLst/>
          </a:prstGeom>
        </p:spPr>
        <p:txBody>
          <a:bodyPr lIns="0" tIns="0" rIns="0" bIns="0" rtlCol="0" anchor="t">
            <a:spAutoFit/>
          </a:bodyPr>
          <a:lstStyle/>
          <a:p>
            <a:pPr>
              <a:lnSpc>
                <a:spcPts val="3445"/>
              </a:lnSpc>
              <a:spcBef>
                <a:spcPct val="0"/>
              </a:spcBef>
            </a:pPr>
            <a:r>
              <a:rPr lang="en-US" sz="2461">
                <a:solidFill>
                  <a:srgbClr val="16214B"/>
                </a:solidFill>
                <a:latin typeface="Montserrat"/>
              </a:rPr>
              <a:t>H</a:t>
            </a:r>
            <a:r>
              <a:rPr lang="en-US" sz="2461">
                <a:solidFill>
                  <a:srgbClr val="16214B"/>
                </a:solidFill>
                <a:latin typeface="Montserrat Bold"/>
              </a:rPr>
              <a:t>iện tượng:</a:t>
            </a:r>
          </a:p>
        </p:txBody>
      </p:sp>
      <p:sp>
        <p:nvSpPr>
          <p:cNvPr id="5" name="AutoShape 5"/>
          <p:cNvSpPr/>
          <p:nvPr/>
        </p:nvSpPr>
        <p:spPr>
          <a:xfrm>
            <a:off x="9731226" y="2751959"/>
            <a:ext cx="783603" cy="108286"/>
          </a:xfrm>
          <a:prstGeom prst="rect">
            <a:avLst/>
          </a:prstGeom>
          <a:solidFill>
            <a:srgbClr val="0C45A6"/>
          </a:solidFill>
        </p:spPr>
      </p:sp>
      <p:sp>
        <p:nvSpPr>
          <p:cNvPr id="6" name="TextBox 6"/>
          <p:cNvSpPr txBox="1"/>
          <p:nvPr/>
        </p:nvSpPr>
        <p:spPr>
          <a:xfrm>
            <a:off x="9871505" y="3183839"/>
            <a:ext cx="7032585" cy="6293282"/>
          </a:xfrm>
          <a:prstGeom prst="rect">
            <a:avLst/>
          </a:prstGeom>
        </p:spPr>
        <p:txBody>
          <a:bodyPr lIns="0" tIns="0" rIns="0" bIns="0" rtlCol="0" anchor="t">
            <a:spAutoFit/>
          </a:bodyPr>
          <a:lstStyle/>
          <a:p>
            <a:pPr>
              <a:lnSpc>
                <a:spcPts val="2918"/>
              </a:lnSpc>
            </a:pPr>
            <a:r>
              <a:rPr lang="en-US" sz="1945">
                <a:solidFill>
                  <a:srgbClr val="16214B"/>
                </a:solidFill>
                <a:latin typeface="Montserrat"/>
              </a:rPr>
              <a:t>- Bộ hãm cứng bánh xe (ABS) bị kẹt hỏng. Lò xo hồi vị guốc phanh gãy hỏng, chính vì vậy làm cho má phanh phải luôn tiếp xúc với tang trống hoặc còn lí do khác đó là điều chỉnh sai khe hở má phanh (khe hở quá nhỏ) khiến cho hệ thống không thể hoạt động được bình thường. </a:t>
            </a:r>
          </a:p>
          <a:p>
            <a:pPr>
              <a:lnSpc>
                <a:spcPts val="2918"/>
              </a:lnSpc>
            </a:pPr>
            <a:endParaRPr lang="en-US" sz="1945">
              <a:solidFill>
                <a:srgbClr val="16214B"/>
              </a:solidFill>
              <a:latin typeface="Montserrat"/>
            </a:endParaRPr>
          </a:p>
          <a:p>
            <a:pPr>
              <a:lnSpc>
                <a:spcPts val="2918"/>
              </a:lnSpc>
            </a:pPr>
            <a:r>
              <a:rPr lang="en-US" sz="1945">
                <a:solidFill>
                  <a:srgbClr val="16214B"/>
                </a:solidFill>
                <a:latin typeface="Montserrat"/>
              </a:rPr>
              <a:t>- Bộ hãm phanh cứng bánh xe (ABS) bị kẹt hỏng. Cơ cấu phanh bao gồm má phanh bị mòn nhiều đến đinh tán rồi dẫn tới bề mặt má phanh chai cứng hoặc ổ bi máy mòn vỡ.</a:t>
            </a:r>
          </a:p>
          <a:p>
            <a:pPr>
              <a:lnSpc>
                <a:spcPts val="2918"/>
              </a:lnSpc>
            </a:pPr>
            <a:endParaRPr lang="en-US" sz="1945">
              <a:solidFill>
                <a:srgbClr val="16214B"/>
              </a:solidFill>
              <a:latin typeface="Montserrat"/>
            </a:endParaRPr>
          </a:p>
          <a:p>
            <a:pPr>
              <a:lnSpc>
                <a:spcPts val="2918"/>
              </a:lnSpc>
            </a:pPr>
            <a:r>
              <a:rPr lang="en-US" sz="1945">
                <a:solidFill>
                  <a:srgbClr val="16214B"/>
                </a:solidFill>
                <a:latin typeface="Montserrat"/>
              </a:rPr>
              <a:t>- Bộ hãm phanh cứng bánh xe (ABS) bị kẹt hỏng. Cơ cấu phanh bao gồm má phanh bị mòn nhiều đến đinh tán rồi dẫn tới bề mặt má phanh chai cứng hoặc ổ bi máy mòn vỡ.</a:t>
            </a:r>
          </a:p>
          <a:p>
            <a:pPr>
              <a:lnSpc>
                <a:spcPts val="2918"/>
              </a:lnSpc>
            </a:pPr>
            <a:endParaRPr lang="en-US" sz="1945">
              <a:solidFill>
                <a:srgbClr val="16214B"/>
              </a:solidFill>
              <a:latin typeface="Montserrat"/>
            </a:endParaRPr>
          </a:p>
        </p:txBody>
      </p:sp>
      <p:sp>
        <p:nvSpPr>
          <p:cNvPr id="7" name="TextBox 7"/>
          <p:cNvSpPr txBox="1"/>
          <p:nvPr/>
        </p:nvSpPr>
        <p:spPr>
          <a:xfrm>
            <a:off x="9731226" y="2169865"/>
            <a:ext cx="3509182" cy="422662"/>
          </a:xfrm>
          <a:prstGeom prst="rect">
            <a:avLst/>
          </a:prstGeom>
        </p:spPr>
        <p:txBody>
          <a:bodyPr lIns="0" tIns="0" rIns="0" bIns="0" rtlCol="0" anchor="t">
            <a:spAutoFit/>
          </a:bodyPr>
          <a:lstStyle/>
          <a:p>
            <a:pPr>
              <a:lnSpc>
                <a:spcPts val="3445"/>
              </a:lnSpc>
              <a:spcBef>
                <a:spcPct val="0"/>
              </a:spcBef>
            </a:pPr>
            <a:r>
              <a:rPr lang="en-US" sz="2461">
                <a:solidFill>
                  <a:srgbClr val="16214B"/>
                </a:solidFill>
                <a:latin typeface="Montserrat"/>
              </a:rPr>
              <a:t>Nguyên nhân:</a:t>
            </a:r>
          </a:p>
        </p:txBody>
      </p:sp>
      <p:sp>
        <p:nvSpPr>
          <p:cNvPr id="8" name="TextBox 8"/>
          <p:cNvSpPr txBox="1"/>
          <p:nvPr/>
        </p:nvSpPr>
        <p:spPr>
          <a:xfrm>
            <a:off x="632859" y="430349"/>
            <a:ext cx="15902556" cy="1599623"/>
          </a:xfrm>
          <a:prstGeom prst="rect">
            <a:avLst/>
          </a:prstGeom>
        </p:spPr>
        <p:txBody>
          <a:bodyPr lIns="0" tIns="0" rIns="0" bIns="0" rtlCol="0" anchor="t">
            <a:spAutoFit/>
          </a:bodyPr>
          <a:lstStyle/>
          <a:p>
            <a:pPr>
              <a:lnSpc>
                <a:spcPts val="6336"/>
              </a:lnSpc>
            </a:pPr>
            <a:r>
              <a:rPr lang="en-US" sz="5280">
                <a:solidFill>
                  <a:srgbClr val="0C45A6"/>
                </a:solidFill>
                <a:latin typeface="Montserrat Semi-Bold"/>
              </a:rPr>
              <a:t>CÁC YẾU TỐ ẢNH HƯỞNG ĐẾN HỆ THỐNG PHANH ABS</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p:nvPr/>
        </p:nvGrpSpPr>
        <p:grpSpPr>
          <a:xfrm>
            <a:off x="2215081" y="3033825"/>
            <a:ext cx="13857838" cy="4612719"/>
            <a:chOff x="0" y="-9440"/>
            <a:chExt cx="18477118" cy="6150292"/>
          </a:xfrm>
        </p:grpSpPr>
        <p:sp>
          <p:nvSpPr>
            <p:cNvPr id="3" name="TextBox 3"/>
            <p:cNvSpPr txBox="1"/>
            <p:nvPr/>
          </p:nvSpPr>
          <p:spPr>
            <a:xfrm>
              <a:off x="0" y="-9440"/>
              <a:ext cx="18477118" cy="1462794"/>
            </a:xfrm>
            <a:prstGeom prst="rect">
              <a:avLst/>
            </a:prstGeom>
          </p:spPr>
          <p:txBody>
            <a:bodyPr lIns="0" tIns="0" rIns="0" bIns="0" rtlCol="0" anchor="t">
              <a:spAutoFit/>
            </a:bodyPr>
            <a:lstStyle/>
            <a:p>
              <a:pPr algn="ctr">
                <a:lnSpc>
                  <a:spcPts val="8640"/>
                </a:lnSpc>
              </a:pPr>
              <a:r>
                <a:rPr lang="en-US" sz="7200">
                  <a:solidFill>
                    <a:srgbClr val="0C45A6"/>
                  </a:solidFill>
                  <a:latin typeface="Montserrat Semi-Bold"/>
                </a:rPr>
                <a:t>GIẢI PHÁP</a:t>
              </a:r>
            </a:p>
          </p:txBody>
        </p:sp>
        <p:sp>
          <p:nvSpPr>
            <p:cNvPr id="4" name="AutoShape 4"/>
            <p:cNvSpPr/>
            <p:nvPr/>
          </p:nvSpPr>
          <p:spPr>
            <a:xfrm>
              <a:off x="8716157" y="2364575"/>
              <a:ext cx="1044803" cy="144381"/>
            </a:xfrm>
            <a:prstGeom prst="rect">
              <a:avLst/>
            </a:prstGeom>
            <a:solidFill>
              <a:srgbClr val="0C45A6"/>
            </a:solidFill>
          </p:spPr>
        </p:sp>
        <p:sp>
          <p:nvSpPr>
            <p:cNvPr id="5" name="TextBox 5"/>
            <p:cNvSpPr txBox="1"/>
            <p:nvPr/>
          </p:nvSpPr>
          <p:spPr>
            <a:xfrm>
              <a:off x="0" y="3347609"/>
              <a:ext cx="18477118" cy="2793243"/>
            </a:xfrm>
            <a:prstGeom prst="rect">
              <a:avLst/>
            </a:prstGeom>
          </p:spPr>
          <p:txBody>
            <a:bodyPr lIns="0" tIns="0" rIns="0" bIns="0" rtlCol="0" anchor="t">
              <a:spAutoFit/>
            </a:bodyPr>
            <a:lstStyle/>
            <a:p>
              <a:pPr algn="ctr">
                <a:lnSpc>
                  <a:spcPts val="3349"/>
                </a:lnSpc>
              </a:pPr>
              <a:r>
                <a:rPr lang="en-US" sz="2232" dirty="0" err="1">
                  <a:solidFill>
                    <a:srgbClr val="16214B"/>
                  </a:solidFill>
                  <a:latin typeface="Montserrat" panose="020B0604020202020204" charset="0"/>
                </a:rPr>
                <a:t>Khi</a:t>
              </a:r>
              <a:r>
                <a:rPr lang="en-US" sz="2232" dirty="0">
                  <a:solidFill>
                    <a:srgbClr val="16214B"/>
                  </a:solidFill>
                  <a:latin typeface="Montserrat" panose="020B0604020202020204" charset="0"/>
                </a:rPr>
                <a:t> </a:t>
              </a:r>
              <a:r>
                <a:rPr lang="en-US" sz="2232" dirty="0" err="1">
                  <a:solidFill>
                    <a:srgbClr val="16214B"/>
                  </a:solidFill>
                  <a:latin typeface="Montserrat" panose="020B0604020202020204" charset="0"/>
                </a:rPr>
                <a:t>gặp</a:t>
              </a:r>
              <a:r>
                <a:rPr lang="en-US" sz="2232" dirty="0">
                  <a:solidFill>
                    <a:srgbClr val="16214B"/>
                  </a:solidFill>
                  <a:latin typeface="Montserrat" panose="020B0604020202020204" charset="0"/>
                </a:rPr>
                <a:t> </a:t>
              </a:r>
              <a:r>
                <a:rPr lang="en-US" sz="2676" dirty="0" err="1">
                  <a:solidFill>
                    <a:srgbClr val="16214B"/>
                  </a:solidFill>
                  <a:latin typeface="Montserrat" panose="020B0604020202020204" charset="0"/>
                </a:rPr>
                <a:t>các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tình</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trạng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hư</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hỏng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phanh</a:t>
              </a:r>
              <a:r>
                <a:rPr lang="en-US" sz="2676" dirty="0">
                  <a:solidFill>
                    <a:srgbClr val="16214B"/>
                  </a:solidFill>
                  <a:latin typeface="Montserrat" panose="020B0604020202020204" charset="0"/>
                </a:rPr>
                <a:t> ABS </a:t>
              </a:r>
              <a:r>
                <a:rPr lang="en-US" sz="2676" dirty="0" err="1">
                  <a:solidFill>
                    <a:srgbClr val="16214B"/>
                  </a:solidFill>
                  <a:latin typeface="Montserrat" panose="020B0604020202020204" charset="0"/>
                </a:rPr>
                <a:t>trên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các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chủ</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xe</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cần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đến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trung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tâm</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sửa</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chữa</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bảo</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dưỡng</a:t>
              </a:r>
              <a:r>
                <a:rPr lang="en-US" sz="2676" dirty="0">
                  <a:solidFill>
                    <a:srgbClr val="16214B"/>
                  </a:solidFill>
                  <a:latin typeface="Montserrat" panose="020B0604020202020204" charset="0"/>
                </a:rPr>
                <a:t> Ô </a:t>
              </a:r>
              <a:r>
                <a:rPr lang="en-US" sz="2676" dirty="0" err="1">
                  <a:solidFill>
                    <a:srgbClr val="16214B"/>
                  </a:solidFill>
                  <a:latin typeface="Montserrat" panose="020B0604020202020204" charset="0"/>
                </a:rPr>
                <a:t>tô</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đời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mới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gần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nhất</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để</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có</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những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giải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pháp</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ngay</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tức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khắc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Vì</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như</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trong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bài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đọc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đã</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được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đề</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cập</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hệ</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thống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phanh</a:t>
              </a:r>
              <a:r>
                <a:rPr lang="en-US" sz="2676" dirty="0">
                  <a:solidFill>
                    <a:srgbClr val="16214B"/>
                  </a:solidFill>
                  <a:latin typeface="Montserrat" panose="020B0604020202020204" charset="0"/>
                </a:rPr>
                <a:t> ABS </a:t>
              </a:r>
              <a:r>
                <a:rPr lang="en-US" sz="2676" dirty="0" err="1">
                  <a:solidFill>
                    <a:srgbClr val="16214B"/>
                  </a:solidFill>
                  <a:latin typeface="Montserrat" panose="020B0604020202020204" charset="0"/>
                </a:rPr>
                <a:t>đóng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vai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trò</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quan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trọng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trong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việc</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điều</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khiển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xe</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cũng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như</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mang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lại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sự</a:t>
              </a:r>
              <a:r>
                <a:rPr lang="en-US" sz="2676" dirty="0">
                  <a:solidFill>
                    <a:srgbClr val="16214B"/>
                  </a:solidFill>
                  <a:latin typeface="Montserrat" panose="020B0604020202020204" charset="0"/>
                </a:rPr>
                <a:t> an </a:t>
              </a:r>
              <a:r>
                <a:rPr lang="en-US" sz="2676" dirty="0" err="1">
                  <a:solidFill>
                    <a:srgbClr val="16214B"/>
                  </a:solidFill>
                  <a:latin typeface="Montserrat" panose="020B0604020202020204" charset="0"/>
                </a:rPr>
                <a:t>toàn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cho</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bản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thân</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và</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người</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đồng</a:t>
              </a:r>
              <a:r>
                <a:rPr lang="en-US" sz="2676" dirty="0">
                  <a:solidFill>
                    <a:srgbClr val="16214B"/>
                  </a:solidFill>
                  <a:latin typeface="Montserrat" panose="020B0604020202020204" charset="0"/>
                </a:rPr>
                <a:t> </a:t>
              </a:r>
              <a:r>
                <a:rPr lang="en-US" sz="2676" dirty="0" err="1">
                  <a:solidFill>
                    <a:srgbClr val="16214B"/>
                  </a:solidFill>
                  <a:latin typeface="Montserrat" panose="020B0604020202020204" charset="0"/>
                </a:rPr>
                <a:t>hành</a:t>
              </a:r>
              <a:r>
                <a:rPr lang="en-US" sz="2676" dirty="0">
                  <a:solidFill>
                    <a:srgbClr val="16214B"/>
                  </a:solidFill>
                  <a:latin typeface="Montserrat" panose="020B0604020202020204" charset="0"/>
                </a:rPr>
                <a:t>.</a:t>
              </a:r>
            </a:p>
          </p:txBody>
        </p:sp>
      </p:grpSp>
      <p:sp>
        <p:nvSpPr>
          <p:cNvPr id="6" name="AutoShape 6"/>
          <p:cNvSpPr/>
          <p:nvPr/>
        </p:nvSpPr>
        <p:spPr>
          <a:xfrm>
            <a:off x="0" y="9378186"/>
            <a:ext cx="18288000" cy="908814"/>
          </a:xfrm>
          <a:prstGeom prst="rect">
            <a:avLst/>
          </a:prstGeom>
          <a:solidFill>
            <a:srgbClr val="FDCF60"/>
          </a:solidFill>
        </p:spPr>
      </p:sp>
      <p:sp>
        <p:nvSpPr>
          <p:cNvPr id="7" name="TextBox 7"/>
          <p:cNvSpPr txBox="1"/>
          <p:nvPr/>
        </p:nvSpPr>
        <p:spPr>
          <a:xfrm>
            <a:off x="838550" y="9647363"/>
            <a:ext cx="3823242" cy="326796"/>
          </a:xfrm>
          <a:prstGeom prst="rect">
            <a:avLst/>
          </a:prstGeom>
        </p:spPr>
        <p:txBody>
          <a:bodyPr lIns="0" tIns="0" rIns="0" bIns="0" rtlCol="0" anchor="t">
            <a:spAutoFit/>
          </a:bodyPr>
          <a:lstStyle/>
          <a:p>
            <a:pPr>
              <a:lnSpc>
                <a:spcPts val="2652"/>
              </a:lnSpc>
              <a:spcBef>
                <a:spcPct val="0"/>
              </a:spcBef>
            </a:pPr>
            <a:r>
              <a:rPr lang="en-US" sz="1894">
                <a:solidFill>
                  <a:srgbClr val="16214B"/>
                </a:solidFill>
                <a:latin typeface="Montserrat"/>
              </a:rPr>
              <a:t>vinh0222066@nuce.edu.vn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3</TotalTime>
  <Words>1053</Words>
  <Application>Microsoft Office PowerPoint</Application>
  <PresentationFormat>Custom</PresentationFormat>
  <Paragraphs>51</Paragraphs>
  <Slides>9</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Arial</vt:lpstr>
      <vt:lpstr>Arimo</vt:lpstr>
      <vt:lpstr>Montserrat Semi-Bold</vt:lpstr>
      <vt:lpstr>Montserrat</vt:lpstr>
      <vt:lpstr>Calibri</vt:lpstr>
      <vt:lpstr>Montserrat Semi-Bold Bold</vt:lpstr>
      <vt:lpstr>Montserrat 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Hệ thống chống bó cứng phanh ABS</dc:title>
  <cp:lastModifiedBy>Admin</cp:lastModifiedBy>
  <cp:revision>2</cp:revision>
  <dcterms:created xsi:type="dcterms:W3CDTF">2006-08-16T00:00:00Z</dcterms:created>
  <dcterms:modified xsi:type="dcterms:W3CDTF">2021-12-22T06:49:02Z</dcterms:modified>
  <dc:identifier>DAEzPmV7lo0</dc:identifier>
</cp:coreProperties>
</file>