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0" r:id="rId8"/>
    <p:sldId id="262" r:id="rId9"/>
    <p:sldId id="263" r:id="rId10"/>
    <p:sldId id="266" r:id="rId11"/>
    <p:sldId id="264" r:id="rId12"/>
    <p:sldId id="267" r:id="rId13"/>
    <p:sldId id="268" r:id="rId14"/>
    <p:sldId id="269" r:id="rId1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kietkhac30@hotmail.com" initials="d" lastIdx="1" clrIdx="0">
    <p:extLst>
      <p:ext uri="{19B8F6BF-5375-455C-9EA6-DF929625EA0E}">
        <p15:presenceInfo xmlns:p15="http://schemas.microsoft.com/office/powerpoint/2012/main" userId="dakietkhac30@hotmail.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D51764D9-70EC-4152-A2CF-63B1D8D83F5E}" type="datetimeFigureOut">
              <a:rPr lang="vi-VN" smtClean="0"/>
              <a:t>21/12/2021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FB797D-7D9D-4BCC-8087-19A833209A35}" type="slidenum">
              <a:rPr lang="vi-VN" smtClean="0"/>
              <a:t>‹#›</a:t>
            </a:fld>
            <a:endParaRPr lang="vi-VN"/>
          </a:p>
        </p:txBody>
      </p:sp>
    </p:spTree>
    <p:extLst>
      <p:ext uri="{BB962C8B-B14F-4D97-AF65-F5344CB8AC3E}">
        <p14:creationId xmlns:p14="http://schemas.microsoft.com/office/powerpoint/2010/main" val="3013645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D51764D9-70EC-4152-A2CF-63B1D8D83F5E}" type="datetimeFigureOut">
              <a:rPr lang="vi-VN" smtClean="0"/>
              <a:t>21/12/2021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FB797D-7D9D-4BCC-8087-19A833209A35}" type="slidenum">
              <a:rPr lang="vi-VN" smtClean="0"/>
              <a:t>‹#›</a:t>
            </a:fld>
            <a:endParaRPr lang="vi-VN"/>
          </a:p>
        </p:txBody>
      </p:sp>
    </p:spTree>
    <p:extLst>
      <p:ext uri="{BB962C8B-B14F-4D97-AF65-F5344CB8AC3E}">
        <p14:creationId xmlns:p14="http://schemas.microsoft.com/office/powerpoint/2010/main" val="2579394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D51764D9-70EC-4152-A2CF-63B1D8D83F5E}" type="datetimeFigureOut">
              <a:rPr lang="vi-VN" smtClean="0"/>
              <a:t>21/12/2021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FB797D-7D9D-4BCC-8087-19A833209A35}" type="slidenum">
              <a:rPr lang="vi-VN" smtClean="0"/>
              <a:t>‹#›</a:t>
            </a:fld>
            <a:endParaRPr lang="vi-VN"/>
          </a:p>
        </p:txBody>
      </p:sp>
    </p:spTree>
    <p:extLst>
      <p:ext uri="{BB962C8B-B14F-4D97-AF65-F5344CB8AC3E}">
        <p14:creationId xmlns:p14="http://schemas.microsoft.com/office/powerpoint/2010/main" val="3612794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D51764D9-70EC-4152-A2CF-63B1D8D83F5E}" type="datetimeFigureOut">
              <a:rPr lang="vi-VN" smtClean="0"/>
              <a:t>21/12/2021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FB797D-7D9D-4BCC-8087-19A833209A35}" type="slidenum">
              <a:rPr lang="vi-VN" smtClean="0"/>
              <a:t>‹#›</a:t>
            </a:fld>
            <a:endParaRPr lang="vi-VN"/>
          </a:p>
        </p:txBody>
      </p:sp>
    </p:spTree>
    <p:extLst>
      <p:ext uri="{BB962C8B-B14F-4D97-AF65-F5344CB8AC3E}">
        <p14:creationId xmlns:p14="http://schemas.microsoft.com/office/powerpoint/2010/main" val="238802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1764D9-70EC-4152-A2CF-63B1D8D83F5E}" type="datetimeFigureOut">
              <a:rPr lang="vi-VN" smtClean="0"/>
              <a:t>21/12/2021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BFB797D-7D9D-4BCC-8087-19A833209A35}" type="slidenum">
              <a:rPr lang="vi-VN" smtClean="0"/>
              <a:t>‹#›</a:t>
            </a:fld>
            <a:endParaRPr lang="vi-VN"/>
          </a:p>
        </p:txBody>
      </p:sp>
    </p:spTree>
    <p:extLst>
      <p:ext uri="{BB962C8B-B14F-4D97-AF65-F5344CB8AC3E}">
        <p14:creationId xmlns:p14="http://schemas.microsoft.com/office/powerpoint/2010/main" val="590073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D51764D9-70EC-4152-A2CF-63B1D8D83F5E}" type="datetimeFigureOut">
              <a:rPr lang="vi-VN" smtClean="0"/>
              <a:t>21/12/2021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BFB797D-7D9D-4BCC-8087-19A833209A35}" type="slidenum">
              <a:rPr lang="vi-VN" smtClean="0"/>
              <a:t>‹#›</a:t>
            </a:fld>
            <a:endParaRPr lang="vi-VN"/>
          </a:p>
        </p:txBody>
      </p:sp>
    </p:spTree>
    <p:extLst>
      <p:ext uri="{BB962C8B-B14F-4D97-AF65-F5344CB8AC3E}">
        <p14:creationId xmlns:p14="http://schemas.microsoft.com/office/powerpoint/2010/main" val="164221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D51764D9-70EC-4152-A2CF-63B1D8D83F5E}" type="datetimeFigureOut">
              <a:rPr lang="vi-VN" smtClean="0"/>
              <a:t>21/12/2021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BFB797D-7D9D-4BCC-8087-19A833209A35}" type="slidenum">
              <a:rPr lang="vi-VN" smtClean="0"/>
              <a:t>‹#›</a:t>
            </a:fld>
            <a:endParaRPr lang="vi-VN"/>
          </a:p>
        </p:txBody>
      </p:sp>
    </p:spTree>
    <p:extLst>
      <p:ext uri="{BB962C8B-B14F-4D97-AF65-F5344CB8AC3E}">
        <p14:creationId xmlns:p14="http://schemas.microsoft.com/office/powerpoint/2010/main" val="325075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D51764D9-70EC-4152-A2CF-63B1D8D83F5E}" type="datetimeFigureOut">
              <a:rPr lang="vi-VN" smtClean="0"/>
              <a:t>21/12/2021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BFB797D-7D9D-4BCC-8087-19A833209A35}" type="slidenum">
              <a:rPr lang="vi-VN" smtClean="0"/>
              <a:t>‹#›</a:t>
            </a:fld>
            <a:endParaRPr lang="vi-VN"/>
          </a:p>
        </p:txBody>
      </p:sp>
    </p:spTree>
    <p:extLst>
      <p:ext uri="{BB962C8B-B14F-4D97-AF65-F5344CB8AC3E}">
        <p14:creationId xmlns:p14="http://schemas.microsoft.com/office/powerpoint/2010/main" val="334690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764D9-70EC-4152-A2CF-63B1D8D83F5E}" type="datetimeFigureOut">
              <a:rPr lang="vi-VN" smtClean="0"/>
              <a:t>21/12/2021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BFB797D-7D9D-4BCC-8087-19A833209A35}" type="slidenum">
              <a:rPr lang="vi-VN" smtClean="0"/>
              <a:t>‹#›</a:t>
            </a:fld>
            <a:endParaRPr lang="vi-VN"/>
          </a:p>
        </p:txBody>
      </p:sp>
    </p:spTree>
    <p:extLst>
      <p:ext uri="{BB962C8B-B14F-4D97-AF65-F5344CB8AC3E}">
        <p14:creationId xmlns:p14="http://schemas.microsoft.com/office/powerpoint/2010/main" val="35395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1764D9-70EC-4152-A2CF-63B1D8D83F5E}" type="datetimeFigureOut">
              <a:rPr lang="vi-VN" smtClean="0"/>
              <a:t>21/12/2021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BFB797D-7D9D-4BCC-8087-19A833209A35}" type="slidenum">
              <a:rPr lang="vi-VN" smtClean="0"/>
              <a:t>‹#›</a:t>
            </a:fld>
            <a:endParaRPr lang="vi-VN"/>
          </a:p>
        </p:txBody>
      </p:sp>
    </p:spTree>
    <p:extLst>
      <p:ext uri="{BB962C8B-B14F-4D97-AF65-F5344CB8AC3E}">
        <p14:creationId xmlns:p14="http://schemas.microsoft.com/office/powerpoint/2010/main" val="273955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1764D9-70EC-4152-A2CF-63B1D8D83F5E}" type="datetimeFigureOut">
              <a:rPr lang="vi-VN" smtClean="0"/>
              <a:t>21/12/2021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BFB797D-7D9D-4BCC-8087-19A833209A35}" type="slidenum">
              <a:rPr lang="vi-VN" smtClean="0"/>
              <a:t>‹#›</a:t>
            </a:fld>
            <a:endParaRPr lang="vi-VN"/>
          </a:p>
        </p:txBody>
      </p:sp>
    </p:spTree>
    <p:extLst>
      <p:ext uri="{BB962C8B-B14F-4D97-AF65-F5344CB8AC3E}">
        <p14:creationId xmlns:p14="http://schemas.microsoft.com/office/powerpoint/2010/main" val="305893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1764D9-70EC-4152-A2CF-63B1D8D83F5E}" type="datetimeFigureOut">
              <a:rPr lang="vi-VN" smtClean="0"/>
              <a:t>21/12/2021</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B797D-7D9D-4BCC-8087-19A833209A35}" type="slidenum">
              <a:rPr lang="vi-VN" smtClean="0"/>
              <a:t>‹#›</a:t>
            </a:fld>
            <a:endParaRPr lang="vi-VN"/>
          </a:p>
        </p:txBody>
      </p:sp>
    </p:spTree>
    <p:extLst>
      <p:ext uri="{BB962C8B-B14F-4D97-AF65-F5344CB8AC3E}">
        <p14:creationId xmlns:p14="http://schemas.microsoft.com/office/powerpoint/2010/main" val="178993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media.tinhte.vn/photo/var/resizes/Anh-Bai-/main-parts-38494083.jpg?m=131454007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ấu tạo của thang má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56054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804263" y="333830"/>
            <a:ext cx="6096000" cy="1200329"/>
          </a:xfrm>
          <a:prstGeom prst="rect">
            <a:avLst/>
          </a:prstGeom>
        </p:spPr>
        <p:txBody>
          <a:bodyPr>
            <a:spAutoFit/>
          </a:bodyPr>
          <a:lstStyle/>
          <a:p>
            <a:r>
              <a:rPr lang="vi-VN" dirty="0">
                <a:solidFill>
                  <a:srgbClr val="2E3D2E"/>
                </a:solidFill>
              </a:rPr>
              <a:t>1. Motor kéo: Bộ phận này thường được lắp ở trên đỉnh giếng thang hoặc 1 số trường hợp lắp dưới hố thang. Motor kéo có tác dụng dẫn động hộp giảm tốc theo 1 tốc độ nhất định làm quay puli – thiết bị kéo cabin lên xuống.</a:t>
            </a:r>
            <a:endParaRPr lang="vi-VN" dirty="0"/>
          </a:p>
        </p:txBody>
      </p:sp>
      <p:sp>
        <p:nvSpPr>
          <p:cNvPr id="5" name="Rectangle 4"/>
          <p:cNvSpPr/>
          <p:nvPr/>
        </p:nvSpPr>
        <p:spPr>
          <a:xfrm>
            <a:off x="5804263" y="2085376"/>
            <a:ext cx="6096000" cy="1477328"/>
          </a:xfrm>
          <a:prstGeom prst="rect">
            <a:avLst/>
          </a:prstGeom>
        </p:spPr>
        <p:txBody>
          <a:bodyPr>
            <a:spAutoFit/>
          </a:bodyPr>
          <a:lstStyle/>
          <a:p>
            <a:pPr algn="just"/>
            <a:r>
              <a:rPr lang="vi-VN" dirty="0">
                <a:solidFill>
                  <a:srgbClr val="2E3D2E"/>
                </a:solidFill>
              </a:rPr>
              <a:t>2. Hệ thống điều khiển thang máy: là bộ phận chứa các thiết bị điện tử được lập trình điều khiển để đảm bảo thang máy hoạt động theo yêu cầu.</a:t>
            </a:r>
          </a:p>
          <a:p>
            <a:r>
              <a:rPr lang="vi-VN" dirty="0" smtClean="0"/>
              <a:t/>
            </a:r>
            <a:br>
              <a:rPr lang="vi-VN" dirty="0" smtClean="0"/>
            </a:br>
            <a:endParaRPr lang="vi-VN" dirty="0"/>
          </a:p>
        </p:txBody>
      </p:sp>
      <p:sp>
        <p:nvSpPr>
          <p:cNvPr id="6" name="Rectangle 5"/>
          <p:cNvSpPr/>
          <p:nvPr/>
        </p:nvSpPr>
        <p:spPr>
          <a:xfrm>
            <a:off x="5804263" y="3562704"/>
            <a:ext cx="6096000" cy="3416320"/>
          </a:xfrm>
          <a:prstGeom prst="rect">
            <a:avLst/>
          </a:prstGeom>
        </p:spPr>
        <p:txBody>
          <a:bodyPr>
            <a:spAutoFit/>
          </a:bodyPr>
          <a:lstStyle/>
          <a:p>
            <a:pPr algn="just"/>
            <a:r>
              <a:rPr lang="vi-VN" dirty="0">
                <a:solidFill>
                  <a:srgbClr val="2E3D2E"/>
                </a:solidFill>
              </a:rPr>
              <a:t>3. Ray dẫn hướng: được lắp đặt dọc theo giếng thang để dẫn hướng cho cabin và đối trọng chuyển động dọc theo hố thang. Ray dẫn hướng đảm bảo cho đối trọng và cabin luôn nằm ở vị trí thiết kế của chúng trong hố thang máy và không bị dịch chuyển theo phương ngang trong quá trình chuyển động. Ngoài ra ray dẫn hướng phải đảm bảo độ cứng để giữ trọng lượng cabin và tải trọng trong cabin tựa lên ray dẫn hướng cùng với các thành phần tải trọng động khi bộ hãm bảo hiểm làm việc (trong trường hợp đứt cáp hoặc cabin đi xuống với tốc độ lớn hơn giá trị cho phép).</a:t>
            </a:r>
          </a:p>
          <a:p>
            <a:r>
              <a:rPr lang="vi-VN" dirty="0" smtClean="0"/>
              <a:t/>
            </a:r>
            <a:br>
              <a:rPr lang="vi-VN" dirty="0" smtClean="0"/>
            </a:br>
            <a:endParaRPr lang="vi-VN" dirty="0"/>
          </a:p>
        </p:txBody>
      </p:sp>
    </p:spTree>
    <p:extLst>
      <p:ext uri="{BB962C8B-B14F-4D97-AF65-F5344CB8AC3E}">
        <p14:creationId xmlns:p14="http://schemas.microsoft.com/office/powerpoint/2010/main" val="2769617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7233" y="373019"/>
            <a:ext cx="11321144" cy="6740307"/>
          </a:xfrm>
          <a:prstGeom prst="rect">
            <a:avLst/>
          </a:prstGeom>
        </p:spPr>
        <p:txBody>
          <a:bodyPr wrap="square">
            <a:spAutoFit/>
          </a:bodyPr>
          <a:lstStyle/>
          <a:p>
            <a:r>
              <a:rPr lang="vi-VN" dirty="0" smtClean="0">
                <a:solidFill>
                  <a:srgbClr val="202124"/>
                </a:solidFill>
                <a:latin typeface="arial" panose="020B0604020202020204" pitchFamily="34" charset="0"/>
              </a:rPr>
              <a:t>Máy bay trực thăng bao gồm các bộ phận chính là :</a:t>
            </a:r>
          </a:p>
          <a:p>
            <a:r>
              <a:rPr lang="vi-VN" dirty="0" smtClean="0">
                <a:solidFill>
                  <a:srgbClr val="202124"/>
                </a:solidFill>
                <a:latin typeface="arial" panose="020B0604020202020204" pitchFamily="34" charset="0"/>
              </a:rPr>
              <a:t>	-Buồng lái</a:t>
            </a:r>
          </a:p>
          <a:p>
            <a:r>
              <a:rPr lang="vi-VN" dirty="0">
                <a:solidFill>
                  <a:srgbClr val="202124"/>
                </a:solidFill>
                <a:latin typeface="arial" panose="020B0604020202020204" pitchFamily="34" charset="0"/>
              </a:rPr>
              <a:t>	</a:t>
            </a:r>
            <a:r>
              <a:rPr lang="vi-VN" dirty="0" smtClean="0">
                <a:solidFill>
                  <a:srgbClr val="202124"/>
                </a:solidFill>
                <a:latin typeface="arial" panose="020B0604020202020204" pitchFamily="34" charset="0"/>
              </a:rPr>
              <a:t>-Bộ điều khiển</a:t>
            </a:r>
          </a:p>
          <a:p>
            <a:r>
              <a:rPr lang="vi-VN" dirty="0">
                <a:solidFill>
                  <a:srgbClr val="202124"/>
                </a:solidFill>
                <a:latin typeface="arial" panose="020B0604020202020204" pitchFamily="34" charset="0"/>
              </a:rPr>
              <a:t>	</a:t>
            </a:r>
            <a:r>
              <a:rPr lang="vi-VN" dirty="0" smtClean="0">
                <a:solidFill>
                  <a:srgbClr val="202124"/>
                </a:solidFill>
                <a:latin typeface="arial" panose="020B0604020202020204" pitchFamily="34" charset="0"/>
              </a:rPr>
              <a:t>-2 bộ cánh quạt</a:t>
            </a:r>
          </a:p>
          <a:p>
            <a:r>
              <a:rPr lang="vi-VN" dirty="0" smtClean="0">
                <a:solidFill>
                  <a:srgbClr val="202124"/>
                </a:solidFill>
                <a:latin typeface="arial" panose="020B0604020202020204" pitchFamily="34" charset="0"/>
              </a:rPr>
              <a:t>		+Cánh quạt chính</a:t>
            </a:r>
          </a:p>
          <a:p>
            <a:r>
              <a:rPr lang="vi-VN" dirty="0">
                <a:solidFill>
                  <a:srgbClr val="202124"/>
                </a:solidFill>
                <a:latin typeface="arial" panose="020B0604020202020204" pitchFamily="34" charset="0"/>
              </a:rPr>
              <a:t>	</a:t>
            </a:r>
            <a:r>
              <a:rPr lang="vi-VN" dirty="0" smtClean="0">
                <a:solidFill>
                  <a:srgbClr val="202124"/>
                </a:solidFill>
                <a:latin typeface="arial" panose="020B0604020202020204" pitchFamily="34" charset="0"/>
              </a:rPr>
              <a:t>	+Cánh quật phụ </a:t>
            </a:r>
            <a:endParaRPr lang="vi-VN" dirty="0">
              <a:solidFill>
                <a:srgbClr val="202124"/>
              </a:solidFill>
              <a:latin typeface="arial" panose="020B0604020202020204" pitchFamily="34" charset="0"/>
            </a:endParaRPr>
          </a:p>
          <a:p>
            <a:r>
              <a:rPr lang="vi-VN" dirty="0" smtClean="0">
                <a:solidFill>
                  <a:srgbClr val="202124"/>
                </a:solidFill>
                <a:latin typeface="arial" panose="020B0604020202020204" pitchFamily="34" charset="0"/>
              </a:rPr>
              <a:t>Chức năng : </a:t>
            </a:r>
          </a:p>
          <a:p>
            <a:r>
              <a:rPr lang="vi-VN" dirty="0">
                <a:solidFill>
                  <a:srgbClr val="202124"/>
                </a:solidFill>
                <a:latin typeface="arial" panose="020B0604020202020204" pitchFamily="34" charset="0"/>
              </a:rPr>
              <a:t>	</a:t>
            </a:r>
            <a:r>
              <a:rPr lang="vi-VN" dirty="0" smtClean="0">
                <a:solidFill>
                  <a:srgbClr val="202124"/>
                </a:solidFill>
                <a:latin typeface="arial" panose="020B0604020202020204" pitchFamily="34" charset="0"/>
              </a:rPr>
              <a:t>-Buồng lái : Người sử dụng ngồi bên trong nó</a:t>
            </a:r>
          </a:p>
          <a:p>
            <a:r>
              <a:rPr lang="vi-VN" dirty="0">
                <a:solidFill>
                  <a:srgbClr val="202124"/>
                </a:solidFill>
                <a:latin typeface="arial" panose="020B0604020202020204" pitchFamily="34" charset="0"/>
              </a:rPr>
              <a:t>	</a:t>
            </a:r>
            <a:r>
              <a:rPr lang="vi-VN" dirty="0" smtClean="0">
                <a:solidFill>
                  <a:srgbClr val="202124"/>
                </a:solidFill>
                <a:latin typeface="arial" panose="020B0604020202020204" pitchFamily="34" charset="0"/>
              </a:rPr>
              <a:t>- Bộ điều khiển : Dùng để di chuyển máy bay theo ý mong muốn</a:t>
            </a:r>
          </a:p>
          <a:p>
            <a:r>
              <a:rPr lang="vi-VN" dirty="0">
                <a:solidFill>
                  <a:srgbClr val="202124"/>
                </a:solidFill>
                <a:latin typeface="arial" panose="020B0604020202020204" pitchFamily="34" charset="0"/>
              </a:rPr>
              <a:t>	</a:t>
            </a:r>
            <a:r>
              <a:rPr lang="vi-VN" dirty="0" smtClean="0">
                <a:solidFill>
                  <a:srgbClr val="202124"/>
                </a:solidFill>
                <a:latin typeface="arial" panose="020B0604020202020204" pitchFamily="34" charset="0"/>
              </a:rPr>
              <a:t>- Hai bộ cánh quạt :</a:t>
            </a:r>
          </a:p>
          <a:p>
            <a:r>
              <a:rPr lang="vi-VN" dirty="0">
                <a:solidFill>
                  <a:srgbClr val="202124"/>
                </a:solidFill>
                <a:latin typeface="arial" panose="020B0604020202020204" pitchFamily="34" charset="0"/>
              </a:rPr>
              <a:t>	</a:t>
            </a:r>
            <a:r>
              <a:rPr lang="vi-VN" dirty="0" smtClean="0">
                <a:solidFill>
                  <a:srgbClr val="202124"/>
                </a:solidFill>
                <a:latin typeface="arial" panose="020B0604020202020204" pitchFamily="34" charset="0"/>
              </a:rPr>
              <a:t>	+</a:t>
            </a:r>
            <a:r>
              <a:rPr lang="vi-VN" dirty="0" smtClean="0"/>
              <a:t>Cánh </a:t>
            </a:r>
            <a:r>
              <a:rPr lang="vi-VN" dirty="0"/>
              <a:t>quạt chính: khá lớn, nằm phía trên buồng lái, có chức năng giúp máy bay tăng, </a:t>
            </a:r>
            <a:r>
              <a:rPr lang="vi-VN" dirty="0" smtClean="0"/>
              <a:t>			giảm </a:t>
            </a:r>
            <a:r>
              <a:rPr lang="vi-VN" dirty="0"/>
              <a:t>độ cao; bay tiến, bay lùi; bay ngang sang trái, sang phải. Bộ cánh này nằm song song </a:t>
            </a:r>
            <a:r>
              <a:rPr lang="vi-VN" dirty="0" smtClean="0"/>
              <a:t>		với </a:t>
            </a:r>
            <a:r>
              <a:rPr lang="vi-VN" dirty="0"/>
              <a:t>mặt đất, nhưng mỗi cánh quạt có thể điều chỉnh độ nghiêng, nằm chếch lên trên hoặc </a:t>
            </a:r>
            <a:r>
              <a:rPr lang="vi-VN" dirty="0" smtClean="0"/>
              <a:t>			nghiêng </a:t>
            </a:r>
            <a:r>
              <a:rPr lang="vi-VN" dirty="0"/>
              <a:t>xuống dưới để tạo góc đón lực đẩy của không khí</a:t>
            </a:r>
            <a:r>
              <a:rPr lang="vi-VN" dirty="0" smtClean="0"/>
              <a:t>.</a:t>
            </a:r>
          </a:p>
          <a:p>
            <a:r>
              <a:rPr lang="vi-VN" dirty="0"/>
              <a:t>	</a:t>
            </a:r>
            <a:r>
              <a:rPr lang="vi-VN" dirty="0" smtClean="0"/>
              <a:t>	+Cánh </a:t>
            </a:r>
            <a:r>
              <a:rPr lang="vi-VN" dirty="0"/>
              <a:t>quạt phụ: nhỏ hơn, nằm ở phía đuôi máy bay, vuông góc với mặt đất, có chức năng </a:t>
            </a:r>
            <a:r>
              <a:rPr lang="vi-VN" dirty="0" smtClean="0"/>
              <a:t>		xoay </a:t>
            </a:r>
            <a:r>
              <a:rPr lang="vi-VN" dirty="0"/>
              <a:t>máy bay sang trái, phải hoặc xoay tại chỗ. Cánh quạt phụ này còn giúp máy bay ổn </a:t>
            </a:r>
            <a:r>
              <a:rPr lang="vi-VN" dirty="0" smtClean="0"/>
              <a:t>			định </a:t>
            </a:r>
            <a:r>
              <a:rPr lang="vi-VN" dirty="0"/>
              <a:t>trong lúc bay, không bị xoay vòng vòng do tác động xoay liên tục của cánh quạt </a:t>
            </a:r>
            <a:r>
              <a:rPr lang="vi-VN" dirty="0" smtClean="0"/>
              <a:t>chính(Bảo toàn momen xung lượng).</a:t>
            </a:r>
          </a:p>
          <a:p>
            <a:r>
              <a:rPr lang="vi-VN" dirty="0" smtClean="0"/>
              <a:t> 		Mỗi </a:t>
            </a:r>
            <a:r>
              <a:rPr lang="vi-VN" dirty="0"/>
              <a:t>cánh quạt phụ cũng có thể điều chỉnh độ nghiêng giống cánh quạt chính.</a:t>
            </a:r>
          </a:p>
          <a:p>
            <a:r>
              <a:rPr lang="vi-VN" dirty="0">
                <a:hlinkClick r:id="rId2"/>
              </a:rPr>
              <a:t/>
            </a:r>
            <a:br>
              <a:rPr lang="vi-VN" dirty="0">
                <a:hlinkClick r:id="rId2"/>
              </a:rPr>
            </a:br>
            <a:endParaRPr lang="vi-VN" dirty="0"/>
          </a:p>
          <a:p>
            <a:r>
              <a:rPr lang="vi-VN" dirty="0"/>
              <a:t/>
            </a:r>
            <a:br>
              <a:rPr lang="vi-VN" dirty="0"/>
            </a:br>
            <a:r>
              <a:rPr lang="vi-VN" dirty="0">
                <a:solidFill>
                  <a:srgbClr val="202124"/>
                </a:solidFill>
                <a:latin typeface="arial" panose="020B0604020202020204" pitchFamily="34" charset="0"/>
              </a:rPr>
              <a:t/>
            </a:r>
            <a:br>
              <a:rPr lang="vi-VN" dirty="0">
                <a:solidFill>
                  <a:srgbClr val="202124"/>
                </a:solidFill>
                <a:latin typeface="arial" panose="020B0604020202020204" pitchFamily="34" charset="0"/>
              </a:rPr>
            </a:br>
            <a:endParaRPr lang="vi-VN" dirty="0"/>
          </a:p>
        </p:txBody>
      </p:sp>
    </p:spTree>
    <p:extLst>
      <p:ext uri="{BB962C8B-B14F-4D97-AF65-F5344CB8AC3E}">
        <p14:creationId xmlns:p14="http://schemas.microsoft.com/office/powerpoint/2010/main" val="3882972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Định luật Bernoulli, ứng dụng Định luật Bernoull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1409920"/>
            <a:ext cx="6145378" cy="39969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145378" y="1409920"/>
            <a:ext cx="6096000" cy="5355312"/>
          </a:xfrm>
          <a:prstGeom prst="rect">
            <a:avLst/>
          </a:prstGeom>
        </p:spPr>
        <p:txBody>
          <a:bodyPr>
            <a:spAutoFit/>
          </a:bodyPr>
          <a:lstStyle/>
          <a:p>
            <a:r>
              <a:rPr lang="vi-VN" dirty="0">
                <a:solidFill>
                  <a:srgbClr val="333333"/>
                </a:solidFill>
                <a:latin typeface="arial" panose="020B0604020202020204" pitchFamily="34" charset="0"/>
              </a:rPr>
              <a:t>Do khí động học cánh của máy tay có hình dạng khí động học như vậy nên chuyển động của các dòng không khí phía trên cánh máy bay bao giờ cũng lớn hơn chuyển động của dòng không khí ở dưới cánh dẫn tới áp suất động của phần trên cánh lớn hơn áp suất động ở phần dưới cánh. Theo Định luật Bernoulli tổng áp suất tĩnh và áp suất động là không đổi = &gt; áp suất động tăng thì áp suất tĩnh giảm = &gt; phần áp suất tĩnh ở phía dưới cánh máy bay sẽ lớn hơn phần áp suất tĩnh phía trên cánh máy bay, sự trênh lệch về áp suất tĩnh </a:t>
            </a:r>
            <a:r>
              <a:rPr lang="vi-VN" dirty="0">
                <a:solidFill>
                  <a:srgbClr val="333333"/>
                </a:solidFill>
                <a:cs typeface="Arial" panose="020B0604020202020204" pitchFamily="34" charset="0"/>
              </a:rPr>
              <a:t>này tạo ra một lực nâng cánh máy bay lên.</a:t>
            </a:r>
          </a:p>
          <a:p>
            <a:r>
              <a:rPr lang="vi-VN" dirty="0">
                <a:solidFill>
                  <a:srgbClr val="333333"/>
                </a:solidFill>
                <a:cs typeface="Arial" panose="020B0604020202020204" pitchFamily="34" charset="0"/>
              </a:rPr>
              <a:t>Kết hợp với lực đẩy của động cơ </a:t>
            </a:r>
            <a:r>
              <a:rPr lang="vi-VN" dirty="0">
                <a:solidFill>
                  <a:srgbClr val="333333"/>
                </a:solidFill>
                <a:latin typeface="arial" panose="020B0604020202020204" pitchFamily="34" charset="0"/>
              </a:rPr>
              <a:t>nhờ đó mà máy có thể bay lên được.(</a:t>
            </a:r>
            <a:r>
              <a:rPr lang="vi-VN" dirty="0">
                <a:cs typeface="Arial" panose="020B0604020202020204" pitchFamily="34" charset="0"/>
              </a:rPr>
              <a:t> Cánh máy bay càng rộng thì lực nâng này càng lớn và tốc độ để cất cánh càng nhỏ và để có lực nâng khí động học thì cánh của máy bay phải không đối xứng qua trục chính và đường biên của mặt trên phải lớn hơn của mặt dưới)</a:t>
            </a:r>
            <a:endParaRPr lang="vi-VN" dirty="0">
              <a:solidFill>
                <a:srgbClr val="333333"/>
              </a:solidFill>
              <a:cs typeface="Arial" panose="020B0604020202020204" pitchFamily="34" charset="0"/>
            </a:endParaRPr>
          </a:p>
          <a:p>
            <a:endParaRPr lang="vi-VN" dirty="0"/>
          </a:p>
          <a:p>
            <a:endParaRPr lang="vi-VN" dirty="0">
              <a:solidFill>
                <a:srgbClr val="333333"/>
              </a:solidFill>
              <a:latin typeface="arial" panose="020B0604020202020204" pitchFamily="34" charset="0"/>
            </a:endParaRPr>
          </a:p>
        </p:txBody>
      </p:sp>
      <p:sp>
        <p:nvSpPr>
          <p:cNvPr id="8" name="Rectangle 7"/>
          <p:cNvSpPr/>
          <p:nvPr/>
        </p:nvSpPr>
        <p:spPr>
          <a:xfrm>
            <a:off x="246688" y="-56257"/>
            <a:ext cx="11588261" cy="1261884"/>
          </a:xfrm>
          <a:prstGeom prst="rect">
            <a:avLst/>
          </a:prstGeom>
        </p:spPr>
        <p:txBody>
          <a:bodyPr wrap="square">
            <a:spAutoFit/>
          </a:bodyPr>
          <a:lstStyle/>
          <a:p>
            <a:r>
              <a:rPr lang="vi-VN" sz="3600" dirty="0" smtClean="0"/>
              <a:t>Nguyên tắc hoạt động</a:t>
            </a:r>
          </a:p>
          <a:p>
            <a:r>
              <a:rPr lang="vi-VN" sz="2000" dirty="0" smtClean="0"/>
              <a:t>	Máy </a:t>
            </a:r>
            <a:r>
              <a:rPr lang="vi-VN" sz="2000" dirty="0"/>
              <a:t>bay chịu tác dụng của 4 lực theo các hướng khác nhau gồm</a:t>
            </a:r>
            <a:r>
              <a:rPr lang="vi-VN" sz="2000" dirty="0" smtClean="0"/>
              <a:t>:</a:t>
            </a:r>
          </a:p>
          <a:p>
            <a:r>
              <a:rPr lang="vi-VN" sz="2000" dirty="0" smtClean="0"/>
              <a:t> </a:t>
            </a:r>
            <a:r>
              <a:rPr lang="vi-VN" sz="2000" dirty="0"/>
              <a:t>lực kéo cản của không khí, lực hấp dẫn, lực đẩy của động cơ và lực nâng.</a:t>
            </a:r>
          </a:p>
        </p:txBody>
      </p:sp>
      <p:sp>
        <p:nvSpPr>
          <p:cNvPr id="9" name="Rectangle 8"/>
          <p:cNvSpPr/>
          <p:nvPr/>
        </p:nvSpPr>
        <p:spPr>
          <a:xfrm>
            <a:off x="246688" y="1023010"/>
            <a:ext cx="6633547" cy="461665"/>
          </a:xfrm>
          <a:prstGeom prst="rect">
            <a:avLst/>
          </a:prstGeom>
        </p:spPr>
        <p:txBody>
          <a:bodyPr wrap="none">
            <a:spAutoFit/>
          </a:bodyPr>
          <a:lstStyle/>
          <a:p>
            <a:r>
              <a:rPr lang="vi-VN" sz="2400" dirty="0" smtClean="0"/>
              <a:t>					Loại có cánh:</a:t>
            </a:r>
            <a:endParaRPr lang="vi-VN" sz="2400" dirty="0"/>
          </a:p>
        </p:txBody>
      </p:sp>
      <p:sp>
        <p:nvSpPr>
          <p:cNvPr id="10" name="Content Placeholder 2"/>
          <p:cNvSpPr>
            <a:spLocks noGrp="1"/>
          </p:cNvSpPr>
          <p:nvPr>
            <p:ph idx="1"/>
          </p:nvPr>
        </p:nvSpPr>
        <p:spPr>
          <a:xfrm>
            <a:off x="0" y="5444999"/>
            <a:ext cx="5865223" cy="1581712"/>
          </a:xfrm>
        </p:spPr>
        <p:txBody>
          <a:bodyPr>
            <a:normAutofit/>
          </a:bodyPr>
          <a:lstStyle/>
          <a:p>
            <a:pPr marL="0" indent="0">
              <a:buNone/>
            </a:pPr>
            <a:r>
              <a:rPr lang="vi-VN" sz="2000" dirty="0" smtClean="0"/>
              <a:t>Chức năng chính: Được dùng để chở hành khách và đồ vật</a:t>
            </a:r>
            <a:endParaRPr lang="vi-VN" sz="2000" dirty="0"/>
          </a:p>
        </p:txBody>
      </p:sp>
    </p:spTree>
    <p:extLst>
      <p:ext uri="{BB962C8B-B14F-4D97-AF65-F5344CB8AC3E}">
        <p14:creationId xmlns:p14="http://schemas.microsoft.com/office/powerpoint/2010/main" val="3600273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46" y="1138773"/>
            <a:ext cx="11713028" cy="830997"/>
          </a:xfrm>
          <a:prstGeom prst="rect">
            <a:avLst/>
          </a:prstGeom>
        </p:spPr>
        <p:txBody>
          <a:bodyPr wrap="square">
            <a:spAutoFit/>
          </a:bodyPr>
          <a:lstStyle/>
          <a:p>
            <a:r>
              <a:rPr lang="vi-VN" sz="2400" dirty="0" smtClean="0">
                <a:solidFill>
                  <a:srgbClr val="111111"/>
                </a:solidFill>
              </a:rPr>
              <a:t>					Loại không có cánh:</a:t>
            </a:r>
          </a:p>
          <a:p>
            <a:endParaRPr lang="vi-VN" sz="2400" dirty="0"/>
          </a:p>
        </p:txBody>
      </p:sp>
      <p:sp>
        <p:nvSpPr>
          <p:cNvPr id="3" name="Rectangle 2"/>
          <p:cNvSpPr/>
          <p:nvPr/>
        </p:nvSpPr>
        <p:spPr>
          <a:xfrm>
            <a:off x="644435" y="0"/>
            <a:ext cx="12043954" cy="1138773"/>
          </a:xfrm>
          <a:prstGeom prst="rect">
            <a:avLst/>
          </a:prstGeom>
        </p:spPr>
        <p:txBody>
          <a:bodyPr wrap="square">
            <a:spAutoFit/>
          </a:bodyPr>
          <a:lstStyle/>
          <a:p>
            <a:r>
              <a:rPr lang="vi-VN" sz="3200" dirty="0"/>
              <a:t>Nguyên tắc hoạt động</a:t>
            </a:r>
          </a:p>
          <a:p>
            <a:r>
              <a:rPr lang="vi-VN" dirty="0"/>
              <a:t>	Máy bay chịu tác dụng của 4 lực theo các hướng khác nhau gồm:</a:t>
            </a:r>
          </a:p>
          <a:p>
            <a:r>
              <a:rPr lang="vi-VN" dirty="0"/>
              <a:t> lực kéo cản của không khí, lực hấp dẫn, lực đẩy của động cơ và lực nâng.</a:t>
            </a:r>
          </a:p>
        </p:txBody>
      </p:sp>
      <p:sp>
        <p:nvSpPr>
          <p:cNvPr id="4" name="Rectangle 3"/>
          <p:cNvSpPr/>
          <p:nvPr/>
        </p:nvSpPr>
        <p:spPr>
          <a:xfrm>
            <a:off x="148046" y="1723685"/>
            <a:ext cx="11830594" cy="2308324"/>
          </a:xfrm>
          <a:prstGeom prst="rect">
            <a:avLst/>
          </a:prstGeom>
        </p:spPr>
        <p:txBody>
          <a:bodyPr wrap="square">
            <a:spAutoFit/>
          </a:bodyPr>
          <a:lstStyle/>
          <a:p>
            <a:r>
              <a:rPr lang="vi-VN" dirty="0" smtClean="0">
                <a:solidFill>
                  <a:srgbClr val="4A4A4A"/>
                </a:solidFill>
                <a:latin typeface="BlinkMacSystemFont"/>
              </a:rPr>
              <a:t>Máy bay trực thăng</a:t>
            </a:r>
            <a:r>
              <a:rPr lang="vi-VN" dirty="0">
                <a:solidFill>
                  <a:srgbClr val="4A4A4A"/>
                </a:solidFill>
                <a:latin typeface="BlinkMacSystemFont"/>
              </a:rPr>
              <a:t> bay được </a:t>
            </a:r>
            <a:r>
              <a:rPr lang="vi-VN" dirty="0" smtClean="0">
                <a:solidFill>
                  <a:srgbClr val="4A4A4A"/>
                </a:solidFill>
                <a:latin typeface="BlinkMacSystemFont"/>
              </a:rPr>
              <a:t>nhờ lực nâng </a:t>
            </a:r>
            <a:r>
              <a:rPr lang="vi-VN" dirty="0">
                <a:solidFill>
                  <a:srgbClr val="4A4A4A"/>
                </a:solidFill>
                <a:latin typeface="BlinkMacSystemFont"/>
              </a:rPr>
              <a:t>được tạo bởi cánh quạt nâng nằm ngang. Cũng như đối với máy bay thông thường, lực nâng khí động học được tạo thành khi có chuyển động tương đối của cánh nâng đối với không </a:t>
            </a:r>
            <a:r>
              <a:rPr lang="vi-VN" dirty="0" smtClean="0">
                <a:solidFill>
                  <a:srgbClr val="4A4A4A"/>
                </a:solidFill>
                <a:latin typeface="BlinkMacSystemFont"/>
              </a:rPr>
              <a:t>khí,</a:t>
            </a:r>
            <a:r>
              <a:rPr lang="vi-VN" dirty="0" smtClean="0"/>
              <a:t>nhưng </a:t>
            </a:r>
            <a:r>
              <a:rPr lang="vi-VN" dirty="0"/>
              <a:t>khác với máy bay thông thường là cánh nâng gắn cố định với thân máy bay, trực thăng có cánh nâng là loại cánh quạt quay </a:t>
            </a:r>
            <a:r>
              <a:rPr lang="vi-VN" dirty="0" smtClean="0"/>
              <a:t>ngang.</a:t>
            </a:r>
            <a:r>
              <a:rPr lang="vi-VN" dirty="0"/>
              <a:t> </a:t>
            </a:r>
            <a:r>
              <a:rPr lang="vi-VN" dirty="0" smtClean="0"/>
              <a:t>Với </a:t>
            </a:r>
            <a:r>
              <a:rPr lang="vi-VN" dirty="0"/>
              <a:t>đặc điểm của cánh nâng như vậy, khi cánh quạt nâng quay vẫn bảo đảm được sự chuyển động tương đối của không khí đối với cánh nâng và tạo lực nâng khí động học trong khi bản thân máy bay không cần chuyển động. Vì vậy máy bay trực thăng có thể bay đứng treo một chỗ và thậm chí bay lùi</a:t>
            </a:r>
            <a:r>
              <a:rPr lang="vi-VN" dirty="0" smtClean="0"/>
              <a:t>.</a:t>
            </a:r>
          </a:p>
          <a:p>
            <a:r>
              <a:rPr lang="vi-VN" dirty="0" smtClean="0"/>
              <a:t>Chức năng chính : </a:t>
            </a:r>
            <a:r>
              <a:rPr lang="vi-VN" dirty="0"/>
              <a:t>T</a:t>
            </a:r>
            <a:r>
              <a:rPr lang="vi-VN" dirty="0" smtClean="0"/>
              <a:t>rực </a:t>
            </a:r>
            <a:r>
              <a:rPr lang="vi-VN" dirty="0"/>
              <a:t>thăng được sử dụng như máy bay cứu thương, cứu nạn, cảnh sát, kiểm soát giao thông, an ninh, thể thao, báo chí và rất nhiều các ứng dụng khác.</a:t>
            </a:r>
            <a:endParaRPr lang="vi-VN" dirty="0" smtClean="0"/>
          </a:p>
        </p:txBody>
      </p:sp>
    </p:spTree>
    <p:extLst>
      <p:ext uri="{BB962C8B-B14F-4D97-AF65-F5344CB8AC3E}">
        <p14:creationId xmlns:p14="http://schemas.microsoft.com/office/powerpoint/2010/main" val="7247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0" y="0"/>
            <a:ext cx="12192000" cy="5737770"/>
          </a:xfrm>
        </p:spPr>
        <p:txBody>
          <a:bodyPr>
            <a:normAutofit/>
          </a:bodyPr>
          <a:lstStyle/>
          <a:p>
            <a:pPr marL="0" indent="0">
              <a:buNone/>
            </a:pPr>
            <a:r>
              <a:rPr lang="vi-VN" dirty="0" smtClean="0"/>
              <a:t>Xét máy bay có cánh:</a:t>
            </a:r>
          </a:p>
          <a:p>
            <a:pPr marL="0" indent="0">
              <a:buNone/>
            </a:pPr>
            <a:r>
              <a:rPr lang="vi-VN" sz="2400" dirty="0" smtClean="0"/>
              <a:t>Lực giúp máy bay cất cánh được là lực đẩy và lực nâng.</a:t>
            </a:r>
          </a:p>
          <a:p>
            <a:pPr marL="0" indent="0">
              <a:buNone/>
            </a:pPr>
            <a:r>
              <a:rPr lang="vi-VN" sz="2200" dirty="0" smtClean="0"/>
              <a:t>	-Lực đẩy : Lực đẩy được tạo ra nhờ sự tương tác với khí quyển.Trong quá trình quay cách quạt tác dụng vào không khí một lực và ngược lại theo định luật III Newton không khí tác dụng lên cánh quạt một phản lực hướng sang ngang .</a:t>
            </a:r>
          </a:p>
          <a:p>
            <a:pPr marL="0" indent="0">
              <a:buNone/>
            </a:pPr>
            <a:r>
              <a:rPr lang="vi-VN" sz="2200" dirty="0" smtClean="0"/>
              <a:t>	-Lực nâng : Khi máy bay di chuyển theo phương ngang lúc này trên cánh máy bay cũng có sự chênh lệch áp suất(Áp suất tĩnh phía trên nhỏ hơn áp suất tĩnh phía dưới).Sự chênh lệch áp suất khiến máy bay bay lên.</a:t>
            </a:r>
          </a:p>
          <a:p>
            <a:pPr marL="0" indent="0">
              <a:buNone/>
            </a:pPr>
            <a:r>
              <a:rPr lang="vi-VN" dirty="0" smtClean="0"/>
              <a:t>Xét máy bay trực thăng:</a:t>
            </a:r>
          </a:p>
          <a:p>
            <a:pPr marL="0" indent="0">
              <a:buNone/>
            </a:pPr>
            <a:r>
              <a:rPr lang="vi-VN" sz="2400" dirty="0" smtClean="0"/>
              <a:t>Lực giúp máy bay cất cánh được là lực nâng,lực đẩy có thể có hoặc không.</a:t>
            </a:r>
          </a:p>
          <a:p>
            <a:pPr marL="0" indent="0">
              <a:buNone/>
            </a:pPr>
            <a:r>
              <a:rPr lang="vi-VN" sz="2200" dirty="0" smtClean="0"/>
              <a:t>	-Lực nâng :Lực nâng được tạo ra nhờ sự tương tác với khí quyển. Trong quá trình quay cách quạt tác dụng vào không khí một lực và ngược lại theo định luật III Newton không khí tác dụng lên cánh quạt một phản lực hướng lên trên.</a:t>
            </a:r>
          </a:p>
          <a:p>
            <a:pPr marL="0" indent="0">
              <a:buNone/>
            </a:pPr>
            <a:endParaRPr lang="vi-VN" sz="2000" dirty="0"/>
          </a:p>
        </p:txBody>
      </p:sp>
      <p:pic>
        <p:nvPicPr>
          <p:cNvPr id="2050" name="Picture 2" descr="https://e.khoahoc.tv/photos/Image/2006/06/17/maybay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08717" y="5131435"/>
            <a:ext cx="3067050" cy="14478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e.khoahoc.tv/photos/Image/2006/06/17/maybay2.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152809" y="5131435"/>
            <a:ext cx="3067050" cy="10001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219859" y="5101908"/>
            <a:ext cx="4680404" cy="1938992"/>
          </a:xfrm>
          <a:prstGeom prst="rect">
            <a:avLst/>
          </a:prstGeom>
        </p:spPr>
        <p:txBody>
          <a:bodyPr wrap="square">
            <a:spAutoFit/>
          </a:bodyPr>
          <a:lstStyle/>
          <a:p>
            <a:pPr algn="ctr"/>
            <a:r>
              <a:rPr lang="vi-VN" sz="2000" dirty="0">
                <a:latin typeface="Times New Roman" panose="02020603050405020304" pitchFamily="18" charset="0"/>
              </a:rPr>
              <a:t>Bằng cách thay đổi mặt phẳng quay của cách quạt chính sẽ giúp máy bay bay tiến ra phía trước lùi lại phía sau hay bay sang phải sang trái</a:t>
            </a:r>
          </a:p>
          <a:p>
            <a:r>
              <a:rPr lang="vi-VN" sz="2000" dirty="0"/>
              <a:t/>
            </a:r>
            <a:br>
              <a:rPr lang="vi-VN" sz="2000" dirty="0"/>
            </a:br>
            <a:endParaRPr lang="vi-VN" sz="2000" dirty="0"/>
          </a:p>
        </p:txBody>
      </p:sp>
    </p:spTree>
    <p:extLst>
      <p:ext uri="{BB962C8B-B14F-4D97-AF65-F5344CB8AC3E}">
        <p14:creationId xmlns:p14="http://schemas.microsoft.com/office/powerpoint/2010/main" val="1689284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37309" y="166777"/>
            <a:ext cx="11858898" cy="5280570"/>
          </a:xfrm>
        </p:spPr>
        <p:txBody>
          <a:bodyPr>
            <a:normAutofit/>
          </a:bodyPr>
          <a:lstStyle/>
          <a:p>
            <a:pPr marL="0" indent="0" fontAlgn="base">
              <a:buNone/>
            </a:pPr>
            <a:r>
              <a:rPr lang="vi-VN" dirty="0" smtClean="0"/>
              <a:t>Khi tốc độ máy bay lớn </a:t>
            </a:r>
            <a:r>
              <a:rPr lang="vi-VN" dirty="0" smtClean="0"/>
              <a:t>có thể khiến cánh máy bay bị méo.</a:t>
            </a:r>
          </a:p>
          <a:p>
            <a:pPr marL="0" indent="0" fontAlgn="base">
              <a:buNone/>
            </a:pPr>
            <a:r>
              <a:rPr lang="vi-VN" dirty="0" smtClean="0"/>
              <a:t>Phân tích : Khi vận tốc máy bay lớn sự chênh lệch áp suất tĩnh trên cánh máy bay càng lớn.Khi sự chênh lệch áp suất quá mức cho phép dẫn đến cánh máy bay bị méo</a:t>
            </a:r>
          </a:p>
          <a:p>
            <a:pPr marL="0" indent="0" fontAlgn="base">
              <a:buNone/>
            </a:pPr>
            <a:r>
              <a:rPr lang="vi-VN" dirty="0"/>
              <a:t>V</a:t>
            </a:r>
            <a:r>
              <a:rPr lang="vi-VN" dirty="0" smtClean="0"/>
              <a:t>a </a:t>
            </a:r>
            <a:r>
              <a:rPr lang="vi-VN" dirty="0"/>
              <a:t>chạm với chim có thể móp méo máy bay nặng hơn có thể làm hỏng động cơ.</a:t>
            </a:r>
          </a:p>
          <a:p>
            <a:pPr marL="0" indent="0" fontAlgn="base">
              <a:buNone/>
            </a:pPr>
            <a:r>
              <a:rPr lang="vi-VN" dirty="0" smtClean="0"/>
              <a:t>Phân tích :</a:t>
            </a:r>
            <a:r>
              <a:rPr lang="vi-VN" dirty="0"/>
              <a:t>bởi tốc độ của máy bay lớn hơn rất nhiều so với tốc độ của chim nên khi va đập, sự chênh lệch tốc độ này gây ra lực va chạm rất mạnh. </a:t>
            </a:r>
            <a:r>
              <a:rPr lang="vi-VN" dirty="0" smtClean="0"/>
              <a:t>Khi đó khiến móp méo máy bay nếu va chạm vào động cơ thì có thể làm hỏng nó.</a:t>
            </a:r>
            <a:endParaRPr lang="vi-VN" dirty="0" smtClean="0"/>
          </a:p>
          <a:p>
            <a:pPr marL="0" indent="0" fontAlgn="base">
              <a:buNone/>
            </a:pPr>
            <a:r>
              <a:rPr lang="vi-VN" dirty="0"/>
              <a:t/>
            </a:r>
            <a:br>
              <a:rPr lang="vi-VN" dirty="0"/>
            </a:br>
            <a:endParaRPr lang="vi-VN" dirty="0" smtClean="0"/>
          </a:p>
        </p:txBody>
      </p:sp>
      <p:pic>
        <p:nvPicPr>
          <p:cNvPr id="1026" name="Picture 2" descr="Máy bay méo mũi vì đâm phải ch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133" y="4514849"/>
            <a:ext cx="4667250" cy="234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4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ấu tạo của thang má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603966" cy="691155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895703" y="456588"/>
            <a:ext cx="6096000" cy="1477328"/>
          </a:xfrm>
          <a:prstGeom prst="rect">
            <a:avLst/>
          </a:prstGeom>
        </p:spPr>
        <p:txBody>
          <a:bodyPr>
            <a:spAutoFit/>
          </a:bodyPr>
          <a:lstStyle/>
          <a:p>
            <a:pPr algn="just"/>
            <a:r>
              <a:rPr lang="vi-VN" dirty="0">
                <a:solidFill>
                  <a:srgbClr val="2E3D2E"/>
                </a:solidFill>
              </a:rPr>
              <a:t>4. Bộ hạn chế tốc độ hay còn gọi là Thắng cơ. Bộ phận này có nhiệm vụ kẹp chặt cabin thang máy vào ray dẫn hướng khi cabin di chuyển quá tốc độ cho phép.</a:t>
            </a:r>
          </a:p>
          <a:p>
            <a:r>
              <a:rPr lang="vi-VN" dirty="0" smtClean="0"/>
              <a:t/>
            </a:r>
            <a:br>
              <a:rPr lang="vi-VN" dirty="0" smtClean="0"/>
            </a:br>
            <a:endParaRPr lang="vi-VN" dirty="0"/>
          </a:p>
        </p:txBody>
      </p:sp>
      <p:sp>
        <p:nvSpPr>
          <p:cNvPr id="7" name="Rectangle 6"/>
          <p:cNvSpPr/>
          <p:nvPr/>
        </p:nvSpPr>
        <p:spPr>
          <a:xfrm>
            <a:off x="5895703" y="1787411"/>
            <a:ext cx="6096000" cy="1477328"/>
          </a:xfrm>
          <a:prstGeom prst="rect">
            <a:avLst/>
          </a:prstGeom>
        </p:spPr>
        <p:txBody>
          <a:bodyPr>
            <a:spAutoFit/>
          </a:bodyPr>
          <a:lstStyle/>
          <a:p>
            <a:pPr algn="just"/>
            <a:r>
              <a:rPr lang="vi-VN" dirty="0">
                <a:solidFill>
                  <a:srgbClr val="2E3D2E"/>
                </a:solidFill>
              </a:rPr>
              <a:t>5. Giảm chấn là thiết bị được thiết kế ở dưới hố pit. Bộ phận này có nhiệm vụ làm giá đỡ cho cabin khi các hệ thống đảm bảo an toàn khác đều không hoạt động.</a:t>
            </a:r>
          </a:p>
          <a:p>
            <a:r>
              <a:rPr lang="vi-VN" dirty="0" smtClean="0"/>
              <a:t/>
            </a:r>
            <a:br>
              <a:rPr lang="vi-VN" dirty="0" smtClean="0"/>
            </a:br>
            <a:endParaRPr lang="vi-VN" dirty="0"/>
          </a:p>
        </p:txBody>
      </p:sp>
      <p:sp>
        <p:nvSpPr>
          <p:cNvPr id="8" name="Rectangle 7"/>
          <p:cNvSpPr/>
          <p:nvPr/>
        </p:nvSpPr>
        <p:spPr>
          <a:xfrm>
            <a:off x="5895703" y="3199061"/>
            <a:ext cx="6096000" cy="1754326"/>
          </a:xfrm>
          <a:prstGeom prst="rect">
            <a:avLst/>
          </a:prstGeom>
        </p:spPr>
        <p:txBody>
          <a:bodyPr>
            <a:spAutoFit/>
          </a:bodyPr>
          <a:lstStyle/>
          <a:p>
            <a:pPr algn="just"/>
            <a:r>
              <a:rPr lang="vi-VN" dirty="0">
                <a:solidFill>
                  <a:srgbClr val="2E3D2E"/>
                </a:solidFill>
              </a:rPr>
              <a:t>6. Cửa cabin và cửa tầng: Được thiết kế mở ra đóng vào trơn tru nhất. Ngoài ra còn được tích hợp hệ thống chống kẹt cửa Photocell để đảm bảo an toàn trong trường hợp có vật cản khi cửa thang hoặc cửa tầng đang đóng.</a:t>
            </a:r>
          </a:p>
          <a:p>
            <a:r>
              <a:rPr lang="vi-VN" dirty="0" smtClean="0"/>
              <a:t/>
            </a:r>
            <a:br>
              <a:rPr lang="vi-VN" dirty="0" smtClean="0"/>
            </a:br>
            <a:endParaRPr lang="vi-VN" dirty="0"/>
          </a:p>
        </p:txBody>
      </p:sp>
      <p:sp>
        <p:nvSpPr>
          <p:cNvPr id="9" name="Rectangle 8"/>
          <p:cNvSpPr/>
          <p:nvPr/>
        </p:nvSpPr>
        <p:spPr>
          <a:xfrm>
            <a:off x="5895703" y="4807744"/>
            <a:ext cx="6096000" cy="1754326"/>
          </a:xfrm>
          <a:prstGeom prst="rect">
            <a:avLst/>
          </a:prstGeom>
        </p:spPr>
        <p:txBody>
          <a:bodyPr>
            <a:spAutoFit/>
          </a:bodyPr>
          <a:lstStyle/>
          <a:p>
            <a:pPr algn="just"/>
            <a:r>
              <a:rPr lang="vi-VN" dirty="0">
                <a:solidFill>
                  <a:srgbClr val="2E3D2E"/>
                </a:solidFill>
              </a:rPr>
              <a:t>7. Cabin là thiết bị chính trong thang máy đưa người sử dụng di chuyển theo yêu cầu. Là nơi cho phép người sử dụng đứng bên trong và điều khiển thang máy di chuyển theo ý muốn.</a:t>
            </a:r>
          </a:p>
          <a:p>
            <a:r>
              <a:rPr lang="vi-VN" dirty="0" smtClean="0"/>
              <a:t/>
            </a:r>
            <a:br>
              <a:rPr lang="vi-VN" dirty="0" smtClean="0"/>
            </a:br>
            <a:endParaRPr lang="vi-VN" dirty="0"/>
          </a:p>
        </p:txBody>
      </p:sp>
    </p:spTree>
    <p:extLst>
      <p:ext uri="{BB962C8B-B14F-4D97-AF65-F5344CB8AC3E}">
        <p14:creationId xmlns:p14="http://schemas.microsoft.com/office/powerpoint/2010/main" val="175330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7744" y="1252539"/>
            <a:ext cx="10516511" cy="4352921"/>
          </a:xfrm>
          <a:prstGeom prst="rect">
            <a:avLst/>
          </a:prstGeom>
        </p:spPr>
      </p:pic>
      <p:sp>
        <p:nvSpPr>
          <p:cNvPr id="5" name="Content Placeholder 2"/>
          <p:cNvSpPr>
            <a:spLocks noGrp="1"/>
          </p:cNvSpPr>
          <p:nvPr>
            <p:ph idx="1"/>
          </p:nvPr>
        </p:nvSpPr>
        <p:spPr>
          <a:xfrm>
            <a:off x="328292" y="349522"/>
            <a:ext cx="10515600" cy="4351338"/>
          </a:xfrm>
        </p:spPr>
        <p:txBody>
          <a:bodyPr>
            <a:normAutofit fontScale="92500" lnSpcReduction="10000"/>
          </a:bodyPr>
          <a:lstStyle/>
          <a:p>
            <a:pPr marL="0" indent="0">
              <a:buNone/>
            </a:pPr>
            <a:r>
              <a:rPr lang="vi-VN" dirty="0"/>
              <a:t>Thang máy được sử dụng với mục đích chính là tiết kiệm thời gian di chuyển và công sức khi đi thang bộ, nhưng ngày nay thang máy được sử dụng với nhiều công năng khác nhau vì mỗi loại thang sẽ có những công dụng khác nhau: Thang máy gia đình, thang máy liên doanh, thang máy tải khách, thang máy tải hàng</a:t>
            </a:r>
            <a:r>
              <a:rPr lang="vi-VN" dirty="0" smtClean="0"/>
              <a:t>…</a:t>
            </a:r>
          </a:p>
          <a:p>
            <a:pPr marL="0" indent="0">
              <a:buNone/>
            </a:pPr>
            <a:r>
              <a:rPr lang="vi-VN" dirty="0" smtClean="0"/>
              <a:t>Cấu tạo cơ bản gồm : Thùng thang,máy kéo,hệ thống điều khiển,cáp tải </a:t>
            </a:r>
          </a:p>
          <a:p>
            <a:pPr marL="0" indent="0">
              <a:buNone/>
            </a:pPr>
            <a:r>
              <a:rPr lang="vi-VN" dirty="0" smtClean="0"/>
              <a:t>Khi người sử dụng bước vào thùng thang ấn nút tùy theo nhu cầu ở bảng điều khiển.Khi đó hệ thống nhận lệnh và chuyển động,lúc này motor kéo hoạt động kéo cáp tải cũng hoạt động.Cáp tải nối với thùng thang,khi dây cáp chuyển động khiến cho thùng thang chuyển động đến vị trí mà ta chỉ định thì dừng lại.</a:t>
            </a:r>
          </a:p>
          <a:p>
            <a:pPr marL="0" indent="0">
              <a:buNone/>
            </a:pPr>
            <a:endParaRPr lang="vi-VN" dirty="0"/>
          </a:p>
        </p:txBody>
      </p:sp>
    </p:spTree>
    <p:extLst>
      <p:ext uri="{BB962C8B-B14F-4D97-AF65-F5344CB8AC3E}">
        <p14:creationId xmlns:p14="http://schemas.microsoft.com/office/powerpoint/2010/main" val="2312553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33698" y="440962"/>
            <a:ext cx="10515600" cy="4351338"/>
          </a:xfrm>
        </p:spPr>
        <p:txBody>
          <a:bodyPr/>
          <a:lstStyle/>
          <a:p>
            <a:pPr marL="0" indent="0">
              <a:buNone/>
            </a:pPr>
            <a:r>
              <a:rPr lang="vi-VN" dirty="0" smtClean="0"/>
              <a:t>Nguyên lí hoạt động của thang máy dựa trên kiến thức ròng rọc </a:t>
            </a:r>
          </a:p>
          <a:p>
            <a:pPr marL="0" indent="0">
              <a:buNone/>
            </a:pPr>
            <a:r>
              <a:rPr lang="vi-VN" dirty="0" smtClean="0"/>
              <a:t>Các kiến thức liên quan gồm: Moment lực, Định luật II Niuton</a:t>
            </a:r>
          </a:p>
          <a:p>
            <a:pPr marL="0" indent="0">
              <a:buNone/>
            </a:pPr>
            <a:r>
              <a:rPr lang="vi-VN" dirty="0"/>
              <a:t>C</a:t>
            </a:r>
            <a:r>
              <a:rPr lang="vi-VN" dirty="0" smtClean="0"/>
              <a:t>ác yếu tố ảnh hưởng đến hệ thống thang máy cơ bản: tổng khối lượng trong thùng thang, bán kính, khối lượng,đặc hay rỗng của ròng rọc,khối lượng của cáp tải,lực kéo.</a:t>
            </a:r>
          </a:p>
          <a:p>
            <a:pPr marL="0" indent="0">
              <a:buNone/>
            </a:pPr>
            <a:endParaRPr lang="vi-VN" dirty="0" smtClean="0"/>
          </a:p>
        </p:txBody>
      </p:sp>
    </p:spTree>
    <p:extLst>
      <p:ext uri="{BB962C8B-B14F-4D97-AF65-F5344CB8AC3E}">
        <p14:creationId xmlns:p14="http://schemas.microsoft.com/office/powerpoint/2010/main" val="2306117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1" y="-65314"/>
            <a:ext cx="12192000" cy="1690688"/>
          </a:xfrm>
        </p:spPr>
        <p:txBody>
          <a:bodyPr/>
          <a:lstStyle/>
          <a:p>
            <a:r>
              <a:rPr lang="vi-VN" dirty="0" smtClean="0"/>
              <a:t>2. HỆ THỐNG CHỐNG BÓ CỨNG PHANH – ABS </a:t>
            </a:r>
            <a:endParaRPr lang="vi-VN" dirty="0"/>
          </a:p>
        </p:txBody>
      </p:sp>
      <p:sp>
        <p:nvSpPr>
          <p:cNvPr id="4" name="Rectangle 3"/>
          <p:cNvSpPr/>
          <p:nvPr/>
        </p:nvSpPr>
        <p:spPr>
          <a:xfrm>
            <a:off x="328750" y="1097280"/>
            <a:ext cx="11717382" cy="3170099"/>
          </a:xfrm>
          <a:prstGeom prst="rect">
            <a:avLst/>
          </a:prstGeom>
        </p:spPr>
        <p:txBody>
          <a:bodyPr wrap="square">
            <a:spAutoFit/>
          </a:bodyPr>
          <a:lstStyle/>
          <a:p>
            <a:pPr algn="just" fontAlgn="base"/>
            <a:r>
              <a:rPr lang="vi-VN" sz="2400" dirty="0">
                <a:solidFill>
                  <a:srgbClr val="2D2D2D"/>
                </a:solidFill>
                <a:latin typeface="Roboto"/>
              </a:rPr>
              <a:t> </a:t>
            </a:r>
            <a:r>
              <a:rPr lang="vi-VN" sz="2400" dirty="0" smtClean="0">
                <a:solidFill>
                  <a:srgbClr val="2D2D2D"/>
                </a:solidFill>
                <a:latin typeface="Roboto"/>
              </a:rPr>
              <a:t>         </a:t>
            </a:r>
            <a:r>
              <a:rPr lang="vi-VN" sz="2400" b="0" i="0" dirty="0" smtClean="0">
                <a:solidFill>
                  <a:srgbClr val="2D2D2D"/>
                </a:solidFill>
                <a:effectLst/>
                <a:latin typeface="Roboto"/>
              </a:rPr>
              <a:t>Hệ thống chống bó cứng phanh ABS sẽ xác định thời điểm bánh xe sắp xảy ra hiện tượng "khóa bánh" và nhanh chóng ngăn chặn nó. ABS sẽ sử dụng cảm biến tốc độ bánh xe để theo dõi tốc độ của từng bánh, sau đó dầu phanh sẽ được bơm lại nhằm giữ cho xe tiếp tục lăn bánh trong quá trình giảm tốc độ, giúp bánh xe không bị bó cứng.</a:t>
            </a:r>
          </a:p>
          <a:p>
            <a:pPr algn="just" fontAlgn="base"/>
            <a:r>
              <a:rPr lang="vi-VN" sz="2000" dirty="0">
                <a:solidFill>
                  <a:srgbClr val="2D2D2D"/>
                </a:solidFill>
                <a:latin typeface="Roboto"/>
              </a:rPr>
              <a:t>	</a:t>
            </a:r>
            <a:r>
              <a:rPr lang="vi-VN" sz="2000" dirty="0" smtClean="0">
                <a:solidFill>
                  <a:srgbClr val="2D2D2D"/>
                </a:solidFill>
                <a:latin typeface="Roboto"/>
              </a:rPr>
              <a:t>	</a:t>
            </a:r>
          </a:p>
          <a:p>
            <a:pPr algn="just" fontAlgn="base"/>
            <a:r>
              <a:rPr lang="vi-VN" sz="2400" b="0" i="0" dirty="0" smtClean="0">
                <a:solidFill>
                  <a:srgbClr val="2D2D2D"/>
                </a:solidFill>
                <a:effectLst/>
                <a:latin typeface="Roboto"/>
              </a:rPr>
              <a:t>Mục đích: </a:t>
            </a:r>
            <a:r>
              <a:rPr lang="vi-VN" sz="2400" dirty="0" smtClean="0"/>
              <a:t>giảm </a:t>
            </a:r>
            <a:r>
              <a:rPr lang="vi-VN" sz="2400" dirty="0"/>
              <a:t>thiểu tối đa tổn thất và bảo đảm an toàn cho người sử dụng.</a:t>
            </a:r>
            <a:endParaRPr lang="vi-VN" sz="2400" b="0" i="0" dirty="0" smtClean="0">
              <a:solidFill>
                <a:srgbClr val="2D2D2D"/>
              </a:solidFill>
              <a:effectLst/>
              <a:latin typeface="Roboto"/>
            </a:endParaRPr>
          </a:p>
          <a:p>
            <a:r>
              <a:rPr lang="vi-VN" dirty="0" smtClean="0"/>
              <a:t/>
            </a:r>
            <a:br>
              <a:rPr lang="vi-VN" dirty="0" smtClean="0"/>
            </a:br>
            <a:endParaRPr lang="vi-VN" dirty="0"/>
          </a:p>
        </p:txBody>
      </p:sp>
      <p:pic>
        <p:nvPicPr>
          <p:cNvPr id="3074" name="Picture 2" descr="https://vovgiaothong.vn/Data/Sites/1/media/letung/images/1338363422_innova_anto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538" y="3651501"/>
            <a:ext cx="7000103" cy="3206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551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953794" y="417399"/>
            <a:ext cx="5090160" cy="4154984"/>
          </a:xfrm>
          <a:prstGeom prst="rect">
            <a:avLst/>
          </a:prstGeom>
        </p:spPr>
        <p:txBody>
          <a:bodyPr wrap="square">
            <a:spAutoFit/>
          </a:bodyPr>
          <a:lstStyle/>
          <a:p>
            <a:pPr algn="just" fontAlgn="base"/>
            <a:r>
              <a:rPr lang="vi-VN" sz="2400" b="0" i="0" dirty="0" smtClean="0">
                <a:solidFill>
                  <a:srgbClr val="2D2D2D"/>
                </a:solidFill>
                <a:effectLst/>
                <a:latin typeface="inherit"/>
              </a:rPr>
              <a:t>Cảm biến tốc độ: Đây là bộ phận có nhiệm vụ giám sát tốc độ của từng bánh xe để nhận biết tình trạng khóa bánh sắp xảy ra.</a:t>
            </a:r>
          </a:p>
          <a:p>
            <a:pPr fontAlgn="base"/>
            <a:r>
              <a:rPr lang="vi-VN" sz="2400" dirty="0" smtClean="0"/>
              <a:t/>
            </a:r>
            <a:br>
              <a:rPr lang="vi-VN" sz="2400" dirty="0" smtClean="0"/>
            </a:br>
            <a:r>
              <a:rPr lang="vi-VN" sz="2400" dirty="0"/>
              <a:t>Các loại van: Hệ thống van cho phép chặn hoặc giải phóng áp lực lên bánh xe sắp khóa để bánh xe hoạt động được ổn định</a:t>
            </a:r>
          </a:p>
          <a:p>
            <a:r>
              <a:rPr lang="vi-VN" sz="2400" dirty="0" smtClean="0"/>
              <a:t/>
            </a:r>
            <a:br>
              <a:rPr lang="vi-VN" sz="2400" dirty="0" smtClean="0"/>
            </a:br>
            <a:endParaRPr lang="vi-VN" sz="2400" dirty="0"/>
          </a:p>
        </p:txBody>
      </p:sp>
      <p:sp>
        <p:nvSpPr>
          <p:cNvPr id="7" name="Rectangle 6"/>
          <p:cNvSpPr/>
          <p:nvPr/>
        </p:nvSpPr>
        <p:spPr>
          <a:xfrm>
            <a:off x="6953794" y="4030620"/>
            <a:ext cx="5042263" cy="2308324"/>
          </a:xfrm>
          <a:prstGeom prst="rect">
            <a:avLst/>
          </a:prstGeom>
        </p:spPr>
        <p:txBody>
          <a:bodyPr wrap="square">
            <a:spAutoFit/>
          </a:bodyPr>
          <a:lstStyle/>
          <a:p>
            <a:pPr algn="just" fontAlgn="base"/>
            <a:r>
              <a:rPr lang="vi-VN" sz="2400" b="0" i="0" dirty="0" smtClean="0">
                <a:solidFill>
                  <a:srgbClr val="2D2D2D"/>
                </a:solidFill>
                <a:effectLst/>
                <a:latin typeface="inherit"/>
              </a:rPr>
              <a:t>Máy bơm: máy bơm tạo ra áp suất phanh và khôi phục chúng sau khi có bất kỳ van nào giải phóng áp lực. </a:t>
            </a:r>
          </a:p>
          <a:p>
            <a:r>
              <a:rPr lang="vi-VN" sz="2400" dirty="0" smtClean="0"/>
              <a:t/>
            </a:r>
            <a:br>
              <a:rPr lang="vi-VN" sz="2400" dirty="0" smtClean="0"/>
            </a:br>
            <a:endParaRPr lang="vi-VN" sz="2400" dirty="0"/>
          </a:p>
        </p:txBody>
      </p:sp>
      <p:sp>
        <p:nvSpPr>
          <p:cNvPr id="8" name="Rectangle 7"/>
          <p:cNvSpPr/>
          <p:nvPr/>
        </p:nvSpPr>
        <p:spPr>
          <a:xfrm>
            <a:off x="0" y="4783239"/>
            <a:ext cx="6265817" cy="2308324"/>
          </a:xfrm>
          <a:prstGeom prst="rect">
            <a:avLst/>
          </a:prstGeom>
        </p:spPr>
        <p:txBody>
          <a:bodyPr wrap="square">
            <a:spAutoFit/>
          </a:bodyPr>
          <a:lstStyle/>
          <a:p>
            <a:pPr algn="just" fontAlgn="base"/>
            <a:r>
              <a:rPr lang="vi-VN" sz="2400" b="0" i="0" dirty="0" smtClean="0">
                <a:solidFill>
                  <a:srgbClr val="2D2D2D"/>
                </a:solidFill>
                <a:effectLst/>
                <a:latin typeface="inherit"/>
              </a:rPr>
              <a:t>Bộ điều khiển: Mô đun điện tử sẽ nhận tất cả dữ liệu từ các cảm biến và đóng vai trò là một bộ phận điều khiển để xác định thời điểm cần bơm dầu phanh.</a:t>
            </a:r>
          </a:p>
          <a:p>
            <a:r>
              <a:rPr lang="vi-VN" sz="2400" dirty="0" smtClean="0"/>
              <a:t/>
            </a:r>
            <a:br>
              <a:rPr lang="vi-VN" sz="2400" dirty="0" smtClean="0"/>
            </a:br>
            <a:endParaRPr lang="vi-VN" sz="2400" dirty="0"/>
          </a:p>
        </p:txBody>
      </p:sp>
    </p:spTree>
    <p:extLst>
      <p:ext uri="{BB962C8B-B14F-4D97-AF65-F5344CB8AC3E}">
        <p14:creationId xmlns:p14="http://schemas.microsoft.com/office/powerpoint/2010/main" val="1280622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5611" y="359956"/>
            <a:ext cx="11569337" cy="3785652"/>
          </a:xfrm>
          <a:prstGeom prst="rect">
            <a:avLst/>
          </a:prstGeom>
        </p:spPr>
        <p:txBody>
          <a:bodyPr wrap="square">
            <a:spAutoFit/>
          </a:bodyPr>
          <a:lstStyle/>
          <a:p>
            <a:r>
              <a:rPr lang="vi-VN" sz="2000" dirty="0"/>
              <a:t>Nếu ECU nhận thấy có một hay nhiều bánh có tốc độ chậm hơn mức quy định nào đó so với các bánh còn lại. Lúc này, thông qua bơm và van thủy lực, ABS tự động giảm áp suất tác động lên đĩa (đây là quá trình nhả), giúp bánh xe không bị bó cứng. Tương tự, nếu một trong các bánh quay quá nhanh, máy tính cũng tự động tác động lực trở lại, đảm bảo quá trình hãm</a:t>
            </a:r>
            <a:r>
              <a:rPr lang="vi-VN" sz="2000" dirty="0" smtClean="0"/>
              <a:t>.</a:t>
            </a:r>
          </a:p>
          <a:p>
            <a:r>
              <a:rPr lang="vi-VN" sz="2000" dirty="0">
                <a:solidFill>
                  <a:srgbClr val="202124"/>
                </a:solidFill>
                <a:latin typeface="arial" panose="020B0604020202020204" pitchFamily="34" charset="0"/>
              </a:rPr>
              <a:t>Nguyên lý hoạt động của ABS là nhờ vào các cảm biến tốc độ trên từng bánh xe, gửi thông tin về cho ECU ABS và từ đó ECU ABS sẽ nắm bắt được vận tốc quay trên từng bánh xe và phát hiện ngay tức khắc khi bánh xe nào có hiện tượng bị “bó cứng” khi người lái đạp phanh đột ngột, dẫn tới hiện tượng bị trượt khỏi mặt đường.</a:t>
            </a:r>
            <a:endParaRPr lang="vi-VN" sz="2000" dirty="0"/>
          </a:p>
          <a:p>
            <a:r>
              <a:rPr lang="vi-VN" sz="2000" dirty="0" smtClean="0"/>
              <a:t>Các kiến thức liên quan gồm : Thủy động lực học , lực bám đường,lực ma sát,...</a:t>
            </a:r>
          </a:p>
          <a:p>
            <a:r>
              <a:rPr lang="vi-VN" sz="2000" dirty="0" smtClean="0"/>
              <a:t>Các kiến thức liên quan đến cơ học là : Lực bám đường</a:t>
            </a:r>
          </a:p>
          <a:p>
            <a:r>
              <a:rPr lang="vi-VN" sz="2000" dirty="0" smtClean="0"/>
              <a:t>Khi ta bóp phanh có trang bị công nghệ abs khác với thông thường bánh xe ta vẫn quay nhưng với tốc độ rất chậm lên vẫn có độ bám đường giúp cho xe không bị trượt khỏi đường đi.</a:t>
            </a:r>
          </a:p>
        </p:txBody>
      </p:sp>
    </p:spTree>
    <p:extLst>
      <p:ext uri="{BB962C8B-B14F-4D97-AF65-F5344CB8AC3E}">
        <p14:creationId xmlns:p14="http://schemas.microsoft.com/office/powerpoint/2010/main" val="422254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0926" y="310218"/>
            <a:ext cx="11582400" cy="1569660"/>
          </a:xfrm>
          <a:prstGeom prst="rect">
            <a:avLst/>
          </a:prstGeom>
        </p:spPr>
        <p:txBody>
          <a:bodyPr wrap="square">
            <a:spAutoFit/>
          </a:bodyPr>
          <a:lstStyle/>
          <a:p>
            <a:r>
              <a:rPr lang="vi-VN" sz="2400" i="0" dirty="0" smtClean="0">
                <a:solidFill>
                  <a:srgbClr val="202124"/>
                </a:solidFill>
                <a:effectLst/>
                <a:latin typeface="arial" panose="020B0604020202020204" pitchFamily="34" charset="0"/>
              </a:rPr>
              <a:t>Nguyên lý hoạt động của ABS là nhờ vào các cảm biến tốc độ trên từng bánh xe, gửi thông tin về cho ECU ABS và từ đó ECU ABS sẽ nắm bắt được vận tốc quay trên từng bánh xe và phát hiện ngay tức khắc khi bánh xe nào có hiện tượng bị “bó cứng” khi người lái đạp phanh đột ngột, dẫn tới hiện tượng bị trượt khỏi mặt đường.</a:t>
            </a:r>
            <a:endParaRPr lang="vi-VN" sz="2400" dirty="0"/>
          </a:p>
        </p:txBody>
      </p:sp>
    </p:spTree>
    <p:extLst>
      <p:ext uri="{BB962C8B-B14F-4D97-AF65-F5344CB8AC3E}">
        <p14:creationId xmlns:p14="http://schemas.microsoft.com/office/powerpoint/2010/main" val="301590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6692" y="213752"/>
            <a:ext cx="2536272" cy="707886"/>
          </a:xfrm>
          <a:prstGeom prst="rect">
            <a:avLst/>
          </a:prstGeom>
        </p:spPr>
        <p:txBody>
          <a:bodyPr wrap="none">
            <a:spAutoFit/>
          </a:bodyPr>
          <a:lstStyle/>
          <a:p>
            <a:r>
              <a:rPr lang="en-US" sz="4000" dirty="0" smtClean="0"/>
              <a:t>3. MÁY BAY</a:t>
            </a:r>
            <a:endParaRPr lang="vi-VN" sz="4000" dirty="0"/>
          </a:p>
        </p:txBody>
      </p:sp>
      <p:sp>
        <p:nvSpPr>
          <p:cNvPr id="2" name="Rectangle 1"/>
          <p:cNvSpPr/>
          <p:nvPr/>
        </p:nvSpPr>
        <p:spPr>
          <a:xfrm>
            <a:off x="246691" y="921638"/>
            <a:ext cx="10961239" cy="369332"/>
          </a:xfrm>
          <a:prstGeom prst="rect">
            <a:avLst/>
          </a:prstGeom>
        </p:spPr>
        <p:txBody>
          <a:bodyPr wrap="square">
            <a:spAutoFit/>
          </a:bodyPr>
          <a:lstStyle/>
          <a:p>
            <a:r>
              <a:rPr lang="vi-VN" dirty="0" smtClean="0"/>
              <a:t>	</a:t>
            </a:r>
            <a:endParaRPr lang="vi-VN" dirty="0"/>
          </a:p>
        </p:txBody>
      </p:sp>
      <p:sp>
        <p:nvSpPr>
          <p:cNvPr id="10" name="Rectangle 9"/>
          <p:cNvSpPr/>
          <p:nvPr/>
        </p:nvSpPr>
        <p:spPr>
          <a:xfrm>
            <a:off x="246688" y="690805"/>
            <a:ext cx="10733314" cy="1200329"/>
          </a:xfrm>
          <a:prstGeom prst="rect">
            <a:avLst/>
          </a:prstGeom>
        </p:spPr>
        <p:txBody>
          <a:bodyPr wrap="square">
            <a:spAutoFit/>
          </a:bodyPr>
          <a:lstStyle/>
          <a:p>
            <a:r>
              <a:rPr lang="vi-VN" sz="2400" dirty="0" smtClean="0">
                <a:solidFill>
                  <a:srgbClr val="202122"/>
                </a:solidFill>
              </a:rPr>
              <a:t>Máy bay được phân thành 2 loại chính :</a:t>
            </a:r>
          </a:p>
          <a:p>
            <a:r>
              <a:rPr lang="vi-VN" sz="2400" dirty="0" smtClean="0">
                <a:solidFill>
                  <a:srgbClr val="202122"/>
                </a:solidFill>
              </a:rPr>
              <a:t> 	-Loại có cánh </a:t>
            </a:r>
            <a:r>
              <a:rPr lang="vi-VN" sz="2400" dirty="0" smtClean="0">
                <a:solidFill>
                  <a:srgbClr val="202122"/>
                </a:solidFill>
              </a:rPr>
              <a:t>(Máy bay phản lực)</a:t>
            </a:r>
            <a:endParaRPr lang="vi-VN" sz="2400" dirty="0" smtClean="0">
              <a:solidFill>
                <a:srgbClr val="202122"/>
              </a:solidFill>
            </a:endParaRPr>
          </a:p>
          <a:p>
            <a:r>
              <a:rPr lang="vi-VN" sz="2400" dirty="0">
                <a:solidFill>
                  <a:srgbClr val="202122"/>
                </a:solidFill>
              </a:rPr>
              <a:t> </a:t>
            </a:r>
            <a:r>
              <a:rPr lang="vi-VN" sz="2400" dirty="0" smtClean="0">
                <a:solidFill>
                  <a:srgbClr val="202122"/>
                </a:solidFill>
              </a:rPr>
              <a:t>	-Loại không có cánh(Máy bay trực thăng)</a:t>
            </a:r>
            <a:endParaRPr lang="vi-VN" sz="2400" dirty="0"/>
          </a:p>
        </p:txBody>
      </p:sp>
      <p:pic>
        <p:nvPicPr>
          <p:cNvPr id="12" name="Picture 11"/>
          <p:cNvPicPr>
            <a:picLocks noChangeAspect="1"/>
          </p:cNvPicPr>
          <p:nvPr/>
        </p:nvPicPr>
        <p:blipFill>
          <a:blip r:embed="rId2"/>
          <a:stretch>
            <a:fillRect/>
          </a:stretch>
        </p:blipFill>
        <p:spPr>
          <a:xfrm>
            <a:off x="6156416" y="2368187"/>
            <a:ext cx="5938279" cy="3340282"/>
          </a:xfrm>
          <a:prstGeom prst="rect">
            <a:avLst/>
          </a:prstGeom>
        </p:spPr>
      </p:pic>
      <p:pic>
        <p:nvPicPr>
          <p:cNvPr id="14" name="Picture 13"/>
          <p:cNvPicPr>
            <a:picLocks noChangeAspect="1"/>
          </p:cNvPicPr>
          <p:nvPr/>
        </p:nvPicPr>
        <p:blipFill>
          <a:blip r:embed="rId3"/>
          <a:stretch>
            <a:fillRect/>
          </a:stretch>
        </p:blipFill>
        <p:spPr>
          <a:xfrm>
            <a:off x="224246" y="2359075"/>
            <a:ext cx="5932170" cy="3349394"/>
          </a:xfrm>
          <a:prstGeom prst="rect">
            <a:avLst/>
          </a:prstGeom>
        </p:spPr>
      </p:pic>
    </p:spTree>
    <p:extLst>
      <p:ext uri="{BB962C8B-B14F-4D97-AF65-F5344CB8AC3E}">
        <p14:creationId xmlns:p14="http://schemas.microsoft.com/office/powerpoint/2010/main" val="3545003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1148</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vt:lpstr>
      <vt:lpstr>BlinkMacSystemFont</vt:lpstr>
      <vt:lpstr>Calibri</vt:lpstr>
      <vt:lpstr>Calibri Light</vt:lpstr>
      <vt:lpstr>inherit</vt:lpstr>
      <vt:lpstr>Roboto</vt:lpstr>
      <vt:lpstr>Times New Roman</vt:lpstr>
      <vt:lpstr>Office Theme</vt:lpstr>
      <vt:lpstr>PowerPoint Presentation</vt:lpstr>
      <vt:lpstr>PowerPoint Presentation</vt:lpstr>
      <vt:lpstr>PowerPoint Presentation</vt:lpstr>
      <vt:lpstr>PowerPoint Presentation</vt:lpstr>
      <vt:lpstr>2. HỆ THỐNG CHỐNG BÓ CỨNG PHANH – ABS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dakietkhac30@hotmail.com</dc:creator>
  <cp:lastModifiedBy>dakietkhac30@hotmail.com</cp:lastModifiedBy>
  <cp:revision>29</cp:revision>
  <dcterms:created xsi:type="dcterms:W3CDTF">2021-12-20T12:51:51Z</dcterms:created>
  <dcterms:modified xsi:type="dcterms:W3CDTF">2021-12-21T06:46:18Z</dcterms:modified>
</cp:coreProperties>
</file>