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56" d="100"/>
          <a:sy n="156" d="100"/>
        </p:scale>
        <p:origin x="7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B944-D087-48B7-A012-20DBA8042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B493E-9F0F-4423-AB7F-2446F977DE1D}"/>
              </a:ext>
            </a:extLst>
          </p:cNvPr>
          <p:cNvSpPr>
            <a:spLocks noGrp="1"/>
          </p:cNvSpPr>
          <p:nvPr>
            <p:ph type="subTitle" idx="1"/>
          </p:nvPr>
        </p:nvSpPr>
        <p:spPr>
          <a:xfrm>
            <a:off x="1524000" y="3602038"/>
            <a:ext cx="9144000" cy="1655762"/>
          </a:xfrm>
        </p:spPr>
        <p:txBody>
          <a:bodyPr/>
          <a:lstStyle>
            <a:lvl1pPr marL="0" indent="0" algn="ctr">
              <a:buNone/>
              <a:defRPr sz="24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EFB0C-6A2A-4F71-80EF-664C5FE63076}"/>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5" name="Footer Placeholder 4">
            <a:extLst>
              <a:ext uri="{FF2B5EF4-FFF2-40B4-BE49-F238E27FC236}">
                <a16:creationId xmlns:a16="http://schemas.microsoft.com/office/drawing/2014/main" id="{1BA85A00-E627-4013-ABE4-B0D9F5571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569FF-933F-44EE-BC14-3E437A6C0FFA}"/>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73263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C4EB-1886-44F2-AAC4-03921BD846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C15BC2-9AE0-4D4A-8CF5-5EF6BEF34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31C65-77AC-49C6-B768-5D849C637FA9}"/>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5" name="Footer Placeholder 4">
            <a:extLst>
              <a:ext uri="{FF2B5EF4-FFF2-40B4-BE49-F238E27FC236}">
                <a16:creationId xmlns:a16="http://schemas.microsoft.com/office/drawing/2014/main" id="{6117DE48-F617-448C-A539-315224D3E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6506D-4AE9-4820-A7F8-8AC8CCB0A250}"/>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119172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717FF-BCC6-4699-816E-C888D0321EF8}"/>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CA665-5E65-46EC-8726-0B43DB44362C}"/>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EF66A-60FC-40F1-B1A8-DB784625C328}"/>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5" name="Footer Placeholder 4">
            <a:extLst>
              <a:ext uri="{FF2B5EF4-FFF2-40B4-BE49-F238E27FC236}">
                <a16:creationId xmlns:a16="http://schemas.microsoft.com/office/drawing/2014/main" id="{92210BB7-E1DB-4732-89D3-18B81C0A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F023D-0FDE-4AB6-9E87-CD9743521EC0}"/>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3829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019B-AC17-48CA-BC30-7F3B67ACD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54C87-AB69-4067-B52B-B621220E2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29799-B561-47AA-8B1E-9D717494BD27}"/>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5" name="Footer Placeholder 4">
            <a:extLst>
              <a:ext uri="{FF2B5EF4-FFF2-40B4-BE49-F238E27FC236}">
                <a16:creationId xmlns:a16="http://schemas.microsoft.com/office/drawing/2014/main" id="{4AAFCAE8-AB0C-46A9-AC13-CC4B029AD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66049-C5FE-4886-BC8C-BDE60DB1AFC3}"/>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225740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720A-3308-4A32-9534-38AE52EF226E}"/>
              </a:ext>
            </a:extLst>
          </p:cNvPr>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7215B-7737-49A6-8D5D-B61EE32FC25B}"/>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C1AA0-C8C5-4A12-8C91-31E2F7F39E39}"/>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5" name="Footer Placeholder 4">
            <a:extLst>
              <a:ext uri="{FF2B5EF4-FFF2-40B4-BE49-F238E27FC236}">
                <a16:creationId xmlns:a16="http://schemas.microsoft.com/office/drawing/2014/main" id="{FAA32C9B-0FF2-4A72-8D2A-A21C63843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1A678-740F-4816-9739-82CF1DF6E7D9}"/>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138310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78CB-EB85-454A-B84F-A69FC6E89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6CDA60-583B-4342-BC05-8CBFF3518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1B8329-CC3C-41CC-A556-8D34178CA7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15B07-A14E-4D44-AA40-E8A7E8D1A142}"/>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6" name="Footer Placeholder 5">
            <a:extLst>
              <a:ext uri="{FF2B5EF4-FFF2-40B4-BE49-F238E27FC236}">
                <a16:creationId xmlns:a16="http://schemas.microsoft.com/office/drawing/2014/main" id="{9E8C7FDC-06D3-499A-9CF7-E1313BC02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366C8-6BE8-48E5-BF84-CD6284D4C726}"/>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134422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B1B2-828B-4E77-B922-DDDF10A1263D}"/>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4DDBE-F9B4-43D3-8142-5B2233376DE9}"/>
              </a:ext>
            </a:extLst>
          </p:cNvPr>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6CF48-BEDA-424D-9FDD-6139E8D173B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74337A-E057-4D1D-A802-E6AEAE34A87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8253D-2E7D-4C39-81EE-84763AF87E64}"/>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F1C621-99FD-4A99-93AE-13EF1EE51F39}"/>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8" name="Footer Placeholder 7">
            <a:extLst>
              <a:ext uri="{FF2B5EF4-FFF2-40B4-BE49-F238E27FC236}">
                <a16:creationId xmlns:a16="http://schemas.microsoft.com/office/drawing/2014/main" id="{D174D986-1BFC-4AC9-941C-80D6F756A4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6B0BD-49CF-4C5A-A93B-15A75A253350}"/>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108899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C149-CE19-42CD-B6BA-76D57CB63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D656B-8D27-4979-9D35-BA7576B3535F}"/>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4" name="Footer Placeholder 3">
            <a:extLst>
              <a:ext uri="{FF2B5EF4-FFF2-40B4-BE49-F238E27FC236}">
                <a16:creationId xmlns:a16="http://schemas.microsoft.com/office/drawing/2014/main" id="{DE0F7C8B-B01A-4B3F-A4AE-74817FADA2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143B2-7B25-4F09-BECA-BD3DD1FE6C8E}"/>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221940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D6A7C-1419-420A-BC17-B93F17617104}"/>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3" name="Footer Placeholder 2">
            <a:extLst>
              <a:ext uri="{FF2B5EF4-FFF2-40B4-BE49-F238E27FC236}">
                <a16:creationId xmlns:a16="http://schemas.microsoft.com/office/drawing/2014/main" id="{4E5C3890-74BE-4029-B188-3CF97EBB69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B8E956-8236-4C8C-BBE8-F37206405CDB}"/>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35515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64A5-1055-49F8-9A3E-3916BFE8C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91820E-7914-4B47-B946-6CFAC8E38900}"/>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0A22A-ACAF-44FD-81FB-5F840D8037D8}"/>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1EEF7-8099-4C37-9CD7-81B392BC1C36}"/>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6" name="Footer Placeholder 5">
            <a:extLst>
              <a:ext uri="{FF2B5EF4-FFF2-40B4-BE49-F238E27FC236}">
                <a16:creationId xmlns:a16="http://schemas.microsoft.com/office/drawing/2014/main" id="{BB8DFDE6-C664-4710-AFAF-9D7A47572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A2AD0-9AC7-4A82-8BCA-1597F4457684}"/>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299285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713A-B7BE-4536-89F9-A40591583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2603E-2993-4947-8406-81C9E477F3D9}"/>
              </a:ext>
            </a:extLst>
          </p:cNvPr>
          <p:cNvSpPr>
            <a:spLocks noGrp="1"/>
          </p:cNvSpPr>
          <p:nvPr>
            <p:ph type="pic" idx="1"/>
          </p:nvPr>
        </p:nvSpPr>
        <p:spPr>
          <a:xfrm>
            <a:off x="5183188" y="987431"/>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US"/>
          </a:p>
        </p:txBody>
      </p:sp>
      <p:sp>
        <p:nvSpPr>
          <p:cNvPr id="4" name="Text Placeholder 3">
            <a:extLst>
              <a:ext uri="{FF2B5EF4-FFF2-40B4-BE49-F238E27FC236}">
                <a16:creationId xmlns:a16="http://schemas.microsoft.com/office/drawing/2014/main" id="{8EC4BF24-E227-44BA-8F1F-719C75693CD9}"/>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A297C-3FDC-4E7F-A123-83CB7FE272CF}"/>
              </a:ext>
            </a:extLst>
          </p:cNvPr>
          <p:cNvSpPr>
            <a:spLocks noGrp="1"/>
          </p:cNvSpPr>
          <p:nvPr>
            <p:ph type="dt" sz="half" idx="10"/>
          </p:nvPr>
        </p:nvSpPr>
        <p:spPr/>
        <p:txBody>
          <a:bodyPr/>
          <a:lstStyle/>
          <a:p>
            <a:fld id="{7FA7C5EE-23BA-44BE-A660-11B43A5E7827}" type="datetimeFigureOut">
              <a:rPr lang="en-US" smtClean="0"/>
              <a:t>7/24/2021</a:t>
            </a:fld>
            <a:endParaRPr lang="en-US"/>
          </a:p>
        </p:txBody>
      </p:sp>
      <p:sp>
        <p:nvSpPr>
          <p:cNvPr id="6" name="Footer Placeholder 5">
            <a:extLst>
              <a:ext uri="{FF2B5EF4-FFF2-40B4-BE49-F238E27FC236}">
                <a16:creationId xmlns:a16="http://schemas.microsoft.com/office/drawing/2014/main" id="{60F68DEC-CED5-4D34-8191-5C08F5137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C6175-2D25-4B7E-A463-013EE69C537D}"/>
              </a:ext>
            </a:extLst>
          </p:cNvPr>
          <p:cNvSpPr>
            <a:spLocks noGrp="1"/>
          </p:cNvSpPr>
          <p:nvPr>
            <p:ph type="sldNum" sz="quarter" idx="12"/>
          </p:nvPr>
        </p:nvSpPr>
        <p:spPr/>
        <p:txBody>
          <a:bodyPr/>
          <a:lstStyle/>
          <a:p>
            <a:fld id="{81158361-D57A-4EC0-812D-64466A36B25F}" type="slidenum">
              <a:rPr lang="en-US" smtClean="0"/>
              <a:t>‹#›</a:t>
            </a:fld>
            <a:endParaRPr lang="en-US"/>
          </a:p>
        </p:txBody>
      </p:sp>
    </p:spTree>
    <p:extLst>
      <p:ext uri="{BB962C8B-B14F-4D97-AF65-F5344CB8AC3E}">
        <p14:creationId xmlns:p14="http://schemas.microsoft.com/office/powerpoint/2010/main" val="37167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289BC-395C-44E3-BE1E-B0B553DD192A}"/>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1EE99-AF39-4119-8A6A-DEB3A7D7D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B8A5D-0C4C-425F-93A2-0702CD002881}"/>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7C5EE-23BA-44BE-A660-11B43A5E7827}" type="datetimeFigureOut">
              <a:rPr lang="en-US" smtClean="0"/>
              <a:t>7/24/2021</a:t>
            </a:fld>
            <a:endParaRPr lang="en-US"/>
          </a:p>
        </p:txBody>
      </p:sp>
      <p:sp>
        <p:nvSpPr>
          <p:cNvPr id="5" name="Footer Placeholder 4">
            <a:extLst>
              <a:ext uri="{FF2B5EF4-FFF2-40B4-BE49-F238E27FC236}">
                <a16:creationId xmlns:a16="http://schemas.microsoft.com/office/drawing/2014/main" id="{9B5A1EA5-2A40-411D-A3F5-6CEE4E366474}"/>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765ABC-6A6D-4BE9-9A19-DC3F3B1A7DD2}"/>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58361-D57A-4EC0-812D-64466A36B25F}" type="slidenum">
              <a:rPr lang="en-US" smtClean="0"/>
              <a:t>‹#›</a:t>
            </a:fld>
            <a:endParaRPr lang="en-US"/>
          </a:p>
        </p:txBody>
      </p:sp>
    </p:spTree>
    <p:extLst>
      <p:ext uri="{BB962C8B-B14F-4D97-AF65-F5344CB8AC3E}">
        <p14:creationId xmlns:p14="http://schemas.microsoft.com/office/powerpoint/2010/main" val="218861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05684-1E05-4E4E-8C6F-6678AE00A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
        <p:nvSpPr>
          <p:cNvPr id="6" name="TextBox 5">
            <a:extLst>
              <a:ext uri="{FF2B5EF4-FFF2-40B4-BE49-F238E27FC236}">
                <a16:creationId xmlns:a16="http://schemas.microsoft.com/office/drawing/2014/main" id="{1CD89FED-84CA-4E31-84D1-A1CD22E5D8B7}"/>
              </a:ext>
            </a:extLst>
          </p:cNvPr>
          <p:cNvSpPr txBox="1"/>
          <p:nvPr/>
        </p:nvSpPr>
        <p:spPr>
          <a:xfrm>
            <a:off x="1509723" y="1697604"/>
            <a:ext cx="4261359" cy="338554"/>
          </a:xfrm>
          <a:prstGeom prst="rect">
            <a:avLst/>
          </a:prstGeom>
          <a:noFill/>
        </p:spPr>
        <p:txBody>
          <a:bodyPr wrap="none" rtlCol="0">
            <a:spAutoFit/>
          </a:bodyPr>
          <a:lstStyle/>
          <a:p>
            <a:r>
              <a:rPr lang="en-US" sz="1600" dirty="0">
                <a:solidFill>
                  <a:schemeClr val="bg1"/>
                </a:solidFill>
                <a:effectLst>
                  <a:outerShdw blurRad="38100" dist="38100" dir="2700000" algn="tl">
                    <a:srgbClr val="000000">
                      <a:alpha val="43137"/>
                    </a:srgbClr>
                  </a:outerShdw>
                </a:effectLst>
              </a:rPr>
              <a:t>Plane Z0, defines z=0 plane in coordinate system.</a:t>
            </a:r>
          </a:p>
        </p:txBody>
      </p:sp>
      <p:sp>
        <p:nvSpPr>
          <p:cNvPr id="8" name="TextBox 7">
            <a:extLst>
              <a:ext uri="{FF2B5EF4-FFF2-40B4-BE49-F238E27FC236}">
                <a16:creationId xmlns:a16="http://schemas.microsoft.com/office/drawing/2014/main" id="{F32F95B7-E525-4089-9878-C3F72FAC44B0}"/>
              </a:ext>
            </a:extLst>
          </p:cNvPr>
          <p:cNvSpPr txBox="1"/>
          <p:nvPr/>
        </p:nvSpPr>
        <p:spPr>
          <a:xfrm>
            <a:off x="1509719" y="2304786"/>
            <a:ext cx="4107471" cy="338554"/>
          </a:xfrm>
          <a:prstGeom prst="rect">
            <a:avLst/>
          </a:prstGeom>
          <a:noFill/>
        </p:spPr>
        <p:txBody>
          <a:bodyPr wrap="none" rtlCol="0">
            <a:spAutoFit/>
          </a:bodyPr>
          <a:lstStyle/>
          <a:p>
            <a:r>
              <a:rPr lang="en-US" sz="1600" dirty="0">
                <a:solidFill>
                  <a:schemeClr val="bg1"/>
                </a:solidFill>
                <a:effectLst>
                  <a:outerShdw blurRad="38100" dist="38100" dir="2700000" algn="tl">
                    <a:srgbClr val="000000">
                      <a:alpha val="43137"/>
                    </a:srgbClr>
                  </a:outerShdw>
                </a:effectLst>
              </a:rPr>
              <a:t>Plane Z1, defines z=15cm in coordinate system.</a:t>
            </a:r>
          </a:p>
        </p:txBody>
      </p:sp>
      <p:sp>
        <p:nvSpPr>
          <p:cNvPr id="9" name="Arrow: Right 8">
            <a:extLst>
              <a:ext uri="{FF2B5EF4-FFF2-40B4-BE49-F238E27FC236}">
                <a16:creationId xmlns:a16="http://schemas.microsoft.com/office/drawing/2014/main" id="{D4FA9783-F681-4D5F-93E0-01D99A8FD1D3}"/>
              </a:ext>
            </a:extLst>
          </p:cNvPr>
          <p:cNvSpPr/>
          <p:nvPr/>
        </p:nvSpPr>
        <p:spPr>
          <a:xfrm rot="517912">
            <a:off x="5742821" y="1839199"/>
            <a:ext cx="846667" cy="309639"/>
          </a:xfrm>
          <a:prstGeom prst="rightArrow">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2553C23-9552-4AFA-ACA9-61927D40A174}"/>
              </a:ext>
            </a:extLst>
          </p:cNvPr>
          <p:cNvSpPr/>
          <p:nvPr/>
        </p:nvSpPr>
        <p:spPr>
          <a:xfrm rot="20411672">
            <a:off x="5602335" y="2345782"/>
            <a:ext cx="294580" cy="255199"/>
          </a:xfrm>
          <a:prstGeom prst="rightArrow">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67B7D8-A8D5-4585-BE56-12BDE0658299}"/>
              </a:ext>
            </a:extLst>
          </p:cNvPr>
          <p:cNvSpPr txBox="1"/>
          <p:nvPr/>
        </p:nvSpPr>
        <p:spPr>
          <a:xfrm>
            <a:off x="1154195" y="5341256"/>
            <a:ext cx="4835368" cy="1384995"/>
          </a:xfrm>
          <a:prstGeom prst="rect">
            <a:avLst/>
          </a:prstGeom>
          <a:no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Note: this was a quick “home lab” demonstration in which the goal was to illustrate the calibration process but in which data quality is lower than ideal because the paper sheets are not as planar as ideal and their precision of being exactly 15cm apart is questionable. Furthermore, it would be more natural to define the Z coordinate as vertical.</a:t>
            </a:r>
          </a:p>
        </p:txBody>
      </p:sp>
      <p:sp>
        <p:nvSpPr>
          <p:cNvPr id="14" name="Rectangle 13">
            <a:extLst>
              <a:ext uri="{FF2B5EF4-FFF2-40B4-BE49-F238E27FC236}">
                <a16:creationId xmlns:a16="http://schemas.microsoft.com/office/drawing/2014/main" id="{88109C66-9F9F-4654-8DC2-BE18FC119046}"/>
              </a:ext>
            </a:extLst>
          </p:cNvPr>
          <p:cNvSpPr/>
          <p:nvPr/>
        </p:nvSpPr>
        <p:spPr>
          <a:xfrm>
            <a:off x="1013013" y="62890"/>
            <a:ext cx="8791931" cy="1111495"/>
          </a:xfrm>
          <a:prstGeom prst="rect">
            <a:avLst/>
          </a:prstGeom>
          <a:solidFill>
            <a:srgbClr val="000000">
              <a:alpha val="76078"/>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ABC6791-E294-4ECC-BD61-A082D22EE64B}"/>
              </a:ext>
            </a:extLst>
          </p:cNvPr>
          <p:cNvSpPr txBox="1"/>
          <p:nvPr/>
        </p:nvSpPr>
        <p:spPr>
          <a:xfrm>
            <a:off x="1030515" y="23092"/>
            <a:ext cx="8707212" cy="1077218"/>
          </a:xfrm>
          <a:prstGeom prst="rect">
            <a:avLst/>
          </a:prstGeom>
          <a:noFill/>
        </p:spPr>
        <p:txBody>
          <a:bodyPr wrap="square" rtlCol="0">
            <a:spAutoFit/>
          </a:bodyPr>
          <a:lstStyle/>
          <a:p>
            <a:r>
              <a:rPr lang="en-US" sz="1600" dirty="0">
                <a:solidFill>
                  <a:schemeClr val="bg1"/>
                </a:solidFill>
                <a:effectLst>
                  <a:outerShdw blurRad="38100" dist="38100" dir="2700000" algn="tl">
                    <a:srgbClr val="000000">
                      <a:alpha val="43137"/>
                    </a:srgbClr>
                  </a:outerShdw>
                </a:effectLst>
              </a:rPr>
              <a:t>These sheets of paper have been printed from PDF files. Although they look similar, Z0 and Z1 are composed of different April Tags which can be uniquely identified and whose position on the page is known. By placing these sheets at known locations in the environment, a calibration (mapping between 3D world coordinate and 2D pixel coordinate) can be determined automatically.</a:t>
            </a:r>
          </a:p>
        </p:txBody>
      </p:sp>
      <p:sp>
        <p:nvSpPr>
          <p:cNvPr id="16" name="TextBox 15">
            <a:extLst>
              <a:ext uri="{FF2B5EF4-FFF2-40B4-BE49-F238E27FC236}">
                <a16:creationId xmlns:a16="http://schemas.microsoft.com/office/drawing/2014/main" id="{BC05EFED-8F9F-4D6D-8059-E3514F63784F}"/>
              </a:ext>
            </a:extLst>
          </p:cNvPr>
          <p:cNvSpPr txBox="1"/>
          <p:nvPr/>
        </p:nvSpPr>
        <p:spPr>
          <a:xfrm>
            <a:off x="6607929" y="5741366"/>
            <a:ext cx="3915539" cy="523220"/>
          </a:xfrm>
          <a:prstGeom prst="rect">
            <a:avLst/>
          </a:prstGeom>
          <a:noFill/>
        </p:spPr>
        <p:txBody>
          <a:bodyPr wrap="square">
            <a:spAutoFit/>
          </a:bodyPr>
          <a:lstStyle/>
          <a:p>
            <a:r>
              <a:rPr lang="en-US" sz="1400" dirty="0">
                <a:solidFill>
                  <a:schemeClr val="bg1"/>
                </a:solidFill>
                <a:effectLst>
                  <a:outerShdw blurRad="38100" dist="38100" dir="2700000" algn="tl">
                    <a:srgbClr val="000000">
                      <a:alpha val="43137"/>
                    </a:srgbClr>
                  </a:outerShdw>
                </a:effectLst>
              </a:rPr>
              <a:t>When printing the PDF files, ensure that the scale bars are rendered at the correct size. </a:t>
            </a:r>
            <a:endParaRPr lang="en-US" sz="1400" dirty="0"/>
          </a:p>
        </p:txBody>
      </p:sp>
      <p:sp>
        <p:nvSpPr>
          <p:cNvPr id="17" name="Arrow: Right 16">
            <a:extLst>
              <a:ext uri="{FF2B5EF4-FFF2-40B4-BE49-F238E27FC236}">
                <a16:creationId xmlns:a16="http://schemas.microsoft.com/office/drawing/2014/main" id="{ACB3DC71-D2FD-4182-BE46-42F957C9B554}"/>
              </a:ext>
            </a:extLst>
          </p:cNvPr>
          <p:cNvSpPr/>
          <p:nvPr/>
        </p:nvSpPr>
        <p:spPr>
          <a:xfrm rot="16200000">
            <a:off x="7808491" y="5378936"/>
            <a:ext cx="519016" cy="205849"/>
          </a:xfrm>
          <a:prstGeom prst="rightArrow">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923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175</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Straw</dc:creator>
  <cp:lastModifiedBy>Andrew Straw</cp:lastModifiedBy>
  <cp:revision>1</cp:revision>
  <dcterms:created xsi:type="dcterms:W3CDTF">2021-07-24T07:00:37Z</dcterms:created>
  <dcterms:modified xsi:type="dcterms:W3CDTF">2021-07-24T07:03:00Z</dcterms:modified>
</cp:coreProperties>
</file>