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5BDD5D-2561-4247-AD72-B66AA30776E2}" v="6794" dt="2020-05-02T21:08:51.322"/>
    <p1510:client id="{67415400-0F6F-4A1B-8968-0E6A6A3738A5}" v="696" dt="2020-05-02T23:07:15.601"/>
    <p1510:client id="{75848797-A013-4F99-A859-68AB05F0555A}" v="86" dt="2020-05-02T17:03:19.386"/>
    <p1510:client id="{C57C4749-3439-4D90-B6DD-5ED7D5E4D6E9}" v="765" dt="2020-05-03T00:24:3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A50A4-B68D-486C-AEB1-3FB3DFD6165B}" type="datetimeFigureOut">
              <a:rPr lang="ru-RU" smtClean="0"/>
              <a:t>16.05.2020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C6B0F-BF8F-48BF-A924-E21DC8791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7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5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3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88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8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694" r:id="rId5"/>
    <p:sldLayoutId id="2147483699" r:id="rId6"/>
    <p:sldLayoutId id="2147483695" r:id="rId7"/>
    <p:sldLayoutId id="2147483696" r:id="rId8"/>
    <p:sldLayoutId id="2147483697" r:id="rId9"/>
    <p:sldLayoutId id="2147483698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B5494-6719-466D-AF79-4FDD7B59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/>
              <a:t>Задача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9F031-3090-49F9-B22E-3B40E26E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dirty="0"/>
              <a:t>Чтобы хоть немного развеяться Леха придумал для себя задачу. Он выбирает два целых числа </a:t>
            </a:r>
            <a:r>
              <a:rPr lang="ru-RU" sz="1800" b="1" i="1" dirty="0"/>
              <a:t>A</a:t>
            </a:r>
            <a:r>
              <a:rPr lang="ru-RU" sz="1800" dirty="0"/>
              <a:t> и </a:t>
            </a:r>
            <a:r>
              <a:rPr lang="ru-RU" sz="1800" b="1" i="1" dirty="0"/>
              <a:t>B</a:t>
            </a:r>
            <a:r>
              <a:rPr lang="ru-RU" sz="1800" dirty="0"/>
              <a:t>, а затем считает наибольший общий делитель чисел «</a:t>
            </a:r>
            <a:r>
              <a:rPr lang="ru-RU" sz="1800" i="1" dirty="0"/>
              <a:t>A</a:t>
            </a:r>
            <a:r>
              <a:rPr lang="ru-RU" sz="1800" dirty="0"/>
              <a:t> факториал» и «</a:t>
            </a:r>
            <a:r>
              <a:rPr lang="ru-RU" sz="1800" i="1" dirty="0"/>
              <a:t>B</a:t>
            </a:r>
            <a:r>
              <a:rPr lang="ru-RU" sz="1800" dirty="0"/>
              <a:t> факториал». Более формально, хакер хочет посчитать </a:t>
            </a:r>
            <a:r>
              <a:rPr lang="ru-RU" sz="1800" b="1" dirty="0"/>
              <a:t>НОД(</a:t>
            </a:r>
            <a:r>
              <a:rPr lang="ru-RU" sz="1800" b="1" i="1" dirty="0"/>
              <a:t>A</a:t>
            </a:r>
            <a:r>
              <a:rPr lang="ru-RU" sz="1800" b="1" dirty="0"/>
              <a:t>!, </a:t>
            </a:r>
            <a:r>
              <a:rPr lang="ru-RU" sz="1800" b="1" i="1" dirty="0"/>
              <a:t>B</a:t>
            </a:r>
            <a:r>
              <a:rPr lang="ru-RU" sz="1800" b="1" dirty="0"/>
              <a:t>!)</a:t>
            </a:r>
            <a:r>
              <a:rPr lang="ru-RU" sz="1800" dirty="0"/>
              <a:t>. Как известно, факториал числа </a:t>
            </a:r>
            <a:r>
              <a:rPr lang="ru-RU" sz="1800" b="1" i="1" dirty="0"/>
              <a:t>x</a:t>
            </a:r>
            <a:r>
              <a:rPr lang="ru-RU" sz="1800" dirty="0"/>
              <a:t> равен произведению всех положительных целых чисел, не превосходящих </a:t>
            </a:r>
            <a:r>
              <a:rPr lang="ru-RU" sz="1800" b="1" i="1" dirty="0"/>
              <a:t>x</a:t>
            </a:r>
            <a:r>
              <a:rPr lang="ru-RU" sz="1800" dirty="0"/>
              <a:t>. Таким образом, </a:t>
            </a:r>
            <a:r>
              <a:rPr lang="ru-RU" sz="1800" b="1" i="1" dirty="0"/>
              <a:t>x</a:t>
            </a:r>
            <a:r>
              <a:rPr lang="ru-RU" sz="1800" b="1" dirty="0"/>
              <a:t>! = 1·2·3·...·(</a:t>
            </a:r>
            <a:r>
              <a:rPr lang="ru-RU" sz="1800" b="1" i="1" dirty="0"/>
              <a:t>x</a:t>
            </a:r>
            <a:r>
              <a:rPr lang="ru-RU" sz="1800" b="1" dirty="0"/>
              <a:t> - 1)·</a:t>
            </a:r>
            <a:r>
              <a:rPr lang="ru-RU" sz="1800" b="1" i="1" dirty="0"/>
              <a:t>x</a:t>
            </a:r>
            <a:r>
              <a:rPr lang="ru-RU" sz="1800" dirty="0"/>
              <a:t>. Например, 4! = 1·2·3·4 = 24. Напомним, что </a:t>
            </a:r>
            <a:r>
              <a:rPr lang="ru-RU" sz="1800" b="1" dirty="0"/>
              <a:t>НОД(</a:t>
            </a:r>
            <a:r>
              <a:rPr lang="ru-RU" sz="1800" b="1" i="1" dirty="0"/>
              <a:t>x</a:t>
            </a:r>
            <a:r>
              <a:rPr lang="ru-RU" sz="1800" b="1" dirty="0"/>
              <a:t>, </a:t>
            </a:r>
            <a:r>
              <a:rPr lang="ru-RU" sz="1800" b="1" i="1" dirty="0"/>
              <a:t>y</a:t>
            </a:r>
            <a:r>
              <a:rPr lang="ru-RU" sz="1800" b="1" dirty="0"/>
              <a:t>)</a:t>
            </a:r>
            <a:r>
              <a:rPr lang="ru-RU" sz="1800" dirty="0"/>
              <a:t> определяется, как такое наибольшее целое число </a:t>
            </a:r>
            <a:r>
              <a:rPr lang="ru-RU" sz="1800" b="1" i="1" dirty="0"/>
              <a:t>q</a:t>
            </a:r>
            <a:r>
              <a:rPr lang="ru-RU" sz="1800" dirty="0"/>
              <a:t>, что делит </a:t>
            </a:r>
            <a:r>
              <a:rPr lang="ru-RU" sz="1800" b="1" i="1" dirty="0"/>
              <a:t>x</a:t>
            </a:r>
            <a:r>
              <a:rPr lang="ru-RU" sz="1800" dirty="0"/>
              <a:t> нацело и делит </a:t>
            </a:r>
            <a:r>
              <a:rPr lang="ru-RU" sz="1800" b="1" i="1" dirty="0"/>
              <a:t>y</a:t>
            </a:r>
            <a:r>
              <a:rPr lang="ru-RU" sz="1800" dirty="0"/>
              <a:t> нацело.</a:t>
            </a:r>
            <a:br>
              <a:rPr lang="ru-RU" sz="1800" dirty="0"/>
            </a:br>
            <a:endParaRPr lang="ru-RU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b="1" i="1" dirty="0">
                <a:ea typeface="+mn-lt"/>
                <a:cs typeface="+mn-lt"/>
              </a:rPr>
              <a:t>Комментарий: </a:t>
            </a:r>
            <a:r>
              <a:rPr lang="ru-RU" sz="1800" dirty="0">
                <a:ea typeface="+mn-lt"/>
                <a:cs typeface="+mn-lt"/>
              </a:rPr>
              <a:t>задача на смекалку.</a:t>
            </a:r>
            <a:endParaRPr lang="ru-RU" sz="18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80DB9-CEA6-4CE7-8DFB-AB1AD598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ru-RU" dirty="0"/>
              <a:t>Дополнительные условия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9C7E2-2BEA-43B7-8518-4BBC74CD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Входные данные: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В первой и единственной строке входного файла дано два целых числа </a:t>
            </a:r>
            <a:r>
              <a:rPr lang="ru-RU" sz="1800" b="1" i="1" dirty="0"/>
              <a:t>A</a:t>
            </a:r>
            <a:r>
              <a:rPr lang="ru-RU" sz="1800" dirty="0"/>
              <a:t> и </a:t>
            </a:r>
            <a:r>
              <a:rPr lang="ru-RU" sz="1800" b="1" i="1" dirty="0"/>
              <a:t>B</a:t>
            </a:r>
            <a:r>
              <a:rPr lang="ru-RU" sz="1800" i="1" dirty="0"/>
              <a:t> </a:t>
            </a:r>
            <a:r>
              <a:rPr lang="ru-RU" sz="1800" dirty="0"/>
              <a:t>(</a:t>
            </a:r>
            <a:r>
              <a:rPr lang="ru-RU" sz="1800" b="1" dirty="0"/>
              <a:t>1 ≤ </a:t>
            </a:r>
            <a:r>
              <a:rPr lang="ru-RU" sz="1800" b="1" i="1" dirty="0"/>
              <a:t>A</a:t>
            </a:r>
            <a:r>
              <a:rPr lang="ru-RU" sz="1800" b="1" dirty="0"/>
              <a:t>, </a:t>
            </a:r>
            <a:r>
              <a:rPr lang="ru-RU" sz="1800" b="1" i="1" dirty="0"/>
              <a:t>B</a:t>
            </a:r>
            <a:r>
              <a:rPr lang="ru-RU" sz="1800" b="1" dirty="0"/>
              <a:t> ≤ 10</a:t>
            </a:r>
            <a:r>
              <a:rPr lang="ru-RU" sz="1800" b="1" baseline="30000" dirty="0"/>
              <a:t>9</a:t>
            </a:r>
            <a:r>
              <a:rPr lang="ru-RU" sz="1800" b="1" dirty="0"/>
              <a:t>,</a:t>
            </a:r>
            <a:r>
              <a:rPr lang="en-US" sz="1800" b="1" dirty="0"/>
              <a:t> </a:t>
            </a:r>
            <a:r>
              <a:rPr lang="ru-RU" sz="1800" b="1" i="1" dirty="0" err="1"/>
              <a:t>min</a:t>
            </a:r>
            <a:r>
              <a:rPr lang="ru-RU" sz="1800" b="1" dirty="0"/>
              <a:t>(</a:t>
            </a:r>
            <a:r>
              <a:rPr lang="ru-RU" sz="1800" b="1" i="1" dirty="0"/>
              <a:t>A</a:t>
            </a:r>
            <a:r>
              <a:rPr lang="ru-RU" sz="1800" b="1" dirty="0"/>
              <a:t>, </a:t>
            </a:r>
            <a:r>
              <a:rPr lang="ru-RU" sz="1800" b="1" i="1" dirty="0"/>
              <a:t>B</a:t>
            </a:r>
            <a:r>
              <a:rPr lang="ru-RU" sz="1800" b="1" dirty="0"/>
              <a:t>) ≤ 12</a:t>
            </a:r>
            <a:r>
              <a:rPr lang="ru-RU" sz="1800" dirty="0"/>
              <a:t>).</a:t>
            </a:r>
          </a:p>
          <a:p>
            <a:pPr marL="0" indent="0">
              <a:buNone/>
            </a:pPr>
            <a:endParaRPr lang="ru-RU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1800" b="1" dirty="0">
                <a:ea typeface="+mn-lt"/>
                <a:cs typeface="+mn-lt"/>
              </a:rPr>
              <a:t>Выходные данные:</a:t>
            </a:r>
            <a:endParaRPr lang="ru-RU" sz="1800" b="1" dirty="0"/>
          </a:p>
          <a:p>
            <a:pPr marL="0" indent="0">
              <a:buNone/>
            </a:pPr>
            <a:r>
              <a:rPr lang="ru-RU" sz="1800" dirty="0"/>
              <a:t>Выведите одно число — </a:t>
            </a:r>
            <a:r>
              <a:rPr lang="ru-RU" sz="1800" b="1" dirty="0"/>
              <a:t>наибольший общий делитель чисел</a:t>
            </a:r>
            <a:r>
              <a:rPr lang="ru-RU" sz="1800" dirty="0"/>
              <a:t> </a:t>
            </a:r>
            <a:r>
              <a:rPr lang="ru-RU" sz="1800" b="1" i="1" dirty="0"/>
              <a:t>A</a:t>
            </a:r>
            <a:r>
              <a:rPr lang="ru-RU" sz="1800" b="1" dirty="0"/>
              <a:t>!</a:t>
            </a:r>
            <a:r>
              <a:rPr lang="ru-RU" sz="1800" dirty="0"/>
              <a:t> </a:t>
            </a:r>
            <a:r>
              <a:rPr lang="ru-RU" sz="1800" b="1" dirty="0"/>
              <a:t>и</a:t>
            </a:r>
            <a:r>
              <a:rPr lang="ru-RU" sz="1800" dirty="0"/>
              <a:t> </a:t>
            </a:r>
            <a:r>
              <a:rPr lang="ru-RU" sz="1800" b="1" i="1" dirty="0"/>
              <a:t>B</a:t>
            </a:r>
            <a:r>
              <a:rPr lang="ru-RU" sz="1800" b="1" dirty="0"/>
              <a:t>!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b="1" dirty="0"/>
              <a:t>Ограничения:</a:t>
            </a:r>
            <a:r>
              <a:rPr lang="ru-RU" sz="1800" dirty="0">
                <a:ea typeface="+mn-lt"/>
                <a:cs typeface="+mn-lt"/>
              </a:rPr>
              <a:t> 1 секунда, 256 мегабайт.</a:t>
            </a:r>
            <a:endParaRPr lang="ru-RU" dirty="0">
              <a:ea typeface="+mn-lt"/>
              <a:cs typeface="+mn-lt"/>
            </a:endParaRPr>
          </a:p>
          <a:p>
            <a:pPr marL="0" indent="0">
              <a:buNone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2905763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DD53-3A4A-4128-B636-9DD2576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5CA09-73EB-4584-8FEB-72AE7CF9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В данной задаче не нужно для каждого числа подсчитывать факториал, достаточно найти его для меньшего.</a:t>
            </a:r>
          </a:p>
          <a:p>
            <a:pPr marL="0" indent="0">
              <a:buNone/>
            </a:pPr>
            <a:r>
              <a:rPr lang="ru-RU" sz="1800" dirty="0"/>
              <a:t>Пусть у нас есть пара</a:t>
            </a:r>
            <a:r>
              <a:rPr lang="en-US" sz="1800" dirty="0"/>
              <a:t> </a:t>
            </a:r>
            <a:r>
              <a:rPr lang="ru-RU" sz="1800" dirty="0"/>
              <a:t>натуральных чисел: </a:t>
            </a:r>
            <a:r>
              <a:rPr lang="ru-RU" sz="1800" b="1" dirty="0"/>
              <a:t>x</a:t>
            </a:r>
            <a:r>
              <a:rPr lang="ru-RU" sz="1800" dirty="0"/>
              <a:t>, </a:t>
            </a:r>
            <a:r>
              <a:rPr lang="ru-RU" sz="1800" b="1" dirty="0"/>
              <a:t>x + 1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Покажем, что все множители </a:t>
            </a:r>
            <a:r>
              <a:rPr lang="ru-RU" sz="1800" b="1" dirty="0"/>
              <a:t>x!</a:t>
            </a:r>
            <a:r>
              <a:rPr lang="ru-RU" sz="1800" dirty="0"/>
              <a:t> включены в </a:t>
            </a:r>
            <a:r>
              <a:rPr lang="ru-RU" sz="1800" b="1" dirty="0"/>
              <a:t>(x + 1)!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1800" b="1" dirty="0"/>
              <a:t>      </a:t>
            </a:r>
            <a:r>
              <a:rPr lang="en-US" sz="1800" b="1" dirty="0"/>
              <a:t>x!</a:t>
            </a:r>
            <a:r>
              <a:rPr lang="ru-RU" sz="1800" b="1" dirty="0"/>
              <a:t>    </a:t>
            </a:r>
            <a:r>
              <a:rPr lang="en-US" sz="1800" b="1" dirty="0"/>
              <a:t>  = 1 * 2 * ... * (x - 1) * x</a:t>
            </a:r>
          </a:p>
          <a:p>
            <a:pPr marL="0" indent="0">
              <a:buNone/>
            </a:pPr>
            <a:r>
              <a:rPr lang="en-US" sz="1800" b="1" dirty="0"/>
              <a:t>(x + 1)! = 1 * 2 * ... * (x - 1) * x * (x + 1) = x! * (x + 1)</a:t>
            </a:r>
          </a:p>
          <a:p>
            <a:pPr marL="0" indent="0">
              <a:buNone/>
            </a:pPr>
            <a:r>
              <a:rPr lang="ru-RU" sz="1800" dirty="0"/>
              <a:t>Следовательно, </a:t>
            </a:r>
            <a:r>
              <a:rPr lang="ru-RU" sz="1800" b="1" dirty="0"/>
              <a:t>x!</a:t>
            </a:r>
            <a:r>
              <a:rPr lang="ru-RU" sz="1800" dirty="0"/>
              <a:t> — </a:t>
            </a:r>
            <a:r>
              <a:rPr lang="ru-RU" sz="1800" b="1" dirty="0"/>
              <a:t>НОД</a:t>
            </a:r>
            <a:r>
              <a:rPr lang="ru-RU" sz="1800" dirty="0"/>
              <a:t> наших чисел. Другими словами, </a:t>
            </a:r>
            <a:r>
              <a:rPr lang="ru-RU" sz="1800" b="1" dirty="0"/>
              <a:t>(</a:t>
            </a:r>
            <a:r>
              <a:rPr lang="en-US" sz="1800" b="1" dirty="0"/>
              <a:t>min(</a:t>
            </a:r>
            <a:r>
              <a:rPr lang="en-US" sz="1800" b="1" i="1" dirty="0"/>
              <a:t>A</a:t>
            </a:r>
            <a:r>
              <a:rPr lang="en-US" sz="1800" b="1" dirty="0"/>
              <a:t>, </a:t>
            </a:r>
            <a:r>
              <a:rPr lang="en-US" sz="1800" b="1" i="1" dirty="0"/>
              <a:t>B</a:t>
            </a:r>
            <a:r>
              <a:rPr lang="en-US" sz="1800" b="1" dirty="0"/>
              <a:t>)</a:t>
            </a:r>
            <a:r>
              <a:rPr lang="ru-RU" sz="1800" b="1" dirty="0"/>
              <a:t>)!</a:t>
            </a:r>
            <a:r>
              <a:rPr lang="en-US" sz="1800" dirty="0"/>
              <a:t> –</a:t>
            </a:r>
            <a:r>
              <a:rPr lang="ru-RU" sz="1800" dirty="0"/>
              <a:t> наш ответ.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796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F10A7-E339-4EA4-9309-64418852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Замечание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1FC25-163D-4BB4-8511-DD907BDB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/>
              <a:t>Так как по условиям задачи минимальное из чисел не превосходит </a:t>
            </a:r>
            <a:r>
              <a:rPr lang="ru-RU" sz="1800" b="1" dirty="0"/>
              <a:t>12</a:t>
            </a:r>
            <a:r>
              <a:rPr lang="ru-RU" sz="1800" dirty="0"/>
              <a:t>, то его факториал без труда поместится в целочисленном типе данных </a:t>
            </a:r>
            <a:r>
              <a:rPr lang="en-US" sz="1800" b="1" dirty="0"/>
              <a:t>int</a:t>
            </a:r>
            <a:r>
              <a:rPr lang="en-US" sz="1800" dirty="0"/>
              <a:t>.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74961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Другая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329</Words>
  <Application>Microsoft Office PowerPoint</Application>
  <PresentationFormat>Широкоэкранный</PresentationFormat>
  <Paragraphs>20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Calibri</vt:lpstr>
      <vt:lpstr>Garamond</vt:lpstr>
      <vt:lpstr>Georgia Pro</vt:lpstr>
      <vt:lpstr>Georgia Pro Cond Black</vt:lpstr>
      <vt:lpstr>SavonVTI</vt:lpstr>
      <vt:lpstr>Задача</vt:lpstr>
      <vt:lpstr>Дополнительные условия</vt:lpstr>
      <vt:lpstr>Разбор</vt:lpstr>
      <vt:lpstr>Замечание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 Arutiunian</dc:creator>
  <cp:lastModifiedBy>Vladimir Arutiunian</cp:lastModifiedBy>
  <cp:revision>1102</cp:revision>
  <dcterms:created xsi:type="dcterms:W3CDTF">2020-05-02T17:01:39Z</dcterms:created>
  <dcterms:modified xsi:type="dcterms:W3CDTF">2020-05-15T22:37:39Z</dcterms:modified>
</cp:coreProperties>
</file>