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12" r:id="rId5"/>
    <p:sldId id="309" r:id="rId6"/>
    <p:sldId id="313" r:id="rId7"/>
    <p:sldId id="31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363BD-AA8C-480F-9B02-541E4660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89E95-BB96-4F60-9C74-756D24CC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A6826-B689-4E3B-9E3E-2D4AB112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9CC70-1899-4700-BB76-87BA38CB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C7637-A3A5-4028-A191-2F702D8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3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4665-CC33-4A91-BE47-02BE77B3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47EF3B-B5C9-46D7-BBCF-468F2929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970D7-0A31-445A-9BFB-1063266A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1968A8-EFBE-42B5-8F18-B39371A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6C274-8119-4578-B876-086173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1F5B54-48F4-42AD-8B05-8A38209B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8B6A1-1D42-498D-91D3-84755A26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34ECC-6F27-44FF-B5BC-E973CD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13271-655F-4BB8-9ABD-BB1E8AB0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FA30A-3A58-463A-86E7-41AE2347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4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6/19/2020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8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3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29D9A-7D18-4AED-8538-F5E1F0A7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D1168-7CC0-4B7E-8762-269C9CD3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83644-7CAD-4E8B-8136-A581B7C7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14951-6C4B-42A0-AE9A-E3372A7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2D446-B359-4143-8854-4F7E2E3A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1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774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CE0CD-CC8A-4FAB-90C1-B2C132F4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14F7D-6768-4C88-B50F-5F205BD1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59E9A-3489-4E13-964D-564DE290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D978D-0234-4E9B-A2B4-355B2468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4A19E-2701-43F4-A08F-BEE9A76A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CA79D-5E63-4F9A-AACC-94745F6A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9EE52-38E4-48C4-84BF-C1F99635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35BD5-7CBB-40CB-9D63-8085D55D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1C8ED-4C07-4CC6-9F6C-5FA2B691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81222-8D60-4B47-88B6-0D18E57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F2CEA-2398-4214-A7DC-C8CC95D5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2D66B-9DA3-4AE3-A8F3-9424F9F7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0EDDC3-A2E6-48FB-8EFD-4885EDA8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408E83-70CB-4C1B-A7A5-9D16B2B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4EE3C5-F3C6-4AC9-A816-E0D913B8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6346E4-115B-405C-BF02-FCCE66021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EB9E33-BF4B-4F25-86C4-234DE2F6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31134A-28CB-4478-9D55-EAE85A98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0ABEB4-E789-4661-A0C4-E55C7DCA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8AF0D-B8C1-4C41-9E98-427066D7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220D85-B0AD-4906-87BC-BFEE0004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DBACD7-38E5-4F1A-81EA-97B8656C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4FE1C2-337F-45D9-8E75-7DE27ED3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A45C31-11AF-4FD4-ABFF-E0690BE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056E46-954F-4B71-B633-2A615F4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0F42D-251C-4841-9FC5-C412AB48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03190-75DD-4C8D-B98E-43B650C8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6BC51-B831-47D7-9FCA-19BAE1A4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2B406-6BB8-431E-BA74-E641845E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E3198-80A3-4C01-970B-F6D2A072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C33AB-B77B-4279-9FF3-A926A979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2C496B-EF97-4E3C-A0CF-21694652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5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67C16-C825-4553-B56A-419032FA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20555-CAAF-4832-B24C-687461311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E5F08D-38F7-441D-A11E-3F43A836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BADCF-89EE-48BA-9D40-C6254B3B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56F12-CF98-44AF-B106-19AC6A3B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6CA81-679E-4D93-B300-FA440FE1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EF73-097A-4801-8083-57F8EA4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796859-CC47-4818-B236-91F9C750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ED85E-7929-4EAE-97AD-5D4B8AD8C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2AB-5CF9-4F59-9FA6-735D43D0D949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3D900-03A8-453A-8234-297F8383C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C90C6-7DAF-4D56-8AB1-2E4235EA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08B75-7EF5-4714-8F96-DD8570BE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9E471-585D-4DBB-8EB2-4F0AD160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Последовательностью Фибоначчи называется последовательность чисел </a:t>
            </a:r>
            <a:br>
              <a:rPr lang="en-US" sz="1800" dirty="0"/>
            </a:br>
            <a:r>
              <a:rPr lang="ru-RU" sz="1800" b="1" dirty="0"/>
              <a:t>F</a:t>
            </a:r>
            <a:r>
              <a:rPr lang="ru-RU" sz="1800" b="1" baseline="-25000" dirty="0"/>
              <a:t>0</a:t>
            </a:r>
            <a:r>
              <a:rPr lang="ru-RU" sz="1800" b="1" dirty="0"/>
              <a:t> = 0, F</a:t>
            </a:r>
            <a:r>
              <a:rPr lang="ru-RU" sz="1800" b="1" baseline="-25000" dirty="0"/>
              <a:t>1</a:t>
            </a:r>
            <a:r>
              <a:rPr lang="ru-RU" sz="1800" b="1" dirty="0"/>
              <a:t> = 1, … , F</a:t>
            </a:r>
            <a:r>
              <a:rPr lang="ru-RU" sz="1800" b="1" baseline="-25000" dirty="0"/>
              <a:t>k</a:t>
            </a:r>
            <a:r>
              <a:rPr lang="ru-RU" sz="1800" b="1" dirty="0"/>
              <a:t> = F</a:t>
            </a:r>
            <a:r>
              <a:rPr lang="ru-RU" sz="1800" b="1" baseline="-25000" dirty="0"/>
              <a:t>k</a:t>
            </a:r>
            <a:r>
              <a:rPr lang="en-US" sz="1800" b="1" baseline="-25000" dirty="0"/>
              <a:t> </a:t>
            </a:r>
            <a:r>
              <a:rPr lang="ru-RU" sz="1800" b="1" baseline="-25000" dirty="0"/>
              <a:t>-</a:t>
            </a:r>
            <a:r>
              <a:rPr lang="en-US" sz="1800" b="1" baseline="-25000" dirty="0"/>
              <a:t> </a:t>
            </a:r>
            <a:r>
              <a:rPr lang="ru-RU" sz="1800" b="1" baseline="-25000" dirty="0"/>
              <a:t>1</a:t>
            </a:r>
            <a:r>
              <a:rPr lang="ru-RU" sz="1800" b="1" dirty="0"/>
              <a:t> + F</a:t>
            </a:r>
            <a:r>
              <a:rPr lang="ru-RU" sz="1800" b="1" baseline="-25000" dirty="0"/>
              <a:t>k</a:t>
            </a:r>
            <a:r>
              <a:rPr lang="en-US" sz="1800" b="1" baseline="-25000" dirty="0"/>
              <a:t> </a:t>
            </a:r>
            <a:r>
              <a:rPr lang="ru-RU" sz="1800" b="1" baseline="-25000" dirty="0"/>
              <a:t>-</a:t>
            </a:r>
            <a:r>
              <a:rPr lang="en-US" sz="1800" b="1" baseline="-25000" dirty="0"/>
              <a:t> </a:t>
            </a:r>
            <a:r>
              <a:rPr lang="ru-RU" sz="1800" b="1" baseline="-25000" dirty="0"/>
              <a:t>2</a:t>
            </a:r>
            <a:r>
              <a:rPr lang="ru-RU" sz="1800" b="1" dirty="0"/>
              <a:t> (k &gt; 1)</a:t>
            </a:r>
            <a:r>
              <a:rPr lang="ru-RU" sz="1800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На вход поступают индексы </a:t>
            </a:r>
            <a:r>
              <a:rPr lang="en-US" sz="1800" b="1" dirty="0"/>
              <a:t>i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j</a:t>
            </a:r>
            <a:r>
              <a:rPr lang="en-US" sz="1800" dirty="0"/>
              <a:t> </a:t>
            </a:r>
            <a:r>
              <a:rPr lang="ru-RU" sz="1800" dirty="0"/>
              <a:t>двух чисел</a:t>
            </a:r>
            <a:r>
              <a:rPr lang="en-US" sz="1800" dirty="0"/>
              <a:t> </a:t>
            </a:r>
            <a:r>
              <a:rPr lang="ru-RU" sz="1800" dirty="0"/>
              <a:t>Фибоначчи </a:t>
            </a:r>
            <a:r>
              <a:rPr lang="en-US" sz="1800" b="1" dirty="0"/>
              <a:t>F</a:t>
            </a:r>
            <a:r>
              <a:rPr lang="en-US" sz="1800" b="1" baseline="-25000" dirty="0"/>
              <a:t>i</a:t>
            </a:r>
            <a:r>
              <a:rPr lang="en-US" sz="1800" b="1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F</a:t>
            </a:r>
            <a:r>
              <a:rPr lang="en-US" sz="1800" b="1" baseline="-25000" dirty="0"/>
              <a:t>j</a:t>
            </a:r>
            <a:r>
              <a:rPr lang="en-US" sz="1800" baseline="-25000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Требуется найти наибольший общий делитель двух чисел Фибоначчи</a:t>
            </a:r>
            <a:r>
              <a:rPr lang="en-US" sz="1800" dirty="0"/>
              <a:t> </a:t>
            </a:r>
            <a:r>
              <a:rPr lang="en-US" sz="1800" b="1" dirty="0"/>
              <a:t>F</a:t>
            </a:r>
            <a:r>
              <a:rPr lang="en-US" sz="1800" b="1" baseline="-25000" dirty="0"/>
              <a:t>i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F</a:t>
            </a:r>
            <a:r>
              <a:rPr lang="en-US" sz="1800" b="1" baseline="-25000" dirty="0"/>
              <a:t>j</a:t>
            </a:r>
            <a:r>
              <a:rPr lang="ru-RU" sz="1800" dirty="0"/>
              <a:t>.</a:t>
            </a: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630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4736-90D1-43FB-B584-677B950C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6831-0FA3-4F6E-A1FE-429033A9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/>
              <a:t>На вход поступают два целых числа – индексы </a:t>
            </a:r>
            <a:r>
              <a:rPr lang="en-US" sz="1800" b="1" dirty="0"/>
              <a:t>i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j</a:t>
            </a:r>
            <a:r>
              <a:rPr lang="ru-RU" sz="1800" dirty="0"/>
              <a:t> </a:t>
            </a:r>
            <a:r>
              <a:rPr lang="ru-RU" sz="1800" b="1" dirty="0">
                <a:ea typeface="+mn-lt"/>
                <a:cs typeface="+mn-lt"/>
              </a:rPr>
              <a:t>(1 ≤ i, j ≤ 10</a:t>
            </a:r>
            <a:r>
              <a:rPr lang="ru-RU" sz="1800" b="1" baseline="30000" dirty="0">
                <a:ea typeface="+mn-lt"/>
                <a:cs typeface="+mn-lt"/>
              </a:rPr>
              <a:t>6</a:t>
            </a:r>
            <a:r>
              <a:rPr lang="ru-RU" sz="1800" b="1" dirty="0">
                <a:ea typeface="+mn-lt"/>
                <a:cs typeface="+mn-lt"/>
              </a:rPr>
              <a:t>)</a:t>
            </a:r>
            <a:r>
              <a:rPr lang="en-US" sz="1800" dirty="0"/>
              <a:t> </a:t>
            </a:r>
            <a:r>
              <a:rPr lang="ru-RU" sz="1800" dirty="0"/>
              <a:t>двух чисел</a:t>
            </a:r>
            <a:r>
              <a:rPr lang="en-US" sz="1800" dirty="0"/>
              <a:t> </a:t>
            </a:r>
            <a:r>
              <a:rPr lang="ru-RU" sz="1800" dirty="0"/>
              <a:t>Фибоначчи </a:t>
            </a:r>
            <a:r>
              <a:rPr lang="en-US" sz="1800" b="1" dirty="0"/>
              <a:t>F</a:t>
            </a:r>
            <a:r>
              <a:rPr lang="en-US" sz="1800" b="1" baseline="-25000" dirty="0"/>
              <a:t>i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F</a:t>
            </a:r>
            <a:r>
              <a:rPr lang="en-US" sz="1800" b="1" baseline="-25000" dirty="0"/>
              <a:t>j</a:t>
            </a:r>
            <a:r>
              <a:rPr lang="en-US" sz="1800" baseline="-25000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</a:p>
          <a:p>
            <a:pPr marL="0" indent="0">
              <a:buNone/>
            </a:pPr>
            <a:r>
              <a:rPr lang="ru-RU" sz="1800" dirty="0"/>
              <a:t>Требуется вывести </a:t>
            </a:r>
            <a:r>
              <a:rPr lang="ru-RU" sz="1800" dirty="0">
                <a:ea typeface="+mn-lt"/>
                <a:cs typeface="+mn-lt"/>
              </a:rPr>
              <a:t>остаток от деления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чисел </a:t>
            </a:r>
            <a:r>
              <a:rPr lang="ru-RU" sz="1800" b="1" dirty="0">
                <a:ea typeface="+mn-lt"/>
                <a:cs typeface="+mn-lt"/>
              </a:rPr>
              <a:t>F</a:t>
            </a:r>
            <a:r>
              <a:rPr lang="ru-RU" sz="1800" b="1" baseline="-25000" dirty="0">
                <a:ea typeface="+mn-lt"/>
                <a:cs typeface="+mn-lt"/>
              </a:rPr>
              <a:t>i</a:t>
            </a:r>
            <a:r>
              <a:rPr lang="ru-RU" sz="1800" dirty="0">
                <a:ea typeface="+mn-lt"/>
                <a:cs typeface="+mn-lt"/>
              </a:rPr>
              <a:t> и </a:t>
            </a:r>
            <a:r>
              <a:rPr lang="ru-RU" sz="1800" b="1" dirty="0">
                <a:ea typeface="+mn-lt"/>
                <a:cs typeface="+mn-lt"/>
              </a:rPr>
              <a:t>F</a:t>
            </a:r>
            <a:r>
              <a:rPr lang="ru-RU" sz="1800" b="1" baseline="-25000" dirty="0">
                <a:ea typeface="+mn-lt"/>
                <a:cs typeface="+mn-lt"/>
              </a:rPr>
              <a:t>j</a:t>
            </a:r>
            <a:r>
              <a:rPr lang="ru-RU" sz="1800" dirty="0">
                <a:ea typeface="+mn-lt"/>
                <a:cs typeface="+mn-lt"/>
              </a:rPr>
              <a:t> на </a:t>
            </a:r>
            <a:r>
              <a:rPr lang="ru-RU" sz="1800" b="1" dirty="0">
                <a:ea typeface="+mn-lt"/>
                <a:cs typeface="+mn-lt"/>
              </a:rPr>
              <a:t>10</a:t>
            </a:r>
            <a:r>
              <a:rPr lang="ru-RU" sz="1800" b="1" baseline="30000" dirty="0">
                <a:ea typeface="+mn-lt"/>
                <a:cs typeface="+mn-lt"/>
              </a:rPr>
              <a:t>9</a:t>
            </a:r>
            <a:r>
              <a:rPr lang="ru-RU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ru-RU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4736-90D1-43FB-B584-677B950C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6831-0FA3-4F6E-A1FE-429033A9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37470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5 10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2 4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1BD6443-9951-462C-944A-4981A3DA7383}"/>
              </a:ext>
            </a:extLst>
          </p:cNvPr>
          <p:cNvSpPr txBox="1">
            <a:spLocks/>
          </p:cNvSpPr>
          <p:nvPr/>
        </p:nvSpPr>
        <p:spPr>
          <a:xfrm>
            <a:off x="5132832" y="2557849"/>
            <a:ext cx="3747008" cy="3407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518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6782-62DC-4504-9D69-28F1E9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2B43E-87EF-4AF1-9762-95F8081B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14984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Для достаточно простого решения данной задачи требуется знание одного из свойств чисел Фибоначчи</a:t>
            </a:r>
            <a:r>
              <a:rPr lang="en-US" sz="1800" dirty="0"/>
              <a:t>: </a:t>
            </a:r>
            <a:r>
              <a:rPr lang="ru-RU" sz="1800" dirty="0"/>
              <a:t>наибольший общий делитель двух чисел Фибоначчи равен числу Фибоначчи с индексом, равным наибольшему общему делителю индексов</a:t>
            </a:r>
            <a:r>
              <a:rPr lang="en-US" sz="1800" dirty="0"/>
              <a:t>:</a:t>
            </a:r>
            <a:endParaRPr lang="ru-RU" sz="1800" dirty="0"/>
          </a:p>
          <a:p>
            <a:pPr marL="0" indent="0" algn="ctr">
              <a:buNone/>
            </a:pPr>
            <a:r>
              <a:rPr lang="ru-RU" sz="1800" b="1" dirty="0"/>
              <a:t>НОД(</a:t>
            </a:r>
            <a:r>
              <a:rPr lang="en-US" sz="1800" b="1" dirty="0"/>
              <a:t>F</a:t>
            </a:r>
            <a:r>
              <a:rPr lang="en-US" sz="1800" b="1" baseline="-25000" dirty="0"/>
              <a:t>i</a:t>
            </a:r>
            <a:r>
              <a:rPr lang="ru-RU" sz="1800" b="1" dirty="0"/>
              <a:t>,</a:t>
            </a:r>
            <a:r>
              <a:rPr lang="en-US" sz="1800" b="1" dirty="0"/>
              <a:t> F</a:t>
            </a:r>
            <a:r>
              <a:rPr lang="en-US" sz="1800" b="1" baseline="-25000" dirty="0"/>
              <a:t>j</a:t>
            </a:r>
            <a:r>
              <a:rPr lang="en-US" sz="1800" b="1" dirty="0"/>
              <a:t>) = F</a:t>
            </a:r>
            <a:r>
              <a:rPr lang="ru-RU" sz="1800" b="1" baseline="-25000" dirty="0"/>
              <a:t>НОД(</a:t>
            </a:r>
            <a:r>
              <a:rPr lang="en-US" sz="1800" b="1" baseline="-25000" dirty="0"/>
              <a:t>i, j)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Тогда всё решение будет заключаться в том, чтобы найти нужное число Фибоначчи </a:t>
            </a:r>
            <a:r>
              <a:rPr lang="en-US" sz="1800" b="1" dirty="0"/>
              <a:t>F</a:t>
            </a:r>
            <a:r>
              <a:rPr lang="en-US" sz="1800" b="1" baseline="-25000" dirty="0"/>
              <a:t>g</a:t>
            </a:r>
            <a:r>
              <a:rPr lang="ru-RU" sz="1800" dirty="0"/>
              <a:t>, где</a:t>
            </a:r>
            <a:br>
              <a:rPr lang="ru-RU" sz="1800" dirty="0"/>
            </a:br>
            <a:r>
              <a:rPr lang="en-US" sz="1800" b="1" dirty="0"/>
              <a:t>g = </a:t>
            </a:r>
            <a:r>
              <a:rPr lang="ru-RU" sz="1800" b="1" dirty="0"/>
              <a:t>НОД(</a:t>
            </a:r>
            <a:r>
              <a:rPr lang="en-US" sz="1800" b="1" dirty="0"/>
              <a:t>i, j)</a:t>
            </a:r>
            <a:r>
              <a:rPr lang="ru-RU" sz="1800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Из условий задачи можно получить максимальное значение индекса </a:t>
            </a:r>
            <a:r>
              <a:rPr lang="en-US" sz="1800" b="1" dirty="0"/>
              <a:t>g</a:t>
            </a:r>
            <a:r>
              <a:rPr lang="en-US" sz="1800" dirty="0"/>
              <a:t>:</a:t>
            </a:r>
          </a:p>
          <a:p>
            <a:pPr marL="0" indent="0" algn="ctr">
              <a:buNone/>
            </a:pPr>
            <a:r>
              <a:rPr lang="en-US" sz="1800" b="1" dirty="0" err="1"/>
              <a:t>g</a:t>
            </a:r>
            <a:r>
              <a:rPr lang="en-US" sz="1800" b="1" baseline="-25000" dirty="0" err="1"/>
              <a:t>max</a:t>
            </a:r>
            <a:r>
              <a:rPr lang="en-US" sz="1800" b="1" dirty="0"/>
              <a:t> = </a:t>
            </a:r>
            <a:r>
              <a:rPr lang="ru-RU" sz="1800" b="1" dirty="0"/>
              <a:t>НОД(10</a:t>
            </a:r>
            <a:r>
              <a:rPr lang="ru-RU" sz="1800" b="1" baseline="30000" dirty="0"/>
              <a:t>6</a:t>
            </a:r>
            <a:r>
              <a:rPr lang="en-US" sz="1800" b="1" dirty="0"/>
              <a:t>, </a:t>
            </a:r>
            <a:r>
              <a:rPr lang="ru-RU" sz="1800" b="1" dirty="0"/>
              <a:t>10</a:t>
            </a:r>
            <a:r>
              <a:rPr lang="ru-RU" sz="1800" b="1" baseline="30000" dirty="0"/>
              <a:t>6</a:t>
            </a:r>
            <a:r>
              <a:rPr lang="en-US" sz="1800" b="1" dirty="0"/>
              <a:t>) = </a:t>
            </a:r>
            <a:r>
              <a:rPr lang="ru-RU" sz="1800" b="1" dirty="0"/>
              <a:t>10</a:t>
            </a:r>
            <a:r>
              <a:rPr lang="ru-RU" sz="1800" b="1" baseline="30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2333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6782-62DC-4504-9D69-28F1E9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2B43E-87EF-4AF1-9762-95F8081B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14984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Очевидно, что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g.max</a:t>
            </a:r>
            <a:r>
              <a:rPr lang="en-US" sz="1800" dirty="0"/>
              <a:t> </a:t>
            </a:r>
            <a:r>
              <a:rPr lang="ru-RU" sz="1800" dirty="0"/>
              <a:t>будет достаточно большим и не поместится в стандартный тип данных в некоторых языках программирования. И так как нужно вывести остаток от деления </a:t>
            </a:r>
            <a:r>
              <a:rPr lang="en-US" sz="1800" b="1" dirty="0"/>
              <a:t>F</a:t>
            </a:r>
            <a:r>
              <a:rPr lang="en-US" sz="1800" b="1" baseline="-25000" dirty="0"/>
              <a:t>g</a:t>
            </a:r>
            <a:r>
              <a:rPr lang="en-US" sz="1800" dirty="0"/>
              <a:t> </a:t>
            </a:r>
            <a:r>
              <a:rPr lang="ru-RU" sz="1800" dirty="0"/>
              <a:t>на </a:t>
            </a:r>
            <a:r>
              <a:rPr lang="ru-RU" sz="1800" b="1" dirty="0"/>
              <a:t>10</a:t>
            </a:r>
            <a:r>
              <a:rPr lang="ru-RU" sz="1800" b="1" baseline="30000" dirty="0"/>
              <a:t>9</a:t>
            </a:r>
            <a:r>
              <a:rPr lang="ru-RU" sz="1800" dirty="0"/>
              <a:t>, тогда при расчете чисел Фибоначчи будем записывать не сами числа, а остаток от деления их</a:t>
            </a:r>
            <a:r>
              <a:rPr lang="en-US" sz="1800" dirty="0"/>
              <a:t> </a:t>
            </a:r>
            <a:r>
              <a:rPr lang="ru-RU" sz="1800" dirty="0"/>
              <a:t>на </a:t>
            </a:r>
            <a:r>
              <a:rPr lang="ru-RU" sz="1800" b="1" dirty="0"/>
              <a:t>10</a:t>
            </a:r>
            <a:r>
              <a:rPr lang="ru-RU" sz="1800" b="1" baseline="30000" dirty="0"/>
              <a:t>9</a:t>
            </a:r>
            <a:r>
              <a:rPr lang="en-US" sz="1800" dirty="0"/>
              <a:t>:</a:t>
            </a:r>
          </a:p>
          <a:p>
            <a:pPr marL="0" indent="0" algn="ctr">
              <a:buNone/>
            </a:pPr>
            <a:r>
              <a:rPr lang="en-US" sz="1800" b="1" dirty="0" err="1">
                <a:effectLst/>
              </a:rPr>
              <a:t>F</a:t>
            </a:r>
            <a:r>
              <a:rPr lang="en-US" sz="1800" b="1" baseline="-25000" dirty="0" err="1">
                <a:effectLst/>
              </a:rPr>
              <a:t>k</a:t>
            </a:r>
            <a:r>
              <a:rPr lang="en-US" sz="1800" b="1" dirty="0"/>
              <a:t> = (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1</a:t>
            </a:r>
            <a:r>
              <a:rPr lang="en-US" sz="1800" b="1" dirty="0"/>
              <a:t> +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2</a:t>
            </a:r>
            <a:r>
              <a:rPr lang="en-US" sz="1800" b="1" dirty="0"/>
              <a:t>) mod m</a:t>
            </a:r>
            <a:r>
              <a:rPr lang="ru-RU" sz="1800" b="1" baseline="30000" dirty="0"/>
              <a:t> </a:t>
            </a:r>
            <a:r>
              <a:rPr lang="ru-RU" sz="1800" b="1" dirty="0"/>
              <a:t> (при </a:t>
            </a:r>
            <a:r>
              <a:rPr lang="en-US" sz="1800" b="1" dirty="0"/>
              <a:t>k &gt; 1, m = 10</a:t>
            </a:r>
            <a:r>
              <a:rPr lang="en-US" sz="1800" b="1" baseline="30000" dirty="0"/>
              <a:t>9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ru-RU" sz="1800" dirty="0"/>
              <a:t>Покажем, что так делать возможно, пусть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1</a:t>
            </a:r>
            <a:r>
              <a:rPr lang="en-US" sz="1800" b="1" dirty="0"/>
              <a:t> = q</a:t>
            </a:r>
            <a:r>
              <a:rPr lang="en-US" sz="1800" b="1" baseline="-25000" dirty="0"/>
              <a:t>1</a:t>
            </a:r>
            <a:r>
              <a:rPr lang="en-US" sz="1800" b="1" dirty="0"/>
              <a:t>m + r</a:t>
            </a:r>
            <a:r>
              <a:rPr lang="en-US" sz="1800" b="1" baseline="-25000" dirty="0"/>
              <a:t>1</a:t>
            </a:r>
            <a:r>
              <a:rPr lang="en-US" sz="1800" b="1" dirty="0"/>
              <a:t>, 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2</a:t>
            </a:r>
            <a:r>
              <a:rPr lang="en-US" sz="1800" b="1" dirty="0"/>
              <a:t> = q</a:t>
            </a:r>
            <a:r>
              <a:rPr lang="en-US" sz="1800" b="1" baseline="-25000" dirty="0"/>
              <a:t>2</a:t>
            </a:r>
            <a:r>
              <a:rPr lang="en-US" sz="1800" b="1" dirty="0"/>
              <a:t>m + r</a:t>
            </a:r>
            <a:r>
              <a:rPr lang="en-US" sz="1800" b="1" baseline="-25000" dirty="0"/>
              <a:t>2</a:t>
            </a:r>
            <a:r>
              <a:rPr lang="en-US" sz="1800" b="1" dirty="0"/>
              <a:t> (0 ≤ q</a:t>
            </a:r>
            <a:r>
              <a:rPr lang="en-US" sz="1800" b="1" baseline="-25000" dirty="0"/>
              <a:t>1</a:t>
            </a:r>
            <a:r>
              <a:rPr lang="en-US" sz="1800" b="1" dirty="0"/>
              <a:t>, q</a:t>
            </a:r>
            <a:r>
              <a:rPr lang="en-US" sz="1800" b="1" baseline="-25000" dirty="0"/>
              <a:t>2</a:t>
            </a:r>
            <a:r>
              <a:rPr lang="en-US" sz="1800" b="1" dirty="0"/>
              <a:t>;  0 ≤ r</a:t>
            </a:r>
            <a:r>
              <a:rPr lang="en-US" sz="1800" b="1" baseline="-25000" dirty="0"/>
              <a:t>1</a:t>
            </a:r>
            <a:r>
              <a:rPr lang="en-US" sz="1800" b="1" dirty="0"/>
              <a:t>, r</a:t>
            </a:r>
            <a:r>
              <a:rPr lang="en-US" sz="1800" b="1" baseline="-25000" dirty="0"/>
              <a:t>2</a:t>
            </a:r>
            <a:r>
              <a:rPr lang="en-US" sz="1800" b="1" dirty="0"/>
              <a:t> ≤ m – 1)</a:t>
            </a:r>
            <a:r>
              <a:rPr lang="ru-RU" sz="1800" b="1" dirty="0"/>
              <a:t>.</a:t>
            </a:r>
            <a:endParaRPr lang="en-US" sz="1800" b="1" dirty="0"/>
          </a:p>
          <a:p>
            <a:pPr marL="0" indent="0">
              <a:buNone/>
            </a:pPr>
            <a:r>
              <a:rPr lang="ru-RU" sz="1800" dirty="0"/>
              <a:t>Тогда</a:t>
            </a:r>
            <a:r>
              <a:rPr lang="en-US" sz="1800" dirty="0"/>
              <a:t>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dirty="0"/>
              <a:t> = (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1</a:t>
            </a:r>
            <a:r>
              <a:rPr lang="en-US" sz="1800" b="1" dirty="0"/>
              <a:t> +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2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en-US" sz="1800" b="1" dirty="0"/>
              <a:t>mod m = (q</a:t>
            </a:r>
            <a:r>
              <a:rPr lang="en-US" sz="1800" b="1" baseline="-25000" dirty="0"/>
              <a:t>1</a:t>
            </a:r>
            <a:r>
              <a:rPr lang="en-US" sz="1800" b="1" dirty="0"/>
              <a:t>m + r</a:t>
            </a:r>
            <a:r>
              <a:rPr lang="en-US" sz="1800" b="1" baseline="-25000" dirty="0"/>
              <a:t>1</a:t>
            </a:r>
            <a:r>
              <a:rPr lang="en-US" sz="1800" b="1" dirty="0"/>
              <a:t> + q</a:t>
            </a:r>
            <a:r>
              <a:rPr lang="en-US" sz="1800" b="1" baseline="-25000" dirty="0"/>
              <a:t>2</a:t>
            </a:r>
            <a:r>
              <a:rPr lang="en-US" sz="1800" b="1" dirty="0"/>
              <a:t>m + r</a:t>
            </a:r>
            <a:r>
              <a:rPr lang="en-US" sz="1800" b="1" baseline="-25000" dirty="0"/>
              <a:t>2</a:t>
            </a:r>
            <a:r>
              <a:rPr lang="en-US" sz="1800" b="1" dirty="0"/>
              <a:t>) mod m =</a:t>
            </a:r>
          </a:p>
          <a:p>
            <a:pPr marL="0" indent="0">
              <a:buNone/>
            </a:pPr>
            <a:r>
              <a:rPr lang="en-US" sz="1800" b="1" dirty="0"/>
              <a:t>= ((q</a:t>
            </a:r>
            <a:r>
              <a:rPr lang="en-US" sz="1800" b="1" baseline="-25000" dirty="0"/>
              <a:t>1 </a:t>
            </a:r>
            <a:r>
              <a:rPr lang="en-US" sz="1800" b="1" dirty="0"/>
              <a:t>+ q</a:t>
            </a:r>
            <a:r>
              <a:rPr lang="en-US" sz="1800" b="1" baseline="-25000" dirty="0"/>
              <a:t>2</a:t>
            </a:r>
            <a:r>
              <a:rPr lang="en-US" sz="1800" b="1" dirty="0"/>
              <a:t>) m + r</a:t>
            </a:r>
            <a:r>
              <a:rPr lang="en-US" sz="1800" b="1" baseline="-25000" dirty="0"/>
              <a:t>1</a:t>
            </a:r>
            <a:r>
              <a:rPr lang="en-US" sz="1800" b="1" dirty="0"/>
              <a:t> + r</a:t>
            </a:r>
            <a:r>
              <a:rPr lang="en-US" sz="1800" b="1" baseline="-25000" dirty="0"/>
              <a:t>2</a:t>
            </a:r>
            <a:r>
              <a:rPr lang="en-US" sz="1800" b="1" dirty="0"/>
              <a:t>) mod m = (r</a:t>
            </a:r>
            <a:r>
              <a:rPr lang="en-US" sz="1800" b="1" baseline="-25000" dirty="0"/>
              <a:t>1</a:t>
            </a:r>
            <a:r>
              <a:rPr lang="en-US" sz="1800" b="1" dirty="0"/>
              <a:t> + r</a:t>
            </a:r>
            <a:r>
              <a:rPr lang="en-US" sz="1800" b="1" baseline="-25000" dirty="0"/>
              <a:t>2</a:t>
            </a:r>
            <a:r>
              <a:rPr lang="en-US" sz="1800" b="1" dirty="0"/>
              <a:t>) mod m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1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6782-62DC-4504-9D69-28F1E9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2B43E-87EF-4AF1-9762-95F8081B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14984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Предположим, что изначально 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ru-RU" sz="1800" b="1" baseline="-25000" dirty="0"/>
              <a:t> – </a:t>
            </a:r>
            <a:r>
              <a:rPr lang="en-US" sz="1800" b="1" baseline="-25000" dirty="0"/>
              <a:t>1</a:t>
            </a:r>
            <a:r>
              <a:rPr lang="en-US" sz="1800" b="1" dirty="0"/>
              <a:t> = </a:t>
            </a:r>
            <a:r>
              <a:rPr lang="ru-RU" sz="1800" b="1" dirty="0"/>
              <a:t>(</a:t>
            </a:r>
            <a:r>
              <a:rPr lang="en-US" sz="1800" b="1" dirty="0"/>
              <a:t>q</a:t>
            </a:r>
            <a:r>
              <a:rPr lang="en-US" sz="1800" b="1" baseline="-25000" dirty="0"/>
              <a:t>1</a:t>
            </a:r>
            <a:r>
              <a:rPr lang="en-US" sz="1800" b="1" dirty="0"/>
              <a:t>m + r</a:t>
            </a:r>
            <a:r>
              <a:rPr lang="en-US" sz="1800" b="1" baseline="-25000" dirty="0"/>
              <a:t>1</a:t>
            </a:r>
            <a:r>
              <a:rPr lang="ru-RU" sz="1800" b="1" dirty="0"/>
              <a:t>) </a:t>
            </a:r>
            <a:r>
              <a:rPr lang="en-US" sz="1800" b="1" dirty="0"/>
              <a:t>mod m = r</a:t>
            </a:r>
            <a:r>
              <a:rPr lang="en-US" sz="1800" b="1" baseline="-25000" dirty="0"/>
              <a:t>1</a:t>
            </a:r>
            <a:r>
              <a:rPr lang="en-US" sz="1800" b="1" dirty="0"/>
              <a:t> mod m</a:t>
            </a:r>
            <a:r>
              <a:rPr lang="en-US" sz="1800" dirty="0"/>
              <a:t>,</a:t>
            </a:r>
          </a:p>
          <a:p>
            <a:pPr marL="0" indent="0" algn="ctr">
              <a:buNone/>
            </a:pP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ru-RU" sz="1800" b="1" baseline="-25000" dirty="0"/>
              <a:t> – </a:t>
            </a:r>
            <a:r>
              <a:rPr lang="en-US" sz="1800" b="1" baseline="-25000" dirty="0"/>
              <a:t>2</a:t>
            </a:r>
            <a:r>
              <a:rPr lang="en-US" sz="1800" b="1" dirty="0"/>
              <a:t> = (q</a:t>
            </a:r>
            <a:r>
              <a:rPr lang="en-US" sz="1800" b="1" baseline="-25000" dirty="0"/>
              <a:t>2</a:t>
            </a:r>
            <a:r>
              <a:rPr lang="en-US" sz="1800" b="1" dirty="0"/>
              <a:t>m + r</a:t>
            </a:r>
            <a:r>
              <a:rPr lang="en-US" sz="1800" b="1" baseline="-25000" dirty="0"/>
              <a:t>2</a:t>
            </a:r>
            <a:r>
              <a:rPr lang="ru-RU" sz="1800" b="1" dirty="0"/>
              <a:t>) </a:t>
            </a:r>
            <a:r>
              <a:rPr lang="en-US" sz="1800" b="1" dirty="0"/>
              <a:t>mod m = r</a:t>
            </a:r>
            <a:r>
              <a:rPr lang="en-US" sz="1800" b="1" baseline="-25000" dirty="0"/>
              <a:t>2</a:t>
            </a:r>
            <a:r>
              <a:rPr lang="en-US" sz="1800" b="1" dirty="0"/>
              <a:t> mod m</a:t>
            </a:r>
            <a:r>
              <a:rPr lang="ru-RU" sz="1800" dirty="0"/>
              <a:t>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Тогда</a:t>
            </a:r>
          </a:p>
          <a:p>
            <a:pPr marL="0" indent="0" algn="ctr">
              <a:buNone/>
            </a:pP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dirty="0"/>
              <a:t> = (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1</a:t>
            </a:r>
            <a:r>
              <a:rPr lang="en-US" sz="1800" b="1" dirty="0"/>
              <a:t> +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2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en-US" sz="1800" b="1" dirty="0"/>
              <a:t>mod m</a:t>
            </a:r>
            <a:r>
              <a:rPr lang="ru-RU" sz="1800" b="1" dirty="0"/>
              <a:t> = </a:t>
            </a:r>
            <a:r>
              <a:rPr lang="en-US" sz="1800" b="1" dirty="0"/>
              <a:t>(r</a:t>
            </a:r>
            <a:r>
              <a:rPr lang="en-US" sz="1800" b="1" baseline="-25000" dirty="0"/>
              <a:t>1</a:t>
            </a:r>
            <a:r>
              <a:rPr lang="en-US" sz="1800" b="1" dirty="0"/>
              <a:t> + r</a:t>
            </a:r>
            <a:r>
              <a:rPr lang="en-US" sz="1800" b="1" baseline="-25000" dirty="0"/>
              <a:t>2</a:t>
            </a:r>
            <a:r>
              <a:rPr lang="en-US" sz="1800" b="1" dirty="0"/>
              <a:t>) mod m</a:t>
            </a:r>
            <a:r>
              <a:rPr lang="ru-RU" sz="1800" dirty="0"/>
              <a:t>,</a:t>
            </a:r>
          </a:p>
          <a:p>
            <a:pPr marL="0" indent="0">
              <a:buNone/>
            </a:pPr>
            <a:r>
              <a:rPr lang="ru-RU" sz="1800" dirty="0"/>
              <a:t>То есть наше предположение, что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dirty="0"/>
              <a:t> = (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1</a:t>
            </a:r>
            <a:r>
              <a:rPr lang="en-US" sz="1800" b="1" dirty="0"/>
              <a:t> + </a:t>
            </a:r>
            <a:r>
              <a:rPr lang="en-US" sz="1800" b="1" dirty="0" err="1"/>
              <a:t>F</a:t>
            </a:r>
            <a:r>
              <a:rPr lang="en-US" sz="1800" b="1" baseline="-25000" dirty="0" err="1"/>
              <a:t>k</a:t>
            </a:r>
            <a:r>
              <a:rPr lang="en-US" sz="1800" b="1" baseline="-25000" dirty="0"/>
              <a:t> – 2</a:t>
            </a:r>
            <a:r>
              <a:rPr lang="en-US" sz="1800" b="1" dirty="0"/>
              <a:t>) mod m</a:t>
            </a:r>
            <a:r>
              <a:rPr lang="ru-RU" sz="1800" b="1" baseline="30000" dirty="0"/>
              <a:t> </a:t>
            </a:r>
            <a:r>
              <a:rPr lang="ru-RU" sz="1800" b="1" dirty="0"/>
              <a:t>(при </a:t>
            </a:r>
            <a:r>
              <a:rPr lang="en-US" sz="1800" b="1" dirty="0"/>
              <a:t>k &gt; 1)</a:t>
            </a:r>
            <a:r>
              <a:rPr lang="ru-RU" sz="1800" dirty="0"/>
              <a:t> было верно.</a:t>
            </a:r>
          </a:p>
          <a:p>
            <a:pPr marL="0" indent="0">
              <a:buNone/>
            </a:pPr>
            <a:r>
              <a:rPr lang="ru-RU" sz="1800" dirty="0"/>
              <a:t>Посчитав </a:t>
            </a:r>
            <a:r>
              <a:rPr lang="en-US" sz="1800" b="1" dirty="0"/>
              <a:t>F</a:t>
            </a:r>
            <a:r>
              <a:rPr lang="en-US" sz="1800" b="1" baseline="-25000" dirty="0"/>
              <a:t>g</a:t>
            </a:r>
            <a:r>
              <a:rPr lang="ru-RU" sz="1800" b="1" dirty="0"/>
              <a:t> (</a:t>
            </a:r>
            <a:r>
              <a:rPr lang="en-US" sz="1800" b="1" dirty="0"/>
              <a:t>g = </a:t>
            </a:r>
            <a:r>
              <a:rPr lang="ru-RU" sz="1800" b="1" dirty="0"/>
              <a:t>НОД(</a:t>
            </a:r>
            <a:r>
              <a:rPr lang="en-US" sz="1800" b="1" dirty="0"/>
              <a:t>i, j))</a:t>
            </a:r>
            <a:r>
              <a:rPr lang="en-US" sz="1800" dirty="0"/>
              <a:t> </a:t>
            </a:r>
            <a:r>
              <a:rPr lang="ru-RU" sz="1800" dirty="0"/>
              <a:t>таким способом, получим ответ.</a:t>
            </a:r>
          </a:p>
        </p:txBody>
      </p:sp>
    </p:spTree>
    <p:extLst>
      <p:ext uri="{BB962C8B-B14F-4D97-AF65-F5344CB8AC3E}">
        <p14:creationId xmlns:p14="http://schemas.microsoft.com/office/powerpoint/2010/main" val="31150242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482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Georgia Pro</vt:lpstr>
      <vt:lpstr>Georgia Pro Cond Black</vt:lpstr>
      <vt:lpstr>Тема Office</vt:lpstr>
      <vt:lpstr>SavonVTI</vt:lpstr>
      <vt:lpstr>Задача</vt:lpstr>
      <vt:lpstr>Условия</vt:lpstr>
      <vt:lpstr>Пример</vt:lpstr>
      <vt:lpstr>Разбор</vt:lpstr>
      <vt:lpstr>Разбор</vt:lpstr>
      <vt:lpstr>Разбор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dc:creator>Vladimir Arutiunian</dc:creator>
  <cp:lastModifiedBy>Vladimir Arutiunian</cp:lastModifiedBy>
  <cp:revision>42</cp:revision>
  <dcterms:created xsi:type="dcterms:W3CDTF">2020-05-31T16:52:14Z</dcterms:created>
  <dcterms:modified xsi:type="dcterms:W3CDTF">2020-06-19T02:06:20Z</dcterms:modified>
</cp:coreProperties>
</file>