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61" r:id="rId2"/>
    <p:sldId id="262" r:id="rId3"/>
    <p:sldId id="277" r:id="rId4"/>
    <p:sldId id="27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7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5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16FEF-AFA1-4663-860D-FD17478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 вторая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16467-55AA-46D6-B52D-9FC70020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Наибольший общий делитель </a:t>
            </a:r>
            <a:r>
              <a:rPr lang="ru-RU" sz="1800" b="1" i="1" dirty="0"/>
              <a:t>НОД</a:t>
            </a:r>
            <a:r>
              <a:rPr lang="ru-RU" sz="1800" b="1" dirty="0"/>
              <a:t>(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)</a:t>
            </a:r>
            <a:r>
              <a:rPr lang="ru-RU" sz="1800" dirty="0"/>
              <a:t> двух положительных целых чисел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равняется самому большому целому числу, на которое без остатка делятся оба числа </a:t>
            </a:r>
            <a:r>
              <a:rPr lang="ru-RU" sz="1800" b="1" i="1" dirty="0"/>
              <a:t>a</a:t>
            </a:r>
            <a:r>
              <a:rPr lang="ru-RU" sz="1800" dirty="0"/>
              <a:t> и</a:t>
            </a:r>
            <a:r>
              <a:rPr lang="ru-RU" sz="1800" b="1" dirty="0"/>
              <a:t> </a:t>
            </a:r>
            <a:r>
              <a:rPr lang="ru-RU" sz="1800" b="1" i="1" dirty="0"/>
              <a:t>b</a:t>
            </a:r>
            <a:r>
              <a:rPr lang="ru-RU" sz="1800" dirty="0"/>
              <a:t>, для решения этой задачи поможет алгоритм Евклида. Немного усложним – нужно найти </a:t>
            </a:r>
            <a:r>
              <a:rPr lang="ru-RU" sz="1800" b="1" i="1" dirty="0"/>
              <a:t>НОД</a:t>
            </a:r>
            <a:r>
              <a:rPr lang="ru-RU" sz="1800" dirty="0"/>
              <a:t> среди всех чисел от </a:t>
            </a:r>
            <a:r>
              <a:rPr lang="en-US" sz="1800" b="1" i="1" dirty="0"/>
              <a:t>a</a:t>
            </a:r>
            <a:r>
              <a:rPr lang="en-US" sz="1800" dirty="0"/>
              <a:t> </a:t>
            </a:r>
            <a:r>
              <a:rPr lang="ru-RU" sz="1800" dirty="0"/>
              <a:t>до </a:t>
            </a:r>
            <a:r>
              <a:rPr lang="en-US" sz="1800" b="1" i="1" dirty="0"/>
              <a:t>b</a:t>
            </a:r>
            <a:r>
              <a:rPr lang="en-US" sz="1800" dirty="0"/>
              <a:t> </a:t>
            </a:r>
            <a:r>
              <a:rPr lang="ru-RU" sz="1800" dirty="0"/>
              <a:t>включительно.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/>
              <a:t>Формально, найдите максимальное целое число, на которое без остатка делится каждое из чисел 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a</a:t>
            </a:r>
            <a:r>
              <a:rPr lang="ru-RU" sz="1800" b="1" dirty="0"/>
              <a:t> + 1, </a:t>
            </a:r>
            <a:r>
              <a:rPr lang="ru-RU" sz="1800" b="1" i="1" dirty="0"/>
              <a:t>a</a:t>
            </a:r>
            <a:r>
              <a:rPr lang="ru-RU" sz="1800" b="1" dirty="0"/>
              <a:t> + 2, ..., </a:t>
            </a:r>
            <a:r>
              <a:rPr lang="ru-RU" sz="1800" b="1" i="1" dirty="0"/>
              <a:t>b</a:t>
            </a:r>
            <a:r>
              <a:rPr lang="ru-RU" sz="1800" dirty="0"/>
              <a:t>. Чтобы было ещё сложнее, разрешим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достигать числа </a:t>
            </a:r>
            <a:r>
              <a:rPr lang="ru-RU" sz="1800" b="1" dirty="0" err="1"/>
              <a:t>гугол</a:t>
            </a:r>
            <a:r>
              <a:rPr lang="ru-RU" sz="1800" dirty="0"/>
              <a:t>, </a:t>
            </a:r>
            <a:r>
              <a:rPr lang="ru-RU" sz="1800" b="1" dirty="0"/>
              <a:t>10</a:t>
            </a:r>
            <a:r>
              <a:rPr lang="ru-RU" sz="1800" b="1" baseline="30000" dirty="0"/>
              <a:t>100</a:t>
            </a:r>
            <a:r>
              <a:rPr lang="ru-RU" sz="1800" dirty="0"/>
              <a:t> — такие числа не помещаются даже в 64-битный тип целых чисел!</a:t>
            </a:r>
          </a:p>
          <a:p>
            <a:pPr marL="0" indent="0">
              <a:buNone/>
            </a:pPr>
            <a:r>
              <a:rPr lang="ru-RU" sz="1800" b="1" i="1" dirty="0"/>
              <a:t>Комментарий: </a:t>
            </a:r>
            <a:r>
              <a:rPr lang="ru-RU" sz="1800" dirty="0"/>
              <a:t>Данная задача может испугать размером входных данных, которые не помещаются в целочисленные типы, но бояться этого не следует, всё гораздо проще, чем можно было подумать.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29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b="1" dirty="0"/>
          </a:p>
          <a:p>
            <a:pPr marL="0" indent="0">
              <a:buNone/>
            </a:pPr>
            <a:r>
              <a:rPr lang="ru-RU" sz="1800" dirty="0"/>
              <a:t>В единственной строке входных данных дано два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(</a:t>
            </a:r>
            <a:r>
              <a:rPr lang="ru-RU" sz="1800" b="1" dirty="0"/>
              <a:t>1 ≤ </a:t>
            </a:r>
            <a:r>
              <a:rPr lang="ru-RU" sz="1800" b="1" i="1" dirty="0"/>
              <a:t>a</a:t>
            </a:r>
            <a:r>
              <a:rPr lang="ru-RU" sz="1800" b="1" dirty="0"/>
              <a:t> ≤ </a:t>
            </a:r>
            <a:r>
              <a:rPr lang="ru-RU" sz="1800" b="1" i="1" dirty="0"/>
              <a:t>b</a:t>
            </a:r>
            <a:r>
              <a:rPr lang="ru-RU" sz="1800" b="1" dirty="0"/>
              <a:t> ≤ 10</a:t>
            </a:r>
            <a:r>
              <a:rPr lang="ru-RU" sz="1800" b="1" baseline="30000" dirty="0"/>
              <a:t>100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b="1" dirty="0"/>
          </a:p>
          <a:p>
            <a:pPr marL="0" indent="0">
              <a:buNone/>
            </a:pPr>
            <a:r>
              <a:rPr lang="ru-RU" sz="1800" dirty="0"/>
              <a:t>Выведите одно число — </a:t>
            </a:r>
            <a:r>
              <a:rPr lang="ru-RU" sz="1800" b="1" i="1" dirty="0"/>
              <a:t>НОД</a:t>
            </a:r>
            <a:r>
              <a:rPr lang="ru-RU" sz="1800" b="1" dirty="0"/>
              <a:t> </a:t>
            </a:r>
            <a:r>
              <a:rPr lang="ru-RU" sz="1800" dirty="0"/>
              <a:t>всех чисел от </a:t>
            </a:r>
            <a:r>
              <a:rPr lang="ru-RU" sz="1800" b="1" i="1" dirty="0"/>
              <a:t>a</a:t>
            </a:r>
            <a:r>
              <a:rPr lang="ru-RU" sz="1800" dirty="0"/>
              <a:t> до </a:t>
            </a:r>
            <a:r>
              <a:rPr lang="ru-RU" sz="1800" b="1" i="1" dirty="0"/>
              <a:t>b</a:t>
            </a:r>
            <a:r>
              <a:rPr lang="ru-RU" sz="1800" dirty="0"/>
              <a:t> включительно.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8458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Для решения данной задачи будет достаточно рассмотреть два случая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Входные данные совпадают, т.е. </a:t>
            </a:r>
            <a:r>
              <a:rPr lang="ru-RU" sz="1800" b="1" dirty="0"/>
              <a:t>a</a:t>
            </a:r>
            <a:r>
              <a:rPr lang="ru-RU" sz="1800" dirty="0"/>
              <a:t> </a:t>
            </a:r>
            <a:r>
              <a:rPr lang="ru-RU" sz="1800" b="1" dirty="0"/>
              <a:t>=</a:t>
            </a:r>
            <a:r>
              <a:rPr lang="ru-RU" sz="1800" dirty="0"/>
              <a:t> </a:t>
            </a:r>
            <a:r>
              <a:rPr lang="ru-RU" sz="1800" b="1" dirty="0"/>
              <a:t>b</a:t>
            </a:r>
            <a:r>
              <a:rPr lang="ru-RU" sz="1800" dirty="0"/>
              <a:t>. Тогда ответ очевиден: </a:t>
            </a:r>
            <a:r>
              <a:rPr lang="ru-RU" sz="1800" b="1" dirty="0"/>
              <a:t>НОД(a, b) = a = b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ru-RU" sz="1800" dirty="0"/>
              <a:t>Выберем что-то одно, например </a:t>
            </a:r>
            <a:r>
              <a:rPr lang="ru-RU" sz="1800" b="1" dirty="0"/>
              <a:t>a</a:t>
            </a:r>
            <a:r>
              <a:rPr lang="en-US" sz="1800" dirty="0"/>
              <a:t>, </a:t>
            </a:r>
            <a:r>
              <a:rPr lang="ru-RU" sz="1800" dirty="0"/>
              <a:t>и выведем.</a:t>
            </a:r>
            <a:br>
              <a:rPr lang="en-US" sz="1800" dirty="0"/>
            </a:b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Входные данные различаются, т.е. </a:t>
            </a:r>
            <a:r>
              <a:rPr lang="ru-RU" sz="1800" b="1" dirty="0"/>
              <a:t>a &lt; b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Заметим, что </a:t>
            </a:r>
            <a:r>
              <a:rPr lang="ru-RU" sz="1800" b="1" dirty="0"/>
              <a:t>НОД(x, x + 1) = 1</a:t>
            </a:r>
            <a:r>
              <a:rPr lang="ru-RU" sz="1800" dirty="0"/>
              <a:t> и </a:t>
            </a:r>
            <a:r>
              <a:rPr lang="ru-RU" sz="1800" b="1" dirty="0"/>
              <a:t>НОД(1, x) = 1</a:t>
            </a:r>
            <a:r>
              <a:rPr lang="ru-RU" sz="1800" dirty="0"/>
              <a:t>, дальше нам это пригодится.</a:t>
            </a:r>
            <a:br>
              <a:rPr lang="ru-RU" sz="1800" dirty="0"/>
            </a:br>
            <a:r>
              <a:rPr lang="ru-RU" sz="1800" dirty="0"/>
              <a:t>Тогда решением является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ru-RU" sz="1800" b="1" dirty="0"/>
              <a:t>НОД(a, a + 1, a + 2, ..., b) = НОД(НОД(a, a + 1), a + 2, ..., b) =</a:t>
            </a:r>
            <a:br>
              <a:rPr lang="ru-RU" sz="1800" b="1" dirty="0"/>
            </a:br>
            <a:r>
              <a:rPr lang="ru-RU" sz="1800" b="1" dirty="0"/>
              <a:t>= НОД(1, </a:t>
            </a:r>
            <a:r>
              <a:rPr lang="en-US" sz="1800" b="1" dirty="0"/>
              <a:t>a + 2, ..., b) = </a:t>
            </a:r>
            <a:r>
              <a:rPr lang="ru-RU" sz="1800" b="1" dirty="0"/>
              <a:t>НОД(НОД(1, </a:t>
            </a:r>
            <a:r>
              <a:rPr lang="en-US" sz="1800" b="1" dirty="0"/>
              <a:t>a + 2), ..., b) = </a:t>
            </a:r>
            <a:r>
              <a:rPr lang="ru-RU" sz="1800" b="1" dirty="0"/>
              <a:t>НОД(1, ..., </a:t>
            </a:r>
            <a:r>
              <a:rPr lang="en-US" sz="1800" b="1" dirty="0"/>
              <a:t>b) = 1</a:t>
            </a:r>
            <a:br>
              <a:rPr lang="en-US" sz="1800" b="1" dirty="0"/>
            </a:br>
            <a:br>
              <a:rPr lang="ru-RU" sz="1800" b="1" dirty="0"/>
            </a:br>
            <a:r>
              <a:rPr lang="ru-RU" sz="1800" dirty="0"/>
              <a:t>Следовательно, при </a:t>
            </a:r>
            <a:r>
              <a:rPr lang="ru-RU" sz="1800" b="1" dirty="0"/>
              <a:t>a &lt; b</a:t>
            </a:r>
            <a:r>
              <a:rPr lang="ru-RU" sz="1800" dirty="0"/>
              <a:t> ответ равен </a:t>
            </a:r>
            <a:r>
              <a:rPr lang="ru-RU" sz="1800" b="1" dirty="0"/>
              <a:t>1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0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1FC25-163D-4BB4-8511-DD907BDB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Так как нет необходимости работать с входными данными как с целыми числами, то достаточно будет их строкового представления.</a:t>
            </a:r>
          </a:p>
          <a:p>
            <a:pPr marL="0" indent="0">
              <a:buNone/>
            </a:pPr>
            <a:r>
              <a:rPr lang="en-US" sz="1800" dirty="0"/>
              <a:t>C </a:t>
            </a:r>
            <a:r>
              <a:rPr lang="ru-RU" sz="1800" dirty="0"/>
              <a:t>этим нам поможет специальный контейнер для строк</a:t>
            </a:r>
            <a:r>
              <a:rPr lang="en-US" sz="1800" dirty="0"/>
              <a:t> – </a:t>
            </a:r>
            <a:r>
              <a:rPr lang="en-US" sz="1800" b="1" dirty="0"/>
              <a:t>string</a:t>
            </a:r>
            <a:r>
              <a:rPr lang="en-US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918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409</Words>
  <Application>Microsoft Office PowerPoint</Application>
  <PresentationFormat>Широкоэкранный</PresentationFormat>
  <Paragraphs>23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Garamond</vt:lpstr>
      <vt:lpstr>Georgia Pro</vt:lpstr>
      <vt:lpstr>Georgia Pro Cond Black</vt:lpstr>
      <vt:lpstr>SavonVTI</vt:lpstr>
      <vt:lpstr>Задача вторая</vt:lpstr>
      <vt:lpstr>Дополнительные условия</vt:lpstr>
      <vt:lpstr>Разбор</vt:lpstr>
      <vt:lpstr>Замечание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Vladimir Arutiunian</cp:lastModifiedBy>
  <cp:revision>1100</cp:revision>
  <dcterms:created xsi:type="dcterms:W3CDTF">2020-05-02T17:01:39Z</dcterms:created>
  <dcterms:modified xsi:type="dcterms:W3CDTF">2020-05-11T11:28:31Z</dcterms:modified>
</cp:coreProperties>
</file>