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12" r:id="rId5"/>
    <p:sldId id="30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363BD-AA8C-480F-9B02-541E4660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89E95-BB96-4F60-9C74-756D24CC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A6826-B689-4E3B-9E3E-2D4AB112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9CC70-1899-4700-BB76-87BA38CB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C7637-A3A5-4028-A191-2F702D8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3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4665-CC33-4A91-BE47-02BE77B3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47EF3B-B5C9-46D7-BBCF-468F2929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970D7-0A31-445A-9BFB-1063266A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1968A8-EFBE-42B5-8F18-B39371A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6C274-8119-4578-B876-086173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1F5B54-48F4-42AD-8B05-8A38209B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8B6A1-1D42-498D-91D3-84755A26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34ECC-6F27-44FF-B5BC-E973CD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13271-655F-4BB8-9ABD-BB1E8AB0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FA30A-3A58-463A-86E7-41AE2347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4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8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3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29D9A-7D18-4AED-8538-F5E1F0A7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D1168-7CC0-4B7E-8762-269C9CD3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83644-7CAD-4E8B-8136-A581B7C7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14951-6C4B-42A0-AE9A-E3372A7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2D446-B359-4143-8854-4F7E2E3A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1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774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CE0CD-CC8A-4FAB-90C1-B2C132F4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14F7D-6768-4C88-B50F-5F205BD1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59E9A-3489-4E13-964D-564DE290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D978D-0234-4E9B-A2B4-355B2468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4A19E-2701-43F4-A08F-BEE9A76A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CA79D-5E63-4F9A-AACC-94745F6A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9EE52-38E4-48C4-84BF-C1F99635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35BD5-7CBB-40CB-9D63-8085D55D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1C8ED-4C07-4CC6-9F6C-5FA2B691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81222-8D60-4B47-88B6-0D18E57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F2CEA-2398-4214-A7DC-C8CC95D5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2D66B-9DA3-4AE3-A8F3-9424F9F7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0EDDC3-A2E6-48FB-8EFD-4885EDA8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408E83-70CB-4C1B-A7A5-9D16B2B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4EE3C5-F3C6-4AC9-A816-E0D913B8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6346E4-115B-405C-BF02-FCCE66021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EB9E33-BF4B-4F25-86C4-234DE2F6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31134A-28CB-4478-9D55-EAE85A98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0ABEB4-E789-4661-A0C4-E55C7DCA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8AF0D-B8C1-4C41-9E98-427066D7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220D85-B0AD-4906-87BC-BFEE0004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DBACD7-38E5-4F1A-81EA-97B8656C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4FE1C2-337F-45D9-8E75-7DE27ED3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A45C31-11AF-4FD4-ABFF-E0690BE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056E46-954F-4B71-B633-2A615F4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0F42D-251C-4841-9FC5-C412AB48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03190-75DD-4C8D-B98E-43B650C8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6BC51-B831-47D7-9FCA-19BAE1A4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2B406-6BB8-431E-BA74-E641845E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E3198-80A3-4C01-970B-F6D2A072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C33AB-B77B-4279-9FF3-A926A979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2C496B-EF97-4E3C-A0CF-21694652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5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67C16-C825-4553-B56A-419032FA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20555-CAAF-4832-B24C-687461311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E5F08D-38F7-441D-A11E-3F43A836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BADCF-89EE-48BA-9D40-C6254B3B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56F12-CF98-44AF-B106-19AC6A3B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6CA81-679E-4D93-B300-FA440FE1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EF73-097A-4801-8083-57F8EA4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796859-CC47-4818-B236-91F9C750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ED85E-7929-4EAE-97AD-5D4B8AD8C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2AB-5CF9-4F59-9FA6-735D43D0D94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3D900-03A8-453A-8234-297F8383C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C90C6-7DAF-4D56-8AB1-2E4235EA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08B75-7EF5-4714-8F96-DD8570BE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9E471-585D-4DBB-8EB2-4F0AD160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Настя попыталась справиться со следующей задачей</a:t>
            </a:r>
            <a:r>
              <a:rPr lang="en-US" sz="1800" dirty="0"/>
              <a:t>:</a:t>
            </a:r>
            <a:r>
              <a:rPr lang="ru-RU" sz="1800" dirty="0"/>
              <a:t> найти</a:t>
            </a:r>
            <a:r>
              <a:rPr lang="en-US" sz="1800" dirty="0"/>
              <a:t> </a:t>
            </a:r>
            <a:r>
              <a:rPr lang="ru-RU" sz="1800" b="1" dirty="0"/>
              <a:t>НОД(11</a:t>
            </a:r>
            <a:r>
              <a:rPr lang="en-US" sz="1800" b="1" dirty="0"/>
              <a:t>…11, 11…11)</a:t>
            </a:r>
            <a:r>
              <a:rPr lang="en-US" sz="1800" dirty="0"/>
              <a:t>, </a:t>
            </a:r>
            <a:r>
              <a:rPr lang="ru-RU" sz="1800" dirty="0"/>
              <a:t>где первое число состоит из </a:t>
            </a:r>
            <a:r>
              <a:rPr lang="en-US" sz="1800" b="1" dirty="0"/>
              <a:t>m</a:t>
            </a:r>
            <a:r>
              <a:rPr lang="en-US" sz="1800" dirty="0"/>
              <a:t> </a:t>
            </a:r>
            <a:r>
              <a:rPr lang="ru-RU" sz="1800" dirty="0"/>
              <a:t>единиц, второе – из </a:t>
            </a:r>
            <a:r>
              <a:rPr lang="en-US" sz="1800" b="1" dirty="0"/>
              <a:t>n</a:t>
            </a:r>
            <a:r>
              <a:rPr lang="en-US" sz="1800" dirty="0"/>
              <a:t> </a:t>
            </a:r>
            <a:r>
              <a:rPr lang="ru-RU" sz="1800" dirty="0"/>
              <a:t>единиц. Ей срочно понадобилось уйти и она попросила вас помочь решить усложненный вариант этой задачи.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Вам нужно найти длину</a:t>
            </a:r>
            <a:r>
              <a:rPr lang="en-US" sz="1800" dirty="0"/>
              <a:t> </a:t>
            </a:r>
            <a:r>
              <a:rPr lang="ru-RU" sz="1800" dirty="0"/>
              <a:t>наибольшего общего делителя </a:t>
            </a:r>
            <a:r>
              <a:rPr lang="en-US" sz="1800" b="1" dirty="0"/>
              <a:t>t</a:t>
            </a:r>
            <a:r>
              <a:rPr lang="ru-RU" sz="1800" dirty="0"/>
              <a:t> </a:t>
            </a:r>
            <a:r>
              <a:rPr lang="ru-RU" sz="1800" b="1" dirty="0"/>
              <a:t>(2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t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10</a:t>
            </a:r>
            <a:r>
              <a:rPr lang="en-US" sz="1800" b="1" baseline="30000" dirty="0">
                <a:ea typeface="+mn-lt"/>
                <a:cs typeface="+mn-lt"/>
              </a:rPr>
              <a:t>4</a:t>
            </a:r>
            <a:r>
              <a:rPr lang="en-US" sz="1800" b="1" dirty="0">
                <a:ea typeface="+mn-lt"/>
                <a:cs typeface="+mn-lt"/>
              </a:rPr>
              <a:t>)</a:t>
            </a:r>
            <a:r>
              <a:rPr lang="ru-RU" sz="1800" dirty="0">
                <a:ea typeface="+mn-lt"/>
                <a:cs typeface="+mn-lt"/>
              </a:rPr>
              <a:t> чисел, состоящих только из единиц, то есть</a:t>
            </a:r>
            <a:r>
              <a:rPr lang="ru-RU" sz="1800" dirty="0"/>
              <a:t> найти длину </a:t>
            </a:r>
            <a:r>
              <a:rPr lang="ru-RU" sz="1800" b="1" dirty="0"/>
              <a:t>НОД(</a:t>
            </a:r>
            <a:r>
              <a:rPr lang="en-US" sz="1800" b="1" dirty="0"/>
              <a:t>u</a:t>
            </a:r>
            <a:r>
              <a:rPr lang="en-US" sz="1800" b="1" baseline="-25000" dirty="0"/>
              <a:t>1</a:t>
            </a:r>
            <a:r>
              <a:rPr lang="en-US" sz="1800" b="1" dirty="0"/>
              <a:t>, u</a:t>
            </a:r>
            <a:r>
              <a:rPr lang="en-US" sz="1800" b="1" baseline="-25000" dirty="0"/>
              <a:t>2</a:t>
            </a:r>
            <a:r>
              <a:rPr lang="en-US" sz="1800" b="1" dirty="0"/>
              <a:t>, …, </a:t>
            </a:r>
            <a:r>
              <a:rPr lang="en-US" sz="1800" b="1" dirty="0" err="1"/>
              <a:t>u</a:t>
            </a:r>
            <a:r>
              <a:rPr lang="en-US" sz="1800" b="1" baseline="-25000" dirty="0" err="1"/>
              <a:t>t</a:t>
            </a:r>
            <a:r>
              <a:rPr lang="en-US" sz="1800" b="1" dirty="0"/>
              <a:t>)</a:t>
            </a:r>
            <a:r>
              <a:rPr lang="ru-RU" sz="1800" dirty="0"/>
              <a:t>, где </a:t>
            </a:r>
            <a:r>
              <a:rPr lang="en-US" sz="1800" b="1" dirty="0" err="1"/>
              <a:t>u</a:t>
            </a:r>
            <a:r>
              <a:rPr lang="en-US" sz="1800" b="1" baseline="-25000" dirty="0" err="1"/>
              <a:t>i</a:t>
            </a:r>
            <a:r>
              <a:rPr lang="ru-RU" sz="1800" b="1" dirty="0"/>
              <a:t> </a:t>
            </a:r>
            <a:r>
              <a:rPr lang="ru-RU" sz="1800" dirty="0"/>
              <a:t>число состоит из </a:t>
            </a:r>
            <a:r>
              <a:rPr lang="en-US" sz="1800" b="1" dirty="0"/>
              <a:t>m</a:t>
            </a:r>
            <a:r>
              <a:rPr lang="en-US" sz="1800" b="1" baseline="-25000" dirty="0"/>
              <a:t>i</a:t>
            </a:r>
            <a:r>
              <a:rPr lang="en-US" sz="1800" dirty="0"/>
              <a:t> </a:t>
            </a:r>
            <a:r>
              <a:rPr lang="ru-RU" sz="1800" dirty="0"/>
              <a:t>единиц </a:t>
            </a:r>
            <a:r>
              <a:rPr lang="ru-RU" sz="1800" b="1" dirty="0"/>
              <a:t>(</a:t>
            </a:r>
            <a:r>
              <a:rPr lang="en-US" sz="1800" b="1" dirty="0"/>
              <a:t>1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i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t, 1</a:t>
            </a:r>
            <a:r>
              <a:rPr lang="ru-RU" sz="1800" b="1" dirty="0">
                <a:ea typeface="+mn-lt"/>
                <a:cs typeface="+mn-lt"/>
              </a:rPr>
              <a:t> ≤</a:t>
            </a:r>
            <a:r>
              <a:rPr lang="en-US" sz="1800" b="1" dirty="0">
                <a:ea typeface="+mn-lt"/>
                <a:cs typeface="+mn-lt"/>
              </a:rPr>
              <a:t> m</a:t>
            </a:r>
            <a:r>
              <a:rPr lang="en-US" sz="1800" b="1" baseline="-25000" dirty="0">
                <a:ea typeface="+mn-lt"/>
                <a:cs typeface="+mn-lt"/>
              </a:rPr>
              <a:t>i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10</a:t>
            </a:r>
            <a:r>
              <a:rPr lang="en-US" sz="1800" b="1" baseline="30000" dirty="0">
                <a:ea typeface="+mn-lt"/>
                <a:cs typeface="+mn-lt"/>
              </a:rPr>
              <a:t>2</a:t>
            </a:r>
            <a:r>
              <a:rPr lang="ru-RU" sz="1800" b="1" dirty="0">
                <a:ea typeface="+mn-lt"/>
                <a:cs typeface="+mn-lt"/>
              </a:rPr>
              <a:t>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ru-RU" sz="1800" baseline="-25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Помогите Насте справиться с этой задачей.</a:t>
            </a: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630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4736-90D1-43FB-B584-677B950C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6831-0FA3-4F6E-A1FE-429033A9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Первая строка содержит целое </a:t>
            </a:r>
            <a:r>
              <a:rPr lang="en-US" sz="1800" b="1" dirty="0">
                <a:ea typeface="+mn-lt"/>
                <a:cs typeface="+mn-lt"/>
              </a:rPr>
              <a:t>t</a:t>
            </a:r>
            <a:r>
              <a:rPr lang="ru-RU" sz="1800" b="1" dirty="0">
                <a:ea typeface="+mn-lt"/>
                <a:cs typeface="+mn-lt"/>
              </a:rPr>
              <a:t> (</a:t>
            </a:r>
            <a:r>
              <a:rPr lang="en-US" sz="1800" b="1" dirty="0">
                <a:ea typeface="+mn-lt"/>
                <a:cs typeface="+mn-lt"/>
              </a:rPr>
              <a:t>2</a:t>
            </a:r>
            <a:r>
              <a:rPr lang="ru-RU" sz="1800" b="1" dirty="0">
                <a:ea typeface="+mn-lt"/>
                <a:cs typeface="+mn-lt"/>
              </a:rPr>
              <a:t> ≤ </a:t>
            </a:r>
            <a:r>
              <a:rPr lang="en-US" sz="1800" b="1" dirty="0">
                <a:ea typeface="+mn-lt"/>
                <a:cs typeface="+mn-lt"/>
              </a:rPr>
              <a:t>t</a:t>
            </a:r>
            <a:r>
              <a:rPr lang="ru-RU" sz="1800" b="1" dirty="0">
                <a:ea typeface="+mn-lt"/>
                <a:cs typeface="+mn-lt"/>
              </a:rPr>
              <a:t> ≤ 10</a:t>
            </a:r>
            <a:r>
              <a:rPr lang="ru-RU" sz="1800" b="1" baseline="30000" dirty="0">
                <a:ea typeface="+mn-lt"/>
                <a:cs typeface="+mn-lt"/>
              </a:rPr>
              <a:t>4</a:t>
            </a:r>
            <a:r>
              <a:rPr lang="ru-RU" sz="1800" b="1" dirty="0">
                <a:ea typeface="+mn-lt"/>
                <a:cs typeface="+mn-lt"/>
              </a:rPr>
              <a:t>)</a:t>
            </a:r>
            <a:r>
              <a:rPr lang="ru-RU" sz="1800" dirty="0">
                <a:ea typeface="+mn-lt"/>
                <a:cs typeface="+mn-lt"/>
              </a:rPr>
              <a:t> — количество чисел, состоящих только из единиц. В каждой из следующих </a:t>
            </a:r>
            <a:r>
              <a:rPr lang="en-US" sz="1800" b="1" dirty="0">
                <a:ea typeface="+mn-lt"/>
                <a:cs typeface="+mn-lt"/>
              </a:rPr>
              <a:t>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строк содержится одно число </a:t>
            </a:r>
            <a:r>
              <a:rPr lang="en-US" sz="1800" b="1" dirty="0" err="1">
                <a:ea typeface="+mn-lt"/>
                <a:cs typeface="+mn-lt"/>
              </a:rPr>
              <a:t>u</a:t>
            </a:r>
            <a:r>
              <a:rPr lang="en-US" sz="1800" b="1" baseline="-25000" dirty="0" err="1">
                <a:ea typeface="+mn-lt"/>
                <a:cs typeface="+mn-lt"/>
              </a:rPr>
              <a:t>i</a:t>
            </a:r>
            <a:r>
              <a:rPr lang="ru-RU" sz="1800" dirty="0">
                <a:ea typeface="+mn-lt"/>
                <a:cs typeface="+mn-lt"/>
              </a:rPr>
              <a:t>, состоящее из </a:t>
            </a:r>
            <a:r>
              <a:rPr lang="en-US" sz="1800" b="1" dirty="0">
                <a:ea typeface="+mn-lt"/>
                <a:cs typeface="+mn-lt"/>
              </a:rPr>
              <a:t>m</a:t>
            </a:r>
            <a:r>
              <a:rPr lang="en-US" sz="1800" b="1" baseline="-25000" dirty="0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единиц </a:t>
            </a:r>
            <a:r>
              <a:rPr lang="ru-RU" sz="1800" b="1" dirty="0"/>
              <a:t>(</a:t>
            </a:r>
            <a:r>
              <a:rPr lang="en-US" sz="1800" b="1" dirty="0"/>
              <a:t>1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i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t, 1</a:t>
            </a:r>
            <a:r>
              <a:rPr lang="ru-RU" sz="1800" b="1" dirty="0">
                <a:ea typeface="+mn-lt"/>
                <a:cs typeface="+mn-lt"/>
              </a:rPr>
              <a:t> ≤</a:t>
            </a:r>
            <a:r>
              <a:rPr lang="en-US" sz="1800" b="1" dirty="0">
                <a:ea typeface="+mn-lt"/>
                <a:cs typeface="+mn-lt"/>
              </a:rPr>
              <a:t> m</a:t>
            </a:r>
            <a:r>
              <a:rPr lang="en-US" sz="1800" b="1" baseline="-25000" dirty="0">
                <a:ea typeface="+mn-lt"/>
                <a:cs typeface="+mn-lt"/>
              </a:rPr>
              <a:t>i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10</a:t>
            </a:r>
            <a:r>
              <a:rPr lang="en-US" sz="1800" b="1" baseline="30000" dirty="0">
                <a:ea typeface="+mn-lt"/>
                <a:cs typeface="+mn-lt"/>
              </a:rPr>
              <a:t>2</a:t>
            </a:r>
            <a:r>
              <a:rPr lang="ru-RU" sz="1800" b="1" dirty="0">
                <a:ea typeface="+mn-lt"/>
                <a:cs typeface="+mn-lt"/>
              </a:rPr>
              <a:t>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Выведите одно число – длину наибольшего общего делителя </a:t>
            </a:r>
            <a:r>
              <a:rPr lang="en-US" sz="1800" b="1" dirty="0">
                <a:ea typeface="+mn-lt"/>
                <a:cs typeface="+mn-lt"/>
              </a:rPr>
              <a:t>t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b="1" dirty="0"/>
              <a:t>(2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t </a:t>
            </a:r>
            <a:r>
              <a:rPr lang="ru-RU" sz="1800" b="1" dirty="0">
                <a:ea typeface="+mn-lt"/>
                <a:cs typeface="+mn-lt"/>
              </a:rPr>
              <a:t>≤</a:t>
            </a:r>
            <a:r>
              <a:rPr lang="en-US" sz="1800" b="1" dirty="0">
                <a:ea typeface="+mn-lt"/>
                <a:cs typeface="+mn-lt"/>
              </a:rPr>
              <a:t> 10</a:t>
            </a:r>
            <a:r>
              <a:rPr lang="en-US" sz="1800" b="1" baseline="30000" dirty="0">
                <a:ea typeface="+mn-lt"/>
                <a:cs typeface="+mn-lt"/>
              </a:rPr>
              <a:t>4</a:t>
            </a:r>
            <a:r>
              <a:rPr lang="en-US" sz="1800" b="1" dirty="0">
                <a:ea typeface="+mn-lt"/>
                <a:cs typeface="+mn-lt"/>
              </a:rPr>
              <a:t>)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чисел.</a:t>
            </a:r>
          </a:p>
        </p:txBody>
      </p:sp>
    </p:spTree>
    <p:extLst>
      <p:ext uri="{BB962C8B-B14F-4D97-AF65-F5344CB8AC3E}">
        <p14:creationId xmlns:p14="http://schemas.microsoft.com/office/powerpoint/2010/main" val="2190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4736-90D1-43FB-B584-677B950C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6831-0FA3-4F6E-A1FE-429033A9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37470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 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2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111111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111111111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Пояснение: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НОД(111111, 111111111) = </a:t>
            </a:r>
            <a:r>
              <a:rPr lang="en-US" sz="1800" dirty="0">
                <a:ea typeface="+mn-lt"/>
                <a:cs typeface="+mn-lt"/>
              </a:rPr>
              <a:t>111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НОД равен 111.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Длина НОД равна 3.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1BD6443-9951-462C-944A-4981A3DA7383}"/>
              </a:ext>
            </a:extLst>
          </p:cNvPr>
          <p:cNvSpPr txBox="1">
            <a:spLocks/>
          </p:cNvSpPr>
          <p:nvPr/>
        </p:nvSpPr>
        <p:spPr>
          <a:xfrm>
            <a:off x="5132832" y="2557849"/>
            <a:ext cx="3747008" cy="3407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</a:p>
          <a:p>
            <a:pPr marL="0" indent="0">
              <a:buFont typeface="Garamond" pitchFamily="18" charset="0"/>
              <a:buNone/>
            </a:pPr>
            <a:r>
              <a:rPr lang="ru-RU" sz="1800" dirty="0">
                <a:ea typeface="+mn-lt"/>
                <a:cs typeface="+mn-lt"/>
              </a:rPr>
              <a:t>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4518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6782-62DC-4504-9D69-28F1E9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2B43E-87EF-4AF1-9762-95F8081B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Пусть нам нужно найти </a:t>
            </a:r>
            <a:r>
              <a:rPr lang="ru-RU" sz="1800" b="1" dirty="0">
                <a:ea typeface="+mn-lt"/>
                <a:cs typeface="+mn-lt"/>
              </a:rPr>
              <a:t>НОД(11…11, 11…11)</a:t>
            </a:r>
            <a:r>
              <a:rPr lang="ru-RU" sz="1800" dirty="0">
                <a:ea typeface="+mn-lt"/>
                <a:cs typeface="+mn-lt"/>
              </a:rPr>
              <a:t>, где первое число состоит из </a:t>
            </a:r>
            <a:r>
              <a:rPr lang="en-US" sz="1800" b="1" dirty="0">
                <a:ea typeface="+mn-lt"/>
                <a:cs typeface="+mn-lt"/>
              </a:rPr>
              <a:t>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единиц, второе – из </a:t>
            </a:r>
            <a:r>
              <a:rPr lang="en-US" sz="1800" b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единиц, причем </a:t>
            </a:r>
            <a:r>
              <a:rPr lang="en-US" sz="1800" b="1" dirty="0">
                <a:ea typeface="+mn-lt"/>
                <a:cs typeface="+mn-lt"/>
              </a:rPr>
              <a:t>m &gt; n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Тогда </a:t>
            </a:r>
            <a:r>
              <a:rPr lang="en-US" sz="1800" b="1" dirty="0">
                <a:ea typeface="+mn-lt"/>
                <a:cs typeface="+mn-lt"/>
              </a:rPr>
              <a:t>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можно представить в виде </a:t>
            </a:r>
            <a:r>
              <a:rPr lang="en-US" sz="1800" b="1" dirty="0">
                <a:ea typeface="+mn-lt"/>
                <a:cs typeface="+mn-lt"/>
              </a:rPr>
              <a:t>m = q * n + r</a:t>
            </a:r>
            <a:r>
              <a:rPr lang="en-US" sz="1800" dirty="0">
                <a:ea typeface="+mn-lt"/>
                <a:cs typeface="+mn-lt"/>
              </a:rPr>
              <a:t> </a:t>
            </a:r>
            <a:br>
              <a:rPr lang="ru-RU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b="1" dirty="0">
                <a:ea typeface="+mn-lt"/>
                <a:cs typeface="+mn-lt"/>
              </a:rPr>
              <a:t>q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b="1" dirty="0">
                <a:ea typeface="+mn-lt"/>
                <a:cs typeface="+mn-lt"/>
              </a:rPr>
              <a:t>r 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ru-RU" sz="1800" dirty="0">
                <a:ea typeface="+mn-lt"/>
                <a:cs typeface="+mn-lt"/>
              </a:rPr>
              <a:t> натуральные числа). 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С помощью алгоритма Евклида получим следующее</a:t>
            </a:r>
            <a:r>
              <a:rPr lang="en-US" sz="1800" dirty="0">
                <a:ea typeface="+mn-lt"/>
                <a:cs typeface="+mn-lt"/>
              </a:rPr>
              <a:t>:</a:t>
            </a:r>
          </a:p>
          <a:p>
            <a:pPr marL="0" indent="0" algn="ctr">
              <a:buNone/>
            </a:pP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en-US" sz="1800" b="1" dirty="0">
                <a:ea typeface="+mn-lt"/>
                <a:cs typeface="+mn-lt"/>
              </a:rPr>
              <a:t>(11…11, 11…11) =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en-US" sz="1800" b="1" dirty="0">
                <a:ea typeface="+mn-lt"/>
                <a:cs typeface="+mn-lt"/>
              </a:rPr>
              <a:t>(11…11, 11…11)</a:t>
            </a:r>
            <a:endParaRPr lang="ru-RU" sz="18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ru-RU" sz="2000" dirty="0"/>
              <a:t>         </a:t>
            </a:r>
            <a:r>
              <a:rPr lang="en-US" sz="2000" b="1" dirty="0"/>
              <a:t>m    </a:t>
            </a:r>
            <a:r>
              <a:rPr lang="ru-RU" sz="2000" b="1" dirty="0"/>
              <a:t> </a:t>
            </a:r>
            <a:r>
              <a:rPr lang="en-US" sz="2000" b="1" dirty="0"/>
              <a:t>   </a:t>
            </a:r>
            <a:r>
              <a:rPr lang="ru-RU" sz="2000" b="1" dirty="0"/>
              <a:t> </a:t>
            </a:r>
            <a:r>
              <a:rPr lang="en-US" sz="2000" b="1" dirty="0"/>
              <a:t>  n   </a:t>
            </a:r>
            <a:r>
              <a:rPr lang="ru-RU" sz="2000" b="1" dirty="0"/>
              <a:t>    </a:t>
            </a:r>
            <a:r>
              <a:rPr lang="en-US" sz="2000" b="1" dirty="0"/>
              <a:t> </a:t>
            </a:r>
            <a:r>
              <a:rPr lang="ru-RU" sz="2000" b="1" dirty="0"/>
              <a:t> </a:t>
            </a:r>
            <a:r>
              <a:rPr lang="en-US" sz="2000" b="1" dirty="0"/>
              <a:t> </a:t>
            </a:r>
            <a:r>
              <a:rPr lang="ru-RU" sz="2000" b="1" dirty="0"/>
              <a:t>   </a:t>
            </a:r>
            <a:r>
              <a:rPr lang="en-US" sz="2000" b="1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 </a:t>
            </a:r>
            <a:r>
              <a:rPr lang="ru-RU" sz="2000" b="1" dirty="0"/>
              <a:t>         </a:t>
            </a:r>
            <a:r>
              <a:rPr lang="en-US" sz="2000" b="1" dirty="0"/>
              <a:t>r</a:t>
            </a:r>
            <a:r>
              <a:rPr lang="ru-RU" sz="2000" b="1" dirty="0"/>
              <a:t>   </a:t>
            </a:r>
            <a:r>
              <a:rPr lang="en-US" sz="2000" b="1" dirty="0"/>
              <a:t>         n</a:t>
            </a:r>
          </a:p>
          <a:p>
            <a:pPr marL="0" indent="0">
              <a:buNone/>
            </a:pPr>
            <a:r>
              <a:rPr lang="ru-RU" sz="1800" dirty="0"/>
              <a:t>Таким образом, в конце наш </a:t>
            </a:r>
            <a:r>
              <a:rPr lang="ru-RU" sz="1800" b="1" dirty="0"/>
              <a:t>НОД</a:t>
            </a:r>
            <a:r>
              <a:rPr lang="ru-RU" sz="1800" dirty="0"/>
              <a:t> будет равен числу, состоящему из </a:t>
            </a:r>
            <a:r>
              <a:rPr lang="ru-RU" sz="1800" b="1" dirty="0"/>
              <a:t>НОД(</a:t>
            </a:r>
            <a:r>
              <a:rPr lang="en-US" sz="1800" b="1" dirty="0"/>
              <a:t>m, n)</a:t>
            </a:r>
            <a:r>
              <a:rPr lang="ru-RU" sz="1800" dirty="0"/>
              <a:t> единиц. Тогда решением будет число равное </a:t>
            </a:r>
            <a:r>
              <a:rPr lang="ru-RU" sz="1800" b="1" dirty="0"/>
              <a:t>НОД(</a:t>
            </a:r>
            <a:r>
              <a:rPr lang="en-US" sz="1800" b="1" dirty="0"/>
              <a:t>m, n)</a:t>
            </a:r>
            <a:r>
              <a:rPr lang="en-US" sz="1800" dirty="0"/>
              <a:t>. </a:t>
            </a:r>
            <a:r>
              <a:rPr lang="ru-RU" sz="1800" dirty="0"/>
              <a:t>Этот ответ можно обобщить, тогда получим для </a:t>
            </a:r>
            <a:r>
              <a:rPr lang="ru-RU" sz="1800" b="1" dirty="0"/>
              <a:t>НОД(</a:t>
            </a:r>
            <a:r>
              <a:rPr lang="en-US" sz="1800" b="1" dirty="0"/>
              <a:t>u</a:t>
            </a:r>
            <a:r>
              <a:rPr lang="en-US" sz="1800" b="1" baseline="-25000" dirty="0"/>
              <a:t>1</a:t>
            </a:r>
            <a:r>
              <a:rPr lang="en-US" sz="1800" b="1" dirty="0"/>
              <a:t>,u</a:t>
            </a:r>
            <a:r>
              <a:rPr lang="en-US" sz="1800" b="1" baseline="-25000" dirty="0"/>
              <a:t>2</a:t>
            </a:r>
            <a:r>
              <a:rPr lang="en-US" sz="1800" b="1" dirty="0"/>
              <a:t>, …, </a:t>
            </a:r>
            <a:r>
              <a:rPr lang="en-US" sz="1800" b="1" dirty="0" err="1"/>
              <a:t>u</a:t>
            </a:r>
            <a:r>
              <a:rPr lang="en-US" sz="1800" b="1" baseline="-25000" dirty="0" err="1"/>
              <a:t>t</a:t>
            </a:r>
            <a:r>
              <a:rPr lang="en-US" sz="1800" b="1" dirty="0"/>
              <a:t>)</a:t>
            </a:r>
            <a:r>
              <a:rPr lang="ru-RU" sz="1800" dirty="0"/>
              <a:t> решением будет </a:t>
            </a:r>
            <a:r>
              <a:rPr lang="ru-RU" sz="1800" b="1" dirty="0"/>
              <a:t>НОД(</a:t>
            </a:r>
            <a:r>
              <a:rPr lang="en-US" sz="1800" b="1" dirty="0"/>
              <a:t>m</a:t>
            </a:r>
            <a:r>
              <a:rPr lang="en-US" sz="1800" b="1" baseline="-25000" dirty="0"/>
              <a:t>1</a:t>
            </a:r>
            <a:r>
              <a:rPr lang="en-US" sz="1800" b="1" dirty="0"/>
              <a:t>, m</a:t>
            </a:r>
            <a:r>
              <a:rPr lang="en-US" sz="1800" b="1" baseline="-25000" dirty="0"/>
              <a:t>2</a:t>
            </a:r>
            <a:r>
              <a:rPr lang="en-US" sz="1800" b="1" dirty="0"/>
              <a:t>, …, m</a:t>
            </a:r>
            <a:r>
              <a:rPr lang="en-US" sz="1800" b="1" baseline="-25000" dirty="0"/>
              <a:t>t</a:t>
            </a:r>
            <a:r>
              <a:rPr lang="en-US" sz="1800" b="1" dirty="0"/>
              <a:t>)</a:t>
            </a:r>
            <a:r>
              <a:rPr lang="ru-RU" sz="1800" dirty="0"/>
              <a:t>, где </a:t>
            </a:r>
            <a:r>
              <a:rPr lang="en-US" sz="1800" b="1" dirty="0"/>
              <a:t>m</a:t>
            </a:r>
            <a:r>
              <a:rPr lang="en-US" sz="1800" b="1" baseline="-25000" dirty="0"/>
              <a:t>i</a:t>
            </a:r>
            <a:r>
              <a:rPr lang="en-US" sz="1800" dirty="0"/>
              <a:t> – </a:t>
            </a:r>
            <a:r>
              <a:rPr lang="ru-RU" sz="1800" dirty="0"/>
              <a:t>длина числа </a:t>
            </a:r>
            <a:r>
              <a:rPr lang="en-US" sz="1800" b="1" dirty="0" err="1"/>
              <a:t>u</a:t>
            </a:r>
            <a:r>
              <a:rPr lang="en-US" sz="1800" b="1" baseline="-25000" dirty="0" err="1"/>
              <a:t>i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2695F677-50F7-42A6-8797-E402DCB80D1A}"/>
              </a:ext>
            </a:extLst>
          </p:cNvPr>
          <p:cNvSpPr/>
          <p:nvPr/>
        </p:nvSpPr>
        <p:spPr>
          <a:xfrm rot="5400000">
            <a:off x="4439697" y="3546067"/>
            <a:ext cx="153963" cy="8189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08980FD1-F512-47E2-B816-55495C020A65}"/>
              </a:ext>
            </a:extLst>
          </p:cNvPr>
          <p:cNvSpPr/>
          <p:nvPr/>
        </p:nvSpPr>
        <p:spPr>
          <a:xfrm rot="5400000">
            <a:off x="5388235" y="3541452"/>
            <a:ext cx="153962" cy="8189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FDC4ED22-8C98-462F-BC8A-AF6665349B8F}"/>
              </a:ext>
            </a:extLst>
          </p:cNvPr>
          <p:cNvSpPr/>
          <p:nvPr/>
        </p:nvSpPr>
        <p:spPr>
          <a:xfrm rot="5400000">
            <a:off x="7251477" y="3546067"/>
            <a:ext cx="153963" cy="8189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16287DD0-C604-4D9D-91C4-002963A775B2}"/>
              </a:ext>
            </a:extLst>
          </p:cNvPr>
          <p:cNvSpPr/>
          <p:nvPr/>
        </p:nvSpPr>
        <p:spPr>
          <a:xfrm rot="5400000">
            <a:off x="8200015" y="3541452"/>
            <a:ext cx="153962" cy="8189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309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363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Georgia Pro</vt:lpstr>
      <vt:lpstr>Georgia Pro Cond Black</vt:lpstr>
      <vt:lpstr>Тема Office</vt:lpstr>
      <vt:lpstr>SavonVTI</vt:lpstr>
      <vt:lpstr>Задача</vt:lpstr>
      <vt:lpstr>Условия</vt:lpstr>
      <vt:lpstr>Пример</vt:lpstr>
      <vt:lpstr>Разбор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dc:creator>Vladimir Arutiunian</dc:creator>
  <cp:lastModifiedBy>Vladimir Arutiunian</cp:lastModifiedBy>
  <cp:revision>16</cp:revision>
  <dcterms:created xsi:type="dcterms:W3CDTF">2020-05-31T16:52:14Z</dcterms:created>
  <dcterms:modified xsi:type="dcterms:W3CDTF">2020-05-31T18:37:27Z</dcterms:modified>
</cp:coreProperties>
</file>