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7" r:id="rId3"/>
    <p:sldId id="313" r:id="rId4"/>
    <p:sldId id="308" r:id="rId5"/>
    <p:sldId id="312" r:id="rId6"/>
    <p:sldId id="309" r:id="rId7"/>
    <p:sldId id="314" r:id="rId8"/>
    <p:sldId id="31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363BD-AA8C-480F-9B02-541E4660B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389E95-BB96-4F60-9C74-756D24CC1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6A6826-B689-4E3B-9E3E-2D4AB112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C2AB-5CF9-4F59-9FA6-735D43D0D949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D9CC70-1899-4700-BB76-87BA38CB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7C7637-A3A5-4028-A191-2F702D81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02D5-83B7-4C15-B9CE-02621A448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33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034665-CC33-4A91-BE47-02BE77B3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47EF3B-B5C9-46D7-BBCF-468F2929A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5970D7-0A31-445A-9BFB-1063266A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C2AB-5CF9-4F59-9FA6-735D43D0D949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1968A8-EFBE-42B5-8F18-B39371AA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E6C274-8119-4578-B876-086173CD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02D5-83B7-4C15-B9CE-02621A448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70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81F5B54-48F4-42AD-8B05-8A38209B3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38B6A1-1D42-498D-91D3-84755A26F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734ECC-6F27-44FF-B5BC-E973CD46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C2AB-5CF9-4F59-9FA6-735D43D0D949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613271-655F-4BB8-9ABD-BB1E8AB09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8FA30A-3A58-463A-86E7-41AE2347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02D5-83B7-4C15-B9CE-02621A448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543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6/18/2020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86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72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10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58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49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35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23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6/18/2020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29D9A-7D18-4AED-8538-F5E1F0A7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CD1168-7CC0-4B7E-8762-269C9CD3B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283644-7CAD-4E8B-8136-A581B7C7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C2AB-5CF9-4F59-9FA6-735D43D0D949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714951-6C4B-42A0-AE9A-E3372A79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F2D446-B359-4143-8854-4F7E2E3A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02D5-83B7-4C15-B9CE-02621A448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109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774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03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0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CCE0CD-CC8A-4FAB-90C1-B2C132F4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E14F7D-6768-4C88-B50F-5F205BD11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D59E9A-3489-4E13-964D-564DE290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C2AB-5CF9-4F59-9FA6-735D43D0D949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4D978D-0234-4E9B-A2B4-355B2468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74A19E-2701-43F4-A08F-BEE9A76A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02D5-83B7-4C15-B9CE-02621A448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31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CA79D-5E63-4F9A-AACC-94745F6A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E9EE52-38E4-48C4-84BF-C1F99635A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A35BD5-7CBB-40CB-9D63-8085D55D6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B1C8ED-4C07-4CC6-9F6C-5FA2B691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C2AB-5CF9-4F59-9FA6-735D43D0D949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381222-8D60-4B47-88B6-0D18E572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9F2CEA-2398-4214-A7DC-C8CC95D5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02D5-83B7-4C15-B9CE-02621A448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91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2D66B-9DA3-4AE3-A8F3-9424F9F7F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0EDDC3-A2E6-48FB-8EFD-4885EDA87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408E83-70CB-4C1B-A7A5-9D16B2BFC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04EE3C5-F3C6-4AC9-A816-E0D913B8E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F6346E4-115B-405C-BF02-FCCE66021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0EB9E33-BF4B-4F25-86C4-234DE2F6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C2AB-5CF9-4F59-9FA6-735D43D0D949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D31134A-28CB-4478-9D55-EAE85A98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D0ABEB4-E789-4661-A0C4-E55C7DCA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02D5-83B7-4C15-B9CE-02621A448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12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8AF0D-B8C1-4C41-9E98-427066D7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220D85-B0AD-4906-87BC-BFEE0004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C2AB-5CF9-4F59-9FA6-735D43D0D949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DBACD7-38E5-4F1A-81EA-97B8656C8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44FE1C2-337F-45D9-8E75-7DE27ED3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02D5-83B7-4C15-B9CE-02621A448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42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FA45C31-11AF-4FD4-ABFF-E0690BE77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C2AB-5CF9-4F59-9FA6-735D43D0D949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056E46-954F-4B71-B633-2A615F4B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70F42D-251C-4841-9FC5-C412AB48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02D5-83B7-4C15-B9CE-02621A448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7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03190-75DD-4C8D-B98E-43B650C8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16BC51-B831-47D7-9FCA-19BAE1A45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62B406-6BB8-431E-BA74-E641845E9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BE3198-80A3-4C01-970B-F6D2A072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C2AB-5CF9-4F59-9FA6-735D43D0D949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7C33AB-B77B-4279-9FF3-A926A979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2C496B-EF97-4E3C-A0CF-21694652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02D5-83B7-4C15-B9CE-02621A448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25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67C16-C825-4553-B56A-419032FA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FE20555-CAAF-4832-B24C-687461311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E5F08D-38F7-441D-A11E-3F43A836C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9BADCF-89EE-48BA-9D40-C6254B3B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C2AB-5CF9-4F59-9FA6-735D43D0D949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756F12-CF98-44AF-B106-19AC6A3B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46CA81-679E-4D93-B300-FA440FE1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02D5-83B7-4C15-B9CE-02621A448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30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62EF73-097A-4801-8083-57F8EA440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796859-CC47-4818-B236-91F9C750E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8ED85E-7929-4EAE-97AD-5D4B8AD8C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2C2AB-5CF9-4F59-9FA6-735D43D0D949}" type="datetimeFigureOut">
              <a:rPr lang="ru-RU" smtClean="0"/>
              <a:t>18.06.2020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63D900-03A8-453A-8234-297F8383C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1C90C6-7DAF-4D56-8AB1-2E4235EAD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C02D5-83B7-4C15-B9CE-02621A4484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49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8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b="1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 Pro" panose="02020404030301010803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08B75-7EF5-4714-8F96-DD8570BE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ru-RU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D9E471-585D-4DBB-8EB2-4F0AD160B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dirty="0"/>
              <a:t>Дима достаточно быстро освоил алгоритм Евклида и решил с его помощью много различных задач.</a:t>
            </a:r>
            <a:endParaRPr lang="en-US" sz="1800" dirty="0"/>
          </a:p>
          <a:p>
            <a:pPr marL="0" indent="0">
              <a:buNone/>
            </a:pPr>
            <a:r>
              <a:rPr lang="ru-RU" sz="1800" dirty="0">
                <a:ea typeface="+mn-lt"/>
                <a:cs typeface="+mn-lt"/>
              </a:rPr>
              <a:t>Алгоритм Евклида заключается в следующем:</a:t>
            </a:r>
          </a:p>
          <a:p>
            <a:pPr marL="617220" lvl="1" indent="-342900">
              <a:buFont typeface="+mj-lt"/>
              <a:buAutoNum type="arabicPeriod"/>
            </a:pPr>
            <a:r>
              <a:rPr lang="ru-RU" sz="1800" dirty="0">
                <a:ea typeface="+mn-lt"/>
                <a:cs typeface="+mn-lt"/>
              </a:rPr>
              <a:t>Пусть </a:t>
            </a:r>
            <a:r>
              <a:rPr lang="ru-RU" sz="1800" b="1" dirty="0">
                <a:ea typeface="+mn-lt"/>
                <a:cs typeface="+mn-lt"/>
              </a:rPr>
              <a:t>a, b </a:t>
            </a:r>
            <a:r>
              <a:rPr lang="ru-RU" sz="1800" dirty="0">
                <a:ea typeface="+mn-lt"/>
                <a:cs typeface="+mn-lt"/>
              </a:rPr>
              <a:t>– числа, НОД которых надо найти.</a:t>
            </a:r>
            <a:endParaRPr lang="en-US" sz="1800" dirty="0">
              <a:ea typeface="+mn-lt"/>
              <a:cs typeface="+mn-lt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ru-RU" sz="1800" dirty="0">
                <a:ea typeface="+mn-lt"/>
                <a:cs typeface="+mn-lt"/>
              </a:rPr>
              <a:t>Если </a:t>
            </a:r>
            <a:r>
              <a:rPr lang="ru-RU" sz="1800" b="1" dirty="0">
                <a:ea typeface="+mn-lt"/>
                <a:cs typeface="+mn-lt"/>
              </a:rPr>
              <a:t>b = 0</a:t>
            </a:r>
            <a:r>
              <a:rPr lang="ru-RU" sz="1800" dirty="0">
                <a:ea typeface="+mn-lt"/>
                <a:cs typeface="+mn-lt"/>
              </a:rPr>
              <a:t>, то число </a:t>
            </a:r>
            <a:r>
              <a:rPr lang="ru-RU" sz="1800" b="1" dirty="0">
                <a:ea typeface="+mn-lt"/>
                <a:cs typeface="+mn-lt"/>
              </a:rPr>
              <a:t>a</a:t>
            </a:r>
            <a:r>
              <a:rPr lang="ru-RU" sz="1800" dirty="0">
                <a:ea typeface="+mn-lt"/>
                <a:cs typeface="+mn-lt"/>
              </a:rPr>
              <a:t> – искомый </a:t>
            </a:r>
            <a:r>
              <a:rPr lang="ru-RU" sz="1800" b="1" dirty="0">
                <a:ea typeface="+mn-lt"/>
                <a:cs typeface="+mn-lt"/>
              </a:rPr>
              <a:t>НОД</a:t>
            </a:r>
            <a:r>
              <a:rPr lang="ru-RU" sz="1800" dirty="0">
                <a:ea typeface="+mn-lt"/>
                <a:cs typeface="+mn-lt"/>
              </a:rPr>
              <a:t>.</a:t>
            </a:r>
            <a:endParaRPr lang="en-US" sz="1800" dirty="0">
              <a:ea typeface="+mn-lt"/>
              <a:cs typeface="+mn-lt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ru-RU" sz="1800" dirty="0">
                <a:ea typeface="+mn-lt"/>
                <a:cs typeface="+mn-lt"/>
              </a:rPr>
              <a:t>Если </a:t>
            </a:r>
            <a:r>
              <a:rPr lang="ru-RU" sz="1800" b="1" dirty="0">
                <a:ea typeface="+mn-lt"/>
                <a:cs typeface="+mn-lt"/>
              </a:rPr>
              <a:t>b &gt; a</a:t>
            </a:r>
            <a:r>
              <a:rPr lang="ru-RU" sz="1800" dirty="0">
                <a:ea typeface="+mn-lt"/>
                <a:cs typeface="+mn-lt"/>
              </a:rPr>
              <a:t>, то необходимо поменять местами числа </a:t>
            </a:r>
            <a:r>
              <a:rPr lang="ru-RU" sz="1800" b="1" dirty="0">
                <a:ea typeface="+mn-lt"/>
                <a:cs typeface="+mn-lt"/>
              </a:rPr>
              <a:t>a и b</a:t>
            </a:r>
            <a:r>
              <a:rPr lang="ru-RU" sz="1800" dirty="0">
                <a:ea typeface="+mn-lt"/>
                <a:cs typeface="+mn-lt"/>
              </a:rPr>
              <a:t>.</a:t>
            </a:r>
            <a:endParaRPr lang="en-US" sz="1800" dirty="0">
              <a:ea typeface="+mn-lt"/>
              <a:cs typeface="+mn-lt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ru-RU" sz="1800" dirty="0">
                <a:ea typeface="+mn-lt"/>
                <a:cs typeface="+mn-lt"/>
              </a:rPr>
              <a:t>Присвоить числу </a:t>
            </a:r>
            <a:r>
              <a:rPr lang="ru-RU" sz="1800" b="1" dirty="0">
                <a:ea typeface="+mn-lt"/>
                <a:cs typeface="+mn-lt"/>
              </a:rPr>
              <a:t>a</a:t>
            </a:r>
            <a:r>
              <a:rPr lang="ru-RU" sz="1800" dirty="0">
                <a:ea typeface="+mn-lt"/>
                <a:cs typeface="+mn-lt"/>
              </a:rPr>
              <a:t> значение </a:t>
            </a:r>
            <a:r>
              <a:rPr lang="ru-RU" sz="1800" b="1" dirty="0">
                <a:ea typeface="+mn-lt"/>
                <a:cs typeface="+mn-lt"/>
              </a:rPr>
              <a:t>a – b</a:t>
            </a:r>
            <a:r>
              <a:rPr lang="ru-RU" sz="1800" dirty="0">
                <a:ea typeface="+mn-lt"/>
                <a:cs typeface="+mn-lt"/>
              </a:rPr>
              <a:t>.</a:t>
            </a:r>
            <a:endParaRPr lang="en-US" sz="1800" dirty="0">
              <a:ea typeface="+mn-lt"/>
              <a:cs typeface="+mn-lt"/>
            </a:endParaRPr>
          </a:p>
          <a:p>
            <a:pPr marL="617220" lvl="1" indent="-342900">
              <a:buFont typeface="+mj-lt"/>
              <a:buAutoNum type="arabicPeriod"/>
            </a:pPr>
            <a:r>
              <a:rPr lang="ru-RU" sz="1800" dirty="0">
                <a:ea typeface="+mn-lt"/>
                <a:cs typeface="+mn-lt"/>
              </a:rPr>
              <a:t>Вернуться к шагу 2.</a:t>
            </a:r>
            <a:endParaRPr lang="en-US" sz="1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6304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 Pro" panose="02020404030301010803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08B75-7EF5-4714-8F96-DD8570BE8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ru-RU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D9E471-585D-4DBB-8EB2-4F0AD160B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dirty="0">
                <a:ea typeface="+mn-lt"/>
                <a:cs typeface="+mn-lt"/>
              </a:rPr>
              <a:t>Дима понял, что нужно продолжать совершенствоваться. И ему пришла идея решить новую задачу. Пусть заданы числа </a:t>
            </a:r>
            <a:r>
              <a:rPr lang="ru-RU" sz="1800" b="1" dirty="0">
                <a:ea typeface="+mn-lt"/>
                <a:cs typeface="+mn-lt"/>
              </a:rPr>
              <a:t>a, b, c</a:t>
            </a:r>
            <a:r>
              <a:rPr lang="ru-RU" sz="1800" dirty="0">
                <a:ea typeface="+mn-lt"/>
                <a:cs typeface="+mn-lt"/>
              </a:rPr>
              <a:t> и </a:t>
            </a:r>
            <a:r>
              <a:rPr lang="ru-RU" sz="1800" b="1" dirty="0">
                <a:ea typeface="+mn-lt"/>
                <a:cs typeface="+mn-lt"/>
              </a:rPr>
              <a:t>d</a:t>
            </a:r>
            <a:r>
              <a:rPr lang="ru-RU" sz="1800" dirty="0">
                <a:ea typeface="+mn-lt"/>
                <a:cs typeface="+mn-lt"/>
              </a:rPr>
              <a:t>. Требуется узнать, наступит ли в процессе реализации алгоритма Евклида для заданной пары чисел </a:t>
            </a:r>
            <a:r>
              <a:rPr lang="ru-RU" sz="1800" b="1" dirty="0">
                <a:ea typeface="+mn-lt"/>
                <a:cs typeface="+mn-lt"/>
              </a:rPr>
              <a:t>(a, b)</a:t>
            </a:r>
            <a:r>
              <a:rPr lang="ru-RU" sz="1800" dirty="0">
                <a:ea typeface="+mn-lt"/>
                <a:cs typeface="+mn-lt"/>
              </a:rPr>
              <a:t> такой момент, когда число </a:t>
            </a:r>
            <a:r>
              <a:rPr lang="ru-RU" sz="1800" b="1" dirty="0">
                <a:ea typeface="+mn-lt"/>
                <a:cs typeface="+mn-lt"/>
              </a:rPr>
              <a:t>a</a:t>
            </a:r>
            <a:r>
              <a:rPr lang="ru-RU" sz="1800" dirty="0">
                <a:ea typeface="+mn-lt"/>
                <a:cs typeface="+mn-lt"/>
              </a:rPr>
              <a:t> будет равно </a:t>
            </a:r>
            <a:r>
              <a:rPr lang="ru-RU" sz="1800" b="1" dirty="0">
                <a:ea typeface="+mn-lt"/>
                <a:cs typeface="+mn-lt"/>
              </a:rPr>
              <a:t>c</a:t>
            </a:r>
            <a:r>
              <a:rPr lang="ru-RU" sz="1800" dirty="0">
                <a:ea typeface="+mn-lt"/>
                <a:cs typeface="+mn-lt"/>
              </a:rPr>
              <a:t>, а число </a:t>
            </a:r>
            <a:r>
              <a:rPr lang="ru-RU" sz="1800" b="1" dirty="0">
                <a:ea typeface="+mn-lt"/>
                <a:cs typeface="+mn-lt"/>
              </a:rPr>
              <a:t>b</a:t>
            </a:r>
            <a:r>
              <a:rPr lang="ru-RU" sz="1800" dirty="0">
                <a:ea typeface="+mn-lt"/>
                <a:cs typeface="+mn-lt"/>
              </a:rPr>
              <a:t> будет равно </a:t>
            </a:r>
            <a:r>
              <a:rPr lang="ru-RU" sz="1800" b="1" dirty="0">
                <a:ea typeface="+mn-lt"/>
                <a:cs typeface="+mn-lt"/>
              </a:rPr>
              <a:t>d</a:t>
            </a:r>
            <a:r>
              <a:rPr lang="ru-RU" sz="18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ru-RU" sz="1800" dirty="0">
                <a:ea typeface="+mn-lt"/>
                <a:cs typeface="+mn-lt"/>
              </a:rPr>
              <a:t>Помогите Диме справиться с этой задачей.</a:t>
            </a:r>
            <a:endParaRPr lang="en-US" sz="1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2988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 Pro" panose="02020404030301010803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094736-90D1-43FB-B584-677B950C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ru-RU" dirty="0"/>
              <a:t>Условия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6F6831-0FA3-4F6E-A1FE-429033A9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ru-RU" sz="1800" b="1" dirty="0">
                <a:ea typeface="+mn-lt"/>
                <a:cs typeface="+mn-lt"/>
              </a:rPr>
              <a:t>Входные данные:</a:t>
            </a:r>
            <a:endParaRPr lang="ru-RU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1800" dirty="0">
                <a:ea typeface="+mn-lt"/>
                <a:cs typeface="+mn-lt"/>
              </a:rPr>
              <a:t>Первая строка содержит количество наборов входных данных </a:t>
            </a:r>
            <a:r>
              <a:rPr lang="ru-RU" sz="1800" b="1" dirty="0">
                <a:ea typeface="+mn-lt"/>
                <a:cs typeface="+mn-lt"/>
              </a:rPr>
              <a:t>k (1 ≤ k ≤ 100)</a:t>
            </a:r>
            <a:r>
              <a:rPr lang="ru-RU" sz="1800" dirty="0">
                <a:ea typeface="+mn-lt"/>
                <a:cs typeface="+mn-lt"/>
              </a:rPr>
              <a:t>. </a:t>
            </a:r>
            <a:br>
              <a:rPr lang="ru-RU" sz="1800" dirty="0">
                <a:ea typeface="+mn-lt"/>
                <a:cs typeface="+mn-lt"/>
              </a:rPr>
            </a:br>
            <a:r>
              <a:rPr lang="ru-RU" sz="1800" dirty="0">
                <a:ea typeface="+mn-lt"/>
                <a:cs typeface="+mn-lt"/>
              </a:rPr>
              <a:t>Далее идут описания этих наборов. Каждое описание состоит из двух строк. Первая из них содержит два целых числа: </a:t>
            </a:r>
            <a:r>
              <a:rPr lang="ru-RU" sz="1800" b="1" dirty="0">
                <a:ea typeface="+mn-lt"/>
                <a:cs typeface="+mn-lt"/>
              </a:rPr>
              <a:t>a, b (1 ≤ a, b ≤ 10</a:t>
            </a:r>
            <a:r>
              <a:rPr lang="ru-RU" sz="1800" b="1" baseline="30000" dirty="0">
                <a:ea typeface="+mn-lt"/>
                <a:cs typeface="+mn-lt"/>
              </a:rPr>
              <a:t>18</a:t>
            </a:r>
            <a:r>
              <a:rPr lang="ru-RU" sz="1800" b="1" dirty="0">
                <a:ea typeface="+mn-lt"/>
                <a:cs typeface="+mn-lt"/>
              </a:rPr>
              <a:t>)</a:t>
            </a:r>
            <a:r>
              <a:rPr lang="ru-RU" sz="1800" dirty="0">
                <a:ea typeface="+mn-lt"/>
                <a:cs typeface="+mn-lt"/>
              </a:rPr>
              <a:t>. Вторая строка – два целых числа: </a:t>
            </a:r>
            <a:r>
              <a:rPr lang="ru-RU" sz="1800" b="1" dirty="0">
                <a:ea typeface="+mn-lt"/>
                <a:cs typeface="+mn-lt"/>
              </a:rPr>
              <a:t>c, d </a:t>
            </a:r>
            <a:br>
              <a:rPr lang="ru-RU" sz="1800" b="1" dirty="0">
                <a:ea typeface="+mn-lt"/>
                <a:cs typeface="+mn-lt"/>
              </a:rPr>
            </a:br>
            <a:r>
              <a:rPr lang="ru-RU" sz="1800" b="1" dirty="0">
                <a:ea typeface="+mn-lt"/>
                <a:cs typeface="+mn-lt"/>
              </a:rPr>
              <a:t>(1 ≤ c, d ≤ 10</a:t>
            </a:r>
            <a:r>
              <a:rPr lang="ru-RU" sz="1800" b="1" baseline="30000" dirty="0">
                <a:ea typeface="+mn-lt"/>
                <a:cs typeface="+mn-lt"/>
              </a:rPr>
              <a:t>18</a:t>
            </a:r>
            <a:r>
              <a:rPr lang="ru-RU" sz="1800" b="1" dirty="0">
                <a:ea typeface="+mn-lt"/>
                <a:cs typeface="+mn-lt"/>
              </a:rPr>
              <a:t>)</a:t>
            </a:r>
            <a:r>
              <a:rPr lang="ru-RU" sz="18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ru-RU" sz="1800" b="1" dirty="0">
                <a:ea typeface="+mn-lt"/>
                <a:cs typeface="+mn-lt"/>
              </a:rPr>
              <a:t>Выходные данные:</a:t>
            </a:r>
          </a:p>
          <a:p>
            <a:pPr marL="0" indent="0">
              <a:buNone/>
            </a:pPr>
            <a:r>
              <a:rPr lang="ru-RU" sz="1800" dirty="0">
                <a:ea typeface="+mn-lt"/>
                <a:cs typeface="+mn-lt"/>
              </a:rPr>
              <a:t>Для каждого набора выведите в отдельной строке слово </a:t>
            </a:r>
            <a:r>
              <a:rPr lang="ru-RU" sz="1800" b="1" dirty="0">
                <a:ea typeface="+mn-lt"/>
                <a:cs typeface="+mn-lt"/>
              </a:rPr>
              <a:t>«YES»</a:t>
            </a:r>
            <a:r>
              <a:rPr lang="ru-RU" sz="1800" dirty="0">
                <a:ea typeface="+mn-lt"/>
                <a:cs typeface="+mn-lt"/>
              </a:rPr>
              <a:t>, если в процессе применения алгоритма Евклида к паре чисел </a:t>
            </a:r>
            <a:r>
              <a:rPr lang="ru-RU" sz="1800" b="1" dirty="0">
                <a:ea typeface="+mn-lt"/>
                <a:cs typeface="+mn-lt"/>
              </a:rPr>
              <a:t>(a, b)</a:t>
            </a:r>
            <a:r>
              <a:rPr lang="ru-RU" sz="1800" dirty="0">
                <a:ea typeface="+mn-lt"/>
                <a:cs typeface="+mn-lt"/>
              </a:rPr>
              <a:t> в какой-то момент получается пара </a:t>
            </a:r>
            <a:r>
              <a:rPr lang="ru-RU" sz="1800" b="1" dirty="0">
                <a:ea typeface="+mn-lt"/>
                <a:cs typeface="+mn-lt"/>
              </a:rPr>
              <a:t>(c, d)</a:t>
            </a:r>
            <a:r>
              <a:rPr lang="ru-RU" sz="1800" dirty="0">
                <a:ea typeface="+mn-lt"/>
                <a:cs typeface="+mn-lt"/>
              </a:rPr>
              <a:t>, или слово </a:t>
            </a:r>
            <a:r>
              <a:rPr lang="ru-RU" sz="1800" b="1" dirty="0">
                <a:ea typeface="+mn-lt"/>
                <a:cs typeface="+mn-lt"/>
              </a:rPr>
              <a:t>«NO»</a:t>
            </a:r>
            <a:r>
              <a:rPr lang="ru-RU" sz="1800" dirty="0">
                <a:ea typeface="+mn-lt"/>
                <a:cs typeface="+mn-lt"/>
              </a:rPr>
              <a:t> – в противном случае.</a:t>
            </a:r>
          </a:p>
          <a:p>
            <a:pPr marL="0" indent="0">
              <a:buNone/>
            </a:pPr>
            <a:r>
              <a:rPr lang="ru-RU" sz="1800" b="1" dirty="0">
                <a:ea typeface="+mn-lt"/>
                <a:cs typeface="+mn-lt"/>
              </a:rPr>
              <a:t>Ограничения:</a:t>
            </a:r>
            <a:r>
              <a:rPr lang="ru-RU" sz="1800" dirty="0">
                <a:ea typeface="+mn-lt"/>
                <a:cs typeface="+mn-lt"/>
              </a:rPr>
              <a:t> 1 секунда, 16 Мб.</a:t>
            </a:r>
          </a:p>
          <a:p>
            <a:pPr marL="0" indent="0">
              <a:buNone/>
            </a:pPr>
            <a:endParaRPr lang="ru-RU" sz="1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03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 Pro" panose="02020404030301010803"/>
              <a:ea typeface="+mn-ea"/>
              <a:cs typeface="+mn-cs"/>
            </a:endParaRPr>
          </a:p>
        </p:txBody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094736-90D1-43FB-B584-677B950C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6F6831-0FA3-4F6E-A1FE-429033A9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3747008" cy="3407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b="1" dirty="0">
                <a:ea typeface="+mn-lt"/>
                <a:cs typeface="+mn-lt"/>
              </a:rPr>
              <a:t>Входные данные: </a:t>
            </a:r>
          </a:p>
          <a:p>
            <a:pPr marL="0" indent="0">
              <a:buNone/>
            </a:pPr>
            <a:r>
              <a:rPr lang="ru-RU" sz="1800" dirty="0">
                <a:ea typeface="+mn-lt"/>
                <a:cs typeface="+mn-lt"/>
              </a:rPr>
              <a:t>2</a:t>
            </a:r>
            <a:br>
              <a:rPr lang="en-US" sz="1800" dirty="0">
                <a:ea typeface="+mn-lt"/>
                <a:cs typeface="+mn-lt"/>
              </a:rPr>
            </a:br>
            <a:r>
              <a:rPr lang="ru-RU" sz="1800" dirty="0">
                <a:ea typeface="+mn-lt"/>
                <a:cs typeface="+mn-lt"/>
              </a:rPr>
              <a:t>20 10</a:t>
            </a:r>
            <a:br>
              <a:rPr lang="en-US" sz="1800" dirty="0">
                <a:ea typeface="+mn-lt"/>
                <a:cs typeface="+mn-lt"/>
              </a:rPr>
            </a:br>
            <a:r>
              <a:rPr lang="ru-RU" sz="1800" dirty="0">
                <a:ea typeface="+mn-lt"/>
                <a:cs typeface="+mn-lt"/>
              </a:rPr>
              <a:t>10 10</a:t>
            </a:r>
            <a:br>
              <a:rPr lang="en-US" sz="1800" dirty="0">
                <a:ea typeface="+mn-lt"/>
                <a:cs typeface="+mn-lt"/>
              </a:rPr>
            </a:br>
            <a:r>
              <a:rPr lang="ru-RU" sz="1800" dirty="0">
                <a:ea typeface="+mn-lt"/>
                <a:cs typeface="+mn-lt"/>
              </a:rPr>
              <a:t>10 7</a:t>
            </a:r>
            <a:br>
              <a:rPr lang="en-US" sz="1800" dirty="0">
                <a:ea typeface="+mn-lt"/>
                <a:cs typeface="+mn-lt"/>
              </a:rPr>
            </a:br>
            <a:r>
              <a:rPr lang="ru-RU" sz="1800" dirty="0">
                <a:ea typeface="+mn-lt"/>
                <a:cs typeface="+mn-lt"/>
              </a:rPr>
              <a:t>2 4</a:t>
            </a: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81BD6443-9951-462C-944A-4981A3DA7383}"/>
              </a:ext>
            </a:extLst>
          </p:cNvPr>
          <p:cNvSpPr txBox="1">
            <a:spLocks/>
          </p:cNvSpPr>
          <p:nvPr/>
        </p:nvSpPr>
        <p:spPr>
          <a:xfrm>
            <a:off x="5132832" y="2557849"/>
            <a:ext cx="3747008" cy="34078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ru-RU" sz="1800" b="1" dirty="0">
                <a:ea typeface="+mn-lt"/>
                <a:cs typeface="+mn-lt"/>
              </a:rPr>
              <a:t>Выходные данные:</a:t>
            </a:r>
          </a:p>
          <a:p>
            <a:pPr marL="0" indent="0">
              <a:buNone/>
            </a:pPr>
            <a:r>
              <a:rPr lang="en-US" sz="1800" dirty="0"/>
              <a:t>YES</a:t>
            </a:r>
            <a:br>
              <a:rPr lang="en-US" sz="1800" dirty="0"/>
            </a:br>
            <a:r>
              <a:rPr lang="en-US" sz="1800" dirty="0"/>
              <a:t>NO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445189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A6782-62DC-4504-9D69-28F1E949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12B43E-87EF-4AF1-9762-95F8081B6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1800" dirty="0"/>
              <a:t>Выполнять проверку напрямую с помощью алгоритма, который описан в условии задачи, невозможно, так как существуют такие наборы входных данных, что программа не успеет их обработать за </a:t>
            </a:r>
            <a:r>
              <a:rPr lang="ru-RU" sz="1800" b="1" dirty="0"/>
              <a:t>1</a:t>
            </a:r>
            <a:r>
              <a:rPr lang="ru-RU" sz="1800" dirty="0"/>
              <a:t> секунду. Поэтому потребуется чуть-чуть улучшить исходный алгоритм.</a:t>
            </a:r>
          </a:p>
          <a:p>
            <a:pPr marL="0" indent="0">
              <a:buNone/>
            </a:pPr>
            <a:r>
              <a:rPr lang="ru-RU" sz="1800" dirty="0"/>
              <a:t>Для начала нужно проверить частный случай, когда совпадение будет найдено до каких-либо действий</a:t>
            </a:r>
            <a:r>
              <a:rPr lang="en-US" sz="1800" dirty="0"/>
              <a:t> c </a:t>
            </a:r>
            <a:r>
              <a:rPr lang="ru-RU" sz="1800" dirty="0"/>
              <a:t>переменными. Если такого не произошло, то следующую проверку совпадения нужно выполнить после обмена значений переменных (в случае, когда </a:t>
            </a:r>
            <a:r>
              <a:rPr lang="en-US" sz="1800" b="1" dirty="0"/>
              <a:t>b &gt; a</a:t>
            </a:r>
            <a:r>
              <a:rPr lang="en-US" sz="1800" dirty="0"/>
              <a:t>).</a:t>
            </a:r>
          </a:p>
          <a:p>
            <a:pPr marL="0" indent="0">
              <a:buNone/>
            </a:pPr>
            <a:r>
              <a:rPr lang="ru-RU" sz="1800" dirty="0"/>
              <a:t>Далее, если мы еще не нашли нужно совпадения, предположим, если в ходе следующих вычитаний из </a:t>
            </a:r>
            <a:r>
              <a:rPr lang="en-US" sz="1800" b="1" dirty="0"/>
              <a:t>a</a:t>
            </a:r>
            <a:r>
              <a:rPr lang="en-US" sz="1800" dirty="0"/>
              <a:t> </a:t>
            </a:r>
            <a:r>
              <a:rPr lang="ru-RU" sz="1800" dirty="0"/>
              <a:t>значения переменной </a:t>
            </a:r>
            <a:r>
              <a:rPr lang="en-US" sz="1800" b="1" dirty="0"/>
              <a:t>b</a:t>
            </a:r>
            <a:r>
              <a:rPr lang="ru-RU" sz="1800" b="1" dirty="0"/>
              <a:t> </a:t>
            </a:r>
            <a:r>
              <a:rPr lang="ru-RU" sz="1800" dirty="0"/>
              <a:t>мы должны получить искомую пару, которая будет совпадать с парой </a:t>
            </a:r>
            <a:r>
              <a:rPr lang="en-US" sz="1800" b="1" dirty="0"/>
              <a:t>(c, d)</a:t>
            </a:r>
            <a:r>
              <a:rPr lang="ru-RU" sz="1800" dirty="0"/>
              <a:t>, то очевидно, что </a:t>
            </a:r>
            <a:r>
              <a:rPr lang="en-US" sz="1800" b="1" dirty="0"/>
              <a:t>b</a:t>
            </a:r>
            <a:r>
              <a:rPr lang="en-US" sz="1800" dirty="0"/>
              <a:t> </a:t>
            </a:r>
            <a:r>
              <a:rPr lang="ru-RU" sz="1800" dirty="0"/>
              <a:t>должно совпадать с </a:t>
            </a:r>
            <a:r>
              <a:rPr lang="en-US" sz="1800" b="1" dirty="0"/>
              <a:t>d</a:t>
            </a:r>
            <a:r>
              <a:rPr lang="ru-RU" sz="1800" dirty="0"/>
              <a:t>, так как переменная </a:t>
            </a:r>
            <a:r>
              <a:rPr lang="en-US" sz="1800" b="1" dirty="0"/>
              <a:t>b</a:t>
            </a:r>
            <a:r>
              <a:rPr lang="en-US" sz="1800" dirty="0"/>
              <a:t> </a:t>
            </a:r>
            <a:r>
              <a:rPr lang="ru-RU" sz="1800" dirty="0"/>
              <a:t>на данном этапе остается неизменной, при этом </a:t>
            </a:r>
            <a:r>
              <a:rPr lang="en-US" sz="1800" b="1" dirty="0"/>
              <a:t>a</a:t>
            </a:r>
            <a:r>
              <a:rPr lang="en-US" sz="1800" b="1" baseline="-25000" dirty="0"/>
              <a:t>n</a:t>
            </a:r>
            <a:r>
              <a:rPr lang="ru-RU" sz="1800" b="1" dirty="0"/>
              <a:t> ≤</a:t>
            </a:r>
            <a:r>
              <a:rPr lang="en-US" sz="1800" b="1" dirty="0"/>
              <a:t> c ≤</a:t>
            </a:r>
            <a:r>
              <a:rPr lang="ru-RU" sz="1800" b="1" dirty="0"/>
              <a:t> </a:t>
            </a:r>
            <a:r>
              <a:rPr lang="en-US" sz="1800" b="1" dirty="0"/>
              <a:t>a</a:t>
            </a:r>
            <a:r>
              <a:rPr lang="en-US" sz="1800" b="1" baseline="-25000" dirty="0"/>
              <a:t>0</a:t>
            </a:r>
            <a:r>
              <a:rPr lang="ru-RU" sz="1800" dirty="0"/>
              <a:t>, где </a:t>
            </a:r>
            <a:r>
              <a:rPr lang="en-US" sz="1800" b="1" dirty="0"/>
              <a:t>a</a:t>
            </a:r>
            <a:r>
              <a:rPr lang="en-US" sz="1800" b="1" baseline="-25000" dirty="0"/>
              <a:t>i</a:t>
            </a:r>
            <a:r>
              <a:rPr lang="en-US" sz="1800" dirty="0"/>
              <a:t> </a:t>
            </a:r>
            <a:r>
              <a:rPr lang="ru-RU" sz="1800" dirty="0"/>
              <a:t>– значение переменной </a:t>
            </a:r>
            <a:r>
              <a:rPr lang="en-US" sz="1800" b="1" dirty="0"/>
              <a:t>a</a:t>
            </a:r>
            <a:r>
              <a:rPr lang="en-US" sz="1800" dirty="0"/>
              <a:t> </a:t>
            </a:r>
            <a:r>
              <a:rPr lang="ru-RU" sz="1800" dirty="0"/>
              <a:t>на </a:t>
            </a:r>
            <a:r>
              <a:rPr lang="en-US" sz="1800" b="1" dirty="0" err="1"/>
              <a:t>i</a:t>
            </a:r>
            <a:r>
              <a:rPr lang="en-US" sz="1800" dirty="0"/>
              <a:t>-</a:t>
            </a:r>
            <a:r>
              <a:rPr lang="ru-RU" sz="1800" dirty="0"/>
              <a:t>ом </a:t>
            </a:r>
            <a:r>
              <a:rPr lang="en-US" sz="1800" dirty="0"/>
              <a:t>(</a:t>
            </a:r>
            <a:r>
              <a:rPr lang="en-US" sz="1800" b="1" dirty="0"/>
              <a:t>0</a:t>
            </a:r>
            <a:r>
              <a:rPr lang="ru-RU" sz="1800" b="1" dirty="0"/>
              <a:t> ≤ </a:t>
            </a:r>
            <a:r>
              <a:rPr lang="en-US" sz="1800" b="1" dirty="0" err="1"/>
              <a:t>i</a:t>
            </a:r>
            <a:r>
              <a:rPr lang="en-US" sz="1800" b="1" dirty="0"/>
              <a:t> ≤ n</a:t>
            </a:r>
            <a:r>
              <a:rPr lang="en-US" sz="1800" dirty="0"/>
              <a:t>, </a:t>
            </a:r>
            <a:r>
              <a:rPr lang="ru-RU" sz="1800" dirty="0"/>
              <a:t>где </a:t>
            </a:r>
            <a:r>
              <a:rPr lang="en-US" sz="1800" b="1" dirty="0"/>
              <a:t>n</a:t>
            </a:r>
            <a:r>
              <a:rPr lang="en-US" sz="1800" dirty="0"/>
              <a:t> – </a:t>
            </a:r>
            <a:r>
              <a:rPr lang="ru-RU" sz="1800" dirty="0"/>
              <a:t>шаг, на котором </a:t>
            </a:r>
            <a:r>
              <a:rPr lang="en-US" sz="1800" b="1" dirty="0"/>
              <a:t>a</a:t>
            </a:r>
            <a:r>
              <a:rPr lang="en-US" sz="1800" b="1" baseline="-25000" dirty="0"/>
              <a:t>i</a:t>
            </a:r>
            <a:r>
              <a:rPr lang="en-US" sz="1800" b="1" dirty="0"/>
              <a:t> &lt; b</a:t>
            </a:r>
            <a:r>
              <a:rPr lang="en-US" sz="1800" dirty="0"/>
              <a:t>)</a:t>
            </a:r>
            <a:r>
              <a:rPr lang="ru-RU" sz="1800" dirty="0"/>
              <a:t> шаге вычитания</a:t>
            </a:r>
            <a:r>
              <a:rPr lang="en-US" sz="1800" dirty="0"/>
              <a:t>.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02333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A6782-62DC-4504-9D69-28F1E949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Разбор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12B43E-87EF-4AF1-9762-95F8081B6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dirty="0"/>
              <a:t>И при этом у нас должно выполняться следующее условие</a:t>
            </a:r>
            <a:r>
              <a:rPr lang="en-US" sz="1800" dirty="0"/>
              <a:t>: </a:t>
            </a:r>
            <a:r>
              <a:rPr lang="en-US" sz="1800" b="1" dirty="0"/>
              <a:t>b |</a:t>
            </a:r>
            <a:r>
              <a:rPr lang="ru-RU" sz="1800" b="1" dirty="0"/>
              <a:t> </a:t>
            </a:r>
            <a:r>
              <a:rPr lang="en-US" sz="1800" b="1" dirty="0"/>
              <a:t>(a</a:t>
            </a:r>
            <a:r>
              <a:rPr lang="en-US" sz="1800" b="1" baseline="-25000" dirty="0"/>
              <a:t>0</a:t>
            </a:r>
            <a:r>
              <a:rPr lang="en-US" sz="1800" b="1" dirty="0"/>
              <a:t> – c)</a:t>
            </a:r>
            <a:r>
              <a:rPr lang="en-US" sz="1800" dirty="0"/>
              <a:t>. </a:t>
            </a:r>
            <a:r>
              <a:rPr lang="ru-RU" sz="1800" dirty="0"/>
              <a:t>Почему это так? Так как должно найтись </a:t>
            </a:r>
            <a:r>
              <a:rPr lang="en-US" sz="1800" b="1" dirty="0"/>
              <a:t>a</a:t>
            </a:r>
            <a:r>
              <a:rPr lang="en-US" sz="1800" b="1" baseline="-25000" dirty="0"/>
              <a:t>i</a:t>
            </a:r>
            <a:r>
              <a:rPr lang="ru-RU" sz="1800" dirty="0"/>
              <a:t>, которое было бы равно </a:t>
            </a:r>
            <a:r>
              <a:rPr lang="ru-RU" sz="1800" b="1" dirty="0"/>
              <a:t>с</a:t>
            </a:r>
            <a:r>
              <a:rPr lang="ru-RU" sz="1800" dirty="0"/>
              <a:t> после нескольких вычитаний из </a:t>
            </a:r>
            <a:r>
              <a:rPr lang="en-US" sz="1800" b="1" dirty="0"/>
              <a:t>a</a:t>
            </a:r>
            <a:r>
              <a:rPr lang="en-US" sz="1800" b="1" baseline="-25000" dirty="0"/>
              <a:t>0</a:t>
            </a:r>
            <a:r>
              <a:rPr lang="en-US" sz="1800" dirty="0"/>
              <a:t> </a:t>
            </a:r>
            <a:r>
              <a:rPr lang="ru-RU" sz="1800" dirty="0"/>
              <a:t>значения </a:t>
            </a:r>
            <a:r>
              <a:rPr lang="en-US" sz="1800" b="1" dirty="0"/>
              <a:t>b</a:t>
            </a:r>
            <a:r>
              <a:rPr lang="ru-RU" sz="1800" dirty="0"/>
              <a:t>. Значит можно представить </a:t>
            </a:r>
            <a:r>
              <a:rPr lang="en-US" sz="1800" b="1" dirty="0"/>
              <a:t>a</a:t>
            </a:r>
            <a:r>
              <a:rPr lang="ru-RU" sz="1800" b="1" baseline="-25000" dirty="0"/>
              <a:t>0</a:t>
            </a:r>
            <a:r>
              <a:rPr lang="en-US" sz="1800" dirty="0"/>
              <a:t> </a:t>
            </a:r>
            <a:r>
              <a:rPr lang="ru-RU" sz="1800" dirty="0"/>
              <a:t>и </a:t>
            </a:r>
            <a:r>
              <a:rPr lang="en-US" sz="1800" b="1" dirty="0"/>
              <a:t>c</a:t>
            </a:r>
            <a:r>
              <a:rPr lang="en-US" sz="1800" dirty="0"/>
              <a:t> </a:t>
            </a:r>
            <a:r>
              <a:rPr lang="ru-RU" sz="1800" dirty="0"/>
              <a:t>в таком виде</a:t>
            </a:r>
            <a:r>
              <a:rPr lang="en-US" sz="1800" dirty="0"/>
              <a:t>:</a:t>
            </a:r>
          </a:p>
          <a:p>
            <a:pPr marL="0" indent="0" algn="ctr">
              <a:buNone/>
            </a:pPr>
            <a:r>
              <a:rPr lang="en-US" sz="1800" b="1" dirty="0"/>
              <a:t>c = k</a:t>
            </a:r>
            <a:r>
              <a:rPr lang="en-US" sz="1800" b="1" baseline="-25000" dirty="0"/>
              <a:t>1</a:t>
            </a:r>
            <a:r>
              <a:rPr lang="en-US" sz="1800" b="1" dirty="0"/>
              <a:t> * b + r</a:t>
            </a:r>
            <a:r>
              <a:rPr lang="ru-RU" sz="1800" b="1" dirty="0"/>
              <a:t>,</a:t>
            </a:r>
            <a:br>
              <a:rPr lang="en-US" sz="1800" b="1" dirty="0"/>
            </a:br>
            <a:r>
              <a:rPr lang="en-US" sz="1800" b="1" dirty="0"/>
              <a:t>a</a:t>
            </a:r>
            <a:r>
              <a:rPr lang="ru-RU" sz="1800" b="1" baseline="-25000" dirty="0"/>
              <a:t>0</a:t>
            </a:r>
            <a:r>
              <a:rPr lang="en-US" sz="1800" b="1" dirty="0"/>
              <a:t> = (k</a:t>
            </a:r>
            <a:r>
              <a:rPr lang="en-US" sz="1800" b="1" baseline="-25000" dirty="0"/>
              <a:t>2</a:t>
            </a:r>
            <a:r>
              <a:rPr lang="en-US" sz="1800" b="1" dirty="0"/>
              <a:t> + k</a:t>
            </a:r>
            <a:r>
              <a:rPr lang="en-US" sz="1800" b="1" baseline="-25000" dirty="0"/>
              <a:t>1</a:t>
            </a:r>
            <a:r>
              <a:rPr lang="en-US" sz="1800" b="1" dirty="0"/>
              <a:t>) * b + r</a:t>
            </a:r>
            <a:r>
              <a:rPr lang="ru-RU" sz="1800" b="1" dirty="0"/>
              <a:t>,</a:t>
            </a:r>
          </a:p>
          <a:p>
            <a:pPr marL="0" indent="0">
              <a:buNone/>
            </a:pPr>
            <a:r>
              <a:rPr lang="ru-RU" sz="1800" dirty="0"/>
              <a:t>где </a:t>
            </a:r>
            <a:r>
              <a:rPr lang="en-US" sz="1800" b="1" dirty="0"/>
              <a:t>(0 ≤</a:t>
            </a:r>
            <a:r>
              <a:rPr lang="ru-RU" sz="1800" b="1" dirty="0"/>
              <a:t> </a:t>
            </a:r>
            <a:r>
              <a:rPr lang="en-US" sz="1800" b="1" dirty="0"/>
              <a:t>k</a:t>
            </a:r>
            <a:r>
              <a:rPr lang="en-US" sz="1800" b="1" baseline="-25000" dirty="0"/>
              <a:t>1</a:t>
            </a:r>
            <a:r>
              <a:rPr lang="en-US" sz="1800" b="1" dirty="0"/>
              <a:t>, k</a:t>
            </a:r>
            <a:r>
              <a:rPr lang="en-US" sz="1800" b="1" baseline="-25000" dirty="0"/>
              <a:t>2</a:t>
            </a:r>
            <a:r>
              <a:rPr lang="en-US" sz="1800" b="1" dirty="0"/>
              <a:t>;  0 ≤ r ≤ b – 1)</a:t>
            </a:r>
          </a:p>
          <a:p>
            <a:pPr marL="0" indent="0">
              <a:buNone/>
            </a:pPr>
            <a:r>
              <a:rPr lang="ru-RU" sz="1800" dirty="0"/>
              <a:t>Тогда </a:t>
            </a:r>
            <a:r>
              <a:rPr lang="en-US" sz="1800" b="1" dirty="0"/>
              <a:t>a</a:t>
            </a:r>
            <a:r>
              <a:rPr lang="en-US" sz="1800" b="1" baseline="-25000" dirty="0"/>
              <a:t>0</a:t>
            </a:r>
            <a:r>
              <a:rPr lang="en-US" sz="1800" b="1" dirty="0"/>
              <a:t> – c = (k</a:t>
            </a:r>
            <a:r>
              <a:rPr lang="en-US" sz="1800" b="1" baseline="-25000" dirty="0"/>
              <a:t>2</a:t>
            </a:r>
            <a:r>
              <a:rPr lang="en-US" sz="1800" b="1" dirty="0"/>
              <a:t> + k</a:t>
            </a:r>
            <a:r>
              <a:rPr lang="en-US" sz="1800" b="1" baseline="-25000" dirty="0"/>
              <a:t>1</a:t>
            </a:r>
            <a:r>
              <a:rPr lang="en-US" sz="1800" b="1" dirty="0"/>
              <a:t>) * b + r – </a:t>
            </a:r>
            <a:r>
              <a:rPr lang="ru-RU" sz="1800" b="1" dirty="0"/>
              <a:t>(</a:t>
            </a:r>
            <a:r>
              <a:rPr lang="en-US" sz="1800" b="1" dirty="0"/>
              <a:t>k</a:t>
            </a:r>
            <a:r>
              <a:rPr lang="en-US" sz="1800" b="1" baseline="-25000" dirty="0"/>
              <a:t>1</a:t>
            </a:r>
            <a:r>
              <a:rPr lang="en-US" sz="1800" b="1" dirty="0"/>
              <a:t> * b </a:t>
            </a:r>
            <a:r>
              <a:rPr lang="ru-RU" sz="1800" b="1" dirty="0"/>
              <a:t>+</a:t>
            </a:r>
            <a:r>
              <a:rPr lang="en-US" sz="1800" b="1" dirty="0"/>
              <a:t> r</a:t>
            </a:r>
            <a:r>
              <a:rPr lang="ru-RU" sz="1800" b="1" dirty="0"/>
              <a:t>)</a:t>
            </a:r>
            <a:r>
              <a:rPr lang="en-US" sz="1800" b="1" dirty="0"/>
              <a:t> = (k</a:t>
            </a:r>
            <a:r>
              <a:rPr lang="en-US" sz="1800" b="1" baseline="-25000" dirty="0"/>
              <a:t>2</a:t>
            </a:r>
            <a:r>
              <a:rPr lang="en-US" sz="1800" b="1" dirty="0"/>
              <a:t> + k</a:t>
            </a:r>
            <a:r>
              <a:rPr lang="en-US" sz="1800" b="1" baseline="-25000" dirty="0"/>
              <a:t>1</a:t>
            </a:r>
            <a:r>
              <a:rPr lang="en-US" sz="1800" b="1" dirty="0"/>
              <a:t> – k</a:t>
            </a:r>
            <a:r>
              <a:rPr lang="en-US" sz="1800" b="1" baseline="-25000" dirty="0"/>
              <a:t>1</a:t>
            </a:r>
            <a:r>
              <a:rPr lang="en-US" sz="1800" b="1" dirty="0"/>
              <a:t>) * b + r – r = k</a:t>
            </a:r>
            <a:r>
              <a:rPr lang="en-US" sz="1800" b="1" baseline="-25000" dirty="0"/>
              <a:t>2</a:t>
            </a:r>
            <a:r>
              <a:rPr lang="en-US" sz="1800" b="1" dirty="0"/>
              <a:t> * b</a:t>
            </a:r>
            <a:r>
              <a:rPr lang="ru-RU" sz="1800" dirty="0"/>
              <a:t>, следовательно, </a:t>
            </a:r>
            <a:r>
              <a:rPr lang="en-US" sz="1800" b="1" dirty="0"/>
              <a:t>b | (a</a:t>
            </a:r>
            <a:r>
              <a:rPr lang="en-US" sz="1800" b="1" baseline="-25000" dirty="0"/>
              <a:t>0</a:t>
            </a:r>
            <a:r>
              <a:rPr lang="en-US" sz="1800" b="1" dirty="0"/>
              <a:t> – c)</a:t>
            </a:r>
            <a:r>
              <a:rPr lang="ru-RU" sz="1800" dirty="0"/>
              <a:t>.</a:t>
            </a:r>
            <a:endParaRPr lang="en-US" sz="1800" dirty="0"/>
          </a:p>
          <a:p>
            <a:pPr marL="0" indent="0" algn="ctr"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5254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A6782-62DC-4504-9D69-28F1E949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Разбор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12B43E-87EF-4AF1-9762-95F8081B6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dirty="0"/>
              <a:t>То есть третье условие совпадения будет состоять из нескольких условий: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700" b="1" dirty="0"/>
              <a:t>b = d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700" b="1" dirty="0"/>
              <a:t>a</a:t>
            </a:r>
            <a:r>
              <a:rPr lang="en-US" sz="1700" b="1" baseline="-25000" dirty="0"/>
              <a:t>n</a:t>
            </a:r>
            <a:r>
              <a:rPr lang="ru-RU" sz="1700" b="1" dirty="0"/>
              <a:t> ≤</a:t>
            </a:r>
            <a:r>
              <a:rPr lang="en-US" sz="1700" b="1" dirty="0"/>
              <a:t> c ≤</a:t>
            </a:r>
            <a:r>
              <a:rPr lang="ru-RU" sz="1700" b="1" dirty="0"/>
              <a:t> </a:t>
            </a:r>
            <a:r>
              <a:rPr lang="en-US" sz="1700" b="1" dirty="0"/>
              <a:t>a</a:t>
            </a:r>
            <a:r>
              <a:rPr lang="en-US" sz="1700" b="1" baseline="-25000" dirty="0"/>
              <a:t>0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700" b="1" dirty="0"/>
              <a:t>b | (a</a:t>
            </a:r>
            <a:r>
              <a:rPr lang="en-US" sz="1700" b="1" baseline="-25000" dirty="0"/>
              <a:t>0</a:t>
            </a:r>
            <a:r>
              <a:rPr lang="en-US" sz="1700" b="1" dirty="0"/>
              <a:t> – c)</a:t>
            </a:r>
            <a:endParaRPr lang="en-US" sz="1700" b="1" baseline="-25000" dirty="0"/>
          </a:p>
          <a:p>
            <a:pPr marL="0" indent="0">
              <a:buNone/>
            </a:pPr>
            <a:r>
              <a:rPr lang="ru-RU" sz="1800" dirty="0"/>
              <a:t>Мы рассмотрели 3 возможных ситуации, когда ответ </a:t>
            </a:r>
            <a:r>
              <a:rPr lang="en-US" sz="1800" b="1" dirty="0"/>
              <a:t>“YES”</a:t>
            </a:r>
            <a:r>
              <a:rPr lang="ru-RU" sz="1800" dirty="0"/>
              <a:t>, в остальных</a:t>
            </a:r>
            <a:r>
              <a:rPr lang="en-US" sz="1800" dirty="0"/>
              <a:t> </a:t>
            </a:r>
            <a:r>
              <a:rPr lang="ru-RU" sz="1800" dirty="0"/>
              <a:t>случаях следует выводить </a:t>
            </a:r>
            <a:r>
              <a:rPr lang="en-US" sz="1800" b="1" dirty="0"/>
              <a:t>“NO”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763190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663</Words>
  <Application>Microsoft Office PowerPoint</Application>
  <PresentationFormat>Широкоэкранный</PresentationFormat>
  <Paragraphs>37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Garamond</vt:lpstr>
      <vt:lpstr>Georgia Pro</vt:lpstr>
      <vt:lpstr>Georgia Pro Cond Black</vt:lpstr>
      <vt:lpstr>Тема Office</vt:lpstr>
      <vt:lpstr>SavonVTI</vt:lpstr>
      <vt:lpstr>Задача</vt:lpstr>
      <vt:lpstr>Задача</vt:lpstr>
      <vt:lpstr>Условия</vt:lpstr>
      <vt:lpstr>Пример</vt:lpstr>
      <vt:lpstr>Разбор</vt:lpstr>
      <vt:lpstr>Разбор</vt:lpstr>
      <vt:lpstr>Разбор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</dc:title>
  <dc:creator>Vladimir Arutiunian</dc:creator>
  <cp:lastModifiedBy>Vladimir Arutiunian</cp:lastModifiedBy>
  <cp:revision>38</cp:revision>
  <dcterms:created xsi:type="dcterms:W3CDTF">2020-05-31T16:52:14Z</dcterms:created>
  <dcterms:modified xsi:type="dcterms:W3CDTF">2020-06-18T02:12:04Z</dcterms:modified>
</cp:coreProperties>
</file>