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61" r:id="rId2"/>
    <p:sldId id="262" r:id="rId3"/>
    <p:sldId id="277" r:id="rId4"/>
    <p:sldId id="279" r:id="rId5"/>
    <p:sldId id="280" r:id="rId6"/>
    <p:sldId id="281" r:id="rId7"/>
    <p:sldId id="278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73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7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3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0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9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5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16FEF-AFA1-4663-860D-FD17478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16467-55AA-46D6-B52D-9FC70020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У Майка есть последовательность </a:t>
            </a:r>
            <a:r>
              <a:rPr lang="en-US" sz="1800" b="1" dirty="0"/>
              <a:t>A = </a:t>
            </a:r>
            <a:r>
              <a:rPr lang="en-US" sz="1800" dirty="0"/>
              <a:t>[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]</a:t>
            </a:r>
            <a:r>
              <a:rPr lang="en-US" sz="1800" b="1" dirty="0"/>
              <a:t> </a:t>
            </a:r>
            <a:r>
              <a:rPr lang="ru-RU" sz="1800" dirty="0"/>
              <a:t>длины </a:t>
            </a:r>
            <a:r>
              <a:rPr lang="en-US" sz="1800" b="1" dirty="0"/>
              <a:t>n</a:t>
            </a:r>
            <a:r>
              <a:rPr lang="en-US" sz="1800" dirty="0"/>
              <a:t>. </a:t>
            </a:r>
            <a:r>
              <a:rPr lang="ru-RU" sz="1800" dirty="0"/>
              <a:t>Он считает последовательность </a:t>
            </a:r>
            <a:r>
              <a:rPr lang="en-US" sz="1800" b="1" dirty="0"/>
              <a:t>B = </a:t>
            </a:r>
            <a:r>
              <a:rPr lang="en-US" sz="1800" dirty="0"/>
              <a:t>[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]</a:t>
            </a:r>
            <a:r>
              <a:rPr lang="en-US" sz="1800" b="1" dirty="0"/>
              <a:t> </a:t>
            </a:r>
            <a:r>
              <a:rPr lang="ru-RU" sz="1800" dirty="0"/>
              <a:t>красивой, если</a:t>
            </a:r>
            <a:r>
              <a:rPr lang="ru-RU" sz="1800" b="1" dirty="0"/>
              <a:t> </a:t>
            </a:r>
            <a:r>
              <a:rPr lang="en-US" sz="1800" b="1" dirty="0"/>
              <a:t>gcd </a:t>
            </a:r>
            <a:r>
              <a:rPr lang="ru-RU" sz="1800" dirty="0"/>
              <a:t>всех её элементов больше, чем </a:t>
            </a:r>
            <a:r>
              <a:rPr lang="ru-RU" sz="1800" b="1" dirty="0"/>
              <a:t>1</a:t>
            </a:r>
            <a:r>
              <a:rPr lang="ru-RU" sz="1800" dirty="0"/>
              <a:t>, то есть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)</a:t>
            </a:r>
            <a:r>
              <a:rPr lang="en-US" sz="1800" b="1" dirty="0"/>
              <a:t> &gt; 1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ru-RU" sz="1800" dirty="0"/>
              <a:t>Майк может изменить последовательность, чтобы сделать её красивой. </a:t>
            </a:r>
            <a:br>
              <a:rPr lang="ru-RU" sz="1800" dirty="0"/>
            </a:br>
            <a:r>
              <a:rPr lang="ru-RU" sz="1800" dirty="0"/>
              <a:t>За один ход он может выбрать позицию </a:t>
            </a:r>
            <a:r>
              <a:rPr lang="en-US" sz="1800" b="1" dirty="0"/>
              <a:t>i </a:t>
            </a:r>
            <a:r>
              <a:rPr lang="en-US" sz="1800" dirty="0"/>
              <a:t>(</a:t>
            </a:r>
            <a:r>
              <a:rPr lang="en-US" sz="1800" b="1" dirty="0"/>
              <a:t>1 ≤ i &lt; n</a:t>
            </a:r>
            <a:r>
              <a:rPr lang="en-US" sz="1800" dirty="0"/>
              <a:t>), </a:t>
            </a:r>
            <a:r>
              <a:rPr lang="ru-RU" sz="1800" dirty="0"/>
              <a:t>удалить числа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b="1" dirty="0"/>
              <a:t>, a</a:t>
            </a:r>
            <a:r>
              <a:rPr lang="en-US" sz="1800" b="1" baseline="-25000" dirty="0"/>
              <a:t>i+1 </a:t>
            </a:r>
            <a:r>
              <a:rPr lang="ru-RU" sz="1800" dirty="0"/>
              <a:t>и вставить числа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b="1" dirty="0"/>
              <a:t> - a</a:t>
            </a:r>
            <a:r>
              <a:rPr lang="en-US" sz="1800" b="1" baseline="-25000" dirty="0"/>
              <a:t>i+1</a:t>
            </a:r>
            <a:r>
              <a:rPr lang="en-US" sz="1800" b="1" dirty="0"/>
              <a:t>, a</a:t>
            </a:r>
            <a:r>
              <a:rPr lang="en-US" sz="1800" b="1" baseline="-25000" dirty="0"/>
              <a:t>i</a:t>
            </a:r>
            <a:r>
              <a:rPr lang="en-US" sz="1800" b="1" dirty="0"/>
              <a:t> + a</a:t>
            </a:r>
            <a:r>
              <a:rPr lang="en-US" sz="1800" b="1" baseline="-25000" dirty="0"/>
              <a:t>i+1</a:t>
            </a:r>
            <a:r>
              <a:rPr lang="en-US" sz="1800" dirty="0"/>
              <a:t> </a:t>
            </a:r>
            <a:r>
              <a:rPr lang="ru-RU" sz="1800" dirty="0"/>
              <a:t>на их место в таком порядке.</a:t>
            </a:r>
            <a:r>
              <a:rPr lang="en-US" sz="1800" dirty="0"/>
              <a:t> </a:t>
            </a:r>
            <a:r>
              <a:rPr lang="ru-RU" sz="1800" dirty="0"/>
              <a:t>Найдите минимальное количество ходов, которое необходимо сделать, чтобы последовательность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ru-RU" sz="1800" dirty="0"/>
              <a:t>стала красивой</a:t>
            </a:r>
            <a:r>
              <a:rPr lang="en-US" sz="1800" dirty="0"/>
              <a:t>,</a:t>
            </a:r>
            <a:r>
              <a:rPr lang="ru-RU" sz="1800" dirty="0"/>
              <a:t> или сообщите, что это невозможно.</a:t>
            </a:r>
            <a:br>
              <a:rPr lang="ru-RU" sz="1800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)</a:t>
            </a:r>
            <a:r>
              <a:rPr lang="ru-RU" sz="1800" dirty="0"/>
              <a:t> – наибольшее натуральное число </a:t>
            </a:r>
            <a:r>
              <a:rPr lang="en-US" sz="1800" b="1" dirty="0"/>
              <a:t>d</a:t>
            </a:r>
            <a:r>
              <a:rPr lang="en-US" sz="1800" dirty="0"/>
              <a:t>, </a:t>
            </a:r>
            <a:r>
              <a:rPr lang="ru-RU" sz="1800" dirty="0"/>
              <a:t>которое делит </a:t>
            </a:r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для всех </a:t>
            </a:r>
            <a:r>
              <a:rPr lang="en-US" sz="1800" b="1" dirty="0"/>
              <a:t>i </a:t>
            </a:r>
            <a:br>
              <a:rPr lang="en-US" sz="1800" b="1" dirty="0"/>
            </a:b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b="1" dirty="0"/>
              <a:t>1 ≤ i ≤ n</a:t>
            </a:r>
            <a:r>
              <a:rPr lang="en-US" sz="1800" dirty="0"/>
              <a:t>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29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Первая строка входных данных содержит единственное целое число </a:t>
            </a:r>
            <a:r>
              <a:rPr lang="ru-RU" sz="1800" b="1" dirty="0"/>
              <a:t>n</a:t>
            </a:r>
            <a:r>
              <a:rPr lang="ru-RU" sz="1800" dirty="0"/>
              <a:t> (</a:t>
            </a:r>
            <a:r>
              <a:rPr lang="ru-RU" sz="1800" b="1" dirty="0"/>
              <a:t>2 ≤ n ≤ 10</a:t>
            </a:r>
            <a:r>
              <a:rPr lang="en-US" sz="1800" b="1" baseline="30000" dirty="0"/>
              <a:t>5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ru-RU" sz="1800" dirty="0"/>
              <a:t> — длина последовательности </a:t>
            </a:r>
            <a:r>
              <a:rPr lang="ru-RU" sz="1800" b="1" dirty="0"/>
              <a:t>A</a:t>
            </a:r>
            <a:r>
              <a:rPr lang="ru-RU" sz="1800" dirty="0"/>
              <a:t>.</a:t>
            </a:r>
            <a:br>
              <a:rPr lang="en-US" sz="1800" dirty="0"/>
            </a:br>
            <a:r>
              <a:rPr lang="ru-RU" sz="1800" dirty="0"/>
              <a:t>Вторая строка содержит </a:t>
            </a:r>
            <a:r>
              <a:rPr lang="ru-RU" sz="1800" b="1" dirty="0"/>
              <a:t>n</a:t>
            </a:r>
            <a:r>
              <a:rPr lang="ru-RU" sz="1800" dirty="0"/>
              <a:t> целых чисел, разделенных пробелами, 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 </a:t>
            </a:r>
            <a:br>
              <a:rPr lang="en-US" sz="1800" b="1" baseline="-25000" dirty="0"/>
            </a:br>
            <a:r>
              <a:rPr lang="ru-RU" sz="1800" dirty="0"/>
              <a:t>(</a:t>
            </a:r>
            <a:r>
              <a:rPr lang="ru-RU" sz="1800" b="1" dirty="0"/>
              <a:t>1 ≤ </a:t>
            </a:r>
            <a:r>
              <a:rPr lang="en-US" sz="1800" b="1" dirty="0"/>
              <a:t>a</a:t>
            </a:r>
            <a:r>
              <a:rPr lang="ru-RU" sz="1800" b="1" baseline="-25000" dirty="0"/>
              <a:t>i</a:t>
            </a:r>
            <a:r>
              <a:rPr lang="ru-RU" sz="1800" b="1" dirty="0"/>
              <a:t> ≤ 10</a:t>
            </a:r>
            <a:r>
              <a:rPr lang="ru-RU" sz="1800" b="1" baseline="30000" dirty="0"/>
              <a:t>9</a:t>
            </a:r>
            <a:r>
              <a:rPr lang="ru-RU" sz="1800" dirty="0"/>
              <a:t>) — элементы последовательности </a:t>
            </a:r>
            <a:r>
              <a:rPr lang="ru-RU" sz="1800" b="1" dirty="0"/>
              <a:t>A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первой строке выведите </a:t>
            </a:r>
            <a:r>
              <a:rPr lang="ru-RU" sz="1800" b="1" dirty="0"/>
              <a:t>YES</a:t>
            </a:r>
            <a:r>
              <a:rPr lang="ru-RU" sz="1800" dirty="0"/>
              <a:t>, во второй строке – количество ходов, если возможно последовательность </a:t>
            </a:r>
            <a:r>
              <a:rPr lang="ru-RU" sz="1800" b="1" i="1" dirty="0"/>
              <a:t>A</a:t>
            </a:r>
            <a:r>
              <a:rPr lang="ru-RU" sz="1800" dirty="0"/>
              <a:t> сделать красивой. Иначе просто выведите </a:t>
            </a:r>
            <a:r>
              <a:rPr lang="ru-RU" sz="1800" b="1" dirty="0"/>
              <a:t>NO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8458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41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</a:t>
            </a:r>
            <a:r>
              <a:rPr lang="en-US" sz="1800" dirty="0"/>
              <a:t> </a:t>
            </a:r>
            <a:r>
              <a:rPr lang="en-US" sz="1800" b="1" dirty="0"/>
              <a:t>gcd </a:t>
            </a:r>
            <a:r>
              <a:rPr lang="ru-RU" sz="1800" dirty="0"/>
              <a:t>исходной последовательности больше 1, т.е.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en-US" sz="1800" b="1" dirty="0"/>
              <a:t>&gt; </a:t>
            </a:r>
            <a:r>
              <a:rPr lang="ru-RU" sz="1800" b="1" dirty="0"/>
              <a:t>1</a:t>
            </a:r>
            <a:r>
              <a:rPr lang="ru-RU" sz="1800" dirty="0"/>
              <a:t>, то ответ </a:t>
            </a:r>
            <a:r>
              <a:rPr lang="en-US" sz="1800" b="1" dirty="0"/>
              <a:t>YES</a:t>
            </a:r>
            <a:r>
              <a:rPr lang="en-US" sz="1800" dirty="0"/>
              <a:t> </a:t>
            </a:r>
            <a:r>
              <a:rPr lang="ru-RU" sz="1800" dirty="0"/>
              <a:t>с нулем шагов.</a:t>
            </a:r>
            <a:endParaRPr lang="ru-RU"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E2F771-46C7-41A6-9460-C5FFCCEFE4C1}"/>
              </a:ext>
            </a:extLst>
          </p:cNvPr>
          <p:cNvSpPr/>
          <p:nvPr/>
        </p:nvSpPr>
        <p:spPr>
          <a:xfrm>
            <a:off x="6505302" y="2921331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i ,</a:t>
            </a:r>
            <a:r>
              <a:rPr lang="en-US" dirty="0"/>
              <a:t> a</a:t>
            </a:r>
            <a:r>
              <a:rPr lang="en-US" baseline="-25000" dirty="0"/>
              <a:t>i+1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0E8611-DEB2-40E1-9C1F-D43A36F52EF6}"/>
              </a:ext>
            </a:extLst>
          </p:cNvPr>
          <p:cNvSpPr/>
          <p:nvPr/>
        </p:nvSpPr>
        <p:spPr>
          <a:xfrm>
            <a:off x="6505302" y="3773787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(a</a:t>
            </a:r>
            <a:r>
              <a:rPr lang="en-US" baseline="-25000" dirty="0"/>
              <a:t>i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1926FB-BEDB-47BA-A7E7-C15267AB4813}"/>
              </a:ext>
            </a:extLst>
          </p:cNvPr>
          <p:cNvSpPr/>
          <p:nvPr/>
        </p:nvSpPr>
        <p:spPr>
          <a:xfrm>
            <a:off x="6505302" y="4625101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- (a</a:t>
            </a:r>
            <a:r>
              <a:rPr lang="en-US" baseline="-25000" dirty="0"/>
              <a:t>i 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 + (a</a:t>
            </a:r>
            <a:r>
              <a:rPr lang="en-US" baseline="-25000" dirty="0"/>
              <a:t>i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7318F3-0884-485E-9A85-2DEDED817B98}"/>
              </a:ext>
            </a:extLst>
          </p:cNvPr>
          <p:cNvSpPr/>
          <p:nvPr/>
        </p:nvSpPr>
        <p:spPr>
          <a:xfrm>
            <a:off x="6505302" y="5475498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(-2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(2a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B4A9A-31F5-405B-9642-EAC97665CDF4}"/>
              </a:ext>
            </a:extLst>
          </p:cNvPr>
          <p:cNvSpPr txBox="1"/>
          <p:nvPr/>
        </p:nvSpPr>
        <p:spPr>
          <a:xfrm>
            <a:off x="1066799" y="2921331"/>
            <a:ext cx="5438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Теперь рассмотрим </a:t>
            </a:r>
            <a:r>
              <a:rPr lang="en-US" b="1" dirty="0"/>
              <a:t>gcd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, a</a:t>
            </a:r>
            <a:r>
              <a:rPr lang="en-US" b="1" baseline="-25000" dirty="0"/>
              <a:t>2</a:t>
            </a:r>
            <a:r>
              <a:rPr lang="en-US" b="1" dirty="0"/>
              <a:t>, …, a</a:t>
            </a:r>
            <a:r>
              <a:rPr lang="en-US" b="1" baseline="-25000" dirty="0"/>
              <a:t>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1</a:t>
            </a:r>
            <a:r>
              <a:rPr lang="ru-RU" dirty="0"/>
              <a:t>.</a:t>
            </a:r>
            <a:br>
              <a:rPr lang="ru-RU" dirty="0"/>
            </a:br>
            <a:br>
              <a:rPr lang="en-US" dirty="0"/>
            </a:br>
            <a:r>
              <a:rPr lang="ru-RU" dirty="0"/>
              <a:t>После проведения одной операции над </a:t>
            </a:r>
            <a:r>
              <a:rPr lang="en-US" b="1" dirty="0"/>
              <a:t>a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a</a:t>
            </a:r>
            <a:r>
              <a:rPr lang="en-US" b="1" baseline="-25000" dirty="0"/>
              <a:t>i+1</a:t>
            </a:r>
            <a:r>
              <a:rPr lang="ru-RU" dirty="0"/>
              <a:t>, наш новый </a:t>
            </a:r>
            <a:r>
              <a:rPr lang="en-US" b="1" dirty="0"/>
              <a:t>gcd</a:t>
            </a:r>
            <a:r>
              <a:rPr lang="ru-RU" b="1" dirty="0"/>
              <a:t> </a:t>
            </a:r>
            <a:r>
              <a:rPr lang="en-US" b="1" dirty="0"/>
              <a:t>D</a:t>
            </a:r>
            <a:r>
              <a:rPr lang="ru-RU" b="1" dirty="0"/>
              <a:t> </a:t>
            </a:r>
            <a:r>
              <a:rPr lang="ru-RU" dirty="0"/>
              <a:t>будет удовлетворять следующему</a:t>
            </a:r>
            <a:r>
              <a:rPr lang="en-US" dirty="0"/>
              <a:t>: </a:t>
            </a:r>
            <a:r>
              <a:rPr lang="en-US" b="1" dirty="0"/>
              <a:t>D </a:t>
            </a:r>
            <a:r>
              <a:rPr lang="ru-RU" dirty="0"/>
              <a:t>делит</a:t>
            </a:r>
            <a:r>
              <a:rPr lang="en-US" dirty="0"/>
              <a:t> 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-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+ a</a:t>
            </a:r>
            <a:r>
              <a:rPr lang="en-US" b="1" baseline="-25000" dirty="0"/>
              <a:t>i+1</a:t>
            </a:r>
            <a:r>
              <a:rPr lang="en-US" dirty="0"/>
              <a:t>).</a:t>
            </a:r>
            <a:br>
              <a:rPr lang="ru-RU" dirty="0"/>
            </a:br>
            <a:endParaRPr lang="en-US" dirty="0"/>
          </a:p>
          <a:p>
            <a:r>
              <a:rPr lang="ru-RU" dirty="0"/>
              <a:t>После проведения второй операции над</a:t>
            </a:r>
            <a:br>
              <a:rPr lang="ru-RU" dirty="0"/>
            </a:b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-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</a:t>
            </a:r>
            <a:r>
              <a:rPr lang="ru-RU" b="1" dirty="0"/>
              <a:t>+</a:t>
            </a:r>
            <a:r>
              <a:rPr lang="en-US" b="1" dirty="0"/>
              <a:t>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baseline="-25000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en-US" b="1" dirty="0"/>
              <a:t>D </a:t>
            </a:r>
            <a:r>
              <a:rPr lang="ru-RU" dirty="0"/>
              <a:t>делит</a:t>
            </a:r>
            <a:r>
              <a:rPr lang="en-US" dirty="0"/>
              <a:t> (</a:t>
            </a:r>
            <a:r>
              <a:rPr lang="en-US" b="1" dirty="0"/>
              <a:t>-2a</a:t>
            </a:r>
            <a:r>
              <a:rPr lang="en-US" b="1" baseline="-25000" dirty="0"/>
              <a:t>i+1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ru-RU" dirty="0"/>
              <a:t>Тогда </a:t>
            </a:r>
            <a:r>
              <a:rPr lang="en-US" b="1" dirty="0"/>
              <a:t>D</a:t>
            </a:r>
            <a:r>
              <a:rPr lang="en-US" dirty="0"/>
              <a:t> </a:t>
            </a:r>
            <a:r>
              <a:rPr lang="ru-RU" dirty="0"/>
              <a:t>делит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i+1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0BA75E2-3470-4795-9E42-56AD2A2E9798}"/>
              </a:ext>
            </a:extLst>
          </p:cNvPr>
          <p:cNvSpPr/>
          <p:nvPr/>
        </p:nvSpPr>
        <p:spPr>
          <a:xfrm>
            <a:off x="8726823" y="3353795"/>
            <a:ext cx="176856" cy="402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E5594CA4-5533-496A-B19F-FFFBEC7E95EF}"/>
              </a:ext>
            </a:extLst>
          </p:cNvPr>
          <p:cNvSpPr/>
          <p:nvPr/>
        </p:nvSpPr>
        <p:spPr>
          <a:xfrm rot="5400000">
            <a:off x="8544684" y="5088718"/>
            <a:ext cx="541132" cy="339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589D8120-9FC8-4B6C-A4C6-E61633346073}"/>
              </a:ext>
            </a:extLst>
          </p:cNvPr>
          <p:cNvSpPr/>
          <p:nvPr/>
        </p:nvSpPr>
        <p:spPr>
          <a:xfrm>
            <a:off x="8726823" y="4206251"/>
            <a:ext cx="176856" cy="402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С помощью вышеприведенных утверждений можно сделать вывод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ru-RU" sz="1800" dirty="0"/>
              <a:t>делит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</a:t>
            </a:r>
            <a:r>
              <a:rPr lang="en-US" sz="1800" b="1" baseline="-25000" dirty="0"/>
              <a:t>i</a:t>
            </a:r>
            <a:r>
              <a:rPr lang="en-US" sz="1800" b="1" dirty="0"/>
              <a:t>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</a:t>
            </a:r>
            <a:r>
              <a:rPr lang="en-US" sz="1800" b="1" baseline="-25000" dirty="0"/>
              <a:t>i</a:t>
            </a:r>
            <a:r>
              <a:rPr lang="en-US" sz="1800" b="1" dirty="0"/>
              <a:t>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ru-RU" sz="1800" dirty="0"/>
              <a:t>делит</a:t>
            </a:r>
            <a:br>
              <a:rPr lang="en-US" sz="1800" dirty="0"/>
            </a:br>
            <a:r>
              <a:rPr lang="ru-RU" sz="1800" dirty="0"/>
              <a:t> </a:t>
            </a:r>
            <a:r>
              <a:rPr lang="ru-RU" sz="1800" b="1" dirty="0"/>
              <a:t>2</a:t>
            </a:r>
            <a:r>
              <a:rPr lang="en-US" sz="1800" b="1" dirty="0"/>
              <a:t>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 2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Подробнее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ru-RU" sz="1800" dirty="0"/>
              <a:t>делит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)).</a:t>
            </a:r>
            <a:br>
              <a:rPr lang="en-US" sz="1800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 </a:t>
            </a:r>
            <a:r>
              <a:rPr lang="ru-RU" sz="1800" dirty="0"/>
              <a:t>делит</a:t>
            </a:r>
            <a:br>
              <a:rPr lang="en-US" sz="1800" b="1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ru-RU" sz="1800" b="1" dirty="0"/>
              <a:t>2</a:t>
            </a:r>
            <a:r>
              <a:rPr lang="ru-RU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</a:t>
            </a:r>
            <a:r>
              <a:rPr lang="ru-RU" sz="1800" dirty="0"/>
              <a:t> </a:t>
            </a:r>
            <a:r>
              <a:rPr lang="ru-RU" sz="1800" b="1" dirty="0"/>
              <a:t>=</a:t>
            </a:r>
            <a:r>
              <a:rPr lang="ru-RU" sz="1800" dirty="0"/>
              <a:t> </a:t>
            </a:r>
            <a:r>
              <a:rPr lang="en-US" sz="1800" b="1" dirty="0"/>
              <a:t>2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</a:t>
            </a:r>
            <a:r>
              <a:rPr lang="en-US" sz="1800" b="1" dirty="0"/>
              <a:t>, 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 2</a:t>
            </a:r>
            <a:r>
              <a:rPr lang="en-US" sz="1800" dirty="0"/>
              <a:t>. </a:t>
            </a:r>
            <a:r>
              <a:rPr lang="ru-RU" sz="1800" dirty="0"/>
              <a:t>Тогда можно сделать вывод, что </a:t>
            </a: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en-US" sz="1800" b="1" dirty="0"/>
              <a:t>≤ 2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Это значит, что нам нужна последовательность только из чётных чисел для того, чтобы </a:t>
            </a:r>
            <a:r>
              <a:rPr lang="en-US" sz="1800" b="1" dirty="0"/>
              <a:t>gcd</a:t>
            </a:r>
            <a:r>
              <a:rPr lang="ru-RU" sz="1800" b="1" dirty="0"/>
              <a:t> </a:t>
            </a:r>
            <a:r>
              <a:rPr lang="ru-RU" sz="1800" dirty="0"/>
              <a:t>этой последовательности был строго больше </a:t>
            </a:r>
            <a:r>
              <a:rPr lang="ru-RU" sz="1800" b="1" dirty="0"/>
              <a:t>1</a:t>
            </a:r>
            <a:r>
              <a:rPr lang="ru-R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06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778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Пусть </a:t>
            </a:r>
            <a:r>
              <a:rPr lang="en-US" sz="1800" b="1" dirty="0"/>
              <a:t>v</a:t>
            </a:r>
            <a:r>
              <a:rPr lang="en-US" sz="1800" b="1" baseline="-25000" dirty="0"/>
              <a:t>1</a:t>
            </a:r>
            <a:r>
              <a:rPr lang="en-US" sz="1800" b="1" dirty="0"/>
              <a:t>, …, v</a:t>
            </a:r>
            <a:r>
              <a:rPr lang="en-US" sz="1800" b="1" baseline="-25000" dirty="0"/>
              <a:t>n</a:t>
            </a:r>
            <a:r>
              <a:rPr lang="ru-RU" sz="1800" dirty="0"/>
              <a:t> последовательность, где </a:t>
            </a:r>
            <a:r>
              <a:rPr lang="en-US" sz="1800" b="1" dirty="0"/>
              <a:t>v</a:t>
            </a:r>
            <a:r>
              <a:rPr lang="en-US" sz="1800" b="1" baseline="-25000" dirty="0"/>
              <a:t>i</a:t>
            </a:r>
            <a:r>
              <a:rPr lang="en-US" sz="1800" b="1" dirty="0"/>
              <a:t> = a</a:t>
            </a:r>
            <a:r>
              <a:rPr lang="en-US" sz="1800" b="1" baseline="-25000" dirty="0"/>
              <a:t>i</a:t>
            </a:r>
            <a:r>
              <a:rPr lang="en-US" sz="1800" b="1" dirty="0"/>
              <a:t> % 2 </a:t>
            </a:r>
            <a:r>
              <a:rPr lang="en-US" sz="1800" dirty="0"/>
              <a:t>(</a:t>
            </a:r>
            <a:r>
              <a:rPr lang="en-US" sz="1800" b="1" dirty="0"/>
              <a:t>1 ≤ i ≤ n</a:t>
            </a:r>
            <a:r>
              <a:rPr lang="en-US" sz="1800" dirty="0"/>
              <a:t>). </a:t>
            </a:r>
            <a:r>
              <a:rPr lang="ru-RU" sz="1800" dirty="0"/>
              <a:t>Такая последовательность будет состоять из нулей и единиц, где </a:t>
            </a:r>
            <a:r>
              <a:rPr lang="ru-RU" sz="1800" b="1" dirty="0"/>
              <a:t>1</a:t>
            </a:r>
            <a:r>
              <a:rPr lang="ru-RU" sz="1800" dirty="0"/>
              <a:t> означает, что число нечётное, а </a:t>
            </a:r>
            <a:r>
              <a:rPr lang="ru-RU" sz="1800" b="1" dirty="0"/>
              <a:t>0</a:t>
            </a:r>
            <a:r>
              <a:rPr lang="ru-RU" sz="1800" dirty="0"/>
              <a:t> - чётное. За одно действие мы можем заменить пару (</a:t>
            </a:r>
            <a:r>
              <a:rPr lang="en-US" sz="1800" b="1" dirty="0"/>
              <a:t>v</a:t>
            </a:r>
            <a:r>
              <a:rPr lang="en-US" sz="1800" b="1" baseline="-25000" dirty="0"/>
              <a:t>i</a:t>
            </a:r>
            <a:r>
              <a:rPr lang="en-US" sz="1800" b="1" dirty="0"/>
              <a:t>, v</a:t>
            </a:r>
            <a:r>
              <a:rPr lang="en-US" sz="1800" b="1" baseline="-25000" dirty="0"/>
              <a:t>i+1</a:t>
            </a:r>
            <a:r>
              <a:rPr lang="en-US" sz="1800" dirty="0"/>
              <a:t>) </a:t>
            </a:r>
            <a:r>
              <a:rPr lang="ru-RU" sz="1800" dirty="0"/>
              <a:t>на 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b="1" baseline="-25000" dirty="0"/>
              <a:t>i </a:t>
            </a:r>
            <a:r>
              <a:rPr lang="ru-RU" b="1" dirty="0"/>
              <a:t>⊕</a:t>
            </a:r>
            <a:r>
              <a:rPr lang="en-US" sz="1800" b="1" dirty="0"/>
              <a:t> v</a:t>
            </a:r>
            <a:r>
              <a:rPr lang="en-US" sz="1800" b="1" baseline="-25000" dirty="0"/>
              <a:t>i+1</a:t>
            </a:r>
            <a:r>
              <a:rPr lang="en-US" sz="1800" b="1" dirty="0"/>
              <a:t>, v</a:t>
            </a:r>
            <a:r>
              <a:rPr lang="en-US" sz="1800" b="1" baseline="-25000" dirty="0"/>
              <a:t>i </a:t>
            </a:r>
            <a:r>
              <a:rPr lang="ru-RU" sz="1800" b="1" dirty="0"/>
              <a:t>⊕</a:t>
            </a:r>
            <a:r>
              <a:rPr lang="en-US" sz="1800" b="1" dirty="0"/>
              <a:t> v</a:t>
            </a:r>
            <a:r>
              <a:rPr lang="en-US" sz="1800" b="1" baseline="-25000" dirty="0"/>
              <a:t>i+1</a:t>
            </a:r>
            <a:r>
              <a:rPr lang="en-US" sz="1800" dirty="0"/>
              <a:t>). </a:t>
            </a:r>
            <a:r>
              <a:rPr lang="ru-RU" sz="1800" dirty="0"/>
              <a:t>Такое преобразование можно получить, если посмотреть, что происходит с чётностью чисел при выполнении операции из условия задачи.</a:t>
            </a:r>
            <a:endParaRPr lang="en-US" sz="18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BC7319-5844-4CB6-9990-4724336DC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85925"/>
              </p:ext>
            </p:extLst>
          </p:nvPr>
        </p:nvGraphicFramePr>
        <p:xfrm>
          <a:off x="1125221" y="3881966"/>
          <a:ext cx="3964939" cy="239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399">
                  <a:extLst>
                    <a:ext uri="{9D8B030D-6E8A-4147-A177-3AD203B41FA5}">
                      <a16:colId xmlns:a16="http://schemas.microsoft.com/office/drawing/2014/main" val="3167377616"/>
                    </a:ext>
                  </a:extLst>
                </a:gridCol>
                <a:gridCol w="3745540">
                  <a:extLst>
                    <a:ext uri="{9D8B030D-6E8A-4147-A177-3AD203B41FA5}">
                      <a16:colId xmlns:a16="http://schemas.microsoft.com/office/drawing/2014/main" val="2899467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Преобразования чётности</a:t>
                      </a:r>
                      <a:r>
                        <a:rPr lang="en-US" dirty="0"/>
                        <a:t> </a:t>
                      </a:r>
                      <a:br>
                        <a:rPr lang="ru-RU" dirty="0"/>
                      </a:br>
                      <a:r>
                        <a:rPr lang="en-US" dirty="0"/>
                        <a:t>(</a:t>
                      </a:r>
                      <a:r>
                        <a:rPr lang="ru-RU" dirty="0"/>
                        <a:t>Ч – чётное число, </a:t>
                      </a:r>
                      <a:br>
                        <a:rPr lang="ru-RU" dirty="0"/>
                      </a:br>
                      <a:r>
                        <a:rPr lang="ru-RU" dirty="0"/>
                        <a:t>Н – нечётное число)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Ч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 + Ч)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1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Ч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 + Н)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7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Н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 + Ч)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Н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 + Н)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15360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22788E6D-F866-4382-A3E8-6FEB037F5401}"/>
              </a:ext>
            </a:extLst>
          </p:cNvPr>
          <p:cNvSpPr txBox="1">
            <a:spLocks/>
          </p:cNvSpPr>
          <p:nvPr/>
        </p:nvSpPr>
        <p:spPr>
          <a:xfrm>
            <a:off x="5245098" y="3881966"/>
            <a:ext cx="6268721" cy="239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Из таблицы видно, что все возможные пары чисел можно привести к паре чётных чисел за конечное число шагов.</a:t>
            </a:r>
            <a:br>
              <a:rPr lang="ru-RU" sz="1800" dirty="0"/>
            </a:br>
            <a:r>
              <a:rPr lang="ru-RU" sz="1800" dirty="0"/>
              <a:t>Найдем наименьшее количество действий, необходимых для приведения последовательности </a:t>
            </a:r>
            <a:br>
              <a:rPr lang="en-US" sz="1800" dirty="0"/>
            </a:br>
            <a:r>
              <a:rPr lang="en-US" sz="1800" b="1" dirty="0"/>
              <a:t>v</a:t>
            </a:r>
            <a:r>
              <a:rPr lang="en-US" sz="1800" b="1" baseline="-25000" dirty="0"/>
              <a:t>1</a:t>
            </a:r>
            <a:r>
              <a:rPr lang="en-US" sz="1800" b="1" dirty="0"/>
              <a:t>, …, v</a:t>
            </a:r>
            <a:r>
              <a:rPr lang="en-US" sz="1800" b="1" baseline="-25000" dirty="0"/>
              <a:t>n</a:t>
            </a:r>
            <a:r>
              <a:rPr lang="ru-RU" sz="1800" b="1" dirty="0"/>
              <a:t> </a:t>
            </a:r>
            <a:r>
              <a:rPr lang="ru-RU" sz="1800" dirty="0"/>
              <a:t>к последовательности, состоящей только из нулей.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98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25CA09-73EB-4584-8FEB-72AE7CF9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2103120"/>
                <a:ext cx="10495281" cy="3616960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Оптимальным решением нашей подзадачи будет деление нашей последовательности на минимальное количество подпоследовательностей (ПП), в которых будут только единицы.</a:t>
                </a:r>
              </a:p>
              <a:p>
                <a:pPr marL="0" indent="0">
                  <a:buNone/>
                </a:pPr>
                <a:r>
                  <a:rPr lang="ru-RU" sz="1800" dirty="0"/>
                  <a:t>Например, из (1</a:t>
                </a:r>
                <a:r>
                  <a:rPr lang="en-US" sz="1800" dirty="0"/>
                  <a:t>, 1, 1, 0, 1, 0, 1, 1)</a:t>
                </a:r>
                <a:r>
                  <a:rPr lang="ru-RU" sz="1800" dirty="0"/>
                  <a:t> получим три ПП</a:t>
                </a:r>
                <a:r>
                  <a:rPr lang="en-US" sz="1800" dirty="0"/>
                  <a:t>: (1, 1, 1), (1), (1, 1).</a:t>
                </a: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Покажем, что обратное будет неверно. Предположим, что мы имеем две ПП с длинами </a:t>
                </a:r>
                <a:r>
                  <a:rPr lang="en-US" sz="1800" b="1" dirty="0"/>
                  <a:t>a</a:t>
                </a:r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:r>
                  <a:rPr lang="en-US" sz="1800" b="1" dirty="0"/>
                  <a:t>b</a:t>
                </a:r>
                <a:r>
                  <a:rPr lang="en-US" sz="1800" dirty="0"/>
                  <a:t>, </a:t>
                </a:r>
                <a:r>
                  <a:rPr lang="ru-RU" sz="1800" dirty="0"/>
                  <a:t>расстояние между которыми равно </a:t>
                </a:r>
                <a:r>
                  <a:rPr lang="en-US" sz="1800" b="1" dirty="0"/>
                  <a:t>c </a:t>
                </a:r>
                <a:r>
                  <a:rPr lang="en-US" sz="1800" dirty="0"/>
                  <a:t>(</a:t>
                </a:r>
                <a:r>
                  <a:rPr lang="en-US" sz="1800" b="1" dirty="0"/>
                  <a:t>c &gt; 0</a:t>
                </a:r>
                <a:r>
                  <a:rPr lang="en-US" sz="1800" dirty="0"/>
                  <a:t>).</a:t>
                </a:r>
                <a:r>
                  <a:rPr lang="ru-RU" sz="1800" dirty="0"/>
                  <a:t> Для того чтобы преобразовать обе ПП в одну, необходимо </a:t>
                </a:r>
                <a:r>
                  <a:rPr lang="en-US" sz="1800" b="1" dirty="0"/>
                  <a:t>c</a:t>
                </a:r>
                <a:r>
                  <a:rPr lang="en-US" sz="1800" dirty="0"/>
                  <a:t> </a:t>
                </a:r>
                <a:r>
                  <a:rPr lang="ru-RU" sz="1800" dirty="0"/>
                  <a:t>операций. Предположим, что ответ для последовательности длины </a:t>
                </a:r>
                <a:r>
                  <a:rPr lang="en-US" sz="1800" b="1" dirty="0"/>
                  <a:t>k</a:t>
                </a:r>
                <a:r>
                  <a:rPr lang="en-US" sz="1800" dirty="0"/>
                  <a:t> </a:t>
                </a:r>
                <a:r>
                  <a:rPr lang="ru-RU" sz="1800" dirty="0"/>
                  <a:t>равен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1800" b="1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dirty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1800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  <a:r>
                  <a:rPr lang="ru-RU" sz="1800" dirty="0"/>
                  <a:t>Тогда нужно просто проверить, что </a:t>
                </a:r>
                <a:r>
                  <a:rPr lang="en-US" sz="1800" b="1" dirty="0"/>
                  <a:t>c + f(a + b + c) &lt; f(a) + f(b)</a:t>
                </a:r>
                <a:r>
                  <a:rPr lang="ru-RU" sz="1800" dirty="0"/>
                  <a:t>, но при </a:t>
                </a:r>
                <a:r>
                  <a:rPr lang="ru-RU" sz="1800" b="1" dirty="0"/>
                  <a:t>с</a:t>
                </a:r>
                <a:r>
                  <a:rPr lang="en-US" sz="1800" b="1" dirty="0"/>
                  <a:t> &gt; 0</a:t>
                </a:r>
                <a:r>
                  <a:rPr lang="ru-RU" sz="1800" b="1" dirty="0"/>
                  <a:t> </a:t>
                </a:r>
                <a:r>
                  <a:rPr lang="ru-RU" sz="1800" dirty="0"/>
                  <a:t>это условие не выполняется. То есть оптимальное решение было выбрано верно.</a:t>
                </a:r>
                <a:endParaRPr lang="en-US" sz="1800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25CA09-73EB-4584-8FEB-72AE7CF9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2103120"/>
                <a:ext cx="10495281" cy="3616960"/>
              </a:xfrm>
              <a:blipFill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048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Пусть</a:t>
                </a:r>
                <a:r>
                  <a:rPr lang="en-US" sz="1800" dirty="0"/>
                  <a:t> </a:t>
                </a:r>
                <a:r>
                  <a:rPr lang="en-US" sz="1800" b="1" dirty="0"/>
                  <a:t>s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…, </a:t>
                </a:r>
                <a:r>
                  <a:rPr lang="en-US" sz="1800" b="1" dirty="0" err="1"/>
                  <a:t>s</a:t>
                </a:r>
                <a:r>
                  <a:rPr lang="en-US" sz="1800" b="1" baseline="-25000" dirty="0" err="1"/>
                  <a:t>k</a:t>
                </a:r>
                <a:r>
                  <a:rPr lang="en-US" sz="1800" dirty="0"/>
                  <a:t> –</a:t>
                </a:r>
                <a:r>
                  <a:rPr lang="ru-RU" sz="1800" dirty="0"/>
                  <a:t> длины подпоследовательностей, состоящих только из единиц. </a:t>
                </a:r>
                <a:br>
                  <a:rPr lang="ru-RU" sz="1800" dirty="0"/>
                </a:br>
                <a:r>
                  <a:rPr lang="ru-RU" sz="1800" dirty="0"/>
                  <a:t>Тогда ответ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400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:r>
                  <a:rPr lang="ru-RU" sz="1800" dirty="0"/>
                  <a:t>так как из пары с одним нечётным числом можно прийти к двум чётным за </a:t>
                </a:r>
                <a:r>
                  <a:rPr lang="ru-RU" sz="1800" b="1" dirty="0"/>
                  <a:t>2</a:t>
                </a:r>
                <a:r>
                  <a:rPr lang="ru-RU" sz="1800" dirty="0"/>
                  <a:t> шага, а из пары с двумя нечётными – за </a:t>
                </a:r>
                <a:r>
                  <a:rPr lang="ru-RU" sz="1800" b="1" dirty="0"/>
                  <a:t>1</a:t>
                </a:r>
                <a:r>
                  <a:rPr lang="ru-RU" sz="1800" dirty="0"/>
                  <a:t> шаг.</a:t>
                </a:r>
                <a:endParaRPr lang="en-US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0480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8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ответ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160000" cy="384048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Можно было уже понять, что ответ всегда будет </a:t>
                </a:r>
                <a:r>
                  <a:rPr lang="en-US" sz="1800" b="1" dirty="0"/>
                  <a:t>YES</a:t>
                </a:r>
                <a:r>
                  <a:rPr lang="en-US" sz="1800" dirty="0"/>
                  <a:t>.</a:t>
                </a:r>
                <a:endParaRPr lang="ru-RU" sz="1800" b="1" dirty="0"/>
              </a:p>
              <a:p>
                <a:pPr marL="0" indent="0">
                  <a:buNone/>
                </a:pPr>
                <a:r>
                  <a:rPr lang="ru-RU" sz="1800" dirty="0"/>
                  <a:t>Если для исходной последовательности </a:t>
                </a:r>
                <a:r>
                  <a:rPr lang="en-US" sz="1800" b="1" dirty="0"/>
                  <a:t>gcd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a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, …, a</a:t>
                </a:r>
                <a:r>
                  <a:rPr lang="en-US" sz="1800" b="1" baseline="-25000" dirty="0"/>
                  <a:t>n</a:t>
                </a:r>
                <a:r>
                  <a:rPr lang="ru-RU" sz="1800" dirty="0"/>
                  <a:t>)</a:t>
                </a:r>
                <a:r>
                  <a:rPr lang="en-US" sz="1800" dirty="0"/>
                  <a:t> </a:t>
                </a:r>
                <a:r>
                  <a:rPr lang="en-US" sz="1800" b="1" dirty="0"/>
                  <a:t>&gt; </a:t>
                </a:r>
                <a:r>
                  <a:rPr lang="ru-RU" sz="1800" b="1" dirty="0"/>
                  <a:t>1</a:t>
                </a:r>
                <a:r>
                  <a:rPr lang="ru-RU" sz="1800" dirty="0"/>
                  <a:t>, то ответ </a:t>
                </a:r>
                <a:r>
                  <a:rPr lang="en-US" sz="1800" b="1" dirty="0"/>
                  <a:t>YES</a:t>
                </a:r>
                <a:r>
                  <a:rPr lang="en-US" sz="1800" dirty="0"/>
                  <a:t> </a:t>
                </a:r>
                <a:r>
                  <a:rPr lang="ru-RU" sz="1800" dirty="0"/>
                  <a:t>с </a:t>
                </a:r>
                <a:r>
                  <a:rPr lang="ru-RU" sz="1800" b="1" dirty="0"/>
                  <a:t>нулем</a:t>
                </a:r>
                <a:r>
                  <a:rPr lang="ru-RU" sz="1800" dirty="0"/>
                  <a:t> шагов.</a:t>
                </a:r>
              </a:p>
              <a:p>
                <a:pPr marL="0" indent="0">
                  <a:buNone/>
                </a:pPr>
                <a:r>
                  <a:rPr lang="ru-RU" sz="1800" dirty="0"/>
                  <a:t>Если </a:t>
                </a:r>
                <a:r>
                  <a:rPr lang="en-US" sz="1800" b="1" dirty="0"/>
                  <a:t>gcd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a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, …, a</a:t>
                </a:r>
                <a:r>
                  <a:rPr lang="en-US" sz="1800" b="1" baseline="-25000" dirty="0"/>
                  <a:t>n</a:t>
                </a:r>
                <a:r>
                  <a:rPr lang="ru-RU" sz="1800" dirty="0"/>
                  <a:t>)</a:t>
                </a:r>
                <a:r>
                  <a:rPr lang="en-US" sz="1800" dirty="0"/>
                  <a:t> </a:t>
                </a:r>
                <a:r>
                  <a:rPr lang="ru-RU" sz="1800" b="1" dirty="0"/>
                  <a:t>=</a:t>
                </a:r>
                <a:r>
                  <a:rPr lang="en-US" sz="1800" b="1" dirty="0"/>
                  <a:t> </a:t>
                </a:r>
                <a:r>
                  <a:rPr lang="ru-RU" sz="1800" b="1" dirty="0"/>
                  <a:t>1</a:t>
                </a:r>
                <a:r>
                  <a:rPr lang="ru-RU" sz="1800" dirty="0"/>
                  <a:t>, то ответ </a:t>
                </a:r>
                <a:r>
                  <a:rPr lang="en-US" sz="1800" b="1" dirty="0"/>
                  <a:t>YES </a:t>
                </a:r>
                <a:r>
                  <a:rPr lang="ru-RU" sz="1800" dirty="0"/>
                  <a:t>с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1800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шагов, где </a:t>
                </a:r>
                <a:r>
                  <a:rPr lang="en-US" sz="1800" b="1" dirty="0"/>
                  <a:t>s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…, </a:t>
                </a:r>
                <a:r>
                  <a:rPr lang="en-US" sz="1800" b="1" dirty="0" err="1"/>
                  <a:t>s</a:t>
                </a:r>
                <a:r>
                  <a:rPr lang="en-US" sz="1800" b="1" baseline="-25000" dirty="0" err="1"/>
                  <a:t>k</a:t>
                </a:r>
                <a:r>
                  <a:rPr lang="en-US" sz="1800" dirty="0"/>
                  <a:t> –</a:t>
                </a:r>
                <a:r>
                  <a:rPr lang="ru-RU" sz="1800" dirty="0"/>
                  <a:t> длины подпоследовательностей, состоящих только из единиц</a:t>
                </a:r>
                <a:r>
                  <a:rPr lang="en-US" sz="1800" dirty="0"/>
                  <a:t>.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160000" cy="3840480"/>
              </a:xfr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8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1205</Words>
  <Application>Microsoft Office PowerPoint</Application>
  <PresentationFormat>Широкоэкранный</PresentationFormat>
  <Paragraphs>52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Garamond</vt:lpstr>
      <vt:lpstr>Georgia Pro</vt:lpstr>
      <vt:lpstr>Georgia Pro Cond Black</vt:lpstr>
      <vt:lpstr>SavonVTI</vt:lpstr>
      <vt:lpstr>Задача</vt:lpstr>
      <vt:lpstr>Дополнительные условия</vt:lpstr>
      <vt:lpstr>Разбор</vt:lpstr>
      <vt:lpstr>Разбор</vt:lpstr>
      <vt:lpstr>Разбор</vt:lpstr>
      <vt:lpstr>Разбор</vt:lpstr>
      <vt:lpstr>Разбор</vt:lpstr>
      <vt:lpstr>Итоговый ответ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Vladimir Arutiunian</cp:lastModifiedBy>
  <cp:revision>1141</cp:revision>
  <dcterms:created xsi:type="dcterms:W3CDTF">2020-05-02T17:01:39Z</dcterms:created>
  <dcterms:modified xsi:type="dcterms:W3CDTF">2020-05-14T19:05:10Z</dcterms:modified>
</cp:coreProperties>
</file>