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56" r:id="rId2"/>
    <p:sldId id="352" r:id="rId3"/>
    <p:sldId id="357" r:id="rId4"/>
    <p:sldId id="355" r:id="rId5"/>
    <p:sldId id="354" r:id="rId6"/>
    <p:sldId id="358" r:id="rId7"/>
    <p:sldId id="359" r:id="rId8"/>
    <p:sldId id="360" r:id="rId9"/>
    <p:sldId id="361" r:id="rId10"/>
    <p:sldId id="362" r:id="rId11"/>
    <p:sldId id="363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B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6"/>
    <p:restoredTop sz="95853"/>
  </p:normalViewPr>
  <p:slideViewPr>
    <p:cSldViewPr snapToGrid="0" snapToObjects="1" showGuides="1">
      <p:cViewPr>
        <p:scale>
          <a:sx n="48" d="100"/>
          <a:sy n="48" d="100"/>
        </p:scale>
        <p:origin x="832" y="528"/>
      </p:cViewPr>
      <p:guideLst>
        <p:guide orient="horz" pos="4320"/>
        <p:guide pos="76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11230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76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77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0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10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13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95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24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45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73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6673453" y="3442394"/>
            <a:ext cx="11037095" cy="3482579"/>
          </a:xfrm>
          <a:prstGeom prst="rect">
            <a:avLst/>
          </a:prstGeom>
        </p:spPr>
        <p:txBody>
          <a:bodyPr lIns="53578" tIns="53578" rIns="53578" bIns="53578" anchor="b"/>
          <a:lstStyle>
            <a:lvl1pPr defTabSz="821531">
              <a:defRPr sz="10800"/>
            </a:lvl1pPr>
          </a:lstStyle>
          <a:p>
            <a:r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6673453" y="7018734"/>
            <a:ext cx="11037095" cy="1192114"/>
          </a:xfrm>
          <a:prstGeom prst="rect">
            <a:avLst/>
          </a:prstGeom>
        </p:spPr>
        <p:txBody>
          <a:bodyPr lIns="53578" tIns="53578" rIns="53578" bIns="53578" anchor="t"/>
          <a:lstStyle>
            <a:lvl1pPr marL="0" indent="0" algn="ctr" defTabSz="821531">
              <a:spcBef>
                <a:spcPts val="0"/>
              </a:spcBef>
              <a:buSzTx/>
              <a:buNone/>
              <a:defRPr sz="4200"/>
            </a:lvl1pPr>
            <a:lvl2pPr marL="0" indent="228600" algn="ctr" defTabSz="821531">
              <a:spcBef>
                <a:spcPts val="0"/>
              </a:spcBef>
              <a:buSzTx/>
              <a:buNone/>
              <a:defRPr sz="4200"/>
            </a:lvl2pPr>
            <a:lvl3pPr marL="0" indent="457200" algn="ctr" defTabSz="821531">
              <a:spcBef>
                <a:spcPts val="0"/>
              </a:spcBef>
              <a:buSzTx/>
              <a:buNone/>
              <a:defRPr sz="4200"/>
            </a:lvl3pPr>
            <a:lvl4pPr marL="0" indent="685800" algn="ctr" defTabSz="821531">
              <a:spcBef>
                <a:spcPts val="0"/>
              </a:spcBef>
              <a:buSzTx/>
              <a:buNone/>
              <a:defRPr sz="4200"/>
            </a:lvl4pPr>
            <a:lvl5pPr marL="0" indent="914400" algn="ctr" defTabSz="821531">
              <a:spcBef>
                <a:spcPts val="0"/>
              </a:spcBef>
              <a:buSzTx/>
              <a:buNone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11970028" y="11465718"/>
            <a:ext cx="430550" cy="437357"/>
          </a:xfrm>
          <a:prstGeom prst="rect">
            <a:avLst/>
          </a:prstGeom>
        </p:spPr>
        <p:txBody>
          <a:bodyPr lIns="53578" tIns="53578" rIns="53578" bIns="53578"/>
          <a:lstStyle>
            <a:lvl1pPr defTabSz="821531">
              <a:defRPr sz="2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sz="quarter" idx="3"/>
          </p:nvPr>
        </p:nvSpPr>
        <p:spPr>
          <a:xfrm>
            <a:off x="8053089" y="4004964"/>
            <a:ext cx="8277822" cy="5706072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8600"/>
            </a:pPr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053089" y="6978550"/>
            <a:ext cx="8277822" cy="894086"/>
          </a:xfrm>
          <a:prstGeom prst="rect">
            <a:avLst/>
          </a:prstGeom>
        </p:spPr>
        <p:txBody>
          <a:bodyPr lIns="40183" tIns="40183" rIns="40183" bIns="40183" anchor="t"/>
          <a:lstStyle>
            <a:lvl1pPr marL="0" indent="0" algn="ctr" defTabSz="821531">
              <a:spcBef>
                <a:spcPts val="0"/>
              </a:spcBef>
              <a:buSzTx/>
              <a:buNone/>
              <a:defRPr sz="3800">
                <a:solidFill>
                  <a:srgbClr val="000000"/>
                </a:solidFill>
              </a:defRPr>
            </a:lvl1pPr>
            <a:lvl2pPr marL="0" indent="228600" algn="ctr" defTabSz="821531">
              <a:spcBef>
                <a:spcPts val="0"/>
              </a:spcBef>
              <a:buSzTx/>
              <a:buNone/>
              <a:defRPr sz="3800">
                <a:solidFill>
                  <a:srgbClr val="000000"/>
                </a:solidFill>
              </a:defRPr>
            </a:lvl2pPr>
            <a:lvl3pPr marL="0" indent="457200" algn="ctr" defTabSz="821531">
              <a:spcBef>
                <a:spcPts val="0"/>
              </a:spcBef>
              <a:buSzTx/>
              <a:buNone/>
              <a:defRPr sz="3800">
                <a:solidFill>
                  <a:srgbClr val="000000"/>
                </a:solidFill>
              </a:defRPr>
            </a:lvl3pPr>
            <a:lvl4pPr marL="0" indent="685800" algn="ctr" defTabSz="821531">
              <a:spcBef>
                <a:spcPts val="0"/>
              </a:spcBef>
              <a:buSzTx/>
              <a:buNone/>
              <a:defRPr sz="3800">
                <a:solidFill>
                  <a:srgbClr val="000000"/>
                </a:solidFill>
              </a:defRPr>
            </a:lvl4pPr>
            <a:lvl5pPr marL="0" indent="914400" algn="ctr" defTabSz="821531">
              <a:spcBef>
                <a:spcPts val="0"/>
              </a:spcBef>
              <a:buSzTx/>
              <a:buNone/>
              <a:defRPr sz="38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xfrm>
            <a:off x="12013341" y="10318812"/>
            <a:ext cx="347272" cy="359768"/>
          </a:xfrm>
          <a:prstGeom prst="rect">
            <a:avLst/>
          </a:prstGeom>
        </p:spPr>
        <p:txBody>
          <a:bodyPr lIns="40183" tIns="40183" rIns="40183" bIns="40183"/>
          <a:lstStyle>
            <a:lvl1pPr defTabSz="821531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8053089" y="4296295"/>
            <a:ext cx="8277822" cy="2611935"/>
          </a:xfrm>
          <a:prstGeom prst="rect">
            <a:avLst/>
          </a:prstGeom>
        </p:spPr>
        <p:txBody>
          <a:bodyPr lIns="40183" tIns="40183" rIns="40183" bIns="40183" anchor="b"/>
          <a:lstStyle>
            <a:lvl1pPr defTabSz="821531">
              <a:defRPr sz="106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0" name="Shape 130"/>
          <p:cNvSpPr/>
          <p:nvPr/>
        </p:nvSpPr>
        <p:spPr>
          <a:xfrm>
            <a:off x="6593135" y="2927350"/>
            <a:ext cx="1698130" cy="1143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68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pic" idx="13"/>
          </p:nvPr>
        </p:nvSpPr>
        <p:spPr>
          <a:xfrm>
            <a:off x="5333999" y="1714499"/>
            <a:ext cx="13716003" cy="10287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xfrm>
            <a:off x="11970028" y="11465718"/>
            <a:ext cx="430550" cy="437357"/>
          </a:xfrm>
          <a:prstGeom prst="rect">
            <a:avLst/>
          </a:prstGeom>
        </p:spPr>
        <p:txBody>
          <a:bodyPr lIns="53578" tIns="53578" rIns="53578" bIns="53578"/>
          <a:lstStyle>
            <a:lvl1pPr defTabSz="821531">
              <a:defRPr sz="2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9900" y="952500"/>
            <a:ext cx="95250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651000" y="66929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68707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952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ransition spd="med"/>
  <p:hf sldNum="0" hdr="0" ftr="0" dt="0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195000" marR="0" indent="-33020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6830000" marR="0" indent="-33020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7465000" marR="0" indent="-33020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38100000" marR="0" indent="-33020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68933" y="590317"/>
            <a:ext cx="21709575" cy="12535366"/>
            <a:chOff x="815145" y="428061"/>
            <a:chExt cx="21039015" cy="1253536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48" name="Shape 148"/>
            <p:cNvSpPr/>
            <p:nvPr/>
          </p:nvSpPr>
          <p:spPr>
            <a:xfrm>
              <a:off x="11570017" y="6153149"/>
              <a:ext cx="1243966" cy="1409701"/>
            </a:xfrm>
            <a:prstGeom prst="rect">
              <a:avLst/>
            </a:prstGeom>
            <a:grp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/>
                <a:t> 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356741" y="6210747"/>
              <a:ext cx="19497419" cy="1333698"/>
            </a:xfrm>
            <a:prstGeom prst="rect">
              <a:avLst/>
            </a:prstGeom>
            <a:grp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 defTabSz="821531">
                <a:defRPr sz="80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/>
                <a:t>Managing a During a Recession</a:t>
              </a:r>
              <a:endParaRPr dirty="0"/>
            </a:p>
          </p:txBody>
        </p:sp>
        <p:pic>
          <p:nvPicPr>
            <p:cNvPr id="151" name="HiRes12120045by7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15145" y="428061"/>
              <a:ext cx="3083191" cy="4213694"/>
            </a:xfrm>
            <a:prstGeom prst="rect">
              <a:avLst/>
            </a:prstGeom>
            <a:grpFill/>
            <a:ln w="12700">
              <a:miter lim="400000"/>
            </a:ln>
          </p:spPr>
        </p:pic>
        <p:sp>
          <p:nvSpPr>
            <p:cNvPr id="2" name="TextBox 1"/>
            <p:cNvSpPr txBox="1"/>
            <p:nvPr/>
          </p:nvSpPr>
          <p:spPr>
            <a:xfrm>
              <a:off x="2356741" y="11014175"/>
              <a:ext cx="17389355" cy="1949252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 smtClean="0">
                  <a:solidFill>
                    <a:schemeClr val="bg1"/>
                  </a:solidFill>
                </a:rPr>
                <a:t>New Canaan Men’s</a:t>
              </a:r>
              <a:r>
                <a:rPr lang="en-US" sz="4000" dirty="0">
                  <a:solidFill>
                    <a:schemeClr val="bg1"/>
                  </a:solidFill>
                </a:rPr>
                <a:t> </a:t>
              </a:r>
              <a:r>
                <a:rPr lang="en-US" sz="4000" dirty="0" smtClean="0">
                  <a:solidFill>
                    <a:schemeClr val="bg1"/>
                  </a:solidFill>
                </a:rPr>
                <a:t>Club</a:t>
              </a:r>
            </a:p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 smtClean="0">
                  <a:solidFill>
                    <a:schemeClr val="bg1"/>
                  </a:solidFill>
                </a:rPr>
                <a:t>November 6/2017, Lapham House</a:t>
              </a:r>
            </a:p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 smtClean="0">
                  <a:solidFill>
                    <a:schemeClr val="bg1"/>
                  </a:solidFill>
                </a:rPr>
                <a:t>Presentation by: Paul A. </a:t>
              </a:r>
              <a:r>
                <a:rPr lang="en-US" sz="4000" dirty="0" err="1" smtClean="0">
                  <a:solidFill>
                    <a:schemeClr val="bg1"/>
                  </a:solidFill>
                </a:rPr>
                <a:t>Strassmann</a:t>
              </a:r>
              <a:r>
                <a:rPr lang="en-US" sz="4000" dirty="0">
                  <a:solidFill>
                    <a:schemeClr val="bg1"/>
                  </a:solidFill>
                </a:rPr>
                <a:t>,</a:t>
              </a:r>
              <a:r>
                <a:rPr lang="en-US" sz="4000" dirty="0" smtClean="0">
                  <a:solidFill>
                    <a:schemeClr val="bg1"/>
                  </a:solidFill>
                </a:rPr>
                <a:t> Investment Club</a:t>
              </a:r>
              <a:endPara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119014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621982" y="288745"/>
            <a:ext cx="230914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6000" i="1" u="sng" dirty="0" smtClean="0">
                <a:solidFill>
                  <a:srgbClr val="FF0000"/>
                </a:solidFill>
              </a:rPr>
              <a:t> </a:t>
            </a:r>
            <a:endParaRPr lang="en-US" sz="6000" i="1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840" y="4498380"/>
            <a:ext cx="23865840" cy="47192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857250" indent="-857250" algn="l">
              <a:buFont typeface="Arial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Annual returns of Wilshire 5000 Full Cap prices have declined.</a:t>
            </a:r>
          </a:p>
          <a:p>
            <a:pPr marL="857250" indent="-857250" algn="l">
              <a:buFont typeface="Arial" charset="0"/>
              <a:buChar char="•"/>
            </a:pPr>
            <a:endParaRPr lang="en-US" sz="6000" dirty="0">
              <a:solidFill>
                <a:schemeClr val="bg1"/>
              </a:solidFill>
            </a:endParaRPr>
          </a:p>
          <a:p>
            <a:pPr marL="857250" indent="-857250" algn="l">
              <a:buFont typeface="Arial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The US stock market valuations are now in an overall down cycle.</a:t>
            </a:r>
          </a:p>
          <a:p>
            <a:pPr marL="857250" indent="-857250" algn="l">
              <a:buFont typeface="Arial" charset="0"/>
              <a:buChar char="•"/>
            </a:pPr>
            <a:endParaRPr lang="en-US" sz="6000" dirty="0">
              <a:solidFill>
                <a:schemeClr val="bg1"/>
              </a:solidFill>
            </a:endParaRPr>
          </a:p>
          <a:p>
            <a:pPr marL="857250" indent="-857250" algn="l">
              <a:buFont typeface="Arial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Future </a:t>
            </a:r>
            <a:r>
              <a:rPr lang="en-US" sz="6000" dirty="0" smtClean="0">
                <a:solidFill>
                  <a:schemeClr val="bg1"/>
                </a:solidFill>
              </a:rPr>
              <a:t>market valuations </a:t>
            </a:r>
            <a:r>
              <a:rPr lang="en-US" sz="6000" dirty="0" smtClean="0">
                <a:solidFill>
                  <a:schemeClr val="bg1"/>
                </a:solidFill>
              </a:rPr>
              <a:t>do not look promising.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0259" y="791446"/>
            <a:ext cx="15577982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i="1" u="sng" dirty="0" smtClean="0">
                <a:solidFill>
                  <a:srgbClr val="FF1B0F"/>
                </a:solidFill>
              </a:rPr>
              <a:t>Investors Should not Anticipate Past Returns </a:t>
            </a:r>
            <a:endParaRPr kumimoji="0" lang="en-US" sz="6000" b="0" i="1" u="sng" strike="noStrike" cap="none" spc="0" normalizeH="0" baseline="0" dirty="0">
              <a:ln>
                <a:noFill/>
              </a:ln>
              <a:solidFill>
                <a:srgbClr val="FF1B0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483414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5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436456" y="1639668"/>
            <a:ext cx="209407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6000" i="1" u="sng" dirty="0" smtClean="0">
                <a:solidFill>
                  <a:srgbClr val="FF0000"/>
                </a:solidFill>
              </a:rPr>
              <a:t>Added Political Risks to Recession Prospects</a:t>
            </a:r>
            <a:endParaRPr lang="en-US" sz="6000" i="1" u="sng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456" y="3482716"/>
            <a:ext cx="23317200" cy="675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857250" lvl="0" indent="-857250" algn="l" defTabSz="914400" hangingPunct="1">
              <a:buFont typeface="Arial" charset="0"/>
              <a:buChar char="•"/>
              <a:defRPr/>
            </a:pPr>
            <a:endParaRPr lang="en-US" sz="5400" dirty="0" smtClean="0">
              <a:solidFill>
                <a:schemeClr val="bg1"/>
              </a:solidFill>
            </a:endParaRP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endParaRPr lang="en-US" sz="5400" dirty="0">
              <a:solidFill>
                <a:schemeClr val="bg1"/>
              </a:solidFill>
            </a:endParaRP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r>
              <a:rPr lang="en-US" sz="5400" dirty="0" smtClean="0">
                <a:solidFill>
                  <a:schemeClr val="bg1"/>
                </a:solidFill>
              </a:rPr>
              <a:t>Rapid rise in US debt.</a:t>
            </a: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endParaRPr lang="en-US" sz="5400" dirty="0" smtClean="0">
              <a:solidFill>
                <a:schemeClr val="bg1"/>
              </a:solidFill>
            </a:endParaRP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r>
              <a:rPr lang="en-US" sz="5400" dirty="0" smtClean="0">
                <a:solidFill>
                  <a:schemeClr val="bg1"/>
                </a:solidFill>
              </a:rPr>
              <a:t>Petro dollars now shifting to gold-based China currency. </a:t>
            </a: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endParaRPr lang="en-US" sz="5400" dirty="0" smtClean="0">
              <a:solidFill>
                <a:schemeClr val="bg1"/>
              </a:solidFill>
            </a:endParaRP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r>
              <a:rPr lang="en-US" sz="5400" dirty="0" smtClean="0">
                <a:solidFill>
                  <a:schemeClr val="bg1"/>
                </a:solidFill>
              </a:rPr>
              <a:t>Cancellation of </a:t>
            </a:r>
            <a:r>
              <a:rPr lang="en-US" sz="5400" smtClean="0">
                <a:solidFill>
                  <a:schemeClr val="bg1"/>
                </a:solidFill>
              </a:rPr>
              <a:t>international treaties.</a:t>
            </a:r>
            <a:endParaRPr lang="en-US" sz="5400" dirty="0" smtClean="0">
              <a:solidFill>
                <a:schemeClr val="bg1"/>
              </a:solidFill>
            </a:endParaRP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9941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109" y="1963271"/>
            <a:ext cx="13593382" cy="1137621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22930" y="520666"/>
            <a:ext cx="709008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1" u="sng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History</a:t>
            </a:r>
            <a:r>
              <a:rPr kumimoji="0" lang="en-US" sz="4800" b="0" i="1" u="sng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of 12 Recessions</a:t>
            </a:r>
            <a:r>
              <a:rPr kumimoji="0" lang="en-US" sz="4800" b="0" i="1" u="sng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endParaRPr kumimoji="0" lang="en-US" sz="4800" b="0" i="1" u="sng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943268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94" y="430305"/>
            <a:ext cx="21862377" cy="1220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0863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6493" y="6992470"/>
            <a:ext cx="2311530" cy="1426031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6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56%</a:t>
            </a:r>
            <a:endParaRPr kumimoji="0" lang="en-US" sz="8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16106" y="264996"/>
            <a:ext cx="14896882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1" u="sng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What a Recession Can Do to</a:t>
            </a:r>
            <a:r>
              <a:rPr kumimoji="0" lang="en-US" sz="6000" b="0" i="1" u="sng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S&amp;P 500</a:t>
            </a:r>
            <a:endParaRPr kumimoji="0" lang="en-US" sz="6000" b="0" i="1" u="sng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05" y="1559859"/>
            <a:ext cx="18124267" cy="1056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0877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362" y="1990164"/>
            <a:ext cx="20323310" cy="10757647"/>
          </a:xfrm>
          <a:prstGeom prst="rect">
            <a:avLst/>
          </a:prstGeom>
        </p:spPr>
      </p:pic>
      <p:sp>
        <p:nvSpPr>
          <p:cNvPr id="8" name="Up-Down Arrow 7"/>
          <p:cNvSpPr/>
          <p:nvPr/>
        </p:nvSpPr>
        <p:spPr>
          <a:xfrm>
            <a:off x="8767482" y="2823882"/>
            <a:ext cx="1129553" cy="8390965"/>
          </a:xfrm>
          <a:prstGeom prst="upDown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6493" y="6992470"/>
            <a:ext cx="2311530" cy="1426031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6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56%</a:t>
            </a:r>
            <a:endParaRPr kumimoji="0" lang="en-US" sz="8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16106" y="264996"/>
            <a:ext cx="14896882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1" u="sng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What a Recession Can Do to</a:t>
            </a:r>
            <a:r>
              <a:rPr kumimoji="0" lang="en-US" sz="6000" b="0" i="1" u="sng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S&amp;P 500</a:t>
            </a:r>
            <a:endParaRPr kumimoji="0" lang="en-US" sz="6000" b="0" i="1" u="sng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6864850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16106" y="264996"/>
            <a:ext cx="14896882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i="1" u="sng" dirty="0" smtClean="0">
                <a:solidFill>
                  <a:srgbClr val="FF0000"/>
                </a:solidFill>
              </a:rPr>
              <a:t>Expected Recession</a:t>
            </a:r>
            <a:endParaRPr kumimoji="0" lang="en-US" sz="6000" b="0" i="1" u="sng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1048871" y="3817098"/>
            <a:ext cx="19928541" cy="6565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857250" marR="0" indent="-8572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6000" dirty="0" smtClean="0">
                <a:solidFill>
                  <a:schemeClr val="bg1"/>
                </a:solidFill>
              </a:rPr>
              <a:t>Current market recovery over 110 months.</a:t>
            </a:r>
          </a:p>
          <a:p>
            <a:pPr marL="857250" marR="0" indent="-8572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6000" dirty="0">
              <a:solidFill>
                <a:schemeClr val="bg1"/>
              </a:solidFill>
            </a:endParaRPr>
          </a:p>
          <a:p>
            <a:pPr marL="857250" marR="0" indent="-8572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6000" dirty="0" smtClean="0">
                <a:solidFill>
                  <a:schemeClr val="bg1"/>
                </a:solidFill>
              </a:rPr>
              <a:t>Market recovery reached that much twice in 70 years. </a:t>
            </a:r>
          </a:p>
          <a:p>
            <a:pPr marL="857250" marR="0" indent="-8572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6000" dirty="0">
              <a:solidFill>
                <a:schemeClr val="bg1"/>
              </a:solidFill>
            </a:endParaRPr>
          </a:p>
          <a:p>
            <a:pPr marL="857250" marR="0" indent="-8572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6000" dirty="0" smtClean="0">
                <a:solidFill>
                  <a:schemeClr val="bg1"/>
                </a:solidFill>
              </a:rPr>
              <a:t>Recession may last  more than 12 months.</a:t>
            </a:r>
          </a:p>
          <a:p>
            <a:pPr marL="857250" marR="0" indent="-8572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6000" dirty="0">
              <a:solidFill>
                <a:schemeClr val="bg1"/>
              </a:solidFill>
            </a:endParaRPr>
          </a:p>
          <a:p>
            <a:pPr marL="857250" marR="0" indent="-8572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6000" dirty="0" smtClean="0">
                <a:solidFill>
                  <a:schemeClr val="bg1"/>
                </a:solidFill>
              </a:rPr>
              <a:t>Plunge in next recession may be very large. 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6521962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2929" y="520666"/>
            <a:ext cx="1519271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i="1" u="sng" dirty="0">
                <a:solidFill>
                  <a:srgbClr val="FF0000"/>
                </a:solidFill>
              </a:rPr>
              <a:t>Corporate Profit Margins Are </a:t>
            </a:r>
            <a:r>
              <a:rPr lang="en-US" sz="4800" i="1" u="sng" dirty="0" smtClean="0">
                <a:solidFill>
                  <a:srgbClr val="FF0000"/>
                </a:solidFill>
              </a:rPr>
              <a:t>Recession Indicators</a:t>
            </a:r>
            <a:endParaRPr lang="en-US" sz="4800" i="1" u="sng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32" y="1896135"/>
            <a:ext cx="13623230" cy="106871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232" y="2048535"/>
            <a:ext cx="13623230" cy="106871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68610" y="12888097"/>
            <a:ext cx="954383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50800" tIns="50800" rIns="50800" bIns="50800" spcCol="38100" anchor="ctr">
            <a:spAutoFit/>
          </a:bodyPr>
          <a:lstStyle/>
          <a:p>
            <a:pPr algn="l">
              <a:defRPr/>
            </a:pPr>
            <a:r>
              <a:rPr lang="en-US" sz="2400" dirty="0">
                <a:solidFill>
                  <a:schemeClr val="bg1"/>
                </a:solidFill>
              </a:rPr>
              <a:t>http://</a:t>
            </a:r>
            <a:r>
              <a:rPr lang="en-US" sz="2400" dirty="0" err="1">
                <a:solidFill>
                  <a:schemeClr val="bg1"/>
                </a:solidFill>
              </a:rPr>
              <a:t>www.multpl.com</a:t>
            </a:r>
            <a:r>
              <a:rPr lang="en-US" sz="2400" dirty="0">
                <a:solidFill>
                  <a:schemeClr val="bg1"/>
                </a:solidFill>
              </a:rPr>
              <a:t>/s-p-500-earnings-yield/table/by-year</a:t>
            </a:r>
          </a:p>
        </p:txBody>
      </p:sp>
    </p:spTree>
    <p:extLst>
      <p:ext uri="{BB962C8B-B14F-4D97-AF65-F5344CB8AC3E}">
        <p14:creationId xmlns:p14="http://schemas.microsoft.com/office/powerpoint/2010/main" val="54058982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5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436456" y="1639668"/>
            <a:ext cx="209407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6000" i="1" u="sng" dirty="0" smtClean="0">
                <a:solidFill>
                  <a:srgbClr val="FF0000"/>
                </a:solidFill>
              </a:rPr>
              <a:t>Why are Corporate Profit Margins Recession Indicators? </a:t>
            </a:r>
            <a:endParaRPr lang="en-US" sz="6000" i="1" u="sng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456" y="3482716"/>
            <a:ext cx="23317200" cy="675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857250" lvl="0" indent="-857250" algn="l" defTabSz="914400" hangingPunct="1">
              <a:buFont typeface="Arial" charset="0"/>
              <a:buChar char="•"/>
              <a:defRPr/>
            </a:pPr>
            <a:endParaRPr lang="en-US" sz="5400" dirty="0" smtClean="0">
              <a:solidFill>
                <a:schemeClr val="bg1"/>
              </a:solidFill>
            </a:endParaRP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endParaRPr lang="en-US" sz="5400" dirty="0">
              <a:solidFill>
                <a:schemeClr val="bg1"/>
              </a:solidFill>
            </a:endParaRP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r>
              <a:rPr lang="en-US" sz="5400" dirty="0" smtClean="0">
                <a:solidFill>
                  <a:schemeClr val="bg1"/>
                </a:solidFill>
              </a:rPr>
              <a:t>Earnings/Investments are the drivers of the stock market.</a:t>
            </a: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endParaRPr lang="en-US" sz="5400" dirty="0" smtClean="0">
              <a:solidFill>
                <a:schemeClr val="bg1"/>
              </a:solidFill>
            </a:endParaRP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r>
              <a:rPr lang="en-US" sz="5400" dirty="0" smtClean="0">
                <a:solidFill>
                  <a:schemeClr val="bg1"/>
                </a:solidFill>
              </a:rPr>
              <a:t>When corporate profit margins decline to about 5% a recession occurs. </a:t>
            </a: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endParaRPr lang="en-US" sz="5400" dirty="0" smtClean="0">
              <a:solidFill>
                <a:schemeClr val="bg1"/>
              </a:solidFill>
            </a:endParaRP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r>
              <a:rPr lang="en-US" sz="5400" dirty="0" smtClean="0">
                <a:solidFill>
                  <a:schemeClr val="bg1"/>
                </a:solidFill>
              </a:rPr>
              <a:t>Afterwards the Federal Reserve restores recessions to a prior peak.</a:t>
            </a:r>
          </a:p>
          <a:p>
            <a:pPr marL="857250" lvl="0" indent="-857250" algn="l" defTabSz="914400" hangingPunct="1">
              <a:buFont typeface="Arial" charset="0"/>
              <a:buChar char="•"/>
              <a:defRPr/>
            </a:pP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78202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2898" y="629427"/>
            <a:ext cx="18187671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50800" tIns="50800" rIns="50800" bIns="50800" spcCol="38100" anchor="ctr">
            <a:spAutoFit/>
          </a:bodyPr>
          <a:lstStyle/>
          <a:p>
            <a:pPr algn="l">
              <a:defRPr/>
            </a:pPr>
            <a:r>
              <a:rPr lang="en-US" sz="6000" i="1" u="sng" dirty="0" smtClean="0">
                <a:solidFill>
                  <a:srgbClr val="FF0000"/>
                </a:solidFill>
              </a:rPr>
              <a:t>Profit Returns from Investments in US Have Declined</a:t>
            </a:r>
            <a:endParaRPr lang="en-US" sz="6000" i="1" u="sng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0" y="1852384"/>
            <a:ext cx="18958560" cy="114209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0431" y="13113981"/>
            <a:ext cx="631743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</a:rPr>
              <a:t>From </a:t>
            </a:r>
            <a:r>
              <a:rPr lang="en-US" sz="2800" dirty="0" err="1" smtClean="0">
                <a:solidFill>
                  <a:schemeClr val="bg1"/>
                </a:solidFill>
              </a:rPr>
              <a:t>C.Tiani</a:t>
            </a:r>
            <a:r>
              <a:rPr lang="en-US" sz="2800" dirty="0" smtClean="0">
                <a:solidFill>
                  <a:schemeClr val="bg1"/>
                </a:solidFill>
              </a:rPr>
              <a:t>, Invest Like a Guru, Wiley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2638700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Custom 2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DAD319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6583</TotalTime>
  <Words>229</Words>
  <Application>Microsoft Macintosh PowerPoint</Application>
  <PresentationFormat>Custom</PresentationFormat>
  <Paragraphs>57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Helvetica</vt:lpstr>
      <vt:lpstr>Helvetica Light</vt:lpstr>
      <vt:lpstr>Lucida Grande</vt:lpstr>
      <vt:lpstr>Arial</vt:lpstr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358</cp:revision>
  <cp:lastPrinted>2017-05-31T12:33:21Z</cp:lastPrinted>
  <dcterms:modified xsi:type="dcterms:W3CDTF">2017-11-05T21:35:42Z</dcterms:modified>
  <cp:category/>
</cp:coreProperties>
</file>