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25" r:id="rId3"/>
    <p:sldId id="426" r:id="rId4"/>
    <p:sldId id="427" r:id="rId5"/>
    <p:sldId id="417" r:id="rId6"/>
    <p:sldId id="420" r:id="rId7"/>
    <p:sldId id="428" r:id="rId8"/>
    <p:sldId id="394" r:id="rId9"/>
    <p:sldId id="430" r:id="rId10"/>
    <p:sldId id="421" r:id="rId11"/>
    <p:sldId id="432" r:id="rId12"/>
    <p:sldId id="433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296" userDrawn="1">
          <p15:clr>
            <a:srgbClr val="A4A3A4"/>
          </p15:clr>
        </p15:guide>
        <p15:guide id="2" pos="7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7"/>
    <p:restoredTop sz="95853"/>
  </p:normalViewPr>
  <p:slideViewPr>
    <p:cSldViewPr snapToGrid="0" snapToObjects="1" showGuides="1">
      <p:cViewPr>
        <p:scale>
          <a:sx n="41" d="100"/>
          <a:sy n="41" d="100"/>
        </p:scale>
        <p:origin x="1760" y="744"/>
      </p:cViewPr>
      <p:guideLst>
        <p:guide orient="horz" pos="4296"/>
        <p:guide pos="7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9" d="100"/>
        <a:sy n="2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11230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673453" y="3442394"/>
            <a:ext cx="11037095" cy="3482579"/>
          </a:xfrm>
          <a:prstGeom prst="rect">
            <a:avLst/>
          </a:prstGeom>
        </p:spPr>
        <p:txBody>
          <a:bodyPr lIns="53578" tIns="53578" rIns="53578" bIns="53578" anchor="b"/>
          <a:lstStyle>
            <a:lvl1pPr defTabSz="821531"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6673453" y="7018734"/>
            <a:ext cx="11037095" cy="1192114"/>
          </a:xfrm>
          <a:prstGeom prst="rect">
            <a:avLst/>
          </a:prstGeom>
        </p:spPr>
        <p:txBody>
          <a:bodyPr lIns="53578" tIns="53578" rIns="53578" bIns="53578" anchor="t"/>
          <a:lstStyle>
            <a:lvl1pPr marL="0" indent="0" algn="ctr" defTabSz="821531">
              <a:spcBef>
                <a:spcPts val="0"/>
              </a:spcBef>
              <a:buSzTx/>
              <a:buNone/>
              <a:defRPr sz="4200"/>
            </a:lvl1pPr>
            <a:lvl2pPr marL="0" indent="228600" algn="ctr" defTabSz="821531">
              <a:spcBef>
                <a:spcPts val="0"/>
              </a:spcBef>
              <a:buSzTx/>
              <a:buNone/>
              <a:defRPr sz="4200"/>
            </a:lvl2pPr>
            <a:lvl3pPr marL="0" indent="457200" algn="ctr" defTabSz="821531">
              <a:spcBef>
                <a:spcPts val="0"/>
              </a:spcBef>
              <a:buSzTx/>
              <a:buNone/>
              <a:defRPr sz="4200"/>
            </a:lvl3pPr>
            <a:lvl4pPr marL="0" indent="685800" algn="ctr" defTabSz="821531">
              <a:spcBef>
                <a:spcPts val="0"/>
              </a:spcBef>
              <a:buSzTx/>
              <a:buNone/>
              <a:defRPr sz="4200"/>
            </a:lvl4pPr>
            <a:lvl5pPr marL="0" indent="914400" algn="ctr" defTabSz="821531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70028" y="11465718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 defTabSz="821531">
              <a:defRPr sz="2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sz="quarter" idx="3"/>
          </p:nvPr>
        </p:nvSpPr>
        <p:spPr>
          <a:xfrm>
            <a:off x="8053089" y="4004964"/>
            <a:ext cx="8277822" cy="570607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600"/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053089" y="6978550"/>
            <a:ext cx="8277822" cy="894086"/>
          </a:xfrm>
          <a:prstGeom prst="rect">
            <a:avLst/>
          </a:prstGeom>
        </p:spPr>
        <p:txBody>
          <a:bodyPr lIns="40183" tIns="40183" rIns="40183" bIns="40183" anchor="t"/>
          <a:lstStyle>
            <a:lvl1pPr marL="0" indent="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1pPr>
            <a:lvl2pPr marL="0" indent="2286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2pPr>
            <a:lvl3pPr marL="0" indent="4572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3pPr>
            <a:lvl4pPr marL="0" indent="6858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4pPr>
            <a:lvl5pPr marL="0" indent="914400" algn="ctr" defTabSz="821531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2013341" y="10318812"/>
            <a:ext cx="347272" cy="359768"/>
          </a:xfrm>
          <a:prstGeom prst="rect">
            <a:avLst/>
          </a:prstGeom>
        </p:spPr>
        <p:txBody>
          <a:bodyPr lIns="40183" tIns="40183" rIns="40183" bIns="40183"/>
          <a:lstStyle>
            <a:lvl1pPr defTabSz="821531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8053089" y="4296295"/>
            <a:ext cx="8277822" cy="2611935"/>
          </a:xfrm>
          <a:prstGeom prst="rect">
            <a:avLst/>
          </a:prstGeom>
        </p:spPr>
        <p:txBody>
          <a:bodyPr lIns="40183" tIns="40183" rIns="40183" bIns="40183" anchor="b"/>
          <a:lstStyle>
            <a:lvl1pPr defTabSz="821531">
              <a:defRPr sz="106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0" name="Shape 130"/>
          <p:cNvSpPr/>
          <p:nvPr/>
        </p:nvSpPr>
        <p:spPr>
          <a:xfrm>
            <a:off x="6593135" y="2927350"/>
            <a:ext cx="1698130" cy="1143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6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pic" idx="13"/>
          </p:nvPr>
        </p:nvSpPr>
        <p:spPr>
          <a:xfrm>
            <a:off x="5333999" y="1714499"/>
            <a:ext cx="13716003" cy="10287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11970028" y="11465718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 defTabSz="821531">
              <a:defRPr sz="2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hf sldNum="0"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195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6830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7465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38100000" marR="0" indent="-33020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149" name="Shape 149"/>
          <p:cNvSpPr/>
          <p:nvPr/>
        </p:nvSpPr>
        <p:spPr>
          <a:xfrm>
            <a:off x="2356741" y="6210747"/>
            <a:ext cx="19497419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1531">
              <a:defRPr sz="8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Wealth and Income Inequality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356741" y="11321952"/>
            <a:ext cx="1738935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dirty="0" smtClean="0">
              <a:solidFill>
                <a:schemeClr val="bg1"/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solidFill>
                  <a:schemeClr val="bg1"/>
                </a:solidFill>
              </a:rPr>
              <a:t>Paul A. </a:t>
            </a:r>
            <a:r>
              <a:rPr lang="en-US" sz="4000" dirty="0" err="1" smtClean="0">
                <a:solidFill>
                  <a:schemeClr val="bg1"/>
                </a:solidFill>
              </a:rPr>
              <a:t>Strassmann</a:t>
            </a:r>
            <a:r>
              <a:rPr lang="en-US" sz="4000" dirty="0" smtClean="0">
                <a:solidFill>
                  <a:schemeClr val="bg1"/>
                </a:solidFill>
              </a:rPr>
              <a:t>, December 9, 2017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8" y="469314"/>
            <a:ext cx="3294185" cy="3563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07416" y="-4102601"/>
            <a:ext cx="102657" cy="14260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1536" y="1971576"/>
            <a:ext cx="20280923" cy="11182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1% of US population holds </a:t>
            </a:r>
            <a:r>
              <a:rPr lang="en-US" sz="6000" dirty="0" smtClean="0">
                <a:solidFill>
                  <a:schemeClr val="bg1"/>
                </a:solidFill>
              </a:rPr>
              <a:t>&gt;35.5</a:t>
            </a:r>
            <a:r>
              <a:rPr lang="en-US" sz="6000" dirty="0" smtClean="0">
                <a:solidFill>
                  <a:schemeClr val="bg1"/>
                </a:solidFill>
              </a:rPr>
              <a:t>% of total wealth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2% of US population holds </a:t>
            </a:r>
            <a:r>
              <a:rPr lang="en-US" sz="6000" dirty="0" smtClean="0">
                <a:solidFill>
                  <a:schemeClr val="bg1"/>
                </a:solidFill>
              </a:rPr>
              <a:t>&gt;46.4</a:t>
            </a:r>
            <a:r>
              <a:rPr lang="en-US" sz="6000" dirty="0" smtClean="0">
                <a:solidFill>
                  <a:schemeClr val="bg1"/>
                </a:solidFill>
              </a:rPr>
              <a:t>% of total wealth </a:t>
            </a:r>
            <a:br>
              <a:rPr lang="en-US" sz="6000" dirty="0" smtClean="0">
                <a:solidFill>
                  <a:schemeClr val="bg1"/>
                </a:solidFill>
              </a:rPr>
            </a:br>
            <a:endParaRPr lang="en-US" sz="6000" dirty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5% of US population holds </a:t>
            </a:r>
            <a:r>
              <a:rPr lang="en-US" sz="6000" dirty="0" smtClean="0">
                <a:solidFill>
                  <a:schemeClr val="bg1"/>
                </a:solidFill>
              </a:rPr>
              <a:t>&gt;63</a:t>
            </a:r>
            <a:r>
              <a:rPr lang="en-US" sz="6000" dirty="0" smtClean="0">
                <a:solidFill>
                  <a:schemeClr val="bg1"/>
                </a:solidFill>
              </a:rPr>
              <a:t>% of total wealth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10% of US population holds </a:t>
            </a:r>
            <a:r>
              <a:rPr lang="en-US" sz="6000" dirty="0" smtClean="0">
                <a:solidFill>
                  <a:schemeClr val="bg1"/>
                </a:solidFill>
              </a:rPr>
              <a:t>&lt;75</a:t>
            </a:r>
            <a:r>
              <a:rPr lang="en-US" sz="6000" dirty="0" smtClean="0">
                <a:solidFill>
                  <a:schemeClr val="bg1"/>
                </a:solidFill>
              </a:rPr>
              <a:t>% of total wealth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20% of US population holds </a:t>
            </a:r>
            <a:r>
              <a:rPr lang="en-US" sz="6000" dirty="0" smtClean="0">
                <a:solidFill>
                  <a:schemeClr val="bg1"/>
                </a:solidFill>
              </a:rPr>
              <a:t>&lt;87</a:t>
            </a:r>
            <a:r>
              <a:rPr lang="en-US" sz="6000" dirty="0" smtClean="0">
                <a:solidFill>
                  <a:schemeClr val="bg1"/>
                </a:solidFill>
              </a:rPr>
              <a:t>% of total wealth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25% of US population holds </a:t>
            </a:r>
            <a:r>
              <a:rPr lang="en-US" sz="6000" dirty="0" smtClean="0">
                <a:solidFill>
                  <a:schemeClr val="bg1"/>
                </a:solidFill>
              </a:rPr>
              <a:t>&lt;91</a:t>
            </a:r>
            <a:r>
              <a:rPr lang="en-US" sz="6000" dirty="0" smtClean="0">
                <a:solidFill>
                  <a:schemeClr val="bg1"/>
                </a:solidFill>
              </a:rPr>
              <a:t>% of total wealth 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7464" y="545027"/>
            <a:ext cx="1960906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i="1" u="sng" dirty="0" smtClean="0">
                <a:solidFill>
                  <a:srgbClr val="FF1B0F"/>
                </a:solidFill>
              </a:rPr>
              <a:t>Inequality in US Wealth</a:t>
            </a:r>
            <a:endParaRPr kumimoji="0" lang="en-US" sz="54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32710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9555" y="3491757"/>
            <a:ext cx="20280923" cy="7489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Adult wealth doubled from 2002 to 2016.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2008 to 2016 average adult wealth increased by </a:t>
            </a:r>
            <a:r>
              <a:rPr lang="en-US" sz="6000" dirty="0" smtClean="0">
                <a:solidFill>
                  <a:schemeClr val="bg1"/>
                </a:solidFill>
              </a:rPr>
              <a:t>&gt;56</a:t>
            </a:r>
            <a:r>
              <a:rPr lang="en-US" sz="6000" dirty="0" smtClean="0">
                <a:solidFill>
                  <a:schemeClr val="bg1"/>
                </a:solidFill>
              </a:rPr>
              <a:t>%. </a:t>
            </a:r>
            <a:br>
              <a:rPr lang="en-US" sz="6000" dirty="0" smtClean="0">
                <a:solidFill>
                  <a:schemeClr val="bg1"/>
                </a:solidFill>
              </a:rPr>
            </a:br>
            <a:endParaRPr lang="en-US" sz="6000" dirty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The 2006 recession lowered adult wealth by </a:t>
            </a:r>
            <a:r>
              <a:rPr lang="en-US" sz="6000" dirty="0" smtClean="0">
                <a:solidFill>
                  <a:schemeClr val="bg1"/>
                </a:solidFill>
              </a:rPr>
              <a:t>&gt;17</a:t>
            </a:r>
            <a:r>
              <a:rPr lang="en-US" sz="6000" dirty="0" smtClean="0">
                <a:solidFill>
                  <a:schemeClr val="bg1"/>
                </a:solidFill>
              </a:rPr>
              <a:t>%.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The rise in average adult wealth hides rising inequality. 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8062" y="1490958"/>
            <a:ext cx="1507587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i="1" u="sng" dirty="0" smtClean="0">
                <a:solidFill>
                  <a:srgbClr val="FF1B0F"/>
                </a:solidFill>
              </a:rPr>
              <a:t>Recent Trends in US Wealth</a:t>
            </a:r>
            <a:endParaRPr kumimoji="0" lang="en-US" sz="54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55798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5931" y="3491757"/>
            <a:ext cx="22796938" cy="7489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143000" indent="-1143000" algn="l">
              <a:buFont typeface="Arial" charset="0"/>
              <a:buChar char="•"/>
            </a:pPr>
            <a:r>
              <a:rPr lang="en-US" sz="6000" dirty="0" smtClean="0">
                <a:solidFill>
                  <a:schemeClr val="bg1"/>
                </a:solidFill>
              </a:rPr>
              <a:t>Average </a:t>
            </a:r>
            <a:r>
              <a:rPr lang="en-US" sz="6000" dirty="0" smtClean="0">
                <a:solidFill>
                  <a:schemeClr val="bg1"/>
                </a:solidFill>
              </a:rPr>
              <a:t>New Canaan household has net </a:t>
            </a:r>
            <a:r>
              <a:rPr lang="en-US" sz="6000" dirty="0" smtClean="0">
                <a:solidFill>
                  <a:schemeClr val="bg1"/>
                </a:solidFill>
              </a:rPr>
              <a:t>worth is $1.4 million*.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New Canaan households </a:t>
            </a:r>
            <a:r>
              <a:rPr lang="en-US" sz="6000" dirty="0" smtClean="0">
                <a:solidFill>
                  <a:schemeClr val="bg1"/>
                </a:solidFill>
              </a:rPr>
              <a:t>rank </a:t>
            </a:r>
            <a:r>
              <a:rPr lang="en-US" sz="6000" dirty="0" smtClean="0">
                <a:solidFill>
                  <a:schemeClr val="bg1"/>
                </a:solidFill>
              </a:rPr>
              <a:t>in </a:t>
            </a:r>
            <a:r>
              <a:rPr lang="en-US" sz="6000" dirty="0" smtClean="0">
                <a:solidFill>
                  <a:schemeClr val="bg1"/>
                </a:solidFill>
              </a:rPr>
              <a:t>&lt;</a:t>
            </a:r>
            <a:r>
              <a:rPr lang="en-US" sz="6000" dirty="0" smtClean="0">
                <a:solidFill>
                  <a:schemeClr val="bg1"/>
                </a:solidFill>
              </a:rPr>
              <a:t>0.7</a:t>
            </a:r>
            <a:r>
              <a:rPr lang="en-US" sz="6000" dirty="0" smtClean="0">
                <a:solidFill>
                  <a:schemeClr val="bg1"/>
                </a:solidFill>
              </a:rPr>
              <a:t>% of global wealth. </a:t>
            </a:r>
            <a:br>
              <a:rPr lang="en-US" sz="6000" dirty="0" smtClean="0">
                <a:solidFill>
                  <a:schemeClr val="bg1"/>
                </a:solidFill>
              </a:rPr>
            </a:br>
            <a:endParaRPr lang="en-US" sz="6000" dirty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New Canaan households rank in </a:t>
            </a:r>
            <a:r>
              <a:rPr lang="en-US" sz="6000" dirty="0" smtClean="0">
                <a:solidFill>
                  <a:schemeClr val="bg1"/>
                </a:solidFill>
              </a:rPr>
              <a:t>&lt;</a:t>
            </a:r>
            <a:r>
              <a:rPr lang="en-US" sz="6000" dirty="0" smtClean="0">
                <a:solidFill>
                  <a:schemeClr val="bg1"/>
                </a:solidFill>
              </a:rPr>
              <a:t>2</a:t>
            </a:r>
            <a:r>
              <a:rPr lang="en-US" sz="6000" dirty="0" smtClean="0">
                <a:solidFill>
                  <a:schemeClr val="bg1"/>
                </a:solidFill>
              </a:rPr>
              <a:t>% of US wealth.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>
                <a:solidFill>
                  <a:schemeClr val="bg1"/>
                </a:solidFill>
              </a:rPr>
              <a:t>R</a:t>
            </a:r>
            <a:r>
              <a:rPr lang="en-US" sz="6000" dirty="0" smtClean="0">
                <a:solidFill>
                  <a:schemeClr val="bg1"/>
                </a:solidFill>
              </a:rPr>
              <a:t>anking does not reflect high </a:t>
            </a:r>
            <a:r>
              <a:rPr lang="en-US" sz="6000" smtClean="0">
                <a:solidFill>
                  <a:schemeClr val="bg1"/>
                </a:solidFill>
              </a:rPr>
              <a:t>inequality within New Canaan. </a:t>
            </a:r>
            <a:endParaRPr lang="en-US" sz="6000" dirty="0" smtClean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8062" y="1490958"/>
            <a:ext cx="1507587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i="1" u="sng" dirty="0" smtClean="0">
                <a:solidFill>
                  <a:srgbClr val="FF1B0F"/>
                </a:solidFill>
              </a:rPr>
              <a:t>About </a:t>
            </a:r>
            <a:r>
              <a:rPr lang="en-US" sz="5400" i="1" u="sng" dirty="0" smtClean="0">
                <a:solidFill>
                  <a:srgbClr val="FF1B0F"/>
                </a:solidFill>
              </a:rPr>
              <a:t>New Canaan</a:t>
            </a:r>
            <a:endParaRPr kumimoji="0" lang="en-US" sz="54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4050" y="12391464"/>
            <a:ext cx="1819408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* https</a:t>
            </a:r>
            <a:r>
              <a:rPr lang="en-US" sz="2000" dirty="0">
                <a:solidFill>
                  <a:schemeClr val="bg1"/>
                </a:solidFill>
              </a:rPr>
              <a:t>://</a:t>
            </a:r>
            <a:r>
              <a:rPr lang="en-US" sz="2000" dirty="0" err="1">
                <a:solidFill>
                  <a:schemeClr val="bg1"/>
                </a:solidFill>
              </a:rPr>
              <a:t>www.google.com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search?q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new+canaan+median+income&amp;sa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X&amp;ved</a:t>
            </a:r>
            <a:r>
              <a:rPr lang="en-US" sz="2000" dirty="0">
                <a:solidFill>
                  <a:schemeClr val="bg1"/>
                </a:solidFill>
              </a:rPr>
              <a:t>=0ahUKEwia88-Tn_7XAhWDMSYKHX_yClMQ1QIIsgEoAg&amp;biw=1131&amp;bih=670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5990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0622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Global Wealth Pyramid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1" y="1549838"/>
            <a:ext cx="22481984" cy="118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292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4472" y="3075285"/>
            <a:ext cx="21479022" cy="7489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0.7% of global adults own 45.9% of global wealth.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0.7% of adults have wealth </a:t>
            </a:r>
            <a:r>
              <a:rPr lang="en-US" sz="6000" dirty="0">
                <a:solidFill>
                  <a:schemeClr val="bg1"/>
                </a:solidFill>
              </a:rPr>
              <a:t>&gt;</a:t>
            </a:r>
            <a:r>
              <a:rPr lang="en-US" sz="6000" dirty="0" smtClean="0">
                <a:solidFill>
                  <a:schemeClr val="bg1"/>
                </a:solidFill>
              </a:rPr>
              <a:t>$1 </a:t>
            </a:r>
            <a:r>
              <a:rPr lang="en-US" sz="6000" dirty="0" smtClean="0">
                <a:solidFill>
                  <a:schemeClr val="bg1"/>
                </a:solidFill>
              </a:rPr>
              <a:t>million.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 smtClean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70.1% of global adults own </a:t>
            </a:r>
            <a:r>
              <a:rPr lang="en-US" sz="6000" dirty="0" smtClean="0">
                <a:solidFill>
                  <a:schemeClr val="bg1"/>
                </a:solidFill>
              </a:rPr>
              <a:t>&lt;2.7</a:t>
            </a:r>
            <a:r>
              <a:rPr lang="en-US" sz="6000" dirty="0" smtClean="0">
                <a:solidFill>
                  <a:schemeClr val="bg1"/>
                </a:solidFill>
              </a:rPr>
              <a:t>% of global wealth.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70.1 % of adults have wealth of </a:t>
            </a:r>
            <a:r>
              <a:rPr lang="en-US" sz="6000" dirty="0" smtClean="0">
                <a:solidFill>
                  <a:schemeClr val="bg1"/>
                </a:solidFill>
              </a:rPr>
              <a:t>&lt;</a:t>
            </a:r>
            <a:r>
              <a:rPr lang="en-US" sz="6000" dirty="0" smtClean="0">
                <a:solidFill>
                  <a:schemeClr val="bg1"/>
                </a:solidFill>
              </a:rPr>
              <a:t>$</a:t>
            </a:r>
            <a:r>
              <a:rPr lang="en-US" sz="6000" dirty="0" smtClean="0">
                <a:solidFill>
                  <a:schemeClr val="bg1"/>
                </a:solidFill>
              </a:rPr>
              <a:t>10,000.  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8062" y="1490958"/>
            <a:ext cx="1507587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1" u="sng" strike="noStrike" cap="none" spc="0" normalizeH="0" baseline="0" dirty="0" smtClean="0">
                <a:ln>
                  <a:noFill/>
                </a:ln>
                <a:solidFill>
                  <a:srgbClr val="FF1B0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2017 Distribution</a:t>
            </a:r>
            <a:r>
              <a:rPr kumimoji="0" lang="en-US" sz="5400" b="0" i="1" u="sng" strike="noStrike" cap="none" spc="0" normalizeH="0" dirty="0" smtClean="0">
                <a:ln>
                  <a:noFill/>
                </a:ln>
                <a:solidFill>
                  <a:srgbClr val="FF1B0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Global Wealth</a:t>
            </a:r>
            <a:endParaRPr kumimoji="0" lang="en-US" sz="54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181145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5360" y="4921944"/>
            <a:ext cx="22578134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36 million global adults own </a:t>
            </a:r>
            <a:r>
              <a:rPr lang="en-US" sz="6000" dirty="0">
                <a:solidFill>
                  <a:schemeClr val="bg1"/>
                </a:solidFill>
              </a:rPr>
              <a:t>&gt;</a:t>
            </a:r>
            <a:r>
              <a:rPr lang="en-US" sz="6000" dirty="0" smtClean="0">
                <a:solidFill>
                  <a:schemeClr val="bg1"/>
                </a:solidFill>
              </a:rPr>
              <a:t>$</a:t>
            </a:r>
            <a:r>
              <a:rPr lang="en-US" sz="6000" dirty="0" smtClean="0">
                <a:solidFill>
                  <a:schemeClr val="bg1"/>
                </a:solidFill>
              </a:rPr>
              <a:t>129 trillion of global wealth.</a:t>
            </a: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 smtClean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6000" dirty="0">
              <a:solidFill>
                <a:schemeClr val="bg1"/>
              </a:solidFill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6000" dirty="0" smtClean="0">
                <a:solidFill>
                  <a:schemeClr val="bg1"/>
                </a:solidFill>
              </a:rPr>
              <a:t>3,472 million global  adults own </a:t>
            </a:r>
            <a:r>
              <a:rPr lang="en-US" sz="6000" dirty="0" smtClean="0">
                <a:solidFill>
                  <a:schemeClr val="bg1"/>
                </a:solidFill>
              </a:rPr>
              <a:t>&lt;$</a:t>
            </a:r>
            <a:r>
              <a:rPr lang="en-US" sz="6000" dirty="0">
                <a:solidFill>
                  <a:schemeClr val="bg1"/>
                </a:solidFill>
              </a:rPr>
              <a:t>8</a:t>
            </a:r>
            <a:r>
              <a:rPr lang="en-US" sz="6000" dirty="0" smtClean="0">
                <a:solidFill>
                  <a:schemeClr val="bg1"/>
                </a:solidFill>
              </a:rPr>
              <a:t> trillion of global wealth.  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8062" y="1490958"/>
            <a:ext cx="18236418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1" u="sng" strike="noStrike" cap="none" spc="0" normalizeH="0" baseline="0" dirty="0" smtClean="0">
                <a:ln>
                  <a:noFill/>
                </a:ln>
                <a:solidFill>
                  <a:srgbClr val="FF1B0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2017</a:t>
            </a:r>
            <a:r>
              <a:rPr kumimoji="0" lang="en-US" sz="5400" b="0" i="1" u="sng" strike="noStrike" cap="none" spc="0" normalizeH="0" dirty="0" smtClean="0">
                <a:ln>
                  <a:noFill/>
                </a:ln>
                <a:solidFill>
                  <a:srgbClr val="FF1B0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5400" b="0" i="1" u="sng" strike="noStrike" cap="none" spc="0" normalizeH="0" baseline="0" dirty="0" smtClean="0">
                <a:ln>
                  <a:noFill/>
                </a:ln>
                <a:solidFill>
                  <a:srgbClr val="FF1B0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Inequality in Distribution</a:t>
            </a:r>
            <a:r>
              <a:rPr kumimoji="0" lang="en-US" sz="5400" b="0" i="1" u="sng" strike="noStrike" cap="none" spc="0" normalizeH="0" dirty="0" smtClean="0">
                <a:ln>
                  <a:noFill/>
                </a:ln>
                <a:solidFill>
                  <a:srgbClr val="FF1B0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Global Wealth</a:t>
            </a:r>
            <a:endParaRPr kumimoji="0" lang="en-US" sz="54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12566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0622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Share of Millionaires by Country</a:t>
            </a:r>
            <a:endParaRPr lang="en-US" sz="6000" i="1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1304408"/>
            <a:ext cx="20299680" cy="120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985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0394" y="850878"/>
            <a:ext cx="1507587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1" u="sng" strike="noStrike" cap="none" spc="0" normalizeH="0" baseline="0" dirty="0" smtClean="0">
                <a:ln>
                  <a:noFill/>
                </a:ln>
                <a:solidFill>
                  <a:srgbClr val="FF1B0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2017</a:t>
            </a:r>
            <a:r>
              <a:rPr kumimoji="0" lang="en-US" sz="5400" b="0" i="1" u="sng" strike="noStrike" cap="none" spc="0" normalizeH="0" dirty="0" smtClean="0">
                <a:ln>
                  <a:noFill/>
                </a:ln>
                <a:solidFill>
                  <a:srgbClr val="FF1B0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Share of Millionaires</a:t>
            </a:r>
            <a:endParaRPr kumimoji="0" lang="en-US" sz="54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2355427"/>
            <a:ext cx="10806430" cy="1111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710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6622" y="1718131"/>
            <a:ext cx="1507587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1" u="sng" strike="noStrike" cap="none" spc="0" normalizeH="0" baseline="0" dirty="0" smtClean="0">
                <a:ln>
                  <a:noFill/>
                </a:ln>
                <a:solidFill>
                  <a:srgbClr val="FF1B0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2017 Number</a:t>
            </a:r>
            <a:r>
              <a:rPr kumimoji="0" lang="en-US" sz="5400" b="0" i="1" u="sng" strike="noStrike" cap="none" spc="0" normalizeH="0" dirty="0" smtClean="0">
                <a:ln>
                  <a:noFill/>
                </a:ln>
                <a:solidFill>
                  <a:srgbClr val="FF1B0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Millionaires</a:t>
            </a:r>
            <a:endParaRPr kumimoji="0" lang="en-US" sz="54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0373" y="5386765"/>
            <a:ext cx="19785866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857250" marR="0" lvl="0" indent="-8572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Twelve countries have 83% of all millionaires.</a:t>
            </a:r>
          </a:p>
          <a:p>
            <a:pPr marL="857250" marR="0" lvl="0" indent="-8572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6000" dirty="0">
              <a:solidFill>
                <a:schemeClr val="bg1"/>
              </a:solidFill>
            </a:endParaRPr>
          </a:p>
          <a:p>
            <a:pPr marL="857250" marR="0" lvl="0" indent="-8572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Emerging country (China) has only 5.4% of millionaires</a:t>
            </a:r>
            <a:endParaRPr kumimoji="0" lang="en-US" sz="60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857250" marR="0" lvl="0" indent="-8572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86364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1982" y="288745"/>
            <a:ext cx="20622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6000" i="1" u="sng" dirty="0" smtClean="0">
                <a:solidFill>
                  <a:srgbClr val="FF0000"/>
                </a:solidFill>
              </a:rPr>
              <a:t>Ultra-High Net Worth Individuals in </a:t>
            </a:r>
            <a:r>
              <a:rPr lang="en-US" sz="6000" i="1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6905" y="13018258"/>
            <a:ext cx="788245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400" smtClean="0">
                <a:solidFill>
                  <a:schemeClr val="bg1"/>
                </a:solidFill>
              </a:rPr>
              <a:t>Credit Suisse, Global </a:t>
            </a:r>
            <a:r>
              <a:rPr lang="en-US" sz="2400" dirty="0">
                <a:solidFill>
                  <a:schemeClr val="bg1"/>
                </a:solidFill>
              </a:rPr>
              <a:t>Wealth Report </a:t>
            </a:r>
            <a:r>
              <a:rPr lang="en-US" sz="2400" dirty="0" smtClean="0">
                <a:solidFill>
                  <a:schemeClr val="bg1"/>
                </a:solidFill>
              </a:rPr>
              <a:t>2017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79" y="1199487"/>
            <a:ext cx="14883805" cy="118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0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70017" y="6153149"/>
            <a:ext cx="1243966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6622" y="1718131"/>
            <a:ext cx="1507587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i="1" u="sng" dirty="0" smtClean="0">
                <a:solidFill>
                  <a:srgbClr val="FF1B0F"/>
                </a:solidFill>
              </a:rPr>
              <a:t>Concentration of Extreme Wealth</a:t>
            </a:r>
            <a:endParaRPr kumimoji="0" lang="en-US" sz="5400" b="0" i="1" u="sng" strike="noStrike" cap="none" spc="0" normalizeH="0" baseline="0" dirty="0">
              <a:ln>
                <a:noFill/>
              </a:ln>
              <a:solidFill>
                <a:srgbClr val="FF1B0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2929" y="5613599"/>
            <a:ext cx="17346095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857250" marR="0" lvl="0" indent="-8572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Only US, China and Germany </a:t>
            </a:r>
            <a:r>
              <a:rPr lang="en-US" sz="6000" dirty="0" smtClean="0">
                <a:solidFill>
                  <a:schemeClr val="bg1"/>
                </a:solidFill>
              </a:rPr>
              <a:t>many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billionaires</a:t>
            </a:r>
            <a:r>
              <a:rPr kumimoji="0" lang="en-US" sz="6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.</a:t>
            </a:r>
            <a:endParaRPr lang="en-US" sz="6000" dirty="0">
              <a:solidFill>
                <a:schemeClr val="bg1"/>
              </a:solidFill>
            </a:endParaRPr>
          </a:p>
          <a:p>
            <a:pPr marL="857250" marR="0" lvl="0" indent="-8572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60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857250" marR="0" lvl="0" indent="-8572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6000" dirty="0" smtClean="0">
                <a:solidFill>
                  <a:schemeClr val="bg1"/>
                </a:solidFill>
              </a:rPr>
              <a:t>Every other country has a few billionaires,</a:t>
            </a:r>
            <a:endParaRPr kumimoji="0" lang="en-US" sz="60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729659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Black">
  <a:themeElements>
    <a:clrScheme name="Custom 3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DAD319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</TotalTime>
  <Words>259</Words>
  <Application>Microsoft Macintosh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Helvetica</vt:lpstr>
      <vt:lpstr>Helvetica Light</vt:lpstr>
      <vt:lpstr>Lucida Grande</vt:lpstr>
      <vt:lpstr>Arial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446</cp:revision>
  <cp:lastPrinted>2017-05-31T12:33:21Z</cp:lastPrinted>
  <dcterms:modified xsi:type="dcterms:W3CDTF">2017-12-18T19:02:32Z</dcterms:modified>
  <cp:category/>
</cp:coreProperties>
</file>