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96" r:id="rId3"/>
    <p:sldId id="299" r:id="rId4"/>
    <p:sldId id="298" r:id="rId5"/>
    <p:sldId id="293" r:id="rId6"/>
    <p:sldId id="300" r:id="rId7"/>
    <p:sldId id="301" r:id="rId8"/>
    <p:sldId id="297" r:id="rId9"/>
    <p:sldId id="302" r:id="rId10"/>
    <p:sldId id="29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/>
    <p:restoredTop sz="94721"/>
  </p:normalViewPr>
  <p:slideViewPr>
    <p:cSldViewPr snapToGrid="0" snapToObjects="1" showGuides="1">
      <p:cViewPr varScale="1">
        <p:scale>
          <a:sx n="56" d="100"/>
          <a:sy n="56" d="100"/>
        </p:scale>
        <p:origin x="1504" y="1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1230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 defTabSz="821531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6673453" y="7018734"/>
            <a:ext cx="11037095" cy="1192114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 defTabSz="821531">
              <a:spcBef>
                <a:spcPts val="0"/>
              </a:spcBef>
              <a:buSzTx/>
              <a:buNone/>
              <a:defRPr sz="4200"/>
            </a:lvl1pPr>
            <a:lvl2pPr marL="0" indent="228600" algn="ctr" defTabSz="821531">
              <a:spcBef>
                <a:spcPts val="0"/>
              </a:spcBef>
              <a:buSzTx/>
              <a:buNone/>
              <a:defRPr sz="4200"/>
            </a:lvl2pPr>
            <a:lvl3pPr marL="0" indent="457200" algn="ctr" defTabSz="821531">
              <a:spcBef>
                <a:spcPts val="0"/>
              </a:spcBef>
              <a:buSzTx/>
              <a:buNone/>
              <a:defRPr sz="4200"/>
            </a:lvl3pPr>
            <a:lvl4pPr marL="0" indent="685800" algn="ctr" defTabSz="821531">
              <a:spcBef>
                <a:spcPts val="0"/>
              </a:spcBef>
              <a:buSzTx/>
              <a:buNone/>
              <a:defRPr sz="4200"/>
            </a:lvl4pPr>
            <a:lvl5pPr marL="0" indent="914400" algn="ctr" defTabSz="821531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sz="quarter" idx="3"/>
          </p:nvPr>
        </p:nvSpPr>
        <p:spPr>
          <a:xfrm>
            <a:off x="8053089" y="4004964"/>
            <a:ext cx="8277822" cy="570607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600"/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053089" y="6978550"/>
            <a:ext cx="8277822" cy="894086"/>
          </a:xfrm>
          <a:prstGeom prst="rect">
            <a:avLst/>
          </a:prstGeom>
        </p:spPr>
        <p:txBody>
          <a:bodyPr lIns="40183" tIns="40183" rIns="40183" bIns="40183" anchor="t"/>
          <a:lstStyle>
            <a:lvl1pPr marL="0" indent="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013341" y="10318812"/>
            <a:ext cx="347272" cy="359768"/>
          </a:xfrm>
          <a:prstGeom prst="rect">
            <a:avLst/>
          </a:prstGeom>
        </p:spPr>
        <p:txBody>
          <a:bodyPr lIns="40183" tIns="40183" rIns="40183" bIns="40183"/>
          <a:lstStyle>
            <a:lvl1pPr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053089" y="4296295"/>
            <a:ext cx="8277822" cy="2611935"/>
          </a:xfrm>
          <a:prstGeom prst="rect">
            <a:avLst/>
          </a:prstGeom>
        </p:spPr>
        <p:txBody>
          <a:bodyPr lIns="40183" tIns="40183" rIns="40183" bIns="40183" anchor="b"/>
          <a:lstStyle>
            <a:lvl1pPr defTabSz="821531">
              <a:defRPr sz="106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/>
          <p:nvPr/>
        </p:nvSpPr>
        <p:spPr>
          <a:xfrm>
            <a:off x="6593135" y="2927350"/>
            <a:ext cx="1698130" cy="1143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6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13"/>
          </p:nvPr>
        </p:nvSpPr>
        <p:spPr>
          <a:xfrm>
            <a:off x="5333999" y="1714499"/>
            <a:ext cx="13716003" cy="1028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19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683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46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3810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7" name="Shape 149"/>
          <p:cNvSpPr/>
          <p:nvPr/>
        </p:nvSpPr>
        <p:spPr>
          <a:xfrm>
            <a:off x="1599071" y="6984999"/>
            <a:ext cx="20073352" cy="724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sz="4800" dirty="0"/>
              <a:t>New Canaan Investment Club</a:t>
            </a:r>
          </a:p>
          <a:p>
            <a:endParaRPr lang="en-US" sz="4800" dirty="0"/>
          </a:p>
          <a:p>
            <a:r>
              <a:rPr lang="en-US" sz="4800" dirty="0"/>
              <a:t>February 7, 2018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4276801" y="8379391"/>
            <a:ext cx="16521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i="1" dirty="0">
              <a:solidFill>
                <a:schemeClr val="bg1"/>
              </a:solidFill>
            </a:endParaRPr>
          </a:p>
          <a:p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C8536-D642-394A-971B-57B3560E4B3F}"/>
              </a:ext>
            </a:extLst>
          </p:cNvPr>
          <p:cNvSpPr txBox="1"/>
          <p:nvPr/>
        </p:nvSpPr>
        <p:spPr>
          <a:xfrm>
            <a:off x="2210090" y="3589615"/>
            <a:ext cx="1885131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Economics of US Health Care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386080" y="655866"/>
            <a:ext cx="23865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A84A04-FF00-EB44-8FA6-F60DA8F26A5E}"/>
              </a:ext>
            </a:extLst>
          </p:cNvPr>
          <p:cNvSpPr txBox="1"/>
          <p:nvPr/>
        </p:nvSpPr>
        <p:spPr>
          <a:xfrm>
            <a:off x="133773" y="4243694"/>
            <a:ext cx="24118147" cy="4072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bg1"/>
                </a:solidFill>
              </a:rPr>
              <a:t>Improving the health </a:t>
            </a:r>
            <a:r>
              <a:rPr lang="en-US">
                <a:solidFill>
                  <a:schemeClr val="bg1"/>
                </a:solidFill>
              </a:rPr>
              <a:t>of an </a:t>
            </a:r>
            <a:r>
              <a:rPr lang="en-US" dirty="0">
                <a:solidFill>
                  <a:schemeClr val="bg1"/>
                </a:solidFill>
              </a:rPr>
              <a:t>aging </a:t>
            </a:r>
            <a:r>
              <a:rPr lang="en-US">
                <a:solidFill>
                  <a:schemeClr val="bg1"/>
                </a:solidFill>
              </a:rPr>
              <a:t>population becomes top US </a:t>
            </a:r>
            <a:r>
              <a:rPr lang="en-US" dirty="0">
                <a:solidFill>
                  <a:schemeClr val="bg1"/>
                </a:solidFill>
              </a:rPr>
              <a:t>priority.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995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297180" y="881497"/>
            <a:ext cx="23865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i="1" u="sng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Health </a:t>
            </a: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 Economics is</a:t>
            </a:r>
            <a:r>
              <a:rPr kumimoji="0" lang="en-US" sz="6000" i="1" u="sng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Driven by Increased Aging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A52DD-4047-1848-AA05-68DBE0C6B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2090079"/>
            <a:ext cx="18516600" cy="111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69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297180" y="881497"/>
            <a:ext cx="23865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i="1" u="sng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Health Expenditures Will Equal 20% of GDP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2497F-47C8-A741-9CDA-B4FB7862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" y="2333939"/>
            <a:ext cx="18127980" cy="111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432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297180" y="881497"/>
            <a:ext cx="23865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Federal Health and Welfare Spending Will Dominate Spending 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A6D79-04B4-A043-A24B-106659649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2152650"/>
            <a:ext cx="19591544" cy="109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505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386080" y="655866"/>
            <a:ext cx="23865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i="1" u="sng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Health Spending Now </a:t>
            </a: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Escalates With Age and Inflation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D0622-6359-0E44-A19D-69221178A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1" y="1861425"/>
            <a:ext cx="19273432" cy="113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755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386080" y="655866"/>
            <a:ext cx="23865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Health </a:t>
            </a:r>
            <a:r>
              <a:rPr lang="en-US" sz="6000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Spendinig</a:t>
            </a: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Exceeds Others but is Insufficient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C40BB-43AC-0B4E-8F98-6888ACC2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1" y="2114550"/>
            <a:ext cx="19789690" cy="109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47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386080" y="655866"/>
            <a:ext cx="23865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i="1" u="sng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US </a:t>
            </a: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Expenditures Are </a:t>
            </a:r>
            <a:r>
              <a:rPr lang="en-US" sz="6000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Inrelated</a:t>
            </a: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Life Expectancy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4DADC-0D54-3B40-A2AB-A1595777D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240280"/>
            <a:ext cx="20071080" cy="105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854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297180" y="881497"/>
            <a:ext cx="23865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60% of Population  Now Depends on Social Security 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653C2-ABF9-6743-AACC-090EE7B3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2043783"/>
            <a:ext cx="20093940" cy="111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89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386080" y="655866"/>
            <a:ext cx="23865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Security Will be Actuarially </a:t>
            </a:r>
            <a:r>
              <a:rPr lang="en-US" sz="6000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Bankruupt</a:t>
            </a: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2034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D3E5A-736D-474F-B815-76AC9663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837048"/>
            <a:ext cx="19070202" cy="113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738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93</Words>
  <Application>Microsoft Macintosh PowerPoint</Application>
  <PresentationFormat>Custom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</vt:lpstr>
      <vt:lpstr>Helvetica Light</vt:lpstr>
      <vt:lpstr>Lucida Grande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Strassmann</cp:lastModifiedBy>
  <cp:revision>79</cp:revision>
  <dcterms:modified xsi:type="dcterms:W3CDTF">2018-03-30T16:36:51Z</dcterms:modified>
</cp:coreProperties>
</file>