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62" r:id="rId2"/>
    <p:sldId id="425" r:id="rId3"/>
    <p:sldId id="374" r:id="rId4"/>
    <p:sldId id="423" r:id="rId5"/>
    <p:sldId id="417" r:id="rId6"/>
    <p:sldId id="384" r:id="rId7"/>
    <p:sldId id="415" r:id="rId8"/>
    <p:sldId id="416" r:id="rId9"/>
    <p:sldId id="402" r:id="rId10"/>
    <p:sldId id="397" r:id="rId11"/>
    <p:sldId id="398" r:id="rId12"/>
    <p:sldId id="396" r:id="rId13"/>
    <p:sldId id="388" r:id="rId14"/>
    <p:sldId id="411" r:id="rId15"/>
    <p:sldId id="387" r:id="rId16"/>
    <p:sldId id="419" r:id="rId17"/>
    <p:sldId id="407" r:id="rId18"/>
    <p:sldId id="367" r:id="rId19"/>
    <p:sldId id="410" r:id="rId20"/>
    <p:sldId id="380" r:id="rId21"/>
    <p:sldId id="385" r:id="rId22"/>
    <p:sldId id="382" r:id="rId23"/>
    <p:sldId id="420" r:id="rId24"/>
    <p:sldId id="391" r:id="rId25"/>
    <p:sldId id="395" r:id="rId26"/>
    <p:sldId id="427" r:id="rId27"/>
    <p:sldId id="408" r:id="rId28"/>
    <p:sldId id="372" r:id="rId29"/>
    <p:sldId id="373" r:id="rId30"/>
    <p:sldId id="375" r:id="rId31"/>
    <p:sldId id="390" r:id="rId32"/>
    <p:sldId id="389" r:id="rId33"/>
    <p:sldId id="378" r:id="rId34"/>
    <p:sldId id="401" r:id="rId35"/>
    <p:sldId id="424" r:id="rId36"/>
    <p:sldId id="422" r:id="rId37"/>
    <p:sldId id="412" r:id="rId38"/>
    <p:sldId id="428" r:id="rId39"/>
    <p:sldId id="430" r:id="rId40"/>
    <p:sldId id="433" r:id="rId41"/>
    <p:sldId id="403" r:id="rId4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00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9297" autoAdjust="0"/>
  </p:normalViewPr>
  <p:slideViewPr>
    <p:cSldViewPr snapToGrid="0" snapToObjects="1">
      <p:cViewPr>
        <p:scale>
          <a:sx n="100" d="100"/>
          <a:sy n="100" d="100"/>
        </p:scale>
        <p:origin x="-12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6" d="100"/>
        <a:sy n="76" d="100"/>
      </p:scale>
      <p:origin x="0" y="23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58EB16F-663D-B741-8F27-E6AB88413829}" type="datetime1">
              <a:rPr lang="en-US"/>
              <a:pPr>
                <a:defRPr/>
              </a:pPr>
              <a:t>1/30/16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1204411-FEC6-BC4B-BA7C-254C43708A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291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81BD4-514D-2A4C-8741-0308E336EF36}" type="datetime1">
              <a:rPr lang="en-US"/>
              <a:pPr>
                <a:defRPr/>
              </a:pPr>
              <a:t>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FEA1D-CAD0-2541-A304-7A6A828F9E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89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93C0BB-C2C8-BB40-AA1C-6C52CE0D1D59}" type="datetime1">
              <a:rPr lang="en-US"/>
              <a:pPr>
                <a:defRPr/>
              </a:pPr>
              <a:t>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4E3DA9-EEAA-BB41-B521-CC7EC42056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6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8092B8-3775-9F40-9CEF-CD91D3478D87}" type="datetime1">
              <a:rPr lang="en-US"/>
              <a:pPr>
                <a:defRPr/>
              </a:pPr>
              <a:t>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E16CF-3913-F547-A466-22B0EF5861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42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0E7A8-8F1F-134C-9816-D6C141647001}" type="datetime1">
              <a:rPr lang="en-US"/>
              <a:pPr>
                <a:defRPr/>
              </a:pPr>
              <a:t>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1E384E-C385-014D-9D29-66BAB4E67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73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41EA57-85FE-8340-9E5C-DDC0742F2FB3}" type="datetime1">
              <a:rPr lang="en-US"/>
              <a:pPr>
                <a:defRPr/>
              </a:pPr>
              <a:t>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B41C91-A4ED-1840-AE7C-1D1C2A7B6C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9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8C102-A359-884D-A9C1-7E83B4843B10}" type="datetime1">
              <a:rPr lang="en-US"/>
              <a:pPr>
                <a:defRPr/>
              </a:pPr>
              <a:t>1/30/16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DEA5F4-8912-5D43-8C69-9B5B81B093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30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D64C67-AD85-B446-9247-1B16B091237C}" type="datetime1">
              <a:rPr lang="en-US"/>
              <a:pPr>
                <a:defRPr/>
              </a:pPr>
              <a:t>1/30/16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EBE446-F315-B343-9948-CE83CCC89D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43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67AEE-B1CF-D243-BA37-0762B8403D5A}" type="datetime1">
              <a:rPr lang="en-US"/>
              <a:pPr>
                <a:defRPr/>
              </a:pPr>
              <a:t>1/30/16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0D448-F42F-7F49-8265-57E3425673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65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6677EF-E18F-5540-BD17-4D78A1D18B75}" type="datetime1">
              <a:rPr lang="en-US"/>
              <a:pPr>
                <a:defRPr/>
              </a:pPr>
              <a:t>1/30/16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6C1293-E432-3240-9AE6-DB47F94C64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69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08A8CE-D7EA-C24E-B98D-34954DD26D44}" type="datetime1">
              <a:rPr lang="en-US"/>
              <a:pPr>
                <a:defRPr/>
              </a:pPr>
              <a:t>1/30/16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D7292-6CBC-4446-A26F-4C56DE53BD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56BD2-794A-EB47-B479-BDA37B473B2D}" type="datetime1">
              <a:rPr lang="en-US"/>
              <a:pPr>
                <a:defRPr/>
              </a:pPr>
              <a:t>1/30/16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A6B9E8-9326-F549-A124-D86D2A4837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7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65200"/>
            <a:ext cx="8229600" cy="516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CFE5CFB1-0DB3-DC4E-9604-C4253B785C6A}" type="datetime1">
              <a:rPr lang="en-US"/>
              <a:pPr>
                <a:defRPr/>
              </a:pPr>
              <a:t>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EDEC8876-A937-D940-9760-FAA1F1CF3B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i="1" u="sng" kern="1200">
          <a:solidFill>
            <a:srgbClr val="AE001C"/>
          </a:solidFill>
          <a:latin typeface="+mj-lt"/>
          <a:ea typeface="ＭＳ Ｐゴシック" charset="-128"/>
          <a:cs typeface="ＭＳ Ｐゴシック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 i="1" u="sng">
          <a:solidFill>
            <a:srgbClr val="AE001C"/>
          </a:solidFill>
          <a:latin typeface="Calibri" charset="0"/>
          <a:ea typeface="ＭＳ Ｐゴシック" charset="-128"/>
          <a:cs typeface="ＭＳ Ｐゴシック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 i="1" u="sng">
          <a:solidFill>
            <a:srgbClr val="AE001C"/>
          </a:solidFill>
          <a:latin typeface="Calibri" charset="0"/>
          <a:ea typeface="ＭＳ Ｐゴシック" charset="-128"/>
          <a:cs typeface="ＭＳ Ｐゴシック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 i="1" u="sng">
          <a:solidFill>
            <a:srgbClr val="AE001C"/>
          </a:solidFill>
          <a:latin typeface="Calibri" charset="0"/>
          <a:ea typeface="ＭＳ Ｐゴシック" charset="-128"/>
          <a:cs typeface="ＭＳ Ｐゴシック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 i="1" u="sng">
          <a:solidFill>
            <a:srgbClr val="AE001C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jpeg"/><Relationship Id="rId3" Type="http://schemas.openxmlformats.org/officeDocument/2006/relationships/hyperlink" Target="http://www.gurufocus.com/economic_indicators/25/personal-saving-rate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emf"/><Relationship Id="rId3" Type="http://schemas.openxmlformats.org/officeDocument/2006/relationships/hyperlink" Target="http://www.econ.yale.edu/~shiller/data.htm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jpeg"/><Relationship Id="rId3" Type="http://schemas.openxmlformats.org/officeDocument/2006/relationships/hyperlink" Target="http://www.econ.yale.edu/~shiller/data.htm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jpeg"/><Relationship Id="rId3" Type="http://schemas.openxmlformats.org/officeDocument/2006/relationships/hyperlink" Target="http://data.bls.gov/pdq/SurveyOutputServlet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Relationship Id="rId3" Type="http://schemas.openxmlformats.org/officeDocument/2006/relationships/hyperlink" Target="http://www.gurufocus.com/economic_indicators/58/sp-500-earnings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jpeg"/><Relationship Id="rId3" Type="http://schemas.openxmlformats.org/officeDocument/2006/relationships/hyperlink" Target="http://www.jparsons.net/housingbubble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jp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tif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hyperlink" Target="http://databank.worldbank.org/data/reports.aspx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eg"/><Relationship Id="rId3" Type="http://schemas.openxmlformats.org/officeDocument/2006/relationships/hyperlink" Target="http://www.concordcoalition.org/issues/indicators/national-debt-increasingly-owned-foreigne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Box 17"/>
          <p:cNvSpPr txBox="1">
            <a:spLocks noChangeArrowheads="1"/>
          </p:cNvSpPr>
          <p:nvPr/>
        </p:nvSpPr>
        <p:spPr bwMode="auto">
          <a:xfrm>
            <a:off x="1102732" y="2195513"/>
            <a:ext cx="6831012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400" dirty="0" smtClean="0">
                <a:solidFill>
                  <a:srgbClr val="000090"/>
                </a:solidFill>
              </a:rPr>
              <a:t>Is the U.S. in an Economic Decline?</a:t>
            </a:r>
          </a:p>
          <a:p>
            <a:pPr algn="ctr" eaLnBrk="1" hangingPunct="1"/>
            <a:endParaRPr lang="en-US" sz="4400" dirty="0">
              <a:solidFill>
                <a:srgbClr val="000090"/>
              </a:solidFill>
            </a:endParaRPr>
          </a:p>
          <a:p>
            <a:pPr algn="ctr" eaLnBrk="1" hangingPunct="1"/>
            <a:endParaRPr lang="en-US" sz="4400" dirty="0">
              <a:solidFill>
                <a:srgbClr val="000090"/>
              </a:solidFill>
            </a:endParaRPr>
          </a:p>
        </p:txBody>
      </p:sp>
      <p:sp>
        <p:nvSpPr>
          <p:cNvPr id="2050" name="TextBox 18"/>
          <p:cNvSpPr txBox="1">
            <a:spLocks noChangeArrowheads="1"/>
          </p:cNvSpPr>
          <p:nvPr/>
        </p:nvSpPr>
        <p:spPr bwMode="auto">
          <a:xfrm>
            <a:off x="876300" y="4978400"/>
            <a:ext cx="60833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800" dirty="0"/>
          </a:p>
          <a:p>
            <a:pPr eaLnBrk="1" hangingPunct="1"/>
            <a:r>
              <a:rPr lang="en-US" sz="1800" dirty="0" smtClean="0"/>
              <a:t>New Canaan Senior </a:t>
            </a:r>
            <a:r>
              <a:rPr lang="en-US" sz="1800" dirty="0" smtClean="0"/>
              <a:t>Men </a:t>
            </a:r>
            <a:r>
              <a:rPr lang="en-US" sz="1800" dirty="0" smtClean="0"/>
              <a:t>Club – January 29, 2016</a:t>
            </a:r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r>
              <a:rPr lang="en-US" sz="1800" dirty="0"/>
              <a:t>Paul A. </a:t>
            </a:r>
            <a:r>
              <a:rPr lang="en-US" sz="1800" dirty="0" smtClean="0"/>
              <a:t>Strassmann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454025"/>
          </a:xfrm>
        </p:spPr>
        <p:txBody>
          <a:bodyPr/>
          <a:lstStyle/>
          <a:p>
            <a:r>
              <a:rPr lang="en-US" dirty="0" smtClean="0"/>
              <a:t>Bad News: Federal Government Deficit Continues to Increase</a:t>
            </a:r>
            <a:endParaRPr lang="en-US" dirty="0"/>
          </a:p>
        </p:txBody>
      </p:sp>
      <p:pic>
        <p:nvPicPr>
          <p:cNvPr id="3" name="Picture 2" descr="032N. Federal Deficit as % of GDP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3" y="919305"/>
            <a:ext cx="8805185" cy="551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48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19037" cy="454025"/>
          </a:xfrm>
        </p:spPr>
        <p:txBody>
          <a:bodyPr/>
          <a:lstStyle/>
          <a:p>
            <a:r>
              <a:rPr lang="en-US" dirty="0" smtClean="0"/>
              <a:t>Bad News: Deficits of State and Local Government Increasing</a:t>
            </a:r>
            <a:endParaRPr lang="en-US" dirty="0"/>
          </a:p>
        </p:txBody>
      </p:sp>
      <p:pic>
        <p:nvPicPr>
          <p:cNvPr id="3" name="Picture 2" descr="033N. Deficits of State and Local Government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15" y="1015999"/>
            <a:ext cx="8749254" cy="514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01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Unfavorable Trend: Negative Balance of U.S. Trade Since 1992 </a:t>
            </a:r>
            <a:endParaRPr lang="en-US" dirty="0"/>
          </a:p>
        </p:txBody>
      </p:sp>
      <p:pic>
        <p:nvPicPr>
          <p:cNvPr id="3" name="Picture 2" descr="003. Balance of Intl Trade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7" y="804187"/>
            <a:ext cx="8747039" cy="569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55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Unfavorable Trend: Personal Savings Rates Have Declined</a:t>
            </a:r>
            <a:endParaRPr lang="en-US" dirty="0"/>
          </a:p>
        </p:txBody>
      </p:sp>
      <p:pic>
        <p:nvPicPr>
          <p:cNvPr id="3" name="Picture 2" descr="084N. Personal Saving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09" y="907009"/>
            <a:ext cx="8651691" cy="556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98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Unfavorable Indicator: Brokerage Debt is Increasing</a:t>
            </a:r>
            <a:endParaRPr lang="en-US" dirty="0"/>
          </a:p>
        </p:txBody>
      </p:sp>
      <p:pic>
        <p:nvPicPr>
          <p:cNvPr id="4" name="Picture 3" descr="082N. Investor Margin Debt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67" y="1058333"/>
            <a:ext cx="8834633" cy="49671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9367" y="6551445"/>
            <a:ext cx="4240451" cy="246221"/>
          </a:xfrm>
          <a:prstGeom prst="rect">
            <a:avLst/>
          </a:prstGeom>
          <a:solidFill>
            <a:srgbClr val="BFBFBF"/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3"/>
              </a:rPr>
              <a:t>http://www.gurufocus.com/economic_indicators/25/personal-saving-rate</a:t>
            </a:r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0253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60480" cy="454025"/>
          </a:xfrm>
        </p:spPr>
        <p:txBody>
          <a:bodyPr/>
          <a:lstStyle/>
          <a:p>
            <a:r>
              <a:rPr lang="en-US" dirty="0" smtClean="0"/>
              <a:t>Bad Sign: Investor Margin Debt Now Exceeds Market Capitalization</a:t>
            </a:r>
            <a:endParaRPr lang="en-US" dirty="0"/>
          </a:p>
        </p:txBody>
      </p:sp>
      <p:pic>
        <p:nvPicPr>
          <p:cNvPr id="3" name="Picture 2" descr="026N. Investors Margin Debt vs Market Capitalization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59" y="1128723"/>
            <a:ext cx="8873321" cy="471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721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88455" y="2092394"/>
            <a:ext cx="6407475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4400" dirty="0" smtClean="0">
                <a:solidFill>
                  <a:srgbClr val="000090"/>
                </a:solidFill>
              </a:rPr>
              <a:t>The Stock Market</a:t>
            </a:r>
            <a:endParaRPr lang="en-US" sz="4400" dirty="0">
              <a:solidFill>
                <a:srgbClr val="000090"/>
              </a:solidFill>
            </a:endParaRPr>
          </a:p>
          <a:p>
            <a:pPr algn="ctr" eaLnBrk="1" hangingPunct="1"/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528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Unfavirable</a:t>
            </a:r>
            <a:r>
              <a:rPr lang="en-US" dirty="0" smtClean="0"/>
              <a:t> Indicator: S</a:t>
            </a:r>
            <a:r>
              <a:rPr lang="en-US" dirty="0"/>
              <a:t>&amp;P 500 Becomes Unstable After 2000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68" y="925688"/>
            <a:ext cx="8511032" cy="53409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5768" y="6579667"/>
            <a:ext cx="2661744" cy="246221"/>
          </a:xfrm>
          <a:prstGeom prst="rect">
            <a:avLst/>
          </a:prstGeom>
          <a:solidFill>
            <a:srgbClr val="BFBFBF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: </a:t>
            </a:r>
            <a:r>
              <a:rPr lang="en-US" sz="1000" u="sng" dirty="0">
                <a:hlinkClick r:id="rId3"/>
              </a:rPr>
              <a:t>http://www.econ.yale.edu/~shiller/data.htm</a:t>
            </a:r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1769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 Market Overvalued According to Yale Dept. of Economics</a:t>
            </a:r>
            <a:endParaRPr lang="en-US" dirty="0"/>
          </a:p>
        </p:txBody>
      </p:sp>
      <p:pic>
        <p:nvPicPr>
          <p:cNvPr id="3" name="Picture 2" descr="018N. PE ratio since 1881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11138"/>
            <a:ext cx="9172294" cy="55984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6611779"/>
            <a:ext cx="25904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sng" dirty="0">
                <a:hlinkClick r:id="rId3"/>
              </a:rPr>
              <a:t>http://www.econ.yale.edu/~shiller/data.htm</a:t>
            </a:r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5369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674" cy="454025"/>
          </a:xfrm>
        </p:spPr>
        <p:txBody>
          <a:bodyPr/>
          <a:lstStyle/>
          <a:p>
            <a:r>
              <a:rPr lang="en-US" dirty="0" smtClean="0"/>
              <a:t>Confirmation of Adverse Trend: S</a:t>
            </a:r>
            <a:r>
              <a:rPr lang="en-US" dirty="0"/>
              <a:t>&amp;P Earnings Yields Have Declined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946149"/>
            <a:ext cx="8507675" cy="55184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7000" y="6486570"/>
            <a:ext cx="4572000" cy="246221"/>
          </a:xfrm>
          <a:prstGeom prst="rect">
            <a:avLst/>
          </a:prstGeom>
          <a:solidFill>
            <a:srgbClr val="BFBFBF"/>
          </a:solidFill>
        </p:spPr>
        <p:txBody>
          <a:bodyPr>
            <a:spAutoFit/>
          </a:bodyPr>
          <a:lstStyle/>
          <a:p>
            <a:r>
              <a:rPr lang="en-US" sz="1000" dirty="0"/>
              <a:t>http://</a:t>
            </a:r>
            <a:r>
              <a:rPr lang="en-US" sz="1000" dirty="0" err="1"/>
              <a:t>www.multpl.com</a:t>
            </a:r>
            <a:r>
              <a:rPr lang="en-US" sz="1000" dirty="0"/>
              <a:t>/s-p-500-earnings-yield/table/by-month </a:t>
            </a:r>
          </a:p>
        </p:txBody>
      </p:sp>
    </p:spTree>
    <p:extLst>
      <p:ext uri="{BB962C8B-B14F-4D97-AF65-F5344CB8AC3E}">
        <p14:creationId xmlns:p14="http://schemas.microsoft.com/office/powerpoint/2010/main" val="3731352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Presentation Outline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1562101"/>
            <a:ext cx="8229600" cy="3568700"/>
          </a:xfrm>
        </p:spPr>
        <p:txBody>
          <a:bodyPr/>
          <a:lstStyle/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Assessment of the Current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Situation</a:t>
            </a:r>
          </a:p>
          <a:p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How to View the Stock Market</a:t>
            </a:r>
          </a:p>
          <a:p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Personal Prospects for Seniors</a:t>
            </a:r>
          </a:p>
          <a:p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How to Preserve Savings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67306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Warning: Stock Market Returns Have Declined Close to Zero</a:t>
            </a:r>
            <a:endParaRPr lang="en-US" dirty="0"/>
          </a:p>
        </p:txBody>
      </p:sp>
      <p:pic>
        <p:nvPicPr>
          <p:cNvPr id="3" name="Picture 2" descr="001N. Stock Market Returns Near Zero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87" y="907010"/>
            <a:ext cx="8569053" cy="516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692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11092" cy="454025"/>
          </a:xfrm>
        </p:spPr>
        <p:txBody>
          <a:bodyPr/>
          <a:lstStyle/>
          <a:p>
            <a:r>
              <a:rPr lang="en-US" dirty="0" smtClean="0"/>
              <a:t>Bad Signal: Market Cap to GDP Growth Now  Exceeds GDP Growth</a:t>
            </a:r>
            <a:endParaRPr lang="en-US" dirty="0"/>
          </a:p>
        </p:txBody>
      </p:sp>
      <p:pic>
        <p:nvPicPr>
          <p:cNvPr id="3" name="Picture 2" descr="055N. Market Cap and GNP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33" y="1108567"/>
            <a:ext cx="8790759" cy="530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154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Signal: Market Cap/GDP is Now Greater Than 100%</a:t>
            </a:r>
            <a:endParaRPr lang="en-US" dirty="0"/>
          </a:p>
        </p:txBody>
      </p:sp>
      <p:pic>
        <p:nvPicPr>
          <p:cNvPr id="5" name="Picture 4" descr="021N. Market Cap to GDP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11" y="1209345"/>
            <a:ext cx="8642213" cy="524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445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88455" y="2092394"/>
            <a:ext cx="64074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4400" dirty="0" smtClean="0">
                <a:solidFill>
                  <a:srgbClr val="000090"/>
                </a:solidFill>
              </a:rPr>
              <a:t>Personal Prospects</a:t>
            </a: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144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Unfavorable Trend: Decline in the Value of a Dollar</a:t>
            </a:r>
            <a:endParaRPr lang="en-US" dirty="0"/>
          </a:p>
        </p:txBody>
      </p:sp>
      <p:pic>
        <p:nvPicPr>
          <p:cNvPr id="6" name="Picture 5" descr="107P. CPI and Deflation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01" y="874889"/>
            <a:ext cx="8778169" cy="5334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4001" y="6457890"/>
            <a:ext cx="2677967" cy="400110"/>
          </a:xfrm>
          <a:prstGeom prst="rect">
            <a:avLst/>
          </a:prstGeom>
          <a:solidFill>
            <a:srgbClr val="BFBFBF"/>
          </a:solidFill>
        </p:spPr>
        <p:txBody>
          <a:bodyPr wrap="none" rtlCol="0">
            <a:spAutoFit/>
          </a:bodyPr>
          <a:lstStyle/>
          <a:p>
            <a:r>
              <a:rPr lang="en-US" sz="1000" i="1" u="sng" dirty="0">
                <a:hlinkClick r:id="rId3"/>
              </a:rPr>
              <a:t>http://data.bls.gov/pdq/SurveyOutputServlet</a:t>
            </a:r>
            <a:endParaRPr lang="en-US" sz="10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85707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8898" cy="454025"/>
          </a:xfrm>
        </p:spPr>
        <p:txBody>
          <a:bodyPr/>
          <a:lstStyle/>
          <a:p>
            <a:r>
              <a:rPr lang="en-US" dirty="0" smtClean="0"/>
              <a:t>Unfavorable Trend:  Labor Force Stopped Growing</a:t>
            </a:r>
            <a:endParaRPr lang="en-US" dirty="0"/>
          </a:p>
        </p:txBody>
      </p:sp>
      <p:pic>
        <p:nvPicPr>
          <p:cNvPr id="3" name="Picture 2" descr="087N. Civilian Labor Force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08224"/>
            <a:ext cx="8508898" cy="569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628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454025"/>
          </a:xfrm>
        </p:spPr>
        <p:txBody>
          <a:bodyPr/>
          <a:lstStyle/>
          <a:p>
            <a:r>
              <a:rPr lang="en-US" dirty="0" smtClean="0"/>
              <a:t>Of Interest to NC: Employment in Financial Sector Keeps Declining</a:t>
            </a:r>
            <a:endParaRPr lang="en-US" dirty="0"/>
          </a:p>
        </p:txBody>
      </p:sp>
      <p:pic>
        <p:nvPicPr>
          <p:cNvPr id="3" name="Picture 2" descr="116P. Total and Finance Population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84" y="728663"/>
            <a:ext cx="8695316" cy="522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33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Unfavorable Trend: Long </a:t>
            </a:r>
            <a:r>
              <a:rPr lang="en-US" dirty="0"/>
              <a:t>Term Unemployment is Rising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71" y="1023723"/>
            <a:ext cx="8469966" cy="49669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5169" y="6466778"/>
            <a:ext cx="1261884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http://</a:t>
            </a:r>
            <a:r>
              <a:rPr lang="en-US" sz="1000" dirty="0" err="1"/>
              <a:t>www.dol.gov</a:t>
            </a:r>
            <a:r>
              <a:rPr lang="en-US" sz="1000" dirty="0"/>
              <a:t>/ </a:t>
            </a:r>
          </a:p>
        </p:txBody>
      </p:sp>
    </p:spTree>
    <p:extLst>
      <p:ext uri="{BB962C8B-B14F-4D97-AF65-F5344CB8AC3E}">
        <p14:creationId xmlns:p14="http://schemas.microsoft.com/office/powerpoint/2010/main" val="28841533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62330" cy="454025"/>
          </a:xfrm>
        </p:spPr>
        <p:txBody>
          <a:bodyPr/>
          <a:lstStyle/>
          <a:p>
            <a:r>
              <a:rPr lang="en-US" dirty="0" smtClean="0"/>
              <a:t>Unfavorable Trend: U.S. Real Median Income Declined Since 1990</a:t>
            </a:r>
            <a:endParaRPr lang="en-US" dirty="0"/>
          </a:p>
        </p:txBody>
      </p:sp>
      <p:pic>
        <p:nvPicPr>
          <p:cNvPr id="3" name="Picture 2" descr="085N. Real Household Income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9190"/>
            <a:ext cx="9197718" cy="5570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1576" y="6611092"/>
            <a:ext cx="3404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https://</a:t>
            </a:r>
            <a:r>
              <a:rPr lang="en-US" sz="900" dirty="0" err="1"/>
              <a:t>research.stlouisfed.org</a:t>
            </a:r>
            <a:r>
              <a:rPr lang="en-US" sz="900" dirty="0"/>
              <a:t>/fred2/series/MEHOINUSA672N#</a:t>
            </a:r>
          </a:p>
        </p:txBody>
      </p:sp>
    </p:spTree>
    <p:extLst>
      <p:ext uri="{BB962C8B-B14F-4D97-AF65-F5344CB8AC3E}">
        <p14:creationId xmlns:p14="http://schemas.microsoft.com/office/powerpoint/2010/main" val="3738135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Share of Domestic Income Has Declined Since 1968</a:t>
            </a:r>
            <a:endParaRPr lang="en-US" dirty="0"/>
          </a:p>
        </p:txBody>
      </p:sp>
      <p:pic>
        <p:nvPicPr>
          <p:cNvPr id="4" name="Picture 3" descr="039N. Employee Share of Domestic Income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47" y="998871"/>
            <a:ext cx="7900653" cy="55340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2049" y="6532970"/>
            <a:ext cx="35398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https://</a:t>
            </a:r>
            <a:r>
              <a:rPr lang="en-US" sz="900" dirty="0" err="1"/>
              <a:t>research.stlouisfed.org</a:t>
            </a:r>
            <a:r>
              <a:rPr lang="en-US" sz="900" dirty="0"/>
              <a:t>/fred2/series/W270RE1A156NBEA#</a:t>
            </a:r>
          </a:p>
        </p:txBody>
      </p:sp>
    </p:spTree>
    <p:extLst>
      <p:ext uri="{BB962C8B-B14F-4D97-AF65-F5344CB8AC3E}">
        <p14:creationId xmlns:p14="http://schemas.microsoft.com/office/powerpoint/2010/main" val="3892337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Underlying Cause of Decline: Gross National Product Trend</a:t>
            </a:r>
            <a:endParaRPr lang="en-US" dirty="0"/>
          </a:p>
        </p:txBody>
      </p:sp>
      <p:pic>
        <p:nvPicPr>
          <p:cNvPr id="3" name="Picture 2" descr="050N. GNP Growth Trend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28663"/>
            <a:ext cx="9144000" cy="55800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6651403"/>
            <a:ext cx="1846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900" dirty="0"/>
          </a:p>
        </p:txBody>
      </p:sp>
      <p:sp>
        <p:nvSpPr>
          <p:cNvPr id="5" name="Rectangle 4"/>
          <p:cNvSpPr/>
          <p:nvPr/>
        </p:nvSpPr>
        <p:spPr>
          <a:xfrm>
            <a:off x="169450" y="6257836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 </a:t>
            </a:r>
            <a:r>
              <a:rPr lang="en-US" sz="900" u="sng" dirty="0" smtClean="0">
                <a:hlinkClick r:id="rId3"/>
              </a:rPr>
              <a:t>http</a:t>
            </a:r>
            <a:r>
              <a:rPr lang="en-US" sz="900" u="sng" dirty="0">
                <a:hlinkClick r:id="rId3"/>
              </a:rPr>
              <a:t>://www.gurufocus.com/economic_indicators/58/sp-500-earnings</a:t>
            </a:r>
            <a:r>
              <a:rPr 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4789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U.S. Seniors Will Require a Larger Support Population</a:t>
            </a:r>
            <a:endParaRPr lang="en-US" dirty="0"/>
          </a:p>
        </p:txBody>
      </p:sp>
      <p:pic>
        <p:nvPicPr>
          <p:cNvPr id="3" name="Picture 2" descr="012. Ratio of Seniors to Supporting Population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07" y="947321"/>
            <a:ext cx="8782759" cy="550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0378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Occupancy of Housing is Shifting from Ownership to Rentals</a:t>
            </a:r>
            <a:endParaRPr lang="en-US" dirty="0"/>
          </a:p>
        </p:txBody>
      </p:sp>
      <p:pic>
        <p:nvPicPr>
          <p:cNvPr id="3" name="Picture 2" descr="029N. Occupancy Shifting from Ownership to Rental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61" y="1108567"/>
            <a:ext cx="8584865" cy="518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608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Price of Homes Have Not Changed Since 2006</a:t>
            </a:r>
            <a:endParaRPr lang="en-US" dirty="0"/>
          </a:p>
        </p:txBody>
      </p:sp>
      <p:pic>
        <p:nvPicPr>
          <p:cNvPr id="4" name="Picture 3" descr="109P. Inflation Adjusted House Pric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86" y="851647"/>
            <a:ext cx="8737502" cy="53041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588" y="6409765"/>
            <a:ext cx="3065868" cy="400110"/>
          </a:xfrm>
          <a:prstGeom prst="rect">
            <a:avLst/>
          </a:prstGeom>
          <a:solidFill>
            <a:srgbClr val="BFBFBF"/>
          </a:solidFill>
        </p:spPr>
        <p:txBody>
          <a:bodyPr wrap="none" rtlCol="0">
            <a:spAutoFit/>
          </a:bodyPr>
          <a:lstStyle/>
          <a:p>
            <a:r>
              <a:rPr lang="en-US" sz="1000" i="1" u="sng" dirty="0"/>
              <a:t>SOURCE: </a:t>
            </a:r>
            <a:r>
              <a:rPr lang="en-US" sz="1000" i="1" u="sng" dirty="0">
                <a:hlinkClick r:id="rId3"/>
              </a:rPr>
              <a:t>http://www.jparsons.net/housingbubble/</a:t>
            </a:r>
            <a:endParaRPr lang="en-US" sz="1000" i="1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370927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Security Trust Fund Declines</a:t>
            </a:r>
            <a:endParaRPr lang="en-US" dirty="0"/>
          </a:p>
        </p:txBody>
      </p:sp>
      <p:pic>
        <p:nvPicPr>
          <p:cNvPr id="3" name="Picture 2" descr="011N. Balances of Trust Fund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77" y="907011"/>
            <a:ext cx="8942424" cy="528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7243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12207" y="2577665"/>
            <a:ext cx="65196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sz="4400" dirty="0" smtClean="0">
                <a:solidFill>
                  <a:srgbClr val="000090"/>
                </a:solidFill>
              </a:rPr>
              <a:t>How to Preserve Savings</a:t>
            </a:r>
            <a:endParaRPr lang="en-US" sz="44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644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Option: Follow What Leading Investors Do </a:t>
            </a:r>
            <a:endParaRPr lang="en-US" dirty="0"/>
          </a:p>
        </p:txBody>
      </p:sp>
      <p:pic>
        <p:nvPicPr>
          <p:cNvPr id="3" name="Picture 2" descr="List of Guru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965200"/>
            <a:ext cx="8331200" cy="5334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4194" y="6478299"/>
            <a:ext cx="2993365" cy="246221"/>
          </a:xfrm>
          <a:prstGeom prst="rect">
            <a:avLst/>
          </a:prstGeom>
          <a:solidFill>
            <a:srgbClr val="BFBFBF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http://</a:t>
            </a:r>
            <a:r>
              <a:rPr lang="en-US" sz="1000" dirty="0" err="1"/>
              <a:t>www.gurufocus.com</a:t>
            </a:r>
            <a:r>
              <a:rPr lang="en-US" sz="1000" dirty="0"/>
              <a:t>/</a:t>
            </a:r>
            <a:r>
              <a:rPr lang="en-US" sz="1000" dirty="0" err="1"/>
              <a:t>Invest_guide_guru.php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099388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Performance of Leading Investors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4194" y="6478299"/>
            <a:ext cx="2993365" cy="246221"/>
          </a:xfrm>
          <a:prstGeom prst="rect">
            <a:avLst/>
          </a:prstGeom>
          <a:solidFill>
            <a:srgbClr val="BFBFBF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http://</a:t>
            </a:r>
            <a:r>
              <a:rPr lang="en-US" sz="1000" dirty="0" err="1"/>
              <a:t>www.gurufocus.com</a:t>
            </a:r>
            <a:r>
              <a:rPr lang="en-US" sz="1000" dirty="0"/>
              <a:t>/</a:t>
            </a:r>
            <a:r>
              <a:rPr lang="en-US" sz="1000" dirty="0" err="1"/>
              <a:t>Invest_guide_guru.php</a:t>
            </a:r>
            <a:endParaRPr lang="en-US" sz="1000" dirty="0"/>
          </a:p>
        </p:txBody>
      </p:sp>
      <p:pic>
        <p:nvPicPr>
          <p:cNvPr id="5" name="Picture 4" descr="063N. Guru Returns since Incep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685799"/>
            <a:ext cx="8178800" cy="579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3959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Opportunities: Select High Performance Funds</a:t>
            </a:r>
            <a:endParaRPr lang="en-US" dirty="0"/>
          </a:p>
        </p:txBody>
      </p:sp>
      <p:pic>
        <p:nvPicPr>
          <p:cNvPr id="3" name="Picture 2" descr="090N. Sector Investment Return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7" y="724813"/>
            <a:ext cx="8508999" cy="574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6026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High Potential Opportunities</a:t>
            </a:r>
            <a:endParaRPr lang="en-US" dirty="0"/>
          </a:p>
        </p:txBody>
      </p:sp>
      <p:pic>
        <p:nvPicPr>
          <p:cNvPr id="3" name="Picture 2" descr="IBM fair price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8663"/>
            <a:ext cx="9144000" cy="5989637"/>
          </a:xfrm>
          <a:prstGeom prst="rect">
            <a:avLst/>
          </a:prstGeom>
          <a:ln w="19050" cmpd="sng"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37478204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Scoreboard</a:t>
            </a:r>
            <a:endParaRPr lang="en-US" dirty="0"/>
          </a:p>
        </p:txBody>
      </p:sp>
      <p:pic>
        <p:nvPicPr>
          <p:cNvPr id="4" name="Picture 3" descr="315P. Decline Scoreboard3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728663"/>
            <a:ext cx="8813800" cy="611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779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U.S. Is Still Prosperous: GNP/Capita Ranks #12 Of 224 Countries </a:t>
            </a:r>
            <a:endParaRPr lang="en-US" dirty="0"/>
          </a:p>
        </p:txBody>
      </p:sp>
      <p:pic>
        <p:nvPicPr>
          <p:cNvPr id="3" name="Picture 2" descr="115P. GNI per capital global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148" y="728663"/>
            <a:ext cx="5344908" cy="59341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7067" y="6615848"/>
            <a:ext cx="7286056" cy="246221"/>
          </a:xfrm>
          <a:prstGeom prst="rect">
            <a:avLst/>
          </a:prstGeom>
          <a:solidFill>
            <a:srgbClr val="BFBFBF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3"/>
              </a:rPr>
              <a:t>http://databank.worldbank.org/data/</a:t>
            </a:r>
            <a:r>
              <a:rPr lang="en-US" sz="1000" dirty="0" err="1">
                <a:hlinkClick r:id="rId3"/>
              </a:rPr>
              <a:t>reports.aspx</a:t>
            </a:r>
            <a:r>
              <a:rPr lang="en-US" sz="1000" dirty="0" err="1" smtClean="0"/>
              <a:t>?source</a:t>
            </a:r>
            <a:r>
              <a:rPr lang="en-US" sz="1000" dirty="0"/>
              <a:t>=</a:t>
            </a:r>
            <a:r>
              <a:rPr lang="en-US" sz="1000" dirty="0" err="1"/>
              <a:t>world-development-indicators&amp;preview</a:t>
            </a:r>
            <a:r>
              <a:rPr lang="en-US" sz="1000" dirty="0"/>
              <a:t>=</a:t>
            </a:r>
            <a:r>
              <a:rPr lang="en-US" sz="1000" dirty="0" err="1"/>
              <a:t>on&amp;l</a:t>
            </a:r>
            <a:r>
              <a:rPr lang="en-US" sz="1000" dirty="0"/>
              <a:t>=en#</a:t>
            </a:r>
          </a:p>
        </p:txBody>
      </p:sp>
    </p:spTree>
    <p:extLst>
      <p:ext uri="{BB962C8B-B14F-4D97-AF65-F5344CB8AC3E}">
        <p14:creationId xmlns:p14="http://schemas.microsoft.com/office/powerpoint/2010/main" val="28205211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 U.S. in an Economic Decline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298201"/>
            <a:ext cx="885370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000" dirty="0" smtClean="0">
              <a:solidFill>
                <a:srgbClr val="000090"/>
              </a:solidFill>
            </a:endParaRPr>
          </a:p>
          <a:p>
            <a:pPr marL="571500" indent="-571500">
              <a:buFont typeface="Arial"/>
              <a:buChar char="•"/>
            </a:pPr>
            <a:r>
              <a:rPr lang="en-US" sz="4000" dirty="0" smtClean="0">
                <a:solidFill>
                  <a:srgbClr val="000090"/>
                </a:solidFill>
              </a:rPr>
              <a:t>	U.S. Still the Greatest Economy</a:t>
            </a:r>
          </a:p>
          <a:p>
            <a:endParaRPr lang="en-US" sz="4000" dirty="0">
              <a:solidFill>
                <a:srgbClr val="000090"/>
              </a:solidFill>
            </a:endParaRPr>
          </a:p>
          <a:p>
            <a:pPr marL="571500" indent="-571500">
              <a:buFont typeface="Arial"/>
              <a:buChar char="•"/>
            </a:pPr>
            <a:r>
              <a:rPr lang="en-US" sz="4000" dirty="0" smtClean="0">
                <a:solidFill>
                  <a:srgbClr val="000090"/>
                </a:solidFill>
              </a:rPr>
              <a:t>But U.S. Is Slipping – Needs Fixing </a:t>
            </a:r>
            <a:endParaRPr lang="en-US" sz="4000" dirty="0">
              <a:solidFill>
                <a:srgbClr val="000090"/>
              </a:solidFill>
            </a:endParaRP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579559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SMC </a:t>
            </a:r>
            <a:r>
              <a:rPr lang="en-US" dirty="0" smtClean="0"/>
              <a:t>Investment Recommendations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267501"/>
            <a:ext cx="797380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000" dirty="0" smtClean="0">
              <a:solidFill>
                <a:srgbClr val="000090"/>
              </a:solidFill>
            </a:endParaRPr>
          </a:p>
          <a:p>
            <a:r>
              <a:rPr lang="en-US" sz="4000" dirty="0" smtClean="0">
                <a:solidFill>
                  <a:srgbClr val="000090"/>
                </a:solidFill>
              </a:rPr>
              <a:t>	Rule # 1: Avoid Losses</a:t>
            </a:r>
          </a:p>
          <a:p>
            <a:endParaRPr lang="en-US" sz="4000" dirty="0">
              <a:solidFill>
                <a:srgbClr val="000090"/>
              </a:solidFill>
            </a:endParaRPr>
          </a:p>
          <a:p>
            <a:r>
              <a:rPr lang="en-US" sz="4000" dirty="0" smtClean="0">
                <a:solidFill>
                  <a:srgbClr val="000090"/>
                </a:solidFill>
              </a:rPr>
              <a:t>	Rule # 2: Get Incremental Gains </a:t>
            </a:r>
            <a:endParaRPr lang="en-US" sz="4000" dirty="0">
              <a:solidFill>
                <a:srgbClr val="000090"/>
              </a:solidFill>
            </a:endParaRP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08939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U.S. Stumble: Loss of Personal Income During Recent Recessions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7529" y="6651195"/>
            <a:ext cx="38842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research.stlouisfed.org</a:t>
            </a:r>
            <a:r>
              <a:rPr lang="en-US" sz="1000" dirty="0"/>
              <a:t>/fred2/series/A939RX0Q048SBEA#</a:t>
            </a:r>
          </a:p>
        </p:txBody>
      </p:sp>
      <p:pic>
        <p:nvPicPr>
          <p:cNvPr id="4" name="Picture 3" descr="113P. Real GDP per capitadg4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12" y="880247"/>
            <a:ext cx="8844470" cy="541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493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 not Promising: Public Debt Projected to Exceed the GDP</a:t>
            </a:r>
            <a:endParaRPr lang="en-US" dirty="0"/>
          </a:p>
        </p:txBody>
      </p:sp>
      <p:pic>
        <p:nvPicPr>
          <p:cNvPr id="4" name="Picture 3" descr="106P. Debt as Percent GDP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00" y="728663"/>
            <a:ext cx="8633860" cy="53955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8833" y="6547556"/>
            <a:ext cx="4283344" cy="246221"/>
          </a:xfrm>
          <a:prstGeom prst="rect">
            <a:avLst/>
          </a:prstGeom>
          <a:solidFill>
            <a:srgbClr val="BFBFBF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http://</a:t>
            </a:r>
            <a:r>
              <a:rPr lang="en-US" sz="1000" dirty="0" err="1"/>
              <a:t>www.concordcoalition.org</a:t>
            </a:r>
            <a:r>
              <a:rPr lang="en-US" sz="1000" dirty="0"/>
              <a:t>/issues/indicators/us-debt-unsustainable- </a:t>
            </a:r>
          </a:p>
        </p:txBody>
      </p:sp>
    </p:spTree>
    <p:extLst>
      <p:ext uri="{BB962C8B-B14F-4D97-AF65-F5344CB8AC3E}">
        <p14:creationId xmlns:p14="http://schemas.microsoft.com/office/powerpoint/2010/main" val="3533087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Hurdle: Debt More Than Doubled by $14 Trillion</a:t>
            </a:r>
            <a:endParaRPr lang="en-US" dirty="0"/>
          </a:p>
        </p:txBody>
      </p:sp>
      <p:pic>
        <p:nvPicPr>
          <p:cNvPr id="3" name="Picture 2" descr="111P. GDP and Debt2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90" y="1075765"/>
            <a:ext cx="8509556" cy="503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599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Adverse Indicator: Debt/Person Increased Faster Than Population</a:t>
            </a:r>
            <a:endParaRPr lang="en-US" dirty="0"/>
          </a:p>
        </p:txBody>
      </p:sp>
      <p:pic>
        <p:nvPicPr>
          <p:cNvPr id="3" name="Picture 2" descr="112P. PerCapita Debt2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8" y="785439"/>
            <a:ext cx="8830236" cy="52252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6574119"/>
            <a:ext cx="6147993" cy="246221"/>
          </a:xfrm>
          <a:prstGeom prst="rect">
            <a:avLst/>
          </a:prstGeom>
          <a:solidFill>
            <a:srgbClr val="BFBFBF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http://</a:t>
            </a:r>
            <a:r>
              <a:rPr lang="en-US" sz="1000" dirty="0" err="1"/>
              <a:t>www.usgovernmentdebt.us</a:t>
            </a:r>
            <a:r>
              <a:rPr lang="en-US" sz="1000" dirty="0"/>
              <a:t>/spending_chart_1997_2017USb_17s2li111mcn_H0t#copypaste</a:t>
            </a:r>
          </a:p>
        </p:txBody>
      </p:sp>
    </p:spTree>
    <p:extLst>
      <p:ext uri="{BB962C8B-B14F-4D97-AF65-F5344CB8AC3E}">
        <p14:creationId xmlns:p14="http://schemas.microsoft.com/office/powerpoint/2010/main" val="1544419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01978" cy="454025"/>
          </a:xfrm>
        </p:spPr>
        <p:txBody>
          <a:bodyPr/>
          <a:lstStyle/>
          <a:p>
            <a:r>
              <a:rPr lang="en-US" dirty="0" smtClean="0"/>
              <a:t>Is That a Threat? - Foreigners Hold  65% of Personal Debt</a:t>
            </a:r>
            <a:endParaRPr lang="en-US" dirty="0"/>
          </a:p>
        </p:txBody>
      </p:sp>
      <p:pic>
        <p:nvPicPr>
          <p:cNvPr id="4" name="Picture 3" descr="105P. Foreigner Debt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48" y="728663"/>
            <a:ext cx="8465052" cy="52507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5222" y="6438556"/>
            <a:ext cx="5473699" cy="246221"/>
          </a:xfrm>
          <a:prstGeom prst="rect">
            <a:avLst/>
          </a:prstGeom>
          <a:solidFill>
            <a:srgbClr val="BFBFBF"/>
          </a:solidFill>
        </p:spPr>
        <p:txBody>
          <a:bodyPr wrap="none" rtlCol="0">
            <a:spAutoFit/>
          </a:bodyPr>
          <a:lstStyle/>
          <a:p>
            <a:r>
              <a:rPr lang="en-US" sz="1000" u="sng" dirty="0">
                <a:hlinkClick r:id="rId3"/>
              </a:rPr>
              <a:t>http://www.concordcoalition.org/issues/indicators/national-debt-increasingly-owned-foreigners</a:t>
            </a:r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8692737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Template.pot</Template>
  <TotalTime>3402</TotalTime>
  <Words>582</Words>
  <Application>Microsoft Macintosh PowerPoint</Application>
  <PresentationFormat>On-screen Show (4:3)</PresentationFormat>
  <Paragraphs>74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Presentation Template</vt:lpstr>
      <vt:lpstr>PowerPoint Presentation</vt:lpstr>
      <vt:lpstr>Presentation Outline</vt:lpstr>
      <vt:lpstr>Underlying Cause of Decline: Gross National Product Trend</vt:lpstr>
      <vt:lpstr>U.S. Is Still Prosperous: GNP/Capita Ranks #12 Of 224 Countries </vt:lpstr>
      <vt:lpstr>U.S. Stumble: Loss of Personal Income During Recent Recessions</vt:lpstr>
      <vt:lpstr>Outlook not Promising: Public Debt Projected to Exceed the GDP</vt:lpstr>
      <vt:lpstr>Major Hurdle: Debt More Than Doubled by $14 Trillion</vt:lpstr>
      <vt:lpstr>Adverse Indicator: Debt/Person Increased Faster Than Population</vt:lpstr>
      <vt:lpstr>Is That a Threat? - Foreigners Hold  65% of Personal Debt</vt:lpstr>
      <vt:lpstr>Bad News: Federal Government Deficit Continues to Increase</vt:lpstr>
      <vt:lpstr>Bad News: Deficits of State and Local Government Increasing</vt:lpstr>
      <vt:lpstr>Unfavorable Trend: Negative Balance of U.S. Trade Since 1992 </vt:lpstr>
      <vt:lpstr>Unfavorable Trend: Personal Savings Rates Have Declined</vt:lpstr>
      <vt:lpstr>An Unfavorable Indicator: Brokerage Debt is Increasing</vt:lpstr>
      <vt:lpstr>Bad Sign: Investor Margin Debt Now Exceeds Market Capitalization</vt:lpstr>
      <vt:lpstr>PowerPoint Presentation</vt:lpstr>
      <vt:lpstr>Unfavirable Indicator: S&amp;P 500 Becomes Unstable After 2000 </vt:lpstr>
      <vt:lpstr>Stock Market Overvalued According to Yale Dept. of Economics</vt:lpstr>
      <vt:lpstr>Confirmation of Adverse Trend: S&amp;P Earnings Yields Have Declined </vt:lpstr>
      <vt:lpstr>A Warning: Stock Market Returns Have Declined Close to Zero</vt:lpstr>
      <vt:lpstr>Bad Signal: Market Cap to GDP Growth Now  Exceeds GDP Growth</vt:lpstr>
      <vt:lpstr>Bad Signal: Market Cap/GDP is Now Greater Than 100%</vt:lpstr>
      <vt:lpstr>PowerPoint Presentation</vt:lpstr>
      <vt:lpstr>Unfavorable Trend: Decline in the Value of a Dollar</vt:lpstr>
      <vt:lpstr>Unfavorable Trend:  Labor Force Stopped Growing</vt:lpstr>
      <vt:lpstr>Of Interest to NC: Employment in Financial Sector Keeps Declining</vt:lpstr>
      <vt:lpstr>Unfavorable Trend: Long Term Unemployment is Rising </vt:lpstr>
      <vt:lpstr>Unfavorable Trend: U.S. Real Median Income Declined Since 1990</vt:lpstr>
      <vt:lpstr>Employee Share of Domestic Income Has Declined Since 1968</vt:lpstr>
      <vt:lpstr>U.S. Seniors Will Require a Larger Support Population</vt:lpstr>
      <vt:lpstr>Occupancy of Housing is Shifting from Ownership to Rentals</vt:lpstr>
      <vt:lpstr>Price of Homes Have Not Changed Since 2006</vt:lpstr>
      <vt:lpstr>Social Security Trust Fund Declines</vt:lpstr>
      <vt:lpstr>PowerPoint Presentation</vt:lpstr>
      <vt:lpstr>Option: Follow What Leading Investors Do </vt:lpstr>
      <vt:lpstr>Follow Performance of Leading Investors</vt:lpstr>
      <vt:lpstr>Opportunities: Select High Performance Funds</vt:lpstr>
      <vt:lpstr>Pick High Potential Opportunities</vt:lpstr>
      <vt:lpstr>Scoreboard</vt:lpstr>
      <vt:lpstr>Is the U.S. in an Economic Decline?</vt:lpstr>
      <vt:lpstr>SMC Investment Recommendations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Outlook for Retired Seniors</dc:title>
  <dc:subject/>
  <dc:creator/>
  <cp:keywords/>
  <dc:description/>
  <cp:lastModifiedBy>Paul Strassmann</cp:lastModifiedBy>
  <cp:revision>289</cp:revision>
  <dcterms:created xsi:type="dcterms:W3CDTF">2010-11-07T21:20:53Z</dcterms:created>
  <dcterms:modified xsi:type="dcterms:W3CDTF">2016-01-31T01:16:24Z</dcterms:modified>
  <cp:category/>
</cp:coreProperties>
</file>