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62" r:id="rId2"/>
    <p:sldId id="394" r:id="rId3"/>
    <p:sldId id="391" r:id="rId4"/>
    <p:sldId id="392" r:id="rId5"/>
    <p:sldId id="387" r:id="rId6"/>
    <p:sldId id="385" r:id="rId7"/>
    <p:sldId id="403" r:id="rId8"/>
    <p:sldId id="402" r:id="rId9"/>
    <p:sldId id="393" r:id="rId10"/>
    <p:sldId id="405" r:id="rId11"/>
    <p:sldId id="395" r:id="rId12"/>
    <p:sldId id="353" r:id="rId13"/>
    <p:sldId id="354" r:id="rId14"/>
    <p:sldId id="352" r:id="rId15"/>
    <p:sldId id="356" r:id="rId16"/>
    <p:sldId id="355" r:id="rId17"/>
    <p:sldId id="357" r:id="rId18"/>
    <p:sldId id="400" r:id="rId19"/>
    <p:sldId id="396" r:id="rId20"/>
    <p:sldId id="381" r:id="rId21"/>
    <p:sldId id="382" r:id="rId22"/>
    <p:sldId id="389" r:id="rId23"/>
    <p:sldId id="397" r:id="rId24"/>
    <p:sldId id="390" r:id="rId25"/>
    <p:sldId id="380" r:id="rId26"/>
    <p:sldId id="358" r:id="rId27"/>
    <p:sldId id="359" r:id="rId28"/>
    <p:sldId id="360" r:id="rId29"/>
    <p:sldId id="363" r:id="rId30"/>
    <p:sldId id="361" r:id="rId31"/>
    <p:sldId id="362" r:id="rId32"/>
    <p:sldId id="364" r:id="rId33"/>
    <p:sldId id="365" r:id="rId34"/>
    <p:sldId id="366" r:id="rId35"/>
    <p:sldId id="367" r:id="rId36"/>
    <p:sldId id="388" r:id="rId37"/>
    <p:sldId id="398" r:id="rId38"/>
    <p:sldId id="368" r:id="rId39"/>
    <p:sldId id="374" r:id="rId40"/>
    <p:sldId id="378" r:id="rId41"/>
    <p:sldId id="377" r:id="rId42"/>
    <p:sldId id="376" r:id="rId43"/>
    <p:sldId id="399" r:id="rId44"/>
    <p:sldId id="404" r:id="rId4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0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5CB8EE-11C2-6E4A-BB59-9AADEEE2C5B0}" type="datetime1">
              <a:rPr lang="en-US"/>
              <a:pPr>
                <a:defRPr/>
              </a:pPr>
              <a:t>5/1/16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BD0AEC-D0B6-544A-A3E7-B6E1F34D23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1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17E32-4525-9E4C-B6FE-6554D0B4AB5A}" type="datetime1">
              <a:rPr lang="en-US"/>
              <a:pPr>
                <a:defRPr/>
              </a:pPr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5199B-FD42-EB42-8699-0081F8CFA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0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B6DC5-61B1-5142-9318-9293A8574FC6}" type="datetime1">
              <a:rPr lang="en-US"/>
              <a:pPr>
                <a:defRPr/>
              </a:pPr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EA23E-8DAC-9744-9B0C-1DA8DB3F7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910A4-01F2-9B4E-9CC2-5389800655A6}" type="datetime1">
              <a:rPr lang="en-US"/>
              <a:pPr>
                <a:defRPr/>
              </a:pPr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24030-9DA3-214F-B805-99A5D60B9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3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00209-FA5D-9F44-A3A0-00EE2947EC07}" type="datetime1">
              <a:rPr lang="en-US"/>
              <a:pPr>
                <a:defRPr/>
              </a:pPr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83DAE-3D34-E94E-A535-C63D34E9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3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30C25-E284-6645-801A-3B6FA000BB16}" type="datetime1">
              <a:rPr lang="en-US"/>
              <a:pPr>
                <a:defRPr/>
              </a:pPr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C272E-0158-3B45-981D-295F35CC4B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BF600-A7E0-A144-9DEB-8325419C9B67}" type="datetime1">
              <a:rPr lang="en-US"/>
              <a:pPr>
                <a:defRPr/>
              </a:pPr>
              <a:t>5/1/16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A51E4-A29A-F84A-80C0-44DFDB09A6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0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B7D1B-7072-7142-9CB2-87634908CD9F}" type="datetime1">
              <a:rPr lang="en-US"/>
              <a:pPr>
                <a:defRPr/>
              </a:pPr>
              <a:t>5/1/16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4C026-7AE9-C84C-AD09-FB2DC631A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74300-BB94-4F40-B5B1-8FBA1A89A638}" type="datetime1">
              <a:rPr lang="en-US"/>
              <a:pPr>
                <a:defRPr/>
              </a:pPr>
              <a:t>5/1/16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420F5-F466-AC4E-92B1-C9E3D4F09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7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85AF8-C2C5-3A4A-B3EF-99C8CAF3785C}" type="datetime1">
              <a:rPr lang="en-US"/>
              <a:pPr>
                <a:defRPr/>
              </a:pPr>
              <a:t>5/1/16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EFDB7-3436-AB4F-A0D4-5415CBBB8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6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817E0-5B5A-0C4C-A97F-ED31029E0F88}" type="datetime1">
              <a:rPr lang="en-US"/>
              <a:pPr>
                <a:defRPr/>
              </a:pPr>
              <a:t>5/1/16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9175E-C01A-3D41-9C0D-385B3BA73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8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9AF54-2574-4F4C-8E04-E8DD87E09815}" type="datetime1">
              <a:rPr lang="en-US"/>
              <a:pPr>
                <a:defRPr/>
              </a:pPr>
              <a:t>5/1/16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80367-4909-314C-A342-1E535825E9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6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65200"/>
            <a:ext cx="8229600" cy="516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3EA2FB23-BD8F-B742-99C5-2356EC0C2CEC}" type="datetime1">
              <a:rPr lang="en-US"/>
              <a:pPr>
                <a:defRPr/>
              </a:pPr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D59D25C2-F50A-CF4E-AE28-32497AD86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i="1" u="sng" kern="1200">
          <a:solidFill>
            <a:srgbClr val="AE001C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 i="1" u="sng">
          <a:solidFill>
            <a:srgbClr val="AE001C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 i="1" u="sng">
          <a:solidFill>
            <a:srgbClr val="AE001C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 i="1" u="sng">
          <a:solidFill>
            <a:srgbClr val="AE001C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 i="1" u="sng">
          <a:solidFill>
            <a:srgbClr val="AE001C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f"/><Relationship Id="rId3" Type="http://schemas.openxmlformats.org/officeDocument/2006/relationships/image" Target="../media/image9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eg"/><Relationship Id="rId3" Type="http://schemas.openxmlformats.org/officeDocument/2006/relationships/hyperlink" Target="http://www.gurufocus.com/dcf/IBM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Box 17"/>
          <p:cNvSpPr txBox="1">
            <a:spLocks noChangeArrowheads="1"/>
          </p:cNvSpPr>
          <p:nvPr/>
        </p:nvSpPr>
        <p:spPr bwMode="auto">
          <a:xfrm>
            <a:off x="1001713" y="2195513"/>
            <a:ext cx="683101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dirty="0">
                <a:solidFill>
                  <a:srgbClr val="000090"/>
                </a:solidFill>
              </a:rPr>
              <a:t>Performance of </a:t>
            </a:r>
            <a:r>
              <a:rPr lang="en-US" sz="4400" dirty="0" smtClean="0">
                <a:solidFill>
                  <a:srgbClr val="000090"/>
                </a:solidFill>
              </a:rPr>
              <a:t>Private Equity Portfolios </a:t>
            </a:r>
            <a:endParaRPr lang="en-US" sz="4400" dirty="0">
              <a:solidFill>
                <a:srgbClr val="000090"/>
              </a:solidFill>
            </a:endParaRPr>
          </a:p>
        </p:txBody>
      </p:sp>
      <p:sp>
        <p:nvSpPr>
          <p:cNvPr id="2050" name="TextBox 18"/>
          <p:cNvSpPr txBox="1">
            <a:spLocks noChangeArrowheads="1"/>
          </p:cNvSpPr>
          <p:nvPr/>
        </p:nvSpPr>
        <p:spPr bwMode="auto">
          <a:xfrm>
            <a:off x="706967" y="4978400"/>
            <a:ext cx="6083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/>
              <a:t>Paul </a:t>
            </a:r>
            <a:r>
              <a:rPr lang="en-US" sz="1800" dirty="0"/>
              <a:t>A. Strassmann, </a:t>
            </a:r>
            <a:r>
              <a:rPr lang="en-US" sz="1800" dirty="0" smtClean="0"/>
              <a:t>New Canaan </a:t>
            </a:r>
            <a:r>
              <a:rPr lang="en-US" sz="1800" dirty="0" smtClean="0"/>
              <a:t>Men </a:t>
            </a:r>
            <a:r>
              <a:rPr lang="en-US" sz="1800" dirty="0" smtClean="0"/>
              <a:t>Investment Club</a:t>
            </a:r>
          </a:p>
          <a:p>
            <a:pPr eaLnBrk="1" hangingPunct="1"/>
            <a:r>
              <a:rPr lang="en-US" sz="1800" dirty="0" smtClean="0"/>
              <a:t>May 2, 2016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Investing in High Return Funds but Track Closely</a:t>
            </a:r>
            <a:endParaRPr lang="en-US" dirty="0"/>
          </a:p>
        </p:txBody>
      </p:sp>
      <p:pic>
        <p:nvPicPr>
          <p:cNvPr id="4" name="Picture 3" descr="334P. Sector Portfolio return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9" y="965200"/>
            <a:ext cx="7793681" cy="566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86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000" b="1" dirty="0" smtClean="0"/>
              <a:t>Private Equity Methods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99522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Equity Investors Apply in-Depth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333" y="1164167"/>
            <a:ext cx="8174033" cy="4078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2800" dirty="0" smtClean="0"/>
              <a:t>Fundamental: Industry, market cap, ROA, ROE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2800" dirty="0" smtClean="0"/>
              <a:t>Valuation ratios: P/E, PEG, Shiller P/E, EV/EBIT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2800" dirty="0" smtClean="0"/>
              <a:t>Profitability: Margins, margin growth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2800" dirty="0" smtClean="0"/>
              <a:t>Growth in revenue, EBITDA, EPS, book value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2800" dirty="0" smtClean="0"/>
              <a:t>Valuation percentiles across industry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2800" dirty="0" smtClean="0"/>
              <a:t>Price, Beta, volume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2800" dirty="0" smtClean="0"/>
              <a:t>Dividends: Yield, payout, dividend growth rate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2800" dirty="0" smtClean="0"/>
              <a:t>Insiders: CEO/CFO buys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358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Investors Pursue Well-Defined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Buffett-Munger Screener</a:t>
            </a:r>
          </a:p>
          <a:p>
            <a:pPr lvl="1"/>
            <a:r>
              <a:rPr lang="en-US" sz="2800" dirty="0" smtClean="0"/>
              <a:t>Quality stocks young Buffett would buy</a:t>
            </a:r>
          </a:p>
          <a:p>
            <a:r>
              <a:rPr lang="en-US" sz="2800" dirty="0" smtClean="0"/>
              <a:t>Ben Graham Net Current Asset Bargains</a:t>
            </a:r>
          </a:p>
          <a:p>
            <a:pPr lvl="1"/>
            <a:r>
              <a:rPr lang="en-US" sz="2800" dirty="0" smtClean="0"/>
              <a:t>Companies Ben Graham would buy</a:t>
            </a:r>
          </a:p>
          <a:p>
            <a:r>
              <a:rPr lang="en-US" sz="2800" dirty="0" smtClean="0"/>
              <a:t>Undervalued Predictable Companies</a:t>
            </a:r>
          </a:p>
          <a:p>
            <a:r>
              <a:rPr lang="en-US" sz="2800" dirty="0" smtClean="0"/>
              <a:t>DCF large margin of safety exists</a:t>
            </a:r>
          </a:p>
          <a:p>
            <a:r>
              <a:rPr lang="en-US" sz="2800" dirty="0" smtClean="0"/>
              <a:t>Historical Low Price to Sales Ratio Companies</a:t>
            </a:r>
          </a:p>
          <a:p>
            <a:r>
              <a:rPr lang="en-US" sz="2800" dirty="0" smtClean="0"/>
              <a:t>Predictable companies that with low P/S ratios</a:t>
            </a:r>
          </a:p>
          <a:p>
            <a:r>
              <a:rPr lang="en-US" sz="2800" dirty="0" smtClean="0"/>
              <a:t>Historical Low Price to Book Value Companies</a:t>
            </a:r>
          </a:p>
          <a:p>
            <a:r>
              <a:rPr lang="en-US" sz="2800" dirty="0" smtClean="0"/>
              <a:t>Cyclically-adjusted price-earnings (CAPE) Method</a:t>
            </a:r>
          </a:p>
        </p:txBody>
      </p:sp>
    </p:spTree>
    <p:extLst>
      <p:ext uri="{BB962C8B-B14F-4D97-AF65-F5344CB8AC3E}">
        <p14:creationId xmlns:p14="http://schemas.microsoft.com/office/powerpoint/2010/main" val="130968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Superior Performers Can be Ranked – A Few Stand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5200"/>
            <a:ext cx="8686800" cy="5160963"/>
          </a:xfrm>
        </p:spPr>
        <p:txBody>
          <a:bodyPr/>
          <a:lstStyle/>
          <a:p>
            <a:r>
              <a:rPr lang="en-US" sz="2800" dirty="0" smtClean="0"/>
              <a:t>Select Investors that have generated big gains</a:t>
            </a:r>
          </a:p>
          <a:p>
            <a:r>
              <a:rPr lang="en-US" sz="2800" dirty="0" smtClean="0"/>
              <a:t>Superior performance for large portfolios</a:t>
            </a:r>
          </a:p>
          <a:p>
            <a:r>
              <a:rPr lang="en-US" sz="2800" dirty="0" smtClean="0"/>
              <a:t>Value-oriented</a:t>
            </a:r>
          </a:p>
          <a:p>
            <a:pPr lvl="1"/>
            <a:r>
              <a:rPr lang="en-US" sz="2800" dirty="0" smtClean="0"/>
              <a:t>Warren Buffett, David Tepper,  Bruce Berkowitz,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smtClean="0"/>
              <a:t>Low portfolio turnover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Select investors</a:t>
            </a:r>
          </a:p>
          <a:p>
            <a:pPr lvl="1"/>
            <a:r>
              <a:rPr lang="en-US" sz="2800" dirty="0" smtClean="0"/>
              <a:t>Global macro: Paul Tudor Jones, Louis Moore Bacon</a:t>
            </a:r>
          </a:p>
          <a:p>
            <a:pPr lvl="1"/>
            <a:r>
              <a:rPr lang="en-US" sz="2800" dirty="0" smtClean="0"/>
              <a:t>Quants: Jim Simons, Steven Cohen, 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340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Insider Information Validated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Rank of financial strength, profitability and growth of the company</a:t>
            </a:r>
          </a:p>
          <a:p>
            <a:r>
              <a:rPr lang="en-US" sz="2800" dirty="0" smtClean="0"/>
              <a:t>What other Investors are doing with the stock</a:t>
            </a:r>
          </a:p>
          <a:p>
            <a:r>
              <a:rPr lang="en-US" sz="2800" dirty="0" smtClean="0"/>
              <a:t>What Insiders are doing with it</a:t>
            </a:r>
          </a:p>
          <a:p>
            <a:r>
              <a:rPr lang="en-US" sz="2800" dirty="0" smtClean="0"/>
              <a:t>Review 10-year financial history</a:t>
            </a:r>
          </a:p>
          <a:p>
            <a:r>
              <a:rPr lang="en-US" sz="2800" dirty="0" smtClean="0"/>
              <a:t>Perform Valuations:</a:t>
            </a:r>
          </a:p>
          <a:p>
            <a:pPr lvl="1"/>
            <a:r>
              <a:rPr lang="en-US" sz="2800" dirty="0" smtClean="0"/>
              <a:t>Absolute valuation with DCF calculator</a:t>
            </a:r>
          </a:p>
          <a:p>
            <a:pPr lvl="1"/>
            <a:r>
              <a:rPr lang="en-US" sz="2800" dirty="0" smtClean="0"/>
              <a:t>Historical valuation history: P/E, P/S, P/B</a:t>
            </a:r>
          </a:p>
          <a:p>
            <a:pPr lvl="1"/>
            <a:r>
              <a:rPr lang="en-US" sz="2800" dirty="0" smtClean="0"/>
              <a:t>Relative valuation: how other companies are valued</a:t>
            </a:r>
          </a:p>
        </p:txBody>
      </p:sp>
    </p:spTree>
    <p:extLst>
      <p:ext uri="{BB962C8B-B14F-4D97-AF65-F5344CB8AC3E}">
        <p14:creationId xmlns:p14="http://schemas.microsoft.com/office/powerpoint/2010/main" val="245472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Investment Screen Based on CAPE – March 2016</a:t>
            </a:r>
            <a:endParaRPr lang="en-US" dirty="0"/>
          </a:p>
        </p:txBody>
      </p:sp>
      <p:pic>
        <p:nvPicPr>
          <p:cNvPr id="4" name="Picture 3" descr="CAP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67" y="910167"/>
            <a:ext cx="6921500" cy="5530673"/>
          </a:xfrm>
          <a:prstGeom prst="rect">
            <a:avLst/>
          </a:prstGeom>
          <a:ln>
            <a:solidFill>
              <a:srgbClr val="004B85"/>
            </a:solidFill>
          </a:ln>
        </p:spPr>
      </p:pic>
    </p:spTree>
    <p:extLst>
      <p:ext uri="{BB962C8B-B14F-4D97-AF65-F5344CB8AC3E}">
        <p14:creationId xmlns:p14="http://schemas.microsoft.com/office/powerpoint/2010/main" val="3021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Sector Selling and Sector Buying Can be Examined  </a:t>
            </a:r>
            <a:r>
              <a:rPr lang="en-US" sz="1600" dirty="0" smtClean="0"/>
              <a:t>(3/12/2016)</a:t>
            </a:r>
            <a:endParaRPr lang="en-US" sz="1600" dirty="0"/>
          </a:p>
        </p:txBody>
      </p:sp>
      <p:pic>
        <p:nvPicPr>
          <p:cNvPr id="3" name="Picture 2" descr="Seector sell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941"/>
            <a:ext cx="4258235" cy="4546227"/>
          </a:xfrm>
          <a:prstGeom prst="rect">
            <a:avLst/>
          </a:prstGeom>
        </p:spPr>
      </p:pic>
      <p:pic>
        <p:nvPicPr>
          <p:cNvPr id="4" name="Picture 3" descr="Sector buy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40118"/>
            <a:ext cx="4572000" cy="43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21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</a:t>
            </a:r>
            <a:r>
              <a:rPr lang="en-US" smtClean="0"/>
              <a:t>Prices </a:t>
            </a:r>
            <a:r>
              <a:rPr lang="en-US" smtClean="0"/>
              <a:t>Tracked </a:t>
            </a:r>
            <a:r>
              <a:rPr lang="en-US" dirty="0" smtClean="0"/>
              <a:t>for Timing Purchases</a:t>
            </a:r>
            <a:endParaRPr lang="en-US" dirty="0"/>
          </a:p>
        </p:txBody>
      </p:sp>
      <p:pic>
        <p:nvPicPr>
          <p:cNvPr id="3" name="Picture 2" descr="April 17 Stock Market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76" y="728662"/>
            <a:ext cx="7418796" cy="6129337"/>
          </a:xfrm>
          <a:prstGeom prst="rect">
            <a:avLst/>
          </a:prstGeom>
          <a:ln w="28575" cmpd="sng"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939822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000" b="1" dirty="0" smtClean="0"/>
              <a:t>Imitating Private Equity Portfolios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1601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000" b="1" dirty="0" smtClean="0"/>
              <a:t>Introduction to Private Equity Portfolios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6071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CEO Purchases Not Advantageous</a:t>
            </a:r>
            <a:endParaRPr lang="en-US" dirty="0"/>
          </a:p>
        </p:txBody>
      </p:sp>
      <p:pic>
        <p:nvPicPr>
          <p:cNvPr id="3" name="Picture 2" descr="CEO portfoli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62213"/>
            <a:ext cx="8534400" cy="5895787"/>
          </a:xfrm>
          <a:prstGeom prst="rect">
            <a:avLst/>
          </a:prstGeom>
          <a:ln w="28575" cmpd="sng">
            <a:solidFill>
              <a:srgbClr val="4F81BD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826001" y="5387050"/>
            <a:ext cx="220309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Top CEO Buys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18001" y="3709912"/>
            <a:ext cx="1393981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S&amp;P 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22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Insider </a:t>
            </a:r>
            <a:r>
              <a:rPr lang="en-US"/>
              <a:t>Purchases Not Advantageous</a:t>
            </a:r>
          </a:p>
        </p:txBody>
      </p:sp>
      <p:pic>
        <p:nvPicPr>
          <p:cNvPr id="3" name="Picture 2" descr="Insider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851362"/>
            <a:ext cx="8445500" cy="5981237"/>
          </a:xfrm>
          <a:prstGeom prst="rect">
            <a:avLst/>
          </a:prstGeom>
          <a:ln w="28575" cmpd="sng">
            <a:solidFill>
              <a:srgbClr val="4F81BD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991123" y="3774755"/>
            <a:ext cx="1393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S&amp;P 500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8648" y="5421652"/>
            <a:ext cx="187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Insider Buys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30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>
          <a:xfrm>
            <a:off x="338138" y="274638"/>
            <a:ext cx="8467725" cy="454025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Observations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457199" y="965200"/>
            <a:ext cx="8524231" cy="5160963"/>
          </a:xfrm>
          <a:solidFill>
            <a:srgbClr val="BFBFBF"/>
          </a:solidFill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sz="3600" dirty="0" smtClean="0">
                <a:latin typeface="Calibri" charset="0"/>
                <a:ea typeface="ＭＳ Ｐゴシック" charset="0"/>
                <a:cs typeface="ＭＳ Ｐゴシック" charset="0"/>
              </a:rPr>
              <a:t>Imitating Most CEOs and Insiders Will not Improve Performance.</a:t>
            </a:r>
          </a:p>
          <a:p>
            <a:r>
              <a:rPr lang="en-US" sz="3600" dirty="0" smtClean="0">
                <a:latin typeface="Calibri" charset="0"/>
                <a:ea typeface="ＭＳ Ｐゴシック" charset="0"/>
                <a:cs typeface="ＭＳ Ｐゴシック" charset="0"/>
              </a:rPr>
              <a:t>Tracking S&amp;P 500 Could Deliver Superior Results Immediately.</a:t>
            </a:r>
          </a:p>
          <a:p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Performance of </a:t>
            </a:r>
            <a:r>
              <a:rPr lang="en-US" sz="3600" dirty="0" smtClean="0">
                <a:latin typeface="Calibri" charset="0"/>
                <a:ea typeface="ＭＳ Ｐゴシック" charset="0"/>
                <a:cs typeface="ＭＳ Ｐゴシック" charset="0"/>
              </a:rPr>
              <a:t>Selected </a:t>
            </a:r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Investor </a:t>
            </a:r>
            <a:r>
              <a:rPr lang="en-US" sz="3600" dirty="0" smtClean="0">
                <a:latin typeface="Calibri" charset="0"/>
                <a:ea typeface="ＭＳ Ｐゴシック" charset="0"/>
                <a:cs typeface="ＭＳ Ｐゴシック" charset="0"/>
              </a:rPr>
              <a:t>Funds Can Be Attractive, but Requires Attention.  </a:t>
            </a:r>
            <a:endParaRPr lang="en-US" sz="36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F3EB59-A420-9848-9B0A-53981676E75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2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000" b="1" dirty="0" smtClean="0"/>
              <a:t>Review of Private Equity</a:t>
            </a:r>
          </a:p>
          <a:p>
            <a:pPr marL="0" indent="0" algn="ctr">
              <a:buNone/>
            </a:pPr>
            <a:r>
              <a:rPr lang="en-US" sz="4000" b="1" dirty="0" smtClean="0"/>
              <a:t>Warren Buffett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08114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Investment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How leading investors can keep the value of their portfolio above long-term sustainable levels.</a:t>
            </a:r>
          </a:p>
          <a:p>
            <a:endParaRPr lang="en-US" sz="2800" dirty="0"/>
          </a:p>
          <a:p>
            <a:r>
              <a:rPr lang="en-US" sz="2800" dirty="0" smtClean="0"/>
              <a:t>Investors reviewed:</a:t>
            </a:r>
          </a:p>
          <a:p>
            <a:endParaRPr lang="en-US" dirty="0"/>
          </a:p>
          <a:p>
            <a:pPr lvl="1"/>
            <a:r>
              <a:rPr lang="en-US" sz="2800" dirty="0" smtClean="0"/>
              <a:t>Warren Buffett - </a:t>
            </a:r>
            <a:r>
              <a:rPr lang="en-US" sz="2800" dirty="0"/>
              <a:t>Long term gains: </a:t>
            </a:r>
            <a:r>
              <a:rPr lang="en-US" sz="2800" dirty="0" smtClean="0"/>
              <a:t>+19.0%/year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smtClean="0"/>
              <a:t>David Tepper – Long term gains: +26.7%/year</a:t>
            </a:r>
            <a:endParaRPr lang="en-US" sz="2800" dirty="0"/>
          </a:p>
          <a:p>
            <a:pPr lvl="1"/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62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Based on Selected Criteria</a:t>
            </a:r>
            <a:endParaRPr lang="en-US" dirty="0"/>
          </a:p>
        </p:txBody>
      </p:sp>
      <p:pic>
        <p:nvPicPr>
          <p:cNvPr id="4" name="Picture 3" descr="132P. Performance accord Criteri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1" y="911413"/>
            <a:ext cx="8959552" cy="50949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641213"/>
            <a:ext cx="46578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http://</a:t>
            </a:r>
            <a:r>
              <a:rPr lang="en-US" sz="1100" dirty="0" err="1"/>
              <a:t>www.gurufocus.com</a:t>
            </a:r>
            <a:r>
              <a:rPr lang="en-US" sz="1100" dirty="0"/>
              <a:t>/</a:t>
            </a:r>
            <a:r>
              <a:rPr lang="en-US" sz="1100" dirty="0" err="1"/>
              <a:t>model_portfolio.php?mp</a:t>
            </a:r>
            <a:r>
              <a:rPr lang="en-US" sz="1100" dirty="0"/>
              <a:t>=</a:t>
            </a:r>
            <a:r>
              <a:rPr lang="en-US" sz="1100" dirty="0" err="1"/>
              <a:t>largecap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91135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Cases of a Successful Fund Investment</a:t>
            </a:r>
            <a:endParaRPr lang="en-US" dirty="0"/>
          </a:p>
        </p:txBody>
      </p:sp>
      <p:pic>
        <p:nvPicPr>
          <p:cNvPr id="3" name="Picture 2" descr="Humana shar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1" y="728663"/>
            <a:ext cx="7112000" cy="532130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72746" y="6250505"/>
            <a:ext cx="5781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Humana shares appreciated 174% while S&amp;P increased 66%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7763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Investment: HUM Shares Sold as 174% Gain</a:t>
            </a:r>
            <a:endParaRPr lang="en-US" dirty="0"/>
          </a:p>
        </p:txBody>
      </p:sp>
      <p:pic>
        <p:nvPicPr>
          <p:cNvPr id="4" name="Picture 3" descr="Humana buyseel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19" y="863600"/>
            <a:ext cx="7548040" cy="58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80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Investment Views of  Warren Buffett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235"/>
            <a:ext cx="8686800" cy="421341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•Believes in a margin of safety above all else</a:t>
            </a:r>
          </a:p>
          <a:p>
            <a:pPr marL="0" indent="0">
              <a:buNone/>
            </a:pPr>
            <a:r>
              <a:rPr lang="en-US" sz="2800" dirty="0"/>
              <a:t>•Only buys top-quality businesses </a:t>
            </a:r>
            <a:r>
              <a:rPr lang="en-US" sz="2800" dirty="0" smtClean="0"/>
              <a:t>at fair </a:t>
            </a:r>
            <a:r>
              <a:rPr lang="en-US" sz="2800" dirty="0"/>
              <a:t>prices</a:t>
            </a:r>
          </a:p>
          <a:p>
            <a:pPr marL="0" indent="0">
              <a:buNone/>
            </a:pPr>
            <a:r>
              <a:rPr lang="en-US" sz="2800" dirty="0"/>
              <a:t>•Thinks that no price is cheap enough for a bad company</a:t>
            </a:r>
          </a:p>
          <a:p>
            <a:pPr marL="0" indent="0">
              <a:buNone/>
            </a:pPr>
            <a:r>
              <a:rPr lang="en-US" sz="2800" dirty="0" smtClean="0"/>
              <a:t>•</a:t>
            </a:r>
            <a:r>
              <a:rPr lang="en-US" sz="2800" dirty="0"/>
              <a:t>Prefers investments that he can hold forever</a:t>
            </a:r>
          </a:p>
          <a:p>
            <a:pPr marL="0" indent="0">
              <a:buNone/>
            </a:pPr>
            <a:r>
              <a:rPr lang="en-US" sz="2800" dirty="0"/>
              <a:t>•Analyzes stocks as if he were buying the entire </a:t>
            </a:r>
            <a:r>
              <a:rPr lang="en-US" sz="2800" dirty="0" smtClean="0"/>
              <a:t>business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Invest in:</a:t>
            </a:r>
          </a:p>
          <a:p>
            <a:pPr marL="1257300" lvl="3" indent="0">
              <a:buNone/>
            </a:pPr>
            <a:r>
              <a:rPr lang="en-US" dirty="0" smtClean="0"/>
              <a:t>Simple </a:t>
            </a:r>
            <a:r>
              <a:rPr lang="en-US" dirty="0"/>
              <a:t>Business</a:t>
            </a:r>
          </a:p>
          <a:p>
            <a:pPr marL="1257300" lvl="3" indent="0">
              <a:buNone/>
            </a:pPr>
            <a:r>
              <a:rPr lang="en-US" dirty="0" smtClean="0"/>
              <a:t>Has Favorable </a:t>
            </a:r>
            <a:r>
              <a:rPr lang="en-US" dirty="0"/>
              <a:t>Long-Term </a:t>
            </a:r>
            <a:r>
              <a:rPr lang="en-US" dirty="0" smtClean="0"/>
              <a:t>Economics</a:t>
            </a:r>
            <a:endParaRPr lang="en-US" dirty="0"/>
          </a:p>
          <a:p>
            <a:pPr marL="1257300" lvl="3" indent="0">
              <a:buNone/>
            </a:pPr>
            <a:r>
              <a:rPr lang="en-US" dirty="0" smtClean="0"/>
              <a:t>Has Able </a:t>
            </a:r>
            <a:r>
              <a:rPr lang="en-US" dirty="0"/>
              <a:t>and Trustworthy </a:t>
            </a:r>
            <a:r>
              <a:rPr lang="en-US" dirty="0" smtClean="0"/>
              <a:t>Management</a:t>
            </a:r>
          </a:p>
          <a:p>
            <a:pPr marL="1257300" lvl="3" indent="0">
              <a:buNone/>
            </a:pPr>
            <a:r>
              <a:rPr lang="en-US" dirty="0" smtClean="0"/>
              <a:t>Offers </a:t>
            </a:r>
            <a:r>
              <a:rPr lang="en-US" dirty="0"/>
              <a:t>a Margin of Safety</a:t>
            </a:r>
          </a:p>
          <a:p>
            <a:pPr marL="514350" indent="-514350">
              <a:buAutoNum type="arabicPeriod" startAt="4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51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Buffett Investments</a:t>
            </a:r>
            <a:endParaRPr lang="en-US" dirty="0"/>
          </a:p>
        </p:txBody>
      </p:sp>
      <p:pic>
        <p:nvPicPr>
          <p:cNvPr id="3" name="Picture 2" descr="Top Buffett investmen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83" y="1374587"/>
            <a:ext cx="8471646" cy="407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5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 Hedge Funds Performed Well – April 2016 Status</a:t>
            </a:r>
            <a:endParaRPr lang="en-US" dirty="0"/>
          </a:p>
        </p:txBody>
      </p:sp>
      <p:pic>
        <p:nvPicPr>
          <p:cNvPr id="3" name="Picture 2" descr="124P. Hedge Fund Return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7" y="1079500"/>
            <a:ext cx="861804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53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 Earnings According to Warren Buffett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8000" y="1374588"/>
            <a:ext cx="603623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	</a:t>
            </a:r>
            <a:r>
              <a:rPr lang="en-US" dirty="0" smtClean="0"/>
              <a:t>Income</a:t>
            </a:r>
            <a:endParaRPr lang="en-US" dirty="0"/>
          </a:p>
          <a:p>
            <a:endParaRPr lang="en-US" dirty="0"/>
          </a:p>
          <a:p>
            <a:r>
              <a:rPr lang="en-US" dirty="0"/>
              <a:t>+	Depreciation, Depletion, Amortization</a:t>
            </a:r>
          </a:p>
          <a:p>
            <a:endParaRPr lang="en-US" dirty="0"/>
          </a:p>
          <a:p>
            <a:r>
              <a:rPr lang="en-US" dirty="0"/>
              <a:t>+	Other Non-</a:t>
            </a:r>
            <a:r>
              <a:rPr lang="en-US" dirty="0" smtClean="0"/>
              <a:t>Cash Items</a:t>
            </a:r>
          </a:p>
          <a:p>
            <a:endParaRPr lang="en-US" dirty="0"/>
          </a:p>
          <a:p>
            <a:r>
              <a:rPr lang="en-US" dirty="0" smtClean="0"/>
              <a:t>+    Average </a:t>
            </a:r>
            <a:r>
              <a:rPr lang="en-US" dirty="0"/>
              <a:t>Maintenance </a:t>
            </a:r>
            <a:r>
              <a:rPr lang="en-US" dirty="0" smtClean="0"/>
              <a:t>Capital Expense</a:t>
            </a:r>
          </a:p>
          <a:p>
            <a:r>
              <a:rPr lang="en-US" dirty="0" smtClean="0"/>
              <a:t>---------------------------------------------------------</a:t>
            </a:r>
          </a:p>
          <a:p>
            <a:endParaRPr lang="en-US" dirty="0"/>
          </a:p>
          <a:p>
            <a:r>
              <a:rPr lang="en-US" dirty="0" smtClean="0"/>
              <a:t>=   Owner </a:t>
            </a:r>
            <a:r>
              <a:rPr lang="en-US" dirty="0"/>
              <a:t>Earnings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40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Buffett-Munger Investment Results</a:t>
            </a:r>
            <a:endParaRPr lang="en-US" dirty="0"/>
          </a:p>
        </p:txBody>
      </p:sp>
      <p:pic>
        <p:nvPicPr>
          <p:cNvPr id="3" name="Picture 2" descr="Buffett-Munger Resul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1302375"/>
            <a:ext cx="5800217" cy="488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54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Warren Buffett Holds 81 Million Shares – 8.43% of IBM</a:t>
            </a:r>
            <a:endParaRPr lang="en-US" dirty="0"/>
          </a:p>
        </p:txBody>
      </p:sp>
      <p:pic>
        <p:nvPicPr>
          <p:cNvPr id="3" name="Picture 2" descr="Buffett IBM Holding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65" y="939800"/>
            <a:ext cx="673815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91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IBM Share Price: Current Value = $140.15; Fair Value = $289.57</a:t>
            </a:r>
            <a:endParaRPr lang="en-US" dirty="0"/>
          </a:p>
        </p:txBody>
      </p:sp>
      <p:pic>
        <p:nvPicPr>
          <p:cNvPr id="3" name="Picture 2" descr="IBM Fair Valu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295400"/>
            <a:ext cx="8470900" cy="4368800"/>
          </a:xfrm>
          <a:prstGeom prst="rect">
            <a:avLst/>
          </a:prstGeom>
          <a:ln w="28575" cmpd="sng">
            <a:solidFill>
              <a:srgbClr val="4F81BD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63600" y="6578600"/>
            <a:ext cx="4161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http://www.gurufocus.com/dcf/</a:t>
            </a:r>
            <a:r>
              <a:rPr lang="en-US" sz="1200" dirty="0" smtClean="0">
                <a:hlinkClick r:id="rId3"/>
              </a:rPr>
              <a:t>IBM</a:t>
            </a:r>
            <a:r>
              <a:rPr lang="en-US" sz="1200" dirty="0" smtClean="0"/>
              <a:t> - 03/08/2016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1453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180 Indicators </a:t>
            </a:r>
            <a:r>
              <a:rPr lang="en-US" smtClean="0"/>
              <a:t>Are Favorable </a:t>
            </a:r>
            <a:r>
              <a:rPr lang="en-US" dirty="0" smtClean="0"/>
              <a:t>– 1996-2015</a:t>
            </a:r>
            <a:endParaRPr lang="en-US" dirty="0"/>
          </a:p>
        </p:txBody>
      </p:sp>
      <p:pic>
        <p:nvPicPr>
          <p:cNvPr id="3" name="Picture 2" descr="IBM Variables examin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682081"/>
            <a:ext cx="5295900" cy="58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5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Warren Buffett’s Investment in IBM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1100" y="1879600"/>
            <a:ext cx="71828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Potential future +10 year profit &gt;$1 Billion.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Shares can be immediately sold for small gain.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Current dividends exceed the cost of capital.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 smtClean="0"/>
          </a:p>
          <a:p>
            <a:r>
              <a:rPr lang="en-US" dirty="0" smtClean="0"/>
              <a:t>SUMMARY:</a:t>
            </a:r>
          </a:p>
          <a:p>
            <a:endParaRPr lang="en-US" dirty="0"/>
          </a:p>
          <a:p>
            <a:r>
              <a:rPr lang="en-US" dirty="0" smtClean="0"/>
              <a:t>IBM purchase an example of a hedge fund bet.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27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Warren Buffett’s Investment in IBM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1100" y="1879600"/>
            <a:ext cx="702788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Potential Profit in +10 years &gt;$1 Billion.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Shares can be immediately sold for small gain.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Current dividends exceed the cost of capital.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 smtClean="0"/>
          </a:p>
          <a:p>
            <a:r>
              <a:rPr lang="en-US" dirty="0" smtClean="0"/>
              <a:t>SUMMARY:</a:t>
            </a:r>
          </a:p>
          <a:p>
            <a:endParaRPr lang="en-US" dirty="0"/>
          </a:p>
          <a:p>
            <a:r>
              <a:rPr lang="en-US" dirty="0" smtClean="0"/>
              <a:t>IBM purchase an example of a private capital bet.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27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000" b="1" dirty="0" smtClean="0"/>
              <a:t>Review of Private Equity</a:t>
            </a:r>
          </a:p>
          <a:p>
            <a:pPr marL="0" indent="0" algn="ctr">
              <a:buNone/>
            </a:pPr>
            <a:r>
              <a:rPr lang="en-US" sz="4000" b="1" dirty="0" smtClean="0"/>
              <a:t>David Tepper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21495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Tepper, the Top Distressed Debt Specialist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Tepper earned a </a:t>
            </a:r>
            <a:r>
              <a:rPr lang="en-US" sz="2800" dirty="0"/>
              <a:t>reputation for producing some of the </a:t>
            </a:r>
            <a:r>
              <a:rPr lang="en-US" sz="2800" dirty="0" smtClean="0"/>
              <a:t>highest quick returns </a:t>
            </a:r>
            <a:r>
              <a:rPr lang="en-US" sz="2800" dirty="0"/>
              <a:t>amongst fund </a:t>
            </a:r>
            <a:r>
              <a:rPr lang="en-US" sz="2800" dirty="0" smtClean="0"/>
              <a:t>managers. </a:t>
            </a:r>
          </a:p>
          <a:p>
            <a:endParaRPr lang="en-US" sz="2800" dirty="0" smtClean="0"/>
          </a:p>
          <a:p>
            <a:r>
              <a:rPr lang="en-US" sz="2800" dirty="0" smtClean="0"/>
              <a:t>Tepper fund, Appaloosa Investment, produced a 26.7%/annual returns since  1993.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Current portfolio:  $ 5 billion.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9782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Tepper follows Ben Graham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7176" y="1120589"/>
            <a:ext cx="7380942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Pick </a:t>
            </a:r>
            <a:r>
              <a:rPr lang="en-US" dirty="0"/>
              <a:t>companies whose market values </a:t>
            </a:r>
            <a:r>
              <a:rPr lang="en-US" dirty="0" smtClean="0"/>
              <a:t>are less </a:t>
            </a:r>
            <a:r>
              <a:rPr lang="en-US" dirty="0"/>
              <a:t>than two-thirds </a:t>
            </a:r>
            <a:r>
              <a:rPr lang="en-US" dirty="0" smtClean="0"/>
              <a:t>of net</a:t>
            </a:r>
            <a:r>
              <a:rPr lang="en-US" dirty="0"/>
              <a:t> </a:t>
            </a:r>
            <a:r>
              <a:rPr lang="en-US" dirty="0" smtClean="0"/>
              <a:t>cash </a:t>
            </a:r>
            <a:r>
              <a:rPr lang="en-US" dirty="0"/>
              <a:t>value.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During </a:t>
            </a:r>
            <a:r>
              <a:rPr lang="en-US" dirty="0"/>
              <a:t>the past 12 months</a:t>
            </a:r>
            <a:r>
              <a:rPr lang="en-US" dirty="0" smtClean="0"/>
              <a:t>, companies generate </a:t>
            </a:r>
            <a:r>
              <a:rPr lang="en-US" dirty="0"/>
              <a:t>positive operating </a:t>
            </a:r>
            <a:r>
              <a:rPr lang="en-US" dirty="0" smtClean="0"/>
              <a:t>cash flow.</a:t>
            </a:r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ompanies </a:t>
            </a:r>
            <a:r>
              <a:rPr lang="en-US" dirty="0"/>
              <a:t>may well go under as economic conditions </a:t>
            </a:r>
            <a:r>
              <a:rPr lang="en-US" dirty="0" smtClean="0"/>
              <a:t>worsen.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Accept high risk with high gain.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0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4" y="274638"/>
            <a:ext cx="8686800" cy="45402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Top </a:t>
            </a:r>
            <a:r>
              <a:rPr lang="en-US" dirty="0" smtClean="0"/>
              <a:t>Mutual Funds Have Not Performed </a:t>
            </a:r>
            <a:r>
              <a:rPr lang="en-US" dirty="0"/>
              <a:t>Well </a:t>
            </a:r>
            <a:r>
              <a:rPr lang="en-US" dirty="0" smtClean="0"/>
              <a:t> </a:t>
            </a:r>
            <a:r>
              <a:rPr lang="en-US" dirty="0"/>
              <a:t>– April 2016 Status </a:t>
            </a:r>
          </a:p>
        </p:txBody>
      </p:sp>
      <p:pic>
        <p:nvPicPr>
          <p:cNvPr id="3" name="Picture 2" descr="125P. Sample of Equity and Bond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83" y="850900"/>
            <a:ext cx="8133787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01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Graham Number for Goodyear Tire &amp; Rubber Company (GT)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Graham Number is a figure that measures a stock's fundamental value by taking into account the company's earnings per share and book value per share.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Graham number is the upper bound of the price </a:t>
            </a:r>
            <a:r>
              <a:rPr lang="en-US" sz="2800" dirty="0" smtClean="0"/>
              <a:t>that </a:t>
            </a:r>
            <a:r>
              <a:rPr lang="en-US" sz="2800" dirty="0"/>
              <a:t>a defensive investor should pay for the stock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Graham Number for  2014 = $ </a:t>
            </a:r>
            <a:r>
              <a:rPr lang="fi-FI" sz="2800" dirty="0" smtClean="0"/>
              <a:t>45.87</a:t>
            </a:r>
            <a:r>
              <a:rPr lang="en-US" sz="2800" dirty="0" smtClean="0"/>
              <a:t>/share</a:t>
            </a:r>
            <a:endParaRPr lang="en-US" sz="2800" dirty="0"/>
          </a:p>
        </p:txBody>
      </p:sp>
      <p:pic>
        <p:nvPicPr>
          <p:cNvPr id="4" name="Picture 3" descr="GT statistic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8" y="4732618"/>
            <a:ext cx="8014447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562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 Shares Low Sell Quickly at Multiple of Purchase Price</a:t>
            </a:r>
            <a:endParaRPr lang="en-US" dirty="0"/>
          </a:p>
        </p:txBody>
      </p:sp>
      <p:pic>
        <p:nvPicPr>
          <p:cNvPr id="3" name="Picture 2" descr="GT Buy Low Price Sell Quick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7" y="928781"/>
            <a:ext cx="8094383" cy="592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049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 Very Low, Sell for Large Gain</a:t>
            </a:r>
            <a:endParaRPr lang="en-US" dirty="0"/>
          </a:p>
        </p:txBody>
      </p:sp>
      <p:pic>
        <p:nvPicPr>
          <p:cNvPr id="3" name="Picture 2" descr="GT shares down price u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59" y="831757"/>
            <a:ext cx="8040926" cy="559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15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000" b="1" smtClean="0"/>
              <a:t>Summary of Private </a:t>
            </a:r>
            <a:r>
              <a:rPr lang="en-US" sz="4000" b="1" dirty="0" smtClean="0"/>
              <a:t>Equity Portfolios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845535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Investment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Continue </a:t>
            </a:r>
            <a:r>
              <a:rPr lang="en-US" sz="2800" dirty="0"/>
              <a:t>Investing in High Return Funds but Track </a:t>
            </a:r>
            <a:r>
              <a:rPr lang="en-US" sz="2800" dirty="0" smtClean="0"/>
              <a:t>Closely.  Risks are High.</a:t>
            </a:r>
          </a:p>
          <a:p>
            <a:endParaRPr lang="en-US" sz="2800" dirty="0"/>
          </a:p>
          <a:p>
            <a:r>
              <a:rPr lang="en-US" sz="2800" dirty="0" smtClean="0"/>
              <a:t>Select High </a:t>
            </a:r>
            <a:r>
              <a:rPr lang="en-US" sz="2800" dirty="0"/>
              <a:t>P</a:t>
            </a:r>
            <a:r>
              <a:rPr lang="en-US" sz="2800" dirty="0" smtClean="0"/>
              <a:t>erformance private investors or an Insider opportunity. Devote substantial time to detailed analysis. Risks are Very High.</a:t>
            </a:r>
          </a:p>
          <a:p>
            <a:endParaRPr lang="en-US" sz="2800" dirty="0"/>
          </a:p>
          <a:p>
            <a:r>
              <a:rPr lang="en-US" sz="2800" dirty="0" smtClean="0"/>
              <a:t>Reduce the volatility of portfolio until stock market reaches more acceptable P/E. Risks </a:t>
            </a:r>
            <a:r>
              <a:rPr lang="en-US" sz="2800" smtClean="0"/>
              <a:t>are Acceptable.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394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65200"/>
            <a:ext cx="8505913" cy="516096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Stock Market is +58.7% Over Mean Earnings:</a:t>
            </a:r>
          </a:p>
          <a:p>
            <a:pPr marL="0" indent="0">
              <a:buNone/>
            </a:pPr>
            <a:r>
              <a:rPr lang="en-US" sz="3600" i="1" u="sng" dirty="0" smtClean="0"/>
              <a:t>Average investor cannot expect gains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Cheap Debt Encourages Stock Appreciation:</a:t>
            </a:r>
          </a:p>
          <a:p>
            <a:pPr marL="0" indent="0">
              <a:buNone/>
            </a:pPr>
            <a:r>
              <a:rPr lang="en-US" sz="3600" i="1" u="sng" dirty="0" smtClean="0"/>
              <a:t>Mutual Funds cannot deliver gains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Private Equity Manages $3.8 </a:t>
            </a:r>
            <a:r>
              <a:rPr lang="en-US" sz="3600" dirty="0" smtClean="0"/>
              <a:t>Trillion:</a:t>
            </a:r>
          </a:p>
          <a:p>
            <a:pPr marL="0" indent="0">
              <a:buNone/>
            </a:pPr>
            <a:r>
              <a:rPr lang="en-US" sz="3600" i="1" u="sng" dirty="0" smtClean="0"/>
              <a:t>Risky, but could be profitable</a:t>
            </a:r>
            <a:endParaRPr lang="en-US" sz="3600" i="1" u="sng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1823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Margin Debt Supports Stock Market Growth</a:t>
            </a:r>
            <a:endParaRPr lang="en-US" dirty="0"/>
          </a:p>
        </p:txBody>
      </p:sp>
      <p:pic>
        <p:nvPicPr>
          <p:cNvPr id="3" name="Picture 2" descr="329P. Investor Deb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62" y="883049"/>
            <a:ext cx="8931527" cy="539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4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Critical Issue at This Time: Investor Sentiment</a:t>
            </a:r>
            <a:endParaRPr lang="en-US" dirty="0"/>
          </a:p>
        </p:txBody>
      </p:sp>
      <p:pic>
        <p:nvPicPr>
          <p:cNvPr id="3" name="Picture 2" descr="331P. Yale Stock valualtion index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99" y="879277"/>
            <a:ext cx="8681213" cy="56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9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S&amp;P Can Grow Only if Both  Earnings and Sentiment Improve</a:t>
            </a:r>
            <a:endParaRPr lang="en-US" dirty="0"/>
          </a:p>
        </p:txBody>
      </p:sp>
      <p:pic>
        <p:nvPicPr>
          <p:cNvPr id="3" name="Picture 2" descr="S&amp;P 500 since 1995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925"/>
            <a:ext cx="8699500" cy="570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2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Caution: Only Some Hedge Funds are Winners in Past 2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73" y="965200"/>
            <a:ext cx="8973627" cy="5160963"/>
          </a:xfrm>
        </p:spPr>
        <p:txBody>
          <a:bodyPr/>
          <a:lstStyle/>
          <a:p>
            <a:r>
              <a:rPr lang="en-US" sz="3200" dirty="0" smtClean="0"/>
              <a:t>While </a:t>
            </a:r>
            <a:r>
              <a:rPr lang="en-US" sz="3200" dirty="0"/>
              <a:t>the S&amp;P 500 index was up 1.2%, the average hedge fund lost 3%. This was on top of several years of sub-par performance.</a:t>
            </a:r>
          </a:p>
          <a:p>
            <a:endParaRPr lang="en-US" sz="3200" dirty="0"/>
          </a:p>
          <a:p>
            <a:r>
              <a:rPr lang="en-US" sz="3200" dirty="0"/>
              <a:t>The S&amp;P 500 has now </a:t>
            </a:r>
            <a:r>
              <a:rPr lang="en-US" sz="3200" dirty="0" smtClean="0"/>
              <a:t>outperformed average </a:t>
            </a:r>
            <a:r>
              <a:rPr lang="en-US" sz="3200" dirty="0"/>
              <a:t>hedge </a:t>
            </a:r>
            <a:r>
              <a:rPr lang="en-US" sz="3200" dirty="0" smtClean="0"/>
              <a:t>funds for </a:t>
            </a:r>
            <a:r>
              <a:rPr lang="en-US" sz="3200" dirty="0"/>
              <a:t>10 straight years with the exception of 2008, when both fell sharply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 smtClean="0"/>
              <a:t>Future growth of S&amp;P 500 and Hedge Funds Risky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22890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Template.pot</Template>
  <TotalTime>2803</TotalTime>
  <Words>1132</Words>
  <Application>Microsoft Macintosh PowerPoint</Application>
  <PresentationFormat>On-screen Show (4:3)</PresentationFormat>
  <Paragraphs>201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Presentation Template</vt:lpstr>
      <vt:lpstr>PowerPoint Presentation</vt:lpstr>
      <vt:lpstr>PowerPoint Presentation</vt:lpstr>
      <vt:lpstr>Top  Hedge Funds Performed Well – April 2016 Status</vt:lpstr>
      <vt:lpstr> Top Mutual Funds Have Not Performed Well  – April 2016 Status </vt:lpstr>
      <vt:lpstr>Observations</vt:lpstr>
      <vt:lpstr>Increasing Margin Debt Supports Stock Market Growth</vt:lpstr>
      <vt:lpstr>The Critical Issue at This Time: Investor Sentiment</vt:lpstr>
      <vt:lpstr>S&amp;P Can Grow Only if Both  Earnings and Sentiment Improve</vt:lpstr>
      <vt:lpstr>Caution: Only Some Hedge Funds are Winners in Past 2 Years</vt:lpstr>
      <vt:lpstr>Continue Investing in High Return Funds but Track Closely</vt:lpstr>
      <vt:lpstr>PowerPoint Presentation</vt:lpstr>
      <vt:lpstr>Private Equity Investors Apply in-Depth Analysis</vt:lpstr>
      <vt:lpstr>Private Investors Pursue Well-Defined Strategies</vt:lpstr>
      <vt:lpstr>Superior Performers Can be Ranked – A Few Stand Out</vt:lpstr>
      <vt:lpstr>Insider Information Validated</vt:lpstr>
      <vt:lpstr>Example of Investment Screen Based on CAPE – March 2016</vt:lpstr>
      <vt:lpstr>Sector Selling and Sector Buying Can be Examined  (3/12/2016)</vt:lpstr>
      <vt:lpstr>Stock Prices Tracked for Timing Purchases</vt:lpstr>
      <vt:lpstr>PowerPoint Presentation</vt:lpstr>
      <vt:lpstr>CEO Purchases Not Advantageous</vt:lpstr>
      <vt:lpstr>Insider Purchases Not Advantageous</vt:lpstr>
      <vt:lpstr>Observations</vt:lpstr>
      <vt:lpstr>PowerPoint Presentation</vt:lpstr>
      <vt:lpstr>Purpose of Investment Review</vt:lpstr>
      <vt:lpstr>Performance Based on Selected Criteria</vt:lpstr>
      <vt:lpstr>Examine Cases of a Successful Fund Investment</vt:lpstr>
      <vt:lpstr>Successful Investment: HUM Shares Sold as 174% Gain</vt:lpstr>
      <vt:lpstr>Investment Views of  Warren Buffett</vt:lpstr>
      <vt:lpstr>Top Buffett Investments</vt:lpstr>
      <vt:lpstr>Owner Earnings According to Warren Buffett</vt:lpstr>
      <vt:lpstr>Buffett-Munger Investment Results</vt:lpstr>
      <vt:lpstr>Warren Buffett Holds 81 Million Shares – 8.43% of IBM</vt:lpstr>
      <vt:lpstr> IBM Share Price: Current Value = $140.15; Fair Value = $289.57</vt:lpstr>
      <vt:lpstr>180 Indicators Are Favorable – 1996-2015</vt:lpstr>
      <vt:lpstr>Warren Buffett’s Investment in IBM</vt:lpstr>
      <vt:lpstr>Warren Buffett’s Investment in IBM</vt:lpstr>
      <vt:lpstr>PowerPoint Presentation</vt:lpstr>
      <vt:lpstr>Tepper, the Top Distressed Debt Specialist</vt:lpstr>
      <vt:lpstr>Tepper follows Ben Graham</vt:lpstr>
      <vt:lpstr>Graham Number for Goodyear Tire &amp; Rubber Company (GT)</vt:lpstr>
      <vt:lpstr>Buy Shares Low Sell Quickly at Multiple of Purchase Price</vt:lpstr>
      <vt:lpstr>Buy Very Low, Sell for Large Gain</vt:lpstr>
      <vt:lpstr>PowerPoint Presentation</vt:lpstr>
      <vt:lpstr>Current Investment Guidelines</vt:lpstr>
    </vt:vector>
  </TitlesOfParts>
  <Manager/>
  <Company>VMware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Consistency: Rules for making slides</dc:title>
  <dc:subject/>
  <dc:creator>Steve Strassmann</dc:creator>
  <cp:keywords/>
  <dc:description/>
  <cp:lastModifiedBy>Paul Strassmann</cp:lastModifiedBy>
  <cp:revision>207</cp:revision>
  <dcterms:created xsi:type="dcterms:W3CDTF">2010-11-07T21:20:53Z</dcterms:created>
  <dcterms:modified xsi:type="dcterms:W3CDTF">2016-05-01T20:22:13Z</dcterms:modified>
  <cp:category/>
</cp:coreProperties>
</file>