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2" r:id="rId2"/>
    <p:sldId id="375" r:id="rId3"/>
    <p:sldId id="365" r:id="rId4"/>
    <p:sldId id="376" r:id="rId5"/>
    <p:sldId id="357" r:id="rId6"/>
    <p:sldId id="354" r:id="rId7"/>
    <p:sldId id="355" r:id="rId8"/>
    <p:sldId id="377" r:id="rId9"/>
    <p:sldId id="371" r:id="rId10"/>
    <p:sldId id="372" r:id="rId11"/>
    <p:sldId id="367" r:id="rId12"/>
    <p:sldId id="368" r:id="rId13"/>
    <p:sldId id="369" r:id="rId14"/>
    <p:sldId id="370" r:id="rId15"/>
    <p:sldId id="360" r:id="rId16"/>
    <p:sldId id="361" r:id="rId17"/>
    <p:sldId id="379" r:id="rId18"/>
    <p:sldId id="362" r:id="rId19"/>
    <p:sldId id="363" r:id="rId20"/>
    <p:sldId id="378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0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247AC75-A624-744C-9B07-4C19D1E26A7C}" type="datetime1">
              <a:rPr lang="en-US"/>
              <a:pPr>
                <a:defRPr/>
              </a:pPr>
              <a:t>5/28/16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036435D-6484-3C4A-8A3F-3EEA1EAC71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37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81A31-4000-0B4C-A18C-3A4AEF7592AD}" type="datetime1">
              <a:rPr lang="en-US"/>
              <a:pPr>
                <a:defRPr/>
              </a:pPr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28A23-0E2E-024F-8B35-0B29C12191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36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36C1A-95EC-B849-98C6-C76E094E137E}" type="datetime1">
              <a:rPr lang="en-US"/>
              <a:pPr>
                <a:defRPr/>
              </a:pPr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04AA8-0D8B-CF48-8D6F-09E9D7DD1F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6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DE673-3625-394C-8646-23C8E7B195D1}" type="datetime1">
              <a:rPr lang="en-US"/>
              <a:pPr>
                <a:defRPr/>
              </a:pPr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182E4-CD7F-0847-B1F7-AC56CD16B7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4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CBBF9-056A-4D4A-97D2-2002DA65F4C7}" type="datetime1">
              <a:rPr lang="en-US"/>
              <a:pPr>
                <a:defRPr/>
              </a:pPr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B2AFB-2ABF-BD48-8679-ED5D9B9906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6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6E45D-3871-5943-B740-8116BD0E935C}" type="datetime1">
              <a:rPr lang="en-US"/>
              <a:pPr>
                <a:defRPr/>
              </a:pPr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3FDF0-A4E6-B240-BCE1-945EB730E4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073C9-4331-744A-9B69-F802ED37182F}" type="datetime1">
              <a:rPr lang="en-US"/>
              <a:pPr>
                <a:defRPr/>
              </a:pPr>
              <a:t>5/28/16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CEF98-56FD-704D-B396-E817371185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C33E9-D5E9-314D-BAF9-B7BF9F864D9B}" type="datetime1">
              <a:rPr lang="en-US"/>
              <a:pPr>
                <a:defRPr/>
              </a:pPr>
              <a:t>5/28/16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0B52A-2A65-BA4E-92E6-F9059AF351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1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430D6-441A-6140-AE0B-0C9DC35340FD}" type="datetime1">
              <a:rPr lang="en-US"/>
              <a:pPr>
                <a:defRPr/>
              </a:pPr>
              <a:t>5/28/16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15515-C205-814F-A057-6B566A0EA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9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B2118-A32E-164C-A8D1-5B1AFE76B5AD}" type="datetime1">
              <a:rPr lang="en-US"/>
              <a:pPr>
                <a:defRPr/>
              </a:pPr>
              <a:t>5/28/16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F1339-A024-7E44-9366-22F9815799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7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58CC7-4D3F-B04B-87C2-909184FCAAF9}" type="datetime1">
              <a:rPr lang="en-US"/>
              <a:pPr>
                <a:defRPr/>
              </a:pPr>
              <a:t>5/28/16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A0913-130F-194B-B3EC-F6000360C7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7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D173E-4736-E64E-BD86-20A0F3EE222E}" type="datetime1">
              <a:rPr lang="en-US"/>
              <a:pPr>
                <a:defRPr/>
              </a:pPr>
              <a:t>5/28/16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FEAC2-C66A-D14B-9918-B088127D1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4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65200"/>
            <a:ext cx="8229600" cy="516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8FA2E6E-158A-AD45-AB96-91B7870BD92D}" type="datetime1">
              <a:rPr lang="en-US"/>
              <a:pPr>
                <a:defRPr/>
              </a:pPr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334A0182-1B1C-F040-A0FD-88C6AD0C54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i="1" u="sng" kern="1200">
          <a:solidFill>
            <a:srgbClr val="AE001C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 i="1" u="sng">
          <a:solidFill>
            <a:srgbClr val="AE001C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 i="1" u="sng">
          <a:solidFill>
            <a:srgbClr val="AE001C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 i="1" u="sng">
          <a:solidFill>
            <a:srgbClr val="AE001C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 i="1" u="sng">
          <a:solidFill>
            <a:srgbClr val="AE001C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Box 17"/>
          <p:cNvSpPr txBox="1">
            <a:spLocks noChangeArrowheads="1"/>
          </p:cNvSpPr>
          <p:nvPr/>
        </p:nvSpPr>
        <p:spPr bwMode="auto">
          <a:xfrm>
            <a:off x="1001713" y="1690629"/>
            <a:ext cx="683101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 dirty="0" smtClean="0">
                <a:solidFill>
                  <a:srgbClr val="000090"/>
                </a:solidFill>
              </a:rPr>
              <a:t>Review of the Current Economic Situation</a:t>
            </a:r>
          </a:p>
          <a:p>
            <a:pPr algn="ctr" eaLnBrk="1" hangingPunct="1"/>
            <a:endParaRPr lang="en-US" sz="4400" dirty="0" smtClean="0">
              <a:solidFill>
                <a:srgbClr val="000090"/>
              </a:solidFill>
            </a:endParaRPr>
          </a:p>
          <a:p>
            <a:pPr algn="ctr" eaLnBrk="1" hangingPunct="1"/>
            <a:r>
              <a:rPr lang="en-US" sz="2800" dirty="0" smtClean="0">
                <a:solidFill>
                  <a:srgbClr val="000090"/>
                </a:solidFill>
              </a:rPr>
              <a:t>June 1, 2016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2050" name="TextBox 18"/>
          <p:cNvSpPr txBox="1">
            <a:spLocks noChangeArrowheads="1"/>
          </p:cNvSpPr>
          <p:nvPr/>
        </p:nvSpPr>
        <p:spPr bwMode="auto">
          <a:xfrm>
            <a:off x="876300" y="4978400"/>
            <a:ext cx="6083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Paul A. </a:t>
            </a:r>
            <a:r>
              <a:rPr lang="en-US" sz="1800" dirty="0" smtClean="0"/>
              <a:t>Strassmann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 Graham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Shiller is disciple of Ben Graham</a:t>
            </a:r>
            <a:endParaRPr lang="en-US" sz="3200" dirty="0" smtClean="0"/>
          </a:p>
          <a:p>
            <a:r>
              <a:rPr lang="en-US" sz="3200" dirty="0" smtClean="0"/>
              <a:t>Acquire issues below two thirds of book value.</a:t>
            </a:r>
          </a:p>
          <a:p>
            <a:r>
              <a:rPr lang="en-US" sz="3200" dirty="0" smtClean="0"/>
              <a:t>Only net</a:t>
            </a:r>
            <a:r>
              <a:rPr lang="en-US" sz="3200" dirty="0"/>
              <a:t>-current</a:t>
            </a:r>
            <a:r>
              <a:rPr lang="en-US" sz="3200" dirty="0" smtClean="0"/>
              <a:t>-assets are of value.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200" i="1" u="sng" dirty="0" smtClean="0"/>
              <a:t>Results:</a:t>
            </a:r>
            <a:endParaRPr lang="en-US" sz="3200" i="1" u="sng" dirty="0"/>
          </a:p>
          <a:p>
            <a:r>
              <a:rPr lang="en-US" sz="3200" dirty="0" smtClean="0"/>
              <a:t>Portfolios returned 29.4%, over </a:t>
            </a:r>
            <a:r>
              <a:rPr lang="en-US" sz="3200" dirty="0"/>
              <a:t>13-</a:t>
            </a:r>
            <a:r>
              <a:rPr lang="en-US" sz="3200" dirty="0" smtClean="0"/>
              <a:t>years </a:t>
            </a:r>
            <a:r>
              <a:rPr lang="en-US" sz="3200" dirty="0"/>
              <a:t>compared to </a:t>
            </a:r>
            <a:r>
              <a:rPr lang="en-US" sz="3200" dirty="0" smtClean="0"/>
              <a:t>11.5% for </a:t>
            </a:r>
            <a:r>
              <a:rPr lang="en-US" sz="3200" dirty="0"/>
              <a:t>S&amp;P 500 Index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2709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CAPE – The Key Shiller </a:t>
            </a:r>
            <a:r>
              <a:rPr lang="en-US" dirty="0" smtClean="0"/>
              <a:t>Indicator</a:t>
            </a:r>
            <a:endParaRPr lang="en-US" dirty="0"/>
          </a:p>
        </p:txBody>
      </p:sp>
      <p:pic>
        <p:nvPicPr>
          <p:cNvPr id="3" name="Picture 2" descr="Shiller Investment proces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5294"/>
            <a:ext cx="9144000" cy="546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2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Calculation of  CAPE</a:t>
            </a:r>
            <a:endParaRPr lang="en-US" dirty="0"/>
          </a:p>
        </p:txBody>
      </p:sp>
      <p:pic>
        <p:nvPicPr>
          <p:cNvPr id="3" name="Picture 2" descr="What is CAPE ratio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384"/>
            <a:ext cx="9144000" cy="580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History of Shiller’s CAPE</a:t>
            </a:r>
            <a:endParaRPr lang="en-US" dirty="0"/>
          </a:p>
        </p:txBody>
      </p:sp>
      <p:pic>
        <p:nvPicPr>
          <p:cNvPr id="3" name="Picture 2" descr="Federal Funds Interest Rat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6863"/>
            <a:ext cx="7988300" cy="512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Valuatio</a:t>
            </a:r>
            <a:r>
              <a:rPr lang="en-US" dirty="0" smtClean="0"/>
              <a:t>n of the Stock Market According to Shiller</a:t>
            </a:r>
            <a:endParaRPr lang="en-US" dirty="0"/>
          </a:p>
        </p:txBody>
      </p:sp>
      <p:pic>
        <p:nvPicPr>
          <p:cNvPr id="3" name="Picture 2" descr="Shiller P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879"/>
            <a:ext cx="9144000" cy="595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57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Other Indicators Suggest Recession?</a:t>
            </a:r>
            <a:endParaRPr lang="en-US" dirty="0"/>
          </a:p>
        </p:txBody>
      </p:sp>
      <p:pic>
        <p:nvPicPr>
          <p:cNvPr id="3" name="Picture 2" descr="Revenue per Share 03312016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9" y="961580"/>
            <a:ext cx="80010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in S&amp;P Also  Suggests a Coming Recession</a:t>
            </a:r>
            <a:endParaRPr lang="en-US" dirty="0"/>
          </a:p>
        </p:txBody>
      </p:sp>
      <p:pic>
        <p:nvPicPr>
          <p:cNvPr id="3" name="Picture 2" descr="S&amp;P 500 ROE and recession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" y="728663"/>
            <a:ext cx="79756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03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Independent Review by NBER Also Indicates Recession Trend</a:t>
            </a:r>
            <a:endParaRPr lang="en-US" dirty="0"/>
          </a:p>
        </p:txBody>
      </p:sp>
      <p:pic>
        <p:nvPicPr>
          <p:cNvPr id="3" name="Picture 2" descr="Markekt recession review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100"/>
            <a:ext cx="9144000" cy="563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49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Market Valuations Push the Enterprise Value to Limits</a:t>
            </a:r>
            <a:endParaRPr lang="en-US" dirty="0"/>
          </a:p>
        </p:txBody>
      </p:sp>
      <p:pic>
        <p:nvPicPr>
          <p:cNvPr id="3" name="Picture 2" descr="S&amp;P 500 Value ov EBITDA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1" y="728663"/>
            <a:ext cx="8001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10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Profit Margins Rise, But Not from Operatios</a:t>
            </a:r>
            <a:endParaRPr lang="en-US" dirty="0"/>
          </a:p>
        </p:txBody>
      </p:sp>
      <p:pic>
        <p:nvPicPr>
          <p:cNvPr id="3" name="Picture 2" descr="S&amp;P and Profit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268"/>
            <a:ext cx="9144000" cy="592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Rising Importance of China in the Global Economy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1696" y="2810641"/>
            <a:ext cx="4172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China Economy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48847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China GNP growth will displace the #1 position of the USA, but will be slowing down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2800" dirty="0" smtClean="0"/>
              <a:t>Based on Shiller there are strong indications that a recession in incipient, although its time is indeterminate.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360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 Share of Global GNP Declines as China is Rising</a:t>
            </a:r>
            <a:endParaRPr lang="en-US" dirty="0"/>
          </a:p>
        </p:txBody>
      </p:sp>
      <p:pic>
        <p:nvPicPr>
          <p:cNvPr id="3" name="Picture 2" descr="Shares of the Worlds GDP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882"/>
            <a:ext cx="9144000" cy="585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0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of China Overwhelms All Others</a:t>
            </a:r>
            <a:endParaRPr lang="en-US" dirty="0"/>
          </a:p>
        </p:txBody>
      </p:sp>
      <p:pic>
        <p:nvPicPr>
          <p:cNvPr id="3" name="Picture 2" descr="340P. Global GDP foreca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296"/>
            <a:ext cx="9144000" cy="586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7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08" y="274638"/>
            <a:ext cx="8914492" cy="454025"/>
          </a:xfrm>
        </p:spPr>
        <p:txBody>
          <a:bodyPr/>
          <a:lstStyle/>
          <a:p>
            <a:r>
              <a:rPr lang="en-US" dirty="0" smtClean="0"/>
              <a:t>China’s GNP Growth Overwhelms the Growth of Emerging Countries</a:t>
            </a:r>
            <a:endParaRPr lang="en-US" dirty="0"/>
          </a:p>
        </p:txBody>
      </p:sp>
      <p:pic>
        <p:nvPicPr>
          <p:cNvPr id="3" name="Picture 2" descr="Country Demand for commoditi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9167"/>
            <a:ext cx="9144000" cy="553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9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from China Maybe Less than Expected</a:t>
            </a:r>
            <a:endParaRPr lang="en-US" dirty="0"/>
          </a:p>
        </p:txBody>
      </p:sp>
      <p:pic>
        <p:nvPicPr>
          <p:cNvPr id="3" name="Picture 2" descr="China Population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8" y="1012975"/>
            <a:ext cx="6858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6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Falling Commodity Prices Signal Slowing Down of China Growth  </a:t>
            </a:r>
            <a:endParaRPr lang="en-US" dirty="0"/>
          </a:p>
        </p:txBody>
      </p:sp>
      <p:pic>
        <p:nvPicPr>
          <p:cNvPr id="4" name="Picture 3" descr="Commodity Price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3902"/>
            <a:ext cx="9144000" cy="547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2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Economics of Robert Shiller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70324" y="2968103"/>
            <a:ext cx="5181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Robert Shiller - Yale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5563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Investment Methods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82749" y="956261"/>
            <a:ext cx="5921375" cy="57092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Arial"/>
              <a:buChar char="•"/>
            </a:pPr>
            <a:r>
              <a:rPr lang="en-US" sz="3200" b="1" dirty="0" smtClean="0">
                <a:solidFill>
                  <a:srgbClr val="FF0000"/>
                </a:solidFill>
              </a:rPr>
              <a:t>Robert Shiller</a:t>
            </a:r>
          </a:p>
          <a:p>
            <a:pPr marL="457200" indent="-457200">
              <a:spcBef>
                <a:spcPts val="600"/>
              </a:spcBef>
              <a:buFont typeface="Arial"/>
              <a:buChar char="•"/>
            </a:pPr>
            <a:r>
              <a:rPr lang="en-US" sz="3200" dirty="0" smtClean="0"/>
              <a:t>Ben </a:t>
            </a:r>
            <a:r>
              <a:rPr lang="en-US" sz="3200" dirty="0"/>
              <a:t>Graham </a:t>
            </a:r>
          </a:p>
          <a:p>
            <a:pPr marL="457200" indent="-457200">
              <a:spcBef>
                <a:spcPts val="600"/>
              </a:spcBef>
              <a:buFont typeface="Arial"/>
              <a:buChar char="•"/>
            </a:pPr>
            <a:r>
              <a:rPr lang="en-US" sz="3200" dirty="0" smtClean="0"/>
              <a:t>Undervalued </a:t>
            </a:r>
            <a:r>
              <a:rPr lang="en-US" sz="3200" dirty="0"/>
              <a:t>Predictable</a:t>
            </a:r>
          </a:p>
          <a:p>
            <a:pPr marL="457200" indent="-457200">
              <a:spcBef>
                <a:spcPts val="600"/>
              </a:spcBef>
              <a:buFont typeface="Arial"/>
              <a:buChar char="•"/>
            </a:pPr>
            <a:r>
              <a:rPr lang="en-US" sz="3200" dirty="0"/>
              <a:t>Buffett-Munger </a:t>
            </a:r>
            <a:endParaRPr lang="en-US" sz="3200" dirty="0" smtClean="0"/>
          </a:p>
          <a:p>
            <a:pPr marL="457200" indent="-457200">
              <a:spcBef>
                <a:spcPts val="600"/>
              </a:spcBef>
              <a:buFont typeface="Arial"/>
              <a:buChar char="•"/>
            </a:pPr>
            <a:r>
              <a:rPr lang="en-US" sz="3200" dirty="0" smtClean="0"/>
              <a:t>Historical </a:t>
            </a:r>
            <a:r>
              <a:rPr lang="en-US" sz="3200" dirty="0"/>
              <a:t>Low </a:t>
            </a:r>
            <a:r>
              <a:rPr lang="en-US" sz="3200" dirty="0" smtClean="0"/>
              <a:t>Price/Sales</a:t>
            </a:r>
            <a:endParaRPr lang="en-US" sz="3200" dirty="0"/>
          </a:p>
          <a:p>
            <a:pPr marL="457200" indent="-457200">
              <a:spcBef>
                <a:spcPts val="600"/>
              </a:spcBef>
              <a:buFont typeface="Arial"/>
              <a:buChar char="•"/>
            </a:pPr>
            <a:r>
              <a:rPr lang="en-US" sz="3200" dirty="0"/>
              <a:t>Historical Low </a:t>
            </a:r>
            <a:r>
              <a:rPr lang="en-US" sz="3200" dirty="0" smtClean="0"/>
              <a:t>Price/Book </a:t>
            </a:r>
            <a:endParaRPr lang="en-US" sz="3200" dirty="0"/>
          </a:p>
          <a:p>
            <a:pPr marL="457200" indent="-457200">
              <a:spcBef>
                <a:spcPts val="600"/>
              </a:spcBef>
              <a:buFont typeface="Arial"/>
              <a:buChar char="•"/>
            </a:pPr>
            <a:r>
              <a:rPr lang="en-US" sz="3200" dirty="0"/>
              <a:t>Peter Lynch Screen</a:t>
            </a:r>
          </a:p>
          <a:p>
            <a:pPr marL="457200" indent="-457200">
              <a:spcBef>
                <a:spcPts val="600"/>
              </a:spcBef>
              <a:buFont typeface="Arial"/>
              <a:buChar char="•"/>
            </a:pPr>
            <a:r>
              <a:rPr lang="en-US" sz="3200" dirty="0"/>
              <a:t>High Short Interest</a:t>
            </a:r>
          </a:p>
          <a:p>
            <a:pPr marL="457200" indent="-457200">
              <a:spcBef>
                <a:spcPts val="600"/>
              </a:spcBef>
              <a:buFont typeface="Arial"/>
              <a:buChar char="•"/>
            </a:pPr>
            <a:r>
              <a:rPr lang="en-US" sz="3200" dirty="0" smtClean="0"/>
              <a:t>Predictable </a:t>
            </a:r>
            <a:r>
              <a:rPr lang="en-US" sz="3200" dirty="0"/>
              <a:t>Companies</a:t>
            </a:r>
          </a:p>
          <a:p>
            <a:pPr marL="457200" indent="-457200">
              <a:spcBef>
                <a:spcPts val="600"/>
              </a:spcBef>
              <a:buFont typeface="Arial"/>
              <a:buChar char="•"/>
            </a:pPr>
            <a:r>
              <a:rPr lang="en-US" sz="3200" dirty="0" smtClean="0"/>
              <a:t>Dividend Stocks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310328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Template.pot</Template>
  <TotalTime>1567</TotalTime>
  <Words>266</Words>
  <Application>Microsoft Macintosh PowerPoint</Application>
  <PresentationFormat>On-screen Show (4:3)</PresentationFormat>
  <Paragraphs>47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Presentation Template</vt:lpstr>
      <vt:lpstr>PowerPoint Presentation</vt:lpstr>
      <vt:lpstr>The Rising Importance of China in the Global Economy</vt:lpstr>
      <vt:lpstr>USA Share of Global GNP Declines as China is Rising</vt:lpstr>
      <vt:lpstr>Growth of China Overwhelms All Others</vt:lpstr>
      <vt:lpstr>China’s GNP Growth Overwhelms the Growth of Emerging Countries</vt:lpstr>
      <vt:lpstr>Threat from China Maybe Less than Expected</vt:lpstr>
      <vt:lpstr>Falling Commodity Prices Signal Slowing Down of China Growth  </vt:lpstr>
      <vt:lpstr>The Economics of Robert Shiller</vt:lpstr>
      <vt:lpstr>Approaches to Investment Methods</vt:lpstr>
      <vt:lpstr>Ben Graham Approach</vt:lpstr>
      <vt:lpstr>CAPE – The Key Shiller Indicator</vt:lpstr>
      <vt:lpstr>The Calculation of  CAPE</vt:lpstr>
      <vt:lpstr>The History of Shiller’s CAPE</vt:lpstr>
      <vt:lpstr>Current Valuation of the Stock Market According to Shiller</vt:lpstr>
      <vt:lpstr>Any Other Indicators Suggest Recession?</vt:lpstr>
      <vt:lpstr>Drop in S&amp;P Also  Suggests a Coming Recession</vt:lpstr>
      <vt:lpstr>An Independent Review by NBER Also Indicates Recession Trend</vt:lpstr>
      <vt:lpstr>Stock Market Valuations Push the Enterprise Value to Limits</vt:lpstr>
      <vt:lpstr>Net Profit Margins Rise, But Not from Operatios</vt:lpstr>
      <vt:lpstr>Summary Observations</vt:lpstr>
    </vt:vector>
  </TitlesOfParts>
  <Manager/>
  <Company>VMware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Consistency: Rules for making slides</dc:title>
  <dc:subject/>
  <dc:creator>Steve Strassmann</dc:creator>
  <cp:keywords/>
  <dc:description/>
  <cp:lastModifiedBy>Paul Strassmann</cp:lastModifiedBy>
  <cp:revision>137</cp:revision>
  <dcterms:created xsi:type="dcterms:W3CDTF">2010-11-07T21:20:53Z</dcterms:created>
  <dcterms:modified xsi:type="dcterms:W3CDTF">2016-05-28T19:42:37Z</dcterms:modified>
  <cp:category/>
</cp:coreProperties>
</file>