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1" r:id="rId2"/>
    <p:sldId id="318" r:id="rId3"/>
    <p:sldId id="314" r:id="rId4"/>
    <p:sldId id="319" r:id="rId5"/>
    <p:sldId id="315" r:id="rId6"/>
    <p:sldId id="320" r:id="rId7"/>
    <p:sldId id="296" r:id="rId8"/>
    <p:sldId id="311" r:id="rId9"/>
    <p:sldId id="310" r:id="rId10"/>
    <p:sldId id="321" r:id="rId11"/>
    <p:sldId id="312" r:id="rId12"/>
    <p:sldId id="308" r:id="rId13"/>
    <p:sldId id="313" r:id="rId14"/>
    <p:sldId id="322" r:id="rId15"/>
    <p:sldId id="323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37"/>
    <p:restoredTop sz="94709"/>
  </p:normalViewPr>
  <p:slideViewPr>
    <p:cSldViewPr snapToGrid="0" snapToObjects="1" showGuides="1">
      <p:cViewPr varScale="1">
        <p:scale>
          <a:sx n="53" d="100"/>
          <a:sy n="53" d="100"/>
        </p:scale>
        <p:origin x="1832" y="18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1" d="100"/>
        <a:sy n="7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5" name="Shape 14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112300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457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457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457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457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457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457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457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457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150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29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430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532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272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731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 i="1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6673453" y="3442394"/>
            <a:ext cx="11037095" cy="3482579"/>
          </a:xfrm>
          <a:prstGeom prst="rect">
            <a:avLst/>
          </a:prstGeom>
        </p:spPr>
        <p:txBody>
          <a:bodyPr lIns="53578" tIns="53578" rIns="53578" bIns="53578" anchor="b"/>
          <a:lstStyle>
            <a:lvl1pPr defTabSz="821531">
              <a:defRPr sz="10800"/>
            </a:lvl1pPr>
          </a:lstStyle>
          <a:p>
            <a:r>
              <a:t>Title Text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6673453" y="7018734"/>
            <a:ext cx="11037095" cy="1192114"/>
          </a:xfrm>
          <a:prstGeom prst="rect">
            <a:avLst/>
          </a:prstGeom>
        </p:spPr>
        <p:txBody>
          <a:bodyPr lIns="53578" tIns="53578" rIns="53578" bIns="53578" anchor="t"/>
          <a:lstStyle>
            <a:lvl1pPr marL="0" indent="0" algn="ctr" defTabSz="821531">
              <a:spcBef>
                <a:spcPts val="0"/>
              </a:spcBef>
              <a:buSzTx/>
              <a:buNone/>
              <a:defRPr sz="4200"/>
            </a:lvl1pPr>
            <a:lvl2pPr marL="0" indent="228600" algn="ctr" defTabSz="821531">
              <a:spcBef>
                <a:spcPts val="0"/>
              </a:spcBef>
              <a:buSzTx/>
              <a:buNone/>
              <a:defRPr sz="4200"/>
            </a:lvl2pPr>
            <a:lvl3pPr marL="0" indent="457200" algn="ctr" defTabSz="821531">
              <a:spcBef>
                <a:spcPts val="0"/>
              </a:spcBef>
              <a:buSzTx/>
              <a:buNone/>
              <a:defRPr sz="4200"/>
            </a:lvl3pPr>
            <a:lvl4pPr marL="0" indent="685800" algn="ctr" defTabSz="821531">
              <a:spcBef>
                <a:spcPts val="0"/>
              </a:spcBef>
              <a:buSzTx/>
              <a:buNone/>
              <a:defRPr sz="4200"/>
            </a:lvl4pPr>
            <a:lvl5pPr marL="0" indent="914400" algn="ctr" defTabSz="821531">
              <a:spcBef>
                <a:spcPts val="0"/>
              </a:spcBef>
              <a:buSzTx/>
              <a:buNone/>
              <a:defRPr sz="4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xfrm>
            <a:off x="11970028" y="11465718"/>
            <a:ext cx="430550" cy="437357"/>
          </a:xfrm>
          <a:prstGeom prst="rect">
            <a:avLst/>
          </a:prstGeom>
        </p:spPr>
        <p:txBody>
          <a:bodyPr lIns="53578" tIns="53578" rIns="53578" bIns="53578"/>
          <a:lstStyle>
            <a:lvl1pPr defTabSz="821531"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sz="quarter" idx="3"/>
          </p:nvPr>
        </p:nvSpPr>
        <p:spPr>
          <a:xfrm>
            <a:off x="8053089" y="4004964"/>
            <a:ext cx="8277822" cy="5706072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8600"/>
            </a:pPr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8053089" y="6978550"/>
            <a:ext cx="8277822" cy="894086"/>
          </a:xfrm>
          <a:prstGeom prst="rect">
            <a:avLst/>
          </a:prstGeom>
        </p:spPr>
        <p:txBody>
          <a:bodyPr lIns="40183" tIns="40183" rIns="40183" bIns="40183" anchor="t"/>
          <a:lstStyle>
            <a:lvl1pPr marL="0" indent="0" algn="ctr" defTabSz="821531">
              <a:spcBef>
                <a:spcPts val="0"/>
              </a:spcBef>
              <a:buSzTx/>
              <a:buNone/>
              <a:defRPr sz="3800">
                <a:solidFill>
                  <a:srgbClr val="000000"/>
                </a:solidFill>
              </a:defRPr>
            </a:lvl1pPr>
            <a:lvl2pPr marL="0" indent="228600" algn="ctr" defTabSz="821531">
              <a:spcBef>
                <a:spcPts val="0"/>
              </a:spcBef>
              <a:buSzTx/>
              <a:buNone/>
              <a:defRPr sz="3800">
                <a:solidFill>
                  <a:srgbClr val="000000"/>
                </a:solidFill>
              </a:defRPr>
            </a:lvl2pPr>
            <a:lvl3pPr marL="0" indent="457200" algn="ctr" defTabSz="821531">
              <a:spcBef>
                <a:spcPts val="0"/>
              </a:spcBef>
              <a:buSzTx/>
              <a:buNone/>
              <a:defRPr sz="3800">
                <a:solidFill>
                  <a:srgbClr val="000000"/>
                </a:solidFill>
              </a:defRPr>
            </a:lvl3pPr>
            <a:lvl4pPr marL="0" indent="685800" algn="ctr" defTabSz="821531">
              <a:spcBef>
                <a:spcPts val="0"/>
              </a:spcBef>
              <a:buSzTx/>
              <a:buNone/>
              <a:defRPr sz="3800">
                <a:solidFill>
                  <a:srgbClr val="000000"/>
                </a:solidFill>
              </a:defRPr>
            </a:lvl4pPr>
            <a:lvl5pPr marL="0" indent="914400" algn="ctr" defTabSz="821531">
              <a:spcBef>
                <a:spcPts val="0"/>
              </a:spcBef>
              <a:buSzTx/>
              <a:buNone/>
              <a:defRPr sz="3800"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>
            <a:spLocks noGrp="1"/>
          </p:cNvSpPr>
          <p:nvPr>
            <p:ph type="sldNum" sz="quarter" idx="2"/>
          </p:nvPr>
        </p:nvSpPr>
        <p:spPr>
          <a:xfrm>
            <a:off x="12013341" y="10318812"/>
            <a:ext cx="347272" cy="359768"/>
          </a:xfrm>
          <a:prstGeom prst="rect">
            <a:avLst/>
          </a:prstGeom>
        </p:spPr>
        <p:txBody>
          <a:bodyPr lIns="40183" tIns="40183" rIns="40183" bIns="40183"/>
          <a:lstStyle>
            <a:lvl1pPr defTabSz="821531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xfrm>
            <a:off x="8053089" y="4296295"/>
            <a:ext cx="8277822" cy="2611935"/>
          </a:xfrm>
          <a:prstGeom prst="rect">
            <a:avLst/>
          </a:prstGeom>
        </p:spPr>
        <p:txBody>
          <a:bodyPr lIns="40183" tIns="40183" rIns="40183" bIns="40183" anchor="b"/>
          <a:lstStyle>
            <a:lvl1pPr defTabSz="821531">
              <a:defRPr sz="1060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30" name="Shape 130"/>
          <p:cNvSpPr/>
          <p:nvPr/>
        </p:nvSpPr>
        <p:spPr>
          <a:xfrm>
            <a:off x="6593135" y="2927350"/>
            <a:ext cx="1698130" cy="1143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68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pic" idx="13"/>
          </p:nvPr>
        </p:nvSpPr>
        <p:spPr>
          <a:xfrm>
            <a:off x="5333999" y="1714499"/>
            <a:ext cx="13716003" cy="10287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38" name="Shape 138"/>
          <p:cNvSpPr>
            <a:spLocks noGrp="1"/>
          </p:cNvSpPr>
          <p:nvPr>
            <p:ph type="sldNum" sz="quarter" idx="2"/>
          </p:nvPr>
        </p:nvSpPr>
        <p:spPr>
          <a:xfrm>
            <a:off x="11970028" y="11465718"/>
            <a:ext cx="430550" cy="437357"/>
          </a:xfrm>
          <a:prstGeom prst="rect">
            <a:avLst/>
          </a:prstGeom>
        </p:spPr>
        <p:txBody>
          <a:bodyPr lIns="53578" tIns="53578" rIns="53578" bIns="53578"/>
          <a:lstStyle>
            <a:lvl1pPr defTabSz="821531"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3169900" y="952500"/>
            <a:ext cx="95250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1651000" y="66929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727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5760700" y="68707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15760700" y="952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206500" y="9525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hf sldNum="0" hdr="0" ftr="0" dt="0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195000" marR="0" indent="-33020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6830000" marR="0" indent="-33020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7465000" marR="0" indent="-33020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38100000" marR="0" indent="-33020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11290338" y="6280149"/>
            <a:ext cx="2057324" cy="1409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endParaRPr/>
          </a:p>
        </p:txBody>
      </p:sp>
      <p:sp>
        <p:nvSpPr>
          <p:cNvPr id="7" name="Shape 149"/>
          <p:cNvSpPr/>
          <p:nvPr/>
        </p:nvSpPr>
        <p:spPr>
          <a:xfrm>
            <a:off x="2500898" y="4468216"/>
            <a:ext cx="20073352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defTabSz="821531">
              <a:defRPr sz="8000">
                <a:solidFill>
                  <a:srgbClr val="000000"/>
                </a:solidFill>
              </a:defRPr>
            </a:lvl1pPr>
          </a:lstStyle>
          <a:p>
            <a:r>
              <a:rPr lang="en-US" sz="8800" b="1" dirty="0"/>
              <a:t>The Next Recession?</a:t>
            </a:r>
          </a:p>
        </p:txBody>
      </p:sp>
      <p:sp>
        <p:nvSpPr>
          <p:cNvPr id="5" name="Rectangle 4"/>
          <p:cNvSpPr/>
          <p:nvPr/>
        </p:nvSpPr>
        <p:spPr>
          <a:xfrm>
            <a:off x="502920" y="8447971"/>
            <a:ext cx="2329433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800" i="1" dirty="0">
              <a:solidFill>
                <a:schemeClr val="bg1"/>
              </a:solidFill>
            </a:endParaRPr>
          </a:p>
          <a:p>
            <a:endParaRPr lang="en-US" sz="4800" i="1" dirty="0">
              <a:solidFill>
                <a:schemeClr val="bg1"/>
              </a:solidFill>
            </a:endParaRPr>
          </a:p>
          <a:p>
            <a:r>
              <a:rPr lang="en-US" sz="5400" b="1" i="1" dirty="0">
                <a:solidFill>
                  <a:schemeClr val="bg1"/>
                </a:solidFill>
              </a:rPr>
              <a:t>New Canaan Rotary Club, January 31, 2019</a:t>
            </a:r>
          </a:p>
          <a:p>
            <a:endParaRPr lang="en-US" sz="48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11290338" y="6280149"/>
            <a:ext cx="2057324" cy="1409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D3803D-FA7A-5F49-9B40-423602A7EFA3}"/>
              </a:ext>
            </a:extLst>
          </p:cNvPr>
          <p:cNvSpPr txBox="1"/>
          <p:nvPr/>
        </p:nvSpPr>
        <p:spPr>
          <a:xfrm>
            <a:off x="1509084" y="6529661"/>
            <a:ext cx="22103808" cy="14260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US 4.4% of World Population = 51.3% Debt  </a:t>
            </a:r>
            <a:endParaRPr kumimoji="0" lang="en-US" sz="8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34256519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11290338" y="6280149"/>
            <a:ext cx="2057324" cy="1409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503BE3-0B28-994E-BC10-1B3FB2BFDFA9}"/>
              </a:ext>
            </a:extLst>
          </p:cNvPr>
          <p:cNvSpPr txBox="1"/>
          <p:nvPr/>
        </p:nvSpPr>
        <p:spPr>
          <a:xfrm>
            <a:off x="548640" y="910863"/>
            <a:ext cx="23703280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 Safeguarded Against Recession With 33.4% of World Wealth </a:t>
            </a:r>
            <a:endParaRPr kumimoji="0" lang="en-US" sz="6000" i="1" u="sng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Ligh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A56E71-E09D-7F46-AFB3-D2280FE3A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83" y="3406608"/>
            <a:ext cx="23255249" cy="54005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0BF68F-CE8C-B748-A5D0-CF541FB21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75" y="3509544"/>
            <a:ext cx="23255249" cy="54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22504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11290338" y="6280149"/>
            <a:ext cx="2057324" cy="1409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503BE3-0B28-994E-BC10-1B3FB2BFDFA9}"/>
              </a:ext>
            </a:extLst>
          </p:cNvPr>
          <p:cNvSpPr txBox="1"/>
          <p:nvPr/>
        </p:nvSpPr>
        <p:spPr>
          <a:xfrm>
            <a:off x="467360" y="871219"/>
            <a:ext cx="23703280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6000" i="1" u="sng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Meanwhile US </a:t>
            </a:r>
            <a:r>
              <a:rPr lang="en-US" sz="6000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Debt Rise Increases the Risks of a Recession </a:t>
            </a:r>
            <a:endParaRPr kumimoji="0" lang="en-US" sz="6000" i="1" u="sng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Ligh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346601-462C-2546-BE08-B6EBCA0E3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228850"/>
            <a:ext cx="17356102" cy="108699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E69C36-AFE6-4344-8AE5-12A99F087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381250"/>
            <a:ext cx="17356102" cy="1086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65472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11290338" y="6280149"/>
            <a:ext cx="2057324" cy="1409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503BE3-0B28-994E-BC10-1B3FB2BFDFA9}"/>
              </a:ext>
            </a:extLst>
          </p:cNvPr>
          <p:cNvSpPr txBox="1"/>
          <p:nvPr/>
        </p:nvSpPr>
        <p:spPr>
          <a:xfrm>
            <a:off x="548640" y="910863"/>
            <a:ext cx="23703280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6000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Increases in Risks: Over $20 Trillion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D3803D-FA7A-5F49-9B40-423602A7EFA3}"/>
              </a:ext>
            </a:extLst>
          </p:cNvPr>
          <p:cNvSpPr txBox="1"/>
          <p:nvPr/>
        </p:nvSpPr>
        <p:spPr>
          <a:xfrm>
            <a:off x="4240261" y="3687613"/>
            <a:ext cx="15727061" cy="93666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1143000" marR="0" indent="-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bg1"/>
                </a:solidFill>
              </a:rPr>
              <a:t>Government Deficit⬆︎</a:t>
            </a:r>
          </a:p>
          <a:p>
            <a:pPr marL="1143000" marR="0" indent="-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bg1"/>
                </a:solidFill>
              </a:rPr>
              <a:t>Trade Deficit</a:t>
            </a:r>
          </a:p>
          <a:p>
            <a:pPr marL="1143000" marR="0" indent="-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bg1"/>
                </a:solidFill>
              </a:rPr>
              <a:t>Social Security and Medicare</a:t>
            </a:r>
          </a:p>
          <a:p>
            <a:pPr marL="1143000" marR="0" indent="-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bg1"/>
                </a:solidFill>
              </a:rPr>
              <a:t>Healthcare Costs</a:t>
            </a:r>
          </a:p>
          <a:p>
            <a:pPr marL="1143000" marR="0" indent="-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bg1"/>
                </a:solidFill>
              </a:rPr>
              <a:t>Population is Aging</a:t>
            </a:r>
          </a:p>
          <a:p>
            <a:pPr marL="1143000" marR="0" indent="-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bg1"/>
                </a:solidFill>
              </a:rPr>
              <a:t>Return on Capital Declining</a:t>
            </a:r>
          </a:p>
          <a:p>
            <a:pPr marL="1143000" marR="0" indent="-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8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80804251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11290338" y="6280149"/>
            <a:ext cx="2057324" cy="1409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507FE7-915D-E646-973D-A52ED1395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347" y="1890629"/>
            <a:ext cx="19634855" cy="1159844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A1FC794-173C-5C4B-89E2-732B97924905}"/>
              </a:ext>
            </a:extLst>
          </p:cNvPr>
          <p:cNvSpPr/>
          <p:nvPr/>
        </p:nvSpPr>
        <p:spPr>
          <a:xfrm>
            <a:off x="2205347" y="480928"/>
            <a:ext cx="196348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800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of Largest Risk:  Social Security Deficit About $6 Trillion</a:t>
            </a:r>
          </a:p>
        </p:txBody>
      </p:sp>
    </p:spTree>
    <p:extLst>
      <p:ext uri="{BB962C8B-B14F-4D97-AF65-F5344CB8AC3E}">
        <p14:creationId xmlns:p14="http://schemas.microsoft.com/office/powerpoint/2010/main" val="51241076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11290338" y="6280149"/>
            <a:ext cx="2057324" cy="1409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D8505C-B129-004F-AD61-8AB368F8B78D}"/>
              </a:ext>
            </a:extLst>
          </p:cNvPr>
          <p:cNvSpPr/>
          <p:nvPr/>
        </p:nvSpPr>
        <p:spPr>
          <a:xfrm>
            <a:off x="2502568" y="5488395"/>
            <a:ext cx="18095495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What to Do</a:t>
            </a:r>
            <a:r>
              <a:rPr lang="en-US" dirty="0">
                <a:solidFill>
                  <a:schemeClr val="bg1"/>
                </a:solidFill>
              </a:rPr>
              <a:t>: 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Reduce Your Risks</a:t>
            </a:r>
          </a:p>
        </p:txBody>
      </p:sp>
    </p:spTree>
    <p:extLst>
      <p:ext uri="{BB962C8B-B14F-4D97-AF65-F5344CB8AC3E}">
        <p14:creationId xmlns:p14="http://schemas.microsoft.com/office/powerpoint/2010/main" val="54784361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11290338" y="6280149"/>
            <a:ext cx="2057324" cy="1409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032E50-BACC-1A45-B06E-46275C6336A4}"/>
              </a:ext>
            </a:extLst>
          </p:cNvPr>
          <p:cNvSpPr txBox="1"/>
          <p:nvPr/>
        </p:nvSpPr>
        <p:spPr>
          <a:xfrm>
            <a:off x="2784528" y="3581975"/>
            <a:ext cx="14806939" cy="53963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1143000" marR="0" indent="-11430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bg1"/>
                </a:solidFill>
              </a:rPr>
              <a:t>12 Recessions since 1945.</a:t>
            </a:r>
          </a:p>
          <a:p>
            <a:pPr marL="1143000" marR="0" indent="-11430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>
              <a:solidFill>
                <a:schemeClr val="bg1"/>
              </a:solidFill>
            </a:endParaRPr>
          </a:p>
          <a:p>
            <a:pPr marL="1143000" marR="0" indent="-11430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bg1"/>
                </a:solidFill>
              </a:rPr>
              <a:t>Peak to Bottom: 11 months.</a:t>
            </a: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14902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11290338" y="6280149"/>
            <a:ext cx="2057324" cy="1409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8A1486-1A75-304D-8725-D97EA2D6F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905" y="332827"/>
            <a:ext cx="16716604" cy="123965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40EF06-7C7B-B845-8695-629F4E899A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905" y="332827"/>
            <a:ext cx="16716604" cy="123965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68AD15-826C-024F-B861-78AC5A49FF2F}"/>
              </a:ext>
            </a:extLst>
          </p:cNvPr>
          <p:cNvSpPr txBox="1"/>
          <p:nvPr/>
        </p:nvSpPr>
        <p:spPr>
          <a:xfrm>
            <a:off x="2070306" y="12854995"/>
            <a:ext cx="859209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Wall</a:t>
            </a:r>
            <a:r>
              <a:rPr lang="en-US" sz="3600" dirty="0">
                <a:solidFill>
                  <a:schemeClr val="bg1"/>
                </a:solidFill>
              </a:rPr>
              <a:t> Street Journal, January 10, 2019, B1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C6FB0899-2FF9-744C-BB9F-6AA441D75F88}"/>
              </a:ext>
            </a:extLst>
          </p:cNvPr>
          <p:cNvSpPr/>
          <p:nvPr/>
        </p:nvSpPr>
        <p:spPr>
          <a:xfrm>
            <a:off x="14510084" y="2310063"/>
            <a:ext cx="842211" cy="2021305"/>
          </a:xfrm>
          <a:prstGeom prst="downArrow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76498070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11290338" y="6280149"/>
            <a:ext cx="2057324" cy="1409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032E50-BACC-1A45-B06E-46275C6336A4}"/>
              </a:ext>
            </a:extLst>
          </p:cNvPr>
          <p:cNvSpPr txBox="1"/>
          <p:nvPr/>
        </p:nvSpPr>
        <p:spPr>
          <a:xfrm>
            <a:off x="1806737" y="4412136"/>
            <a:ext cx="22470895" cy="40729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1143000" marR="0" indent="-11430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bg1"/>
                </a:solidFill>
              </a:rPr>
              <a:t>Computer Algorithms Anticipate Recession</a:t>
            </a:r>
          </a:p>
          <a:p>
            <a:pPr marL="1143000" marR="0" indent="-11430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8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Time Since Last Recession: 12 Months. </a:t>
            </a:r>
            <a:r>
              <a:rPr kumimoji="0" lang="en-US" sz="8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063239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11290338" y="6280149"/>
            <a:ext cx="2057324" cy="1409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BE8B66-9A01-F84B-BEA9-C59683E60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602" y="1299412"/>
            <a:ext cx="21506795" cy="111653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969C4D-0E08-F147-92B0-8BE07F4FFC00}"/>
              </a:ext>
            </a:extLst>
          </p:cNvPr>
          <p:cNvSpPr txBox="1"/>
          <p:nvPr/>
        </p:nvSpPr>
        <p:spPr>
          <a:xfrm>
            <a:off x="2070306" y="12854995"/>
            <a:ext cx="697626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>
                <a:solidFill>
                  <a:schemeClr val="bg1"/>
                </a:solidFill>
              </a:rPr>
              <a:t>Yale University, January 11, 2019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FF46A45-2DFB-C746-83C2-25572F422FEB}"/>
              </a:ext>
            </a:extLst>
          </p:cNvPr>
          <p:cNvCxnSpPr>
            <a:cxnSpLocks/>
          </p:cNvCxnSpPr>
          <p:nvPr/>
        </p:nvCxnSpPr>
        <p:spPr>
          <a:xfrm flipV="1">
            <a:off x="4251788" y="6012819"/>
            <a:ext cx="18191748" cy="1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09392350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11290338" y="6280149"/>
            <a:ext cx="2057324" cy="1409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032E50-BACC-1A45-B06E-46275C6336A4}"/>
              </a:ext>
            </a:extLst>
          </p:cNvPr>
          <p:cNvSpPr txBox="1"/>
          <p:nvPr/>
        </p:nvSpPr>
        <p:spPr>
          <a:xfrm>
            <a:off x="2008334" y="5968041"/>
            <a:ext cx="19296949" cy="14260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Recession Indicator Close to 1929 P/E</a:t>
            </a:r>
            <a:r>
              <a:rPr kumimoji="0" lang="en-US" sz="8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528014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11290338" y="6280149"/>
            <a:ext cx="2057324" cy="1409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503BE3-0B28-994E-BC10-1B3FB2BFDFA9}"/>
              </a:ext>
            </a:extLst>
          </p:cNvPr>
          <p:cNvSpPr txBox="1"/>
          <p:nvPr/>
        </p:nvSpPr>
        <p:spPr>
          <a:xfrm>
            <a:off x="548640" y="910863"/>
            <a:ext cx="23703280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 Recession Effects on New Canaan</a:t>
            </a:r>
            <a:endParaRPr kumimoji="0" lang="en-US" sz="6000" i="1" u="sng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Ligh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800CA3-EF3C-E048-9A4D-F84CB94A8975}"/>
              </a:ext>
            </a:extLst>
          </p:cNvPr>
          <p:cNvSpPr txBox="1"/>
          <p:nvPr/>
        </p:nvSpPr>
        <p:spPr>
          <a:xfrm>
            <a:off x="3537691" y="12299236"/>
            <a:ext cx="8358057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2000" dirty="0"/>
              <a:t>https://</a:t>
            </a:r>
            <a:r>
              <a:rPr lang="en-US" sz="2000" dirty="0" err="1"/>
              <a:t>factfinder.census.gov</a:t>
            </a:r>
            <a:r>
              <a:rPr lang="en-US" sz="2000" dirty="0"/>
              <a:t>/faces/</a:t>
            </a:r>
            <a:r>
              <a:rPr lang="en-US" sz="2000" dirty="0" err="1"/>
              <a:t>nav</a:t>
            </a:r>
            <a:r>
              <a:rPr lang="en-US" sz="2000" dirty="0"/>
              <a:t>/</a:t>
            </a:r>
            <a:r>
              <a:rPr lang="en-US" sz="2000" dirty="0" err="1"/>
              <a:t>jsf</a:t>
            </a:r>
            <a:r>
              <a:rPr lang="en-US" sz="2000" dirty="0"/>
              <a:t>/pages/</a:t>
            </a:r>
            <a:r>
              <a:rPr lang="en-US" sz="2000" dirty="0" err="1"/>
              <a:t>community_facts.xhtml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B84173-A887-E642-BB82-3B3FE7C4BABD}"/>
              </a:ext>
            </a:extLst>
          </p:cNvPr>
          <p:cNvSpPr txBox="1"/>
          <p:nvPr/>
        </p:nvSpPr>
        <p:spPr>
          <a:xfrm>
            <a:off x="2450371" y="12917012"/>
            <a:ext cx="8358057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https://</a:t>
            </a:r>
            <a:r>
              <a:rPr lang="en-US" sz="2000" dirty="0" err="1">
                <a:solidFill>
                  <a:schemeClr val="bg1"/>
                </a:solidFill>
              </a:rPr>
              <a:t>factfinder.census.gov</a:t>
            </a:r>
            <a:r>
              <a:rPr lang="en-US" sz="2000" dirty="0">
                <a:solidFill>
                  <a:schemeClr val="bg1"/>
                </a:solidFill>
              </a:rPr>
              <a:t>/faces/</a:t>
            </a:r>
            <a:r>
              <a:rPr lang="en-US" sz="2000" dirty="0" err="1">
                <a:solidFill>
                  <a:schemeClr val="bg1"/>
                </a:solidFill>
              </a:rPr>
              <a:t>nav</a:t>
            </a:r>
            <a:r>
              <a:rPr lang="en-US" sz="2000" dirty="0">
                <a:solidFill>
                  <a:schemeClr val="bg1"/>
                </a:solidFill>
              </a:rPr>
              <a:t>/</a:t>
            </a:r>
            <a:r>
              <a:rPr lang="en-US" sz="2000" dirty="0" err="1">
                <a:solidFill>
                  <a:schemeClr val="bg1"/>
                </a:solidFill>
              </a:rPr>
              <a:t>jsf</a:t>
            </a:r>
            <a:r>
              <a:rPr lang="en-US" sz="2000" dirty="0">
                <a:solidFill>
                  <a:schemeClr val="bg1"/>
                </a:solidFill>
              </a:rPr>
              <a:t>/pages/</a:t>
            </a:r>
            <a:r>
              <a:rPr lang="en-US" sz="2000" dirty="0" err="1">
                <a:solidFill>
                  <a:schemeClr val="bg1"/>
                </a:solidFill>
              </a:rPr>
              <a:t>community_facts.xhtml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Ligh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2252FC6-7DFD-8C42-AF19-0B4672A1F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548" y="2436161"/>
            <a:ext cx="14927580" cy="998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23163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11290338" y="6280149"/>
            <a:ext cx="2057324" cy="1409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503BE3-0B28-994E-BC10-1B3FB2BFDFA9}"/>
              </a:ext>
            </a:extLst>
          </p:cNvPr>
          <p:cNvSpPr txBox="1"/>
          <p:nvPr/>
        </p:nvSpPr>
        <p:spPr>
          <a:xfrm>
            <a:off x="548640" y="910863"/>
            <a:ext cx="23703280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Recession and New Canaan Households</a:t>
            </a:r>
            <a:endParaRPr kumimoji="0" lang="en-US" sz="6000" i="1" u="sng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D3803D-FA7A-5F49-9B40-423602A7EFA3}"/>
              </a:ext>
            </a:extLst>
          </p:cNvPr>
          <p:cNvSpPr txBox="1"/>
          <p:nvPr/>
        </p:nvSpPr>
        <p:spPr>
          <a:xfrm>
            <a:off x="1558122" y="6529661"/>
            <a:ext cx="20273179" cy="14260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Half of NC Households </a:t>
            </a:r>
            <a:r>
              <a:rPr lang="en-US" dirty="0">
                <a:solidFill>
                  <a:schemeClr val="bg1"/>
                </a:solidFill>
              </a:rPr>
              <a:t>Have</a:t>
            </a:r>
            <a:r>
              <a:rPr kumimoji="0" lang="en-US" sz="8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Safeguards</a:t>
            </a:r>
            <a:endParaRPr kumimoji="0" lang="en-US" sz="8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42137131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11290338" y="6280149"/>
            <a:ext cx="2057324" cy="1409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503BE3-0B28-994E-BC10-1B3FB2BFDFA9}"/>
              </a:ext>
            </a:extLst>
          </p:cNvPr>
          <p:cNvSpPr txBox="1"/>
          <p:nvPr/>
        </p:nvSpPr>
        <p:spPr>
          <a:xfrm>
            <a:off x="548640" y="910863"/>
            <a:ext cx="23703280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6000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 Has Half of Current Global Debt</a:t>
            </a:r>
            <a:endParaRPr kumimoji="0" lang="en-US" sz="6000" i="1" u="sng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Ligh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1C11B6-565D-3848-B8D5-BFEA46602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790" y="1967640"/>
            <a:ext cx="14775694" cy="1153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03343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</TotalTime>
  <Words>204</Words>
  <Application>Microsoft Macintosh PowerPoint</Application>
  <PresentationFormat>Custom</PresentationFormat>
  <Paragraphs>33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Helvetica</vt:lpstr>
      <vt:lpstr>Helvetica Light</vt:lpstr>
      <vt:lpstr>Lucida Grande</vt:lpstr>
      <vt:lpstr>Black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Paul Strassmann</cp:lastModifiedBy>
  <cp:revision>147</cp:revision>
  <dcterms:modified xsi:type="dcterms:W3CDTF">2019-01-29T16:48:24Z</dcterms:modified>
</cp:coreProperties>
</file>