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40" r:id="rId3"/>
    <p:sldId id="341" r:id="rId4"/>
    <p:sldId id="289" r:id="rId5"/>
    <p:sldId id="342" r:id="rId6"/>
    <p:sldId id="330" r:id="rId7"/>
    <p:sldId id="343" r:id="rId8"/>
    <p:sldId id="334" r:id="rId9"/>
    <p:sldId id="333" r:id="rId10"/>
    <p:sldId id="332" r:id="rId11"/>
    <p:sldId id="331" r:id="rId12"/>
    <p:sldId id="358" r:id="rId13"/>
    <p:sldId id="335" r:id="rId14"/>
    <p:sldId id="359" r:id="rId15"/>
    <p:sldId id="344" r:id="rId16"/>
    <p:sldId id="345" r:id="rId17"/>
    <p:sldId id="346" r:id="rId18"/>
    <p:sldId id="347" r:id="rId19"/>
    <p:sldId id="349" r:id="rId20"/>
    <p:sldId id="336" r:id="rId21"/>
    <p:sldId id="337" r:id="rId22"/>
    <p:sldId id="338" r:id="rId23"/>
    <p:sldId id="353" r:id="rId24"/>
    <p:sldId id="352" r:id="rId25"/>
    <p:sldId id="350" r:id="rId26"/>
    <p:sldId id="348" r:id="rId27"/>
    <p:sldId id="351" r:id="rId28"/>
    <p:sldId id="354" r:id="rId29"/>
    <p:sldId id="356" r:id="rId30"/>
    <p:sldId id="357" r:id="rId31"/>
    <p:sldId id="355" r:id="rId32"/>
    <p:sldId id="308" r:id="rId33"/>
    <p:sldId id="361" r:id="rId34"/>
    <p:sldId id="363" r:id="rId35"/>
    <p:sldId id="364" r:id="rId36"/>
    <p:sldId id="367" r:id="rId37"/>
    <p:sldId id="368" r:id="rId38"/>
    <p:sldId id="365" r:id="rId39"/>
    <p:sldId id="366" r:id="rId40"/>
    <p:sldId id="369" r:id="rId41"/>
    <p:sldId id="370" r:id="rId42"/>
    <p:sldId id="362" r:id="rId4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3"/>
    <p:restoredTop sz="95853"/>
  </p:normalViewPr>
  <p:slideViewPr>
    <p:cSldViewPr snapToGrid="0" snapToObjects="1" showGuides="1">
      <p:cViewPr>
        <p:scale>
          <a:sx n="42" d="100"/>
          <a:sy n="42" d="100"/>
        </p:scale>
        <p:origin x="1640" y="408"/>
      </p:cViewPr>
      <p:guideLst>
        <p:guide orient="horz" pos="4320"/>
        <p:guide pos="7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11230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9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0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25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12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56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4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673453" y="3442394"/>
            <a:ext cx="11037095" cy="3482579"/>
          </a:xfrm>
          <a:prstGeom prst="rect">
            <a:avLst/>
          </a:prstGeom>
        </p:spPr>
        <p:txBody>
          <a:bodyPr lIns="53578" tIns="53578" rIns="53578" bIns="53578" anchor="b"/>
          <a:lstStyle>
            <a:lvl1pPr defTabSz="821531"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6673453" y="7018734"/>
            <a:ext cx="11037095" cy="1192114"/>
          </a:xfrm>
          <a:prstGeom prst="rect">
            <a:avLst/>
          </a:prstGeom>
        </p:spPr>
        <p:txBody>
          <a:bodyPr lIns="53578" tIns="53578" rIns="53578" bIns="53578" anchor="t"/>
          <a:lstStyle>
            <a:lvl1pPr marL="0" indent="0" algn="ctr" defTabSz="821531">
              <a:spcBef>
                <a:spcPts val="0"/>
              </a:spcBef>
              <a:buSzTx/>
              <a:buNone/>
              <a:defRPr sz="4200"/>
            </a:lvl1pPr>
            <a:lvl2pPr marL="0" indent="228600" algn="ctr" defTabSz="821531">
              <a:spcBef>
                <a:spcPts val="0"/>
              </a:spcBef>
              <a:buSzTx/>
              <a:buNone/>
              <a:defRPr sz="4200"/>
            </a:lvl2pPr>
            <a:lvl3pPr marL="0" indent="457200" algn="ctr" defTabSz="821531">
              <a:spcBef>
                <a:spcPts val="0"/>
              </a:spcBef>
              <a:buSzTx/>
              <a:buNone/>
              <a:defRPr sz="4200"/>
            </a:lvl3pPr>
            <a:lvl4pPr marL="0" indent="685800" algn="ctr" defTabSz="821531">
              <a:spcBef>
                <a:spcPts val="0"/>
              </a:spcBef>
              <a:buSzTx/>
              <a:buNone/>
              <a:defRPr sz="4200"/>
            </a:lvl4pPr>
            <a:lvl5pPr marL="0" indent="914400" algn="ctr" defTabSz="821531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70028" y="11465718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 defTabSz="821531">
              <a:defRPr sz="2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sz="quarter" idx="3"/>
          </p:nvPr>
        </p:nvSpPr>
        <p:spPr>
          <a:xfrm>
            <a:off x="8053089" y="4004964"/>
            <a:ext cx="8277822" cy="570607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8600"/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053089" y="6978550"/>
            <a:ext cx="8277822" cy="894086"/>
          </a:xfrm>
          <a:prstGeom prst="rect">
            <a:avLst/>
          </a:prstGeom>
        </p:spPr>
        <p:txBody>
          <a:bodyPr lIns="40183" tIns="40183" rIns="40183" bIns="40183" anchor="t"/>
          <a:lstStyle>
            <a:lvl1pPr marL="0" indent="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1pPr>
            <a:lvl2pPr marL="0" indent="2286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2pPr>
            <a:lvl3pPr marL="0" indent="4572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3pPr>
            <a:lvl4pPr marL="0" indent="6858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4pPr>
            <a:lvl5pPr marL="0" indent="9144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2013341" y="10318812"/>
            <a:ext cx="347272" cy="359768"/>
          </a:xfrm>
          <a:prstGeom prst="rect">
            <a:avLst/>
          </a:prstGeom>
        </p:spPr>
        <p:txBody>
          <a:bodyPr lIns="40183" tIns="40183" rIns="40183" bIns="40183"/>
          <a:lstStyle>
            <a:lvl1pPr defTabSz="821531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8053089" y="4296295"/>
            <a:ext cx="8277822" cy="2611935"/>
          </a:xfrm>
          <a:prstGeom prst="rect">
            <a:avLst/>
          </a:prstGeom>
        </p:spPr>
        <p:txBody>
          <a:bodyPr lIns="40183" tIns="40183" rIns="40183" bIns="40183" anchor="b"/>
          <a:lstStyle>
            <a:lvl1pPr defTabSz="821531">
              <a:defRPr sz="106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0" name="Shape 130"/>
          <p:cNvSpPr/>
          <p:nvPr/>
        </p:nvSpPr>
        <p:spPr>
          <a:xfrm>
            <a:off x="6593135" y="2927350"/>
            <a:ext cx="1698130" cy="1143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6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pic" idx="13"/>
          </p:nvPr>
        </p:nvSpPr>
        <p:spPr>
          <a:xfrm>
            <a:off x="5333999" y="1714499"/>
            <a:ext cx="13716003" cy="10287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11970028" y="11465718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 defTabSz="821531">
              <a:defRPr sz="2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hf sldNum="0"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195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6830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7465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38100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149" name="Shape 149"/>
          <p:cNvSpPr/>
          <p:nvPr/>
        </p:nvSpPr>
        <p:spPr>
          <a:xfrm>
            <a:off x="2356741" y="6210747"/>
            <a:ext cx="19497419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1531">
              <a:defRPr sz="8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Managing a Portfolio During </a:t>
            </a:r>
            <a:r>
              <a:rPr lang="en-US" smtClean="0"/>
              <a:t>a Recession</a:t>
            </a:r>
            <a:endParaRPr dirty="0"/>
          </a:p>
        </p:txBody>
      </p:sp>
      <p:pic>
        <p:nvPicPr>
          <p:cNvPr id="151" name="HiRes12120045by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146" y="367101"/>
            <a:ext cx="3083191" cy="421369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2356741" y="11321952"/>
            <a:ext cx="1738935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solidFill>
                  <a:schemeClr val="bg1"/>
                </a:solidFill>
              </a:rPr>
              <a:t>New Canaan Men’s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Club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smtClean="0">
                <a:solidFill>
                  <a:schemeClr val="bg1"/>
                </a:solidFill>
              </a:rPr>
              <a:t>Presentation </a:t>
            </a:r>
            <a:r>
              <a:rPr lang="en-US" sz="4000" dirty="0" smtClean="0">
                <a:solidFill>
                  <a:schemeClr val="bg1"/>
                </a:solidFill>
              </a:rPr>
              <a:t>by: Paul A. </a:t>
            </a:r>
            <a:r>
              <a:rPr lang="en-US" sz="4000" dirty="0" err="1" smtClean="0">
                <a:solidFill>
                  <a:schemeClr val="bg1"/>
                </a:solidFill>
              </a:rPr>
              <a:t>Strassmann</a:t>
            </a:r>
            <a:r>
              <a:rPr lang="en-US" sz="4000" dirty="0">
                <a:solidFill>
                  <a:schemeClr val="bg1"/>
                </a:solidFill>
              </a:rPr>
              <a:t>,</a:t>
            </a:r>
            <a:r>
              <a:rPr lang="en-US" sz="4000" dirty="0" smtClean="0">
                <a:solidFill>
                  <a:schemeClr val="bg1"/>
                </a:solidFill>
              </a:rPr>
              <a:t> Investment Club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456" y="626407"/>
            <a:ext cx="209407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Peter Lynch Selects Firms with High Margins of Safety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1" y="2225040"/>
            <a:ext cx="20240178" cy="10820400"/>
          </a:xfrm>
          <a:prstGeom prst="rect">
            <a:avLst/>
          </a:prstGeom>
        </p:spPr>
      </p:pic>
      <p:sp>
        <p:nvSpPr>
          <p:cNvPr id="3" name="Double Brace 2"/>
          <p:cNvSpPr/>
          <p:nvPr/>
        </p:nvSpPr>
        <p:spPr>
          <a:xfrm>
            <a:off x="7162800" y="5943600"/>
            <a:ext cx="914400" cy="1463040"/>
          </a:xfrm>
          <a:prstGeom prst="bracePair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Double Brace 3"/>
          <p:cNvSpPr/>
          <p:nvPr/>
        </p:nvSpPr>
        <p:spPr>
          <a:xfrm>
            <a:off x="16245840" y="304800"/>
            <a:ext cx="3261360" cy="1337270"/>
          </a:xfrm>
          <a:prstGeom prst="bracePair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0431" y="13113981"/>
            <a:ext cx="63174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</a:rPr>
              <a:t>From </a:t>
            </a:r>
            <a:r>
              <a:rPr lang="en-US" sz="2800" dirty="0" err="1" smtClean="0">
                <a:solidFill>
                  <a:schemeClr val="bg1"/>
                </a:solidFill>
              </a:rPr>
              <a:t>C.Tiani</a:t>
            </a:r>
            <a:r>
              <a:rPr lang="en-US" sz="2800" dirty="0" smtClean="0">
                <a:solidFill>
                  <a:schemeClr val="bg1"/>
                </a:solidFill>
              </a:rPr>
              <a:t>, Invest Like a Guru, Wiley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9610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155578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A Checklist for Making a Good Investment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2946" y="1728389"/>
            <a:ext cx="21788014" cy="10259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✅ Meets Warrant Buffett criteria.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6000" dirty="0" smtClean="0">
              <a:solidFill>
                <a:schemeClr val="bg1"/>
              </a:solidFill>
            </a:endParaRPr>
          </a:p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✅ Meets</a:t>
            </a:r>
            <a:r>
              <a:rPr kumimoji="0" lang="en-US" sz="6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Peter Lynch criteria.</a:t>
            </a:r>
          </a:p>
          <a:p>
            <a:pPr algn="l"/>
            <a:endParaRPr lang="en-US" sz="6000" baseline="0" dirty="0" smtClean="0">
              <a:solidFill>
                <a:schemeClr val="bg1"/>
              </a:solidFill>
            </a:endParaRPr>
          </a:p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✅ </a:t>
            </a:r>
            <a:r>
              <a:rPr kumimoji="0" lang="en-US" sz="6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Show </a:t>
            </a:r>
            <a:r>
              <a:rPr lang="en-US" sz="6000" dirty="0" smtClean="0">
                <a:solidFill>
                  <a:schemeClr val="bg1"/>
                </a:solidFill>
              </a:rPr>
              <a:t>at least </a:t>
            </a:r>
            <a:r>
              <a:rPr kumimoji="0" lang="en-US" sz="6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 years of profits.</a:t>
            </a:r>
          </a:p>
          <a:p>
            <a:pPr algn="l"/>
            <a:endParaRPr lang="en-US" sz="6000" dirty="0" smtClean="0">
              <a:solidFill>
                <a:schemeClr val="bg1"/>
              </a:solidFill>
            </a:endParaRPr>
          </a:p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✅ P</a:t>
            </a:r>
            <a:r>
              <a:rPr kumimoji="0" lang="en-US" sz="6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rofitable through business cycle.</a:t>
            </a:r>
          </a:p>
          <a:p>
            <a:pPr algn="l"/>
            <a:endParaRPr lang="en-US" sz="6000" dirty="0" smtClean="0">
              <a:solidFill>
                <a:schemeClr val="bg1"/>
              </a:solidFill>
            </a:endParaRPr>
          </a:p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✅ Less than 30% of cash flow applied to capital expenses.</a:t>
            </a:r>
          </a:p>
          <a:p>
            <a:pPr algn="l"/>
            <a:endParaRPr kumimoji="0" lang="en-US" sz="6000" b="0" i="0" u="none" strike="noStrike" cap="none" spc="0" normalizeH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✅ Return on Equity greater than 15%.</a:t>
            </a:r>
            <a:r>
              <a:rPr kumimoji="0" lang="en-US" sz="6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61617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11102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 Investment Types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7493" y="1905068"/>
            <a:ext cx="21788014" cy="7489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endParaRPr lang="en-US" sz="6000" dirty="0" smtClean="0">
              <a:solidFill>
                <a:schemeClr val="bg1"/>
              </a:solidFill>
            </a:endParaRPr>
          </a:p>
          <a:p>
            <a:pPr algn="l"/>
            <a:r>
              <a:rPr lang="en-US" sz="6000" dirty="0">
                <a:solidFill>
                  <a:schemeClr val="bg1"/>
                </a:solidFill>
              </a:rPr>
              <a:t>❌</a:t>
            </a:r>
            <a:r>
              <a:rPr lang="en-US" sz="6000" dirty="0" smtClean="0">
                <a:solidFill>
                  <a:schemeClr val="bg1"/>
                </a:solidFill>
              </a:rPr>
              <a:t> Do not invest in slow growers</a:t>
            </a:r>
            <a:r>
              <a:rPr kumimoji="0" lang="en-US" sz="6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</a:p>
          <a:p>
            <a:pPr algn="l"/>
            <a:endParaRPr lang="en-US" sz="6000" dirty="0" smtClean="0">
              <a:solidFill>
                <a:schemeClr val="bg1"/>
              </a:solidFill>
            </a:endParaRPr>
          </a:p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✅ Profitable and predictable companies.</a:t>
            </a:r>
          </a:p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			- Picked by trading investors, or</a:t>
            </a:r>
          </a:p>
          <a:p>
            <a:pPr algn="l"/>
            <a:r>
              <a:rPr lang="en-US" sz="6000" dirty="0">
                <a:solidFill>
                  <a:schemeClr val="bg1"/>
                </a:solidFill>
              </a:rPr>
              <a:t>	</a:t>
            </a:r>
            <a:r>
              <a:rPr lang="en-US" sz="6000" dirty="0" smtClean="0">
                <a:solidFill>
                  <a:schemeClr val="bg1"/>
                </a:solidFill>
              </a:rPr>
              <a:t>		- Dividend investors.</a:t>
            </a:r>
          </a:p>
          <a:p>
            <a:pPr algn="l"/>
            <a:endParaRPr kumimoji="0" lang="en-US" sz="6000" b="0" i="0" u="none" strike="noStrike" cap="none" spc="0" normalizeH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/>
            <a:r>
              <a:rPr lang="en-US" sz="6000" dirty="0">
                <a:solidFill>
                  <a:schemeClr val="bg1"/>
                </a:solidFill>
              </a:rPr>
              <a:t>❌</a:t>
            </a:r>
            <a:r>
              <a:rPr lang="en-US" sz="6000" dirty="0" smtClean="0">
                <a:solidFill>
                  <a:schemeClr val="bg1"/>
                </a:solidFill>
              </a:rPr>
              <a:t> Do  not invest in rapid growth startups.</a:t>
            </a:r>
            <a:r>
              <a:rPr kumimoji="0" lang="en-US" sz="6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97013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11102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Investment Types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2946" y="4036713"/>
            <a:ext cx="21788014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000" dirty="0">
                <a:solidFill>
                  <a:schemeClr val="bg1"/>
                </a:solidFill>
              </a:rPr>
              <a:t>❌</a:t>
            </a: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Do not invest in asset</a:t>
            </a:r>
            <a:r>
              <a:rPr kumimoji="0" lang="en-US" sz="6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plays</a:t>
            </a: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6000" dirty="0" smtClean="0">
              <a:solidFill>
                <a:schemeClr val="bg1"/>
              </a:solidFill>
            </a:endParaRPr>
          </a:p>
          <a:p>
            <a:pPr algn="l"/>
            <a:r>
              <a:rPr lang="en-US" sz="6000" dirty="0">
                <a:solidFill>
                  <a:schemeClr val="bg1"/>
                </a:solidFill>
              </a:rPr>
              <a:t>❌</a:t>
            </a:r>
            <a:r>
              <a:rPr lang="en-US" sz="6000" dirty="0" smtClean="0">
                <a:solidFill>
                  <a:schemeClr val="bg1"/>
                </a:solidFill>
              </a:rPr>
              <a:t> Do not invest in turnarounds</a:t>
            </a:r>
            <a:r>
              <a:rPr kumimoji="0" lang="en-US" sz="6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</a:p>
          <a:p>
            <a:pPr algn="l"/>
            <a:endParaRPr lang="en-US" sz="6000" baseline="0" dirty="0" smtClean="0">
              <a:solidFill>
                <a:schemeClr val="bg1"/>
              </a:solidFill>
            </a:endParaRPr>
          </a:p>
          <a:p>
            <a:pPr algn="l"/>
            <a:r>
              <a:rPr lang="en-US" sz="6000" dirty="0">
                <a:solidFill>
                  <a:schemeClr val="bg1"/>
                </a:solidFill>
              </a:rPr>
              <a:t>❌</a:t>
            </a:r>
            <a:r>
              <a:rPr lang="en-US" sz="6000" dirty="0" smtClean="0">
                <a:solidFill>
                  <a:schemeClr val="bg1"/>
                </a:solidFill>
              </a:rPr>
              <a:t> Do not invest in cyclical firms</a:t>
            </a:r>
            <a:r>
              <a:rPr kumimoji="0" lang="en-US" sz="6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</a:p>
          <a:p>
            <a:pPr algn="l"/>
            <a:endParaRPr lang="en-US" sz="6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645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456" y="626407"/>
            <a:ext cx="209407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Avoid Cyclical Companies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Double Brace 2"/>
          <p:cNvSpPr/>
          <p:nvPr/>
        </p:nvSpPr>
        <p:spPr>
          <a:xfrm>
            <a:off x="7162800" y="5943600"/>
            <a:ext cx="914400" cy="1463040"/>
          </a:xfrm>
          <a:prstGeom prst="bracePair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Double Brace 3"/>
          <p:cNvSpPr/>
          <p:nvPr/>
        </p:nvSpPr>
        <p:spPr>
          <a:xfrm>
            <a:off x="16245840" y="304800"/>
            <a:ext cx="3261360" cy="1337270"/>
          </a:xfrm>
          <a:prstGeom prst="bracePair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57" y="3271157"/>
            <a:ext cx="10136860" cy="613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4579" y="10223487"/>
            <a:ext cx="6514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smtClean="0">
                <a:solidFill>
                  <a:schemeClr val="bg1"/>
                </a:solidFill>
              </a:rPr>
              <a:t>Consumer </a:t>
            </a:r>
            <a:r>
              <a:rPr lang="en-US" sz="3600" dirty="0" smtClean="0">
                <a:solidFill>
                  <a:schemeClr val="bg1"/>
                </a:solidFill>
              </a:rPr>
              <a:t>Cyclical Net Income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442" y="3271157"/>
            <a:ext cx="9105305" cy="6134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68990" y="10223487"/>
            <a:ext cx="57708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chemeClr val="bg1"/>
                </a:solidFill>
              </a:rPr>
              <a:t>Basic Materials Net Income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00431" y="13113981"/>
            <a:ext cx="63174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</a:rPr>
              <a:t>From </a:t>
            </a:r>
            <a:r>
              <a:rPr lang="en-US" sz="2800" dirty="0" err="1" smtClean="0">
                <a:solidFill>
                  <a:schemeClr val="bg1"/>
                </a:solidFill>
              </a:rPr>
              <a:t>C.Tiani</a:t>
            </a:r>
            <a:r>
              <a:rPr lang="en-US" sz="2800" dirty="0" smtClean="0">
                <a:solidFill>
                  <a:schemeClr val="bg1"/>
                </a:solidFill>
              </a:rPr>
              <a:t>, Invest Like a Guru, Wiley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0297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3091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Determine and Then </a:t>
            </a:r>
            <a:r>
              <a:rPr lang="en-US" sz="6000" i="1" u="sng" smtClean="0">
                <a:solidFill>
                  <a:srgbClr val="FF0000"/>
                </a:solidFill>
              </a:rPr>
              <a:t>Concentrate on Intrinsic Values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7993" y="3356571"/>
            <a:ext cx="21788014" cy="84125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The intrinsic value of a share equals the discounted cash flow generated during remaining life.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Do not diversify to reduce risks. 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Excess diversification is protection against ignorance.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 smtClean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Always understand how business operations are conducted. 	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226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3091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Buy Stable Businesses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7993" y="2987239"/>
            <a:ext cx="21788014" cy="9151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Avoid cyclical companies.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Invest in firms that have brief repurchase cycles. 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Buy firms that have long product cycles, bought for cash.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Purchase firms with low capital requirements for growth.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 smtClean="0">
              <a:solidFill>
                <a:schemeClr val="bg1"/>
              </a:solidFill>
            </a:endParaRPr>
          </a:p>
          <a:p>
            <a:pPr lvl="4" indent="0" algn="l"/>
            <a:r>
              <a:rPr lang="en-US" sz="4800" dirty="0">
                <a:solidFill>
                  <a:schemeClr val="bg1"/>
                </a:solidFill>
              </a:rPr>
              <a:t>		</a:t>
            </a:r>
            <a:endParaRPr lang="en-US" sz="3600" dirty="0" smtClean="0">
              <a:solidFill>
                <a:schemeClr val="bg1"/>
              </a:solidFill>
            </a:endParaRPr>
          </a:p>
          <a:p>
            <a:pPr lvl="4" indent="0" algn="l"/>
            <a:r>
              <a:rPr lang="en-US" sz="6000" dirty="0">
                <a:solidFill>
                  <a:schemeClr val="bg1"/>
                </a:solidFill>
              </a:rPr>
              <a:t>	</a:t>
            </a:r>
            <a:r>
              <a:rPr lang="en-US" sz="6000" dirty="0" smtClean="0">
                <a:solidFill>
                  <a:schemeClr val="bg1"/>
                </a:solidFill>
              </a:rPr>
              <a:t>	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7041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3091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Invest in Companies With Good Management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982" y="2433240"/>
            <a:ext cx="22273525" cy="10259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Management will reinvest cash back into business growth.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Excess cash is used for acquisitions if profit criteria are met. 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Stocks are bought back if surplus cash has no other use.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Purchase only firms with low capital requirements for growth.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Debt will be always reduced.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D</a:t>
            </a:r>
            <a:r>
              <a:rPr lang="en-US" sz="6000" dirty="0" smtClean="0">
                <a:solidFill>
                  <a:schemeClr val="bg1"/>
                </a:solidFill>
              </a:rPr>
              <a:t>ividends will be always increased.	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64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3091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Policies for Managing Recessions 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" y="2496781"/>
            <a:ext cx="23804880" cy="10259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Buy when a recession is at the bottom.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Greatest returns are realized during recovery from recession. 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Maintain high cash positions when recession peaks.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R</a:t>
            </a:r>
            <a:r>
              <a:rPr lang="en-US" sz="6000" dirty="0" smtClean="0">
                <a:solidFill>
                  <a:schemeClr val="bg1"/>
                </a:solidFill>
              </a:rPr>
              <a:t>ate of profit during recovery from recession should exceed 20%. 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Buy $1 bills for less than 50 cents.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97767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6456" y="304800"/>
            <a:ext cx="23996574" cy="12118340"/>
            <a:chOff x="436456" y="304800"/>
            <a:chExt cx="23996574" cy="12118340"/>
          </a:xfrm>
        </p:grpSpPr>
        <p:sp>
          <p:nvSpPr>
            <p:cNvPr id="2" name="Rectangle 1"/>
            <p:cNvSpPr/>
            <p:nvPr/>
          </p:nvSpPr>
          <p:spPr>
            <a:xfrm>
              <a:off x="436456" y="626407"/>
              <a:ext cx="2094073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sz="6000" i="1" u="sng" dirty="0" smtClean="0">
                  <a:solidFill>
                    <a:srgbClr val="FF0000"/>
                  </a:solidFill>
                </a:rPr>
                <a:t>Trading of Shares During Business Cycle </a:t>
              </a:r>
              <a:endParaRPr lang="en-US" sz="6000" i="1" u="sng" dirty="0">
                <a:solidFill>
                  <a:srgbClr val="FF0000"/>
                </a:solidFill>
              </a:endParaRPr>
            </a:p>
          </p:txBody>
        </p:sp>
        <p:sp>
          <p:nvSpPr>
            <p:cNvPr id="3" name="Double Brace 2"/>
            <p:cNvSpPr/>
            <p:nvPr/>
          </p:nvSpPr>
          <p:spPr>
            <a:xfrm>
              <a:off x="7162800" y="5943600"/>
              <a:ext cx="914400" cy="1463040"/>
            </a:xfrm>
            <a:prstGeom prst="bracePair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4" name="Double Brace 3"/>
            <p:cNvSpPr/>
            <p:nvPr/>
          </p:nvSpPr>
          <p:spPr>
            <a:xfrm>
              <a:off x="16245840" y="304800"/>
              <a:ext cx="3261360" cy="1337270"/>
            </a:xfrm>
            <a:prstGeom prst="bracePair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4042" y="3426460"/>
              <a:ext cx="17614916" cy="8996680"/>
            </a:xfrm>
            <a:prstGeom prst="rect">
              <a:avLst/>
            </a:prstGeom>
          </p:spPr>
        </p:pic>
        <p:sp>
          <p:nvSpPr>
            <p:cNvPr id="7" name="Down Arrow 6"/>
            <p:cNvSpPr/>
            <p:nvPr/>
          </p:nvSpPr>
          <p:spPr>
            <a:xfrm>
              <a:off x="8808720" y="6858000"/>
              <a:ext cx="457200" cy="2133600"/>
            </a:xfrm>
            <a:prstGeom prst="downArrow">
              <a:avLst/>
            </a:prstGeom>
            <a:solidFill>
              <a:srgbClr val="FF1B0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 flipH="1">
              <a:off x="11216640" y="6339840"/>
              <a:ext cx="396240" cy="2895600"/>
            </a:xfrm>
            <a:prstGeom prst="downArrow">
              <a:avLst/>
            </a:prstGeom>
            <a:solidFill>
              <a:srgbClr val="FF1B0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Up-Down Arrow 8"/>
            <p:cNvSpPr/>
            <p:nvPr/>
          </p:nvSpPr>
          <p:spPr>
            <a:xfrm>
              <a:off x="23948398" y="8473440"/>
              <a:ext cx="484632" cy="1216152"/>
            </a:xfrm>
            <a:prstGeom prst="upDownArrow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00" y="6477000"/>
            <a:ext cx="6604000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00431" y="13113981"/>
            <a:ext cx="63174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</a:rPr>
              <a:t>From </a:t>
            </a:r>
            <a:r>
              <a:rPr lang="en-US" sz="2800" dirty="0" err="1" smtClean="0">
                <a:solidFill>
                  <a:schemeClr val="bg1"/>
                </a:solidFill>
              </a:rPr>
              <a:t>C.Tiani</a:t>
            </a:r>
            <a:r>
              <a:rPr lang="en-US" sz="2800" dirty="0" smtClean="0">
                <a:solidFill>
                  <a:schemeClr val="bg1"/>
                </a:solidFill>
              </a:rPr>
              <a:t>, Invest Like a Guru, Wiley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169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8823" y="431512"/>
            <a:ext cx="19387847" cy="12901124"/>
            <a:chOff x="308823" y="431512"/>
            <a:chExt cx="19387847" cy="12901124"/>
          </a:xfrm>
        </p:grpSpPr>
        <p:sp>
          <p:nvSpPr>
            <p:cNvPr id="148" name="Shape 148"/>
            <p:cNvSpPr/>
            <p:nvPr/>
          </p:nvSpPr>
          <p:spPr>
            <a:xfrm>
              <a:off x="11570017" y="6153149"/>
              <a:ext cx="1243966" cy="1409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/>
                <a:t>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8823" y="431512"/>
              <a:ext cx="19387847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square" lIns="50800" tIns="50800" rIns="50800" bIns="50800" spcCol="38100" anchor="ctr">
              <a:spAutoFit/>
            </a:bodyPr>
            <a:lstStyle/>
            <a:p>
              <a:pPr algn="l">
                <a:defRPr/>
              </a:pPr>
              <a:r>
                <a:rPr lang="en-US" sz="6000" i="1" u="sng" dirty="0" smtClean="0">
                  <a:solidFill>
                    <a:srgbClr val="FF0000"/>
                  </a:solidFill>
                </a:rPr>
                <a:t>Corporate </a:t>
              </a:r>
              <a:r>
                <a:rPr lang="en-US" sz="6000" i="1" u="sng" dirty="0">
                  <a:solidFill>
                    <a:srgbClr val="FF0000"/>
                  </a:solidFill>
                </a:rPr>
                <a:t>Profit Margins </a:t>
              </a:r>
              <a:r>
                <a:rPr lang="en-US" sz="6000" i="1" u="sng" dirty="0" smtClean="0">
                  <a:solidFill>
                    <a:srgbClr val="FF0000"/>
                  </a:solidFill>
                </a:rPr>
                <a:t>Are </a:t>
              </a:r>
              <a:r>
                <a:rPr lang="en-US" sz="6000" i="1" u="sng" dirty="0">
                  <a:solidFill>
                    <a:srgbClr val="FF0000"/>
                  </a:solidFill>
                </a:rPr>
                <a:t>a Recession Indicator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8823" y="12860712"/>
              <a:ext cx="954383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square" lIns="50800" tIns="50800" rIns="50800" bIns="50800" spcCol="38100" anchor="ctr">
              <a:spAutoFit/>
            </a:bodyPr>
            <a:lstStyle/>
            <a:p>
              <a:pPr algn="l">
                <a:defRPr/>
              </a:pPr>
              <a:r>
                <a:rPr lang="en-US" sz="2400" dirty="0">
                  <a:solidFill>
                    <a:schemeClr val="bg1"/>
                  </a:solidFill>
                </a:rPr>
                <a:t>http://</a:t>
              </a:r>
              <a:r>
                <a:rPr lang="en-US" sz="2400" dirty="0" err="1">
                  <a:solidFill>
                    <a:schemeClr val="bg1"/>
                  </a:solidFill>
                </a:rPr>
                <a:t>www.multpl.com</a:t>
              </a:r>
              <a:r>
                <a:rPr lang="en-US" sz="2400" dirty="0">
                  <a:solidFill>
                    <a:schemeClr val="bg1"/>
                  </a:solidFill>
                </a:rPr>
                <a:t>/s-p-500-earnings-yield/table/by-year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8432" y="1743735"/>
              <a:ext cx="13623230" cy="1068716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14755369" y="6341514"/>
              <a:ext cx="5975996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Corporate</a:t>
              </a:r>
              <a:r>
                <a:rPr kumimoji="0" lang="en-US" sz="3600" b="0" i="0" u="none" strike="noStrike" cap="none" spc="0" normalizeH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Profit Margins - %</a:t>
              </a: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2283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30304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Test All  New Investments Against Altman Z-Score</a:t>
            </a:r>
            <a:r>
              <a:rPr lang="en-US" sz="6000" i="1" u="sng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7993" y="2802572"/>
            <a:ext cx="21788014" cy="9520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The Z-score </a:t>
            </a:r>
            <a:r>
              <a:rPr lang="en-US" sz="6000" dirty="0" smtClean="0">
                <a:solidFill>
                  <a:schemeClr val="bg1"/>
                </a:solidFill>
              </a:rPr>
              <a:t>equation predicts the </a:t>
            </a:r>
            <a:r>
              <a:rPr lang="en-US" sz="6000" dirty="0">
                <a:solidFill>
                  <a:schemeClr val="bg1"/>
                </a:solidFill>
              </a:rPr>
              <a:t>probability that a firm will go into bankruptcy within two </a:t>
            </a:r>
            <a:r>
              <a:rPr lang="en-US" sz="6000" dirty="0" smtClean="0">
                <a:solidFill>
                  <a:schemeClr val="bg1"/>
                </a:solidFill>
              </a:rPr>
              <a:t>years. 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Variables:</a:t>
            </a:r>
          </a:p>
          <a:p>
            <a:pPr lvl="8" indent="0" algn="l"/>
            <a:r>
              <a:rPr lang="en-US" sz="4800" i="1" dirty="0" smtClean="0">
                <a:solidFill>
                  <a:schemeClr val="bg1"/>
                </a:solidFill>
              </a:rPr>
              <a:t>		X</a:t>
            </a:r>
            <a:r>
              <a:rPr lang="en-US" sz="4800" baseline="-25000" dirty="0" smtClean="0">
                <a:solidFill>
                  <a:schemeClr val="bg1"/>
                </a:solidFill>
              </a:rPr>
              <a:t>1</a:t>
            </a:r>
            <a:r>
              <a:rPr lang="en-US" sz="4800" dirty="0">
                <a:solidFill>
                  <a:schemeClr val="bg1"/>
                </a:solidFill>
              </a:rPr>
              <a:t> = working capital / total assets</a:t>
            </a:r>
            <a:r>
              <a:rPr lang="en-US" sz="4800" dirty="0" smtClean="0">
                <a:solidFill>
                  <a:schemeClr val="bg1"/>
                </a:solidFill>
              </a:rPr>
              <a:t>.</a:t>
            </a:r>
          </a:p>
          <a:p>
            <a:pPr lvl="6" indent="0" algn="l"/>
            <a:r>
              <a:rPr lang="en-US" sz="4800" i="1" dirty="0" smtClean="0">
                <a:solidFill>
                  <a:schemeClr val="bg1"/>
                </a:solidFill>
              </a:rPr>
              <a:t>		X</a:t>
            </a:r>
            <a:r>
              <a:rPr lang="en-US" sz="4800" baseline="-25000" dirty="0" smtClean="0">
                <a:solidFill>
                  <a:schemeClr val="bg1"/>
                </a:solidFill>
              </a:rPr>
              <a:t>2</a:t>
            </a:r>
            <a:r>
              <a:rPr lang="en-US" sz="4800" dirty="0">
                <a:solidFill>
                  <a:schemeClr val="bg1"/>
                </a:solidFill>
              </a:rPr>
              <a:t> = retained earnings / total </a:t>
            </a:r>
            <a:r>
              <a:rPr lang="en-US" sz="4800" dirty="0" smtClean="0">
                <a:solidFill>
                  <a:schemeClr val="bg1"/>
                </a:solidFill>
              </a:rPr>
              <a:t>asset</a:t>
            </a:r>
          </a:p>
          <a:p>
            <a:pPr lvl="6" indent="0" algn="l"/>
            <a:r>
              <a:rPr lang="en-US" sz="4800" i="1" dirty="0" smtClean="0">
                <a:solidFill>
                  <a:schemeClr val="bg1"/>
                </a:solidFill>
              </a:rPr>
              <a:t>		X</a:t>
            </a:r>
            <a:r>
              <a:rPr lang="en-US" sz="4800" baseline="-25000" dirty="0" smtClean="0">
                <a:solidFill>
                  <a:schemeClr val="bg1"/>
                </a:solidFill>
              </a:rPr>
              <a:t>3</a:t>
            </a:r>
            <a:r>
              <a:rPr lang="en-US" sz="4800" dirty="0">
                <a:solidFill>
                  <a:schemeClr val="bg1"/>
                </a:solidFill>
              </a:rPr>
              <a:t> = earnings before interest and taxes / total </a:t>
            </a:r>
            <a:r>
              <a:rPr lang="en-US" sz="4800" dirty="0" smtClean="0">
                <a:solidFill>
                  <a:schemeClr val="bg1"/>
                </a:solidFill>
              </a:rPr>
              <a:t>assets.</a:t>
            </a:r>
          </a:p>
          <a:p>
            <a:pPr lvl="6" indent="0" algn="l"/>
            <a:r>
              <a:rPr lang="en-US" sz="4800" i="1" dirty="0" smtClean="0">
                <a:solidFill>
                  <a:schemeClr val="bg1"/>
                </a:solidFill>
              </a:rPr>
              <a:t>		X</a:t>
            </a:r>
            <a:r>
              <a:rPr lang="en-US" sz="4800" baseline="-25000" dirty="0" smtClean="0">
                <a:solidFill>
                  <a:schemeClr val="bg1"/>
                </a:solidFill>
              </a:rPr>
              <a:t>4</a:t>
            </a:r>
            <a:r>
              <a:rPr lang="en-US" sz="4800" dirty="0">
                <a:solidFill>
                  <a:schemeClr val="bg1"/>
                </a:solidFill>
              </a:rPr>
              <a:t> = market value of equity / book value of total </a:t>
            </a:r>
            <a:r>
              <a:rPr lang="en-US" sz="4800" dirty="0" smtClean="0">
                <a:solidFill>
                  <a:schemeClr val="bg1"/>
                </a:solidFill>
              </a:rPr>
              <a:t>liabilities.</a:t>
            </a:r>
          </a:p>
          <a:p>
            <a:pPr lvl="6" indent="0" algn="l"/>
            <a:r>
              <a:rPr lang="en-US" sz="4800" i="1" dirty="0" smtClean="0">
                <a:solidFill>
                  <a:schemeClr val="bg1"/>
                </a:solidFill>
              </a:rPr>
              <a:t>		X</a:t>
            </a:r>
            <a:r>
              <a:rPr lang="en-US" sz="4800" baseline="-25000" dirty="0" smtClean="0">
                <a:solidFill>
                  <a:schemeClr val="bg1"/>
                </a:solidFill>
              </a:rPr>
              <a:t>5</a:t>
            </a:r>
            <a:r>
              <a:rPr lang="en-US" sz="4800" dirty="0">
                <a:solidFill>
                  <a:schemeClr val="bg1"/>
                </a:solidFill>
              </a:rPr>
              <a:t> = sales / total </a:t>
            </a:r>
            <a:r>
              <a:rPr lang="en-US" sz="4800" dirty="0" smtClean="0">
                <a:solidFill>
                  <a:schemeClr val="bg1"/>
                </a:solidFill>
              </a:rPr>
              <a:t>assets</a:t>
            </a:r>
            <a:r>
              <a:rPr lang="en-US" sz="6000" dirty="0" smtClean="0">
                <a:solidFill>
                  <a:schemeClr val="bg1"/>
                </a:solidFill>
              </a:rPr>
              <a:t>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mr-IN" sz="4800" dirty="0" err="1">
                <a:solidFill>
                  <a:schemeClr val="bg1"/>
                </a:solidFill>
              </a:rPr>
              <a:t>Z</a:t>
            </a:r>
            <a:r>
              <a:rPr lang="mr-IN" sz="4800" dirty="0">
                <a:solidFill>
                  <a:schemeClr val="bg1"/>
                </a:solidFill>
              </a:rPr>
              <a:t> &gt; </a:t>
            </a:r>
            <a:r>
              <a:rPr lang="mr-IN" sz="4800" dirty="0" smtClean="0">
                <a:solidFill>
                  <a:schemeClr val="bg1"/>
                </a:solidFill>
              </a:rPr>
              <a:t>2.99</a:t>
            </a:r>
            <a:r>
              <a:rPr lang="en-US" sz="4800" dirty="0" smtClean="0">
                <a:solidFill>
                  <a:schemeClr val="bg1"/>
                </a:solidFill>
              </a:rPr>
              <a:t> - </a:t>
            </a:r>
            <a:r>
              <a:rPr lang="mr-IN" sz="4800" dirty="0" err="1" smtClean="0">
                <a:solidFill>
                  <a:schemeClr val="bg1"/>
                </a:solidFill>
              </a:rPr>
              <a:t>Safe</a:t>
            </a:r>
            <a:r>
              <a:rPr lang="en-US" sz="4800" dirty="0" smtClean="0">
                <a:solidFill>
                  <a:schemeClr val="bg1"/>
                </a:solidFill>
              </a:rPr>
              <a:t>;   </a:t>
            </a:r>
            <a:r>
              <a:rPr lang="mr-IN" sz="4800" dirty="0" smtClean="0">
                <a:solidFill>
                  <a:schemeClr val="bg1"/>
                </a:solidFill>
              </a:rPr>
              <a:t>1.81 </a:t>
            </a:r>
            <a:r>
              <a:rPr lang="mr-IN" sz="4800" dirty="0">
                <a:solidFill>
                  <a:schemeClr val="bg1"/>
                </a:solidFill>
              </a:rPr>
              <a:t>&lt; </a:t>
            </a:r>
            <a:r>
              <a:rPr lang="mr-IN" sz="4800" dirty="0" err="1">
                <a:solidFill>
                  <a:schemeClr val="bg1"/>
                </a:solidFill>
              </a:rPr>
              <a:t>Z</a:t>
            </a:r>
            <a:r>
              <a:rPr lang="mr-IN" sz="4800" dirty="0">
                <a:solidFill>
                  <a:schemeClr val="bg1"/>
                </a:solidFill>
              </a:rPr>
              <a:t> &lt; </a:t>
            </a:r>
            <a:r>
              <a:rPr lang="mr-IN" sz="4800" dirty="0" smtClean="0">
                <a:solidFill>
                  <a:schemeClr val="bg1"/>
                </a:solidFill>
              </a:rPr>
              <a:t>2.99</a:t>
            </a:r>
            <a:r>
              <a:rPr lang="en-US" sz="4800" dirty="0" smtClean="0">
                <a:solidFill>
                  <a:schemeClr val="bg1"/>
                </a:solidFill>
              </a:rPr>
              <a:t> - Vulnerable;  Z &lt;</a:t>
            </a:r>
            <a:r>
              <a:rPr lang="mr-IN" sz="4800" dirty="0" smtClean="0">
                <a:solidFill>
                  <a:schemeClr val="bg1"/>
                </a:solidFill>
              </a:rPr>
              <a:t> 1.81</a:t>
            </a:r>
            <a:r>
              <a:rPr lang="en-US" sz="4800" dirty="0" smtClean="0">
                <a:solidFill>
                  <a:schemeClr val="bg1"/>
                </a:solidFill>
              </a:rPr>
              <a:t>-</a:t>
            </a:r>
            <a:r>
              <a:rPr lang="mr-IN" sz="4800" dirty="0" smtClean="0">
                <a:solidFill>
                  <a:schemeClr val="bg1"/>
                </a:solidFill>
              </a:rPr>
              <a:t> </a:t>
            </a:r>
            <a:r>
              <a:rPr lang="en-US" sz="4800" dirty="0" smtClean="0">
                <a:solidFill>
                  <a:schemeClr val="bg1"/>
                </a:solidFill>
              </a:rPr>
              <a:t>Bankruptcy.</a:t>
            </a:r>
            <a:endParaRPr lang="en-US" sz="6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35477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190071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Test All New Investments Against </a:t>
            </a:r>
            <a:r>
              <a:rPr lang="en-US" sz="6000" i="1" u="sng" dirty="0" err="1" smtClean="0">
                <a:solidFill>
                  <a:srgbClr val="FF0000"/>
                </a:solidFill>
              </a:rPr>
              <a:t>Piotrovsky</a:t>
            </a:r>
            <a:r>
              <a:rPr lang="en-US" sz="6000" i="1" u="sng" dirty="0" smtClean="0">
                <a:solidFill>
                  <a:srgbClr val="FF0000"/>
                </a:solidFill>
              </a:rPr>
              <a:t> F-Score</a:t>
            </a:r>
            <a:r>
              <a:rPr lang="en-US" sz="6000" i="1" u="sng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7993" y="2617905"/>
            <a:ext cx="21788014" cy="9889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en-US" sz="6000" dirty="0" err="1" smtClean="0">
                <a:solidFill>
                  <a:schemeClr val="bg1"/>
                </a:solidFill>
              </a:rPr>
              <a:t>Piotrovski</a:t>
            </a:r>
            <a:r>
              <a:rPr lang="en-US" sz="6000" dirty="0" smtClean="0">
                <a:solidFill>
                  <a:schemeClr val="bg1"/>
                </a:solidFill>
              </a:rPr>
              <a:t> developed a point scoring method for scoring the characteristics of companies. 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C</a:t>
            </a:r>
            <a:r>
              <a:rPr lang="en-US" sz="6000" dirty="0" smtClean="0">
                <a:solidFill>
                  <a:schemeClr val="bg1"/>
                </a:solidFill>
              </a:rPr>
              <a:t>ompanies </a:t>
            </a:r>
            <a:r>
              <a:rPr lang="en-US" sz="6000" dirty="0">
                <a:solidFill>
                  <a:schemeClr val="bg1"/>
                </a:solidFill>
              </a:rPr>
              <a:t>that scored </a:t>
            </a:r>
            <a:r>
              <a:rPr lang="en-US" sz="6000" dirty="0" smtClean="0">
                <a:solidFill>
                  <a:schemeClr val="bg1"/>
                </a:solidFill>
              </a:rPr>
              <a:t>high </a:t>
            </a:r>
            <a:r>
              <a:rPr lang="en-US" sz="6000" dirty="0">
                <a:solidFill>
                  <a:schemeClr val="bg1"/>
                </a:solidFill>
              </a:rPr>
              <a:t>(8 or 9) on </a:t>
            </a:r>
            <a:r>
              <a:rPr lang="en-US" sz="6000" dirty="0" smtClean="0">
                <a:solidFill>
                  <a:schemeClr val="bg1"/>
                </a:solidFill>
              </a:rPr>
              <a:t>a F-Score outperformed </a:t>
            </a:r>
            <a:r>
              <a:rPr lang="en-US" sz="6000" dirty="0">
                <a:solidFill>
                  <a:schemeClr val="bg1"/>
                </a:solidFill>
              </a:rPr>
              <a:t>the average S&amp;P 500 </a:t>
            </a:r>
            <a:r>
              <a:rPr lang="en-US" sz="6000" dirty="0" smtClean="0">
                <a:solidFill>
                  <a:schemeClr val="bg1"/>
                </a:solidFill>
              </a:rPr>
              <a:t>index.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 smtClean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The F-scoring method covers:</a:t>
            </a:r>
          </a:p>
          <a:p>
            <a:pPr lvl="4" indent="0" algn="l"/>
            <a:r>
              <a:rPr lang="en-US" sz="6000" dirty="0">
                <a:solidFill>
                  <a:schemeClr val="bg1"/>
                </a:solidFill>
              </a:rPr>
              <a:t>		</a:t>
            </a:r>
            <a:r>
              <a:rPr lang="en-US" sz="4800" dirty="0">
                <a:solidFill>
                  <a:schemeClr val="bg1"/>
                </a:solidFill>
              </a:rPr>
              <a:t>Change in Return on Assets; Quality of Earnings; Change in Leverage; </a:t>
            </a:r>
          </a:p>
          <a:p>
            <a:pPr lvl="4" indent="0" algn="l"/>
            <a:r>
              <a:rPr lang="en-US" sz="4800" dirty="0">
                <a:solidFill>
                  <a:schemeClr val="bg1"/>
                </a:solidFill>
              </a:rPr>
              <a:t>		Change in Working Capital</a:t>
            </a:r>
            <a:r>
              <a:rPr lang="en-US" sz="4800" dirty="0" smtClean="0">
                <a:solidFill>
                  <a:schemeClr val="bg1"/>
                </a:solidFill>
              </a:rPr>
              <a:t>; </a:t>
            </a:r>
            <a:r>
              <a:rPr lang="en-US" sz="4800" dirty="0">
                <a:solidFill>
                  <a:schemeClr val="bg1"/>
                </a:solidFill>
              </a:rPr>
              <a:t>Return on Assets (ROA); </a:t>
            </a:r>
            <a:endParaRPr lang="en-US" sz="4800" dirty="0" smtClean="0">
              <a:solidFill>
                <a:schemeClr val="bg1"/>
              </a:solidFill>
            </a:endParaRPr>
          </a:p>
          <a:p>
            <a:pPr lvl="4" indent="0" algn="l"/>
            <a:r>
              <a:rPr lang="en-US" sz="4800" dirty="0">
                <a:solidFill>
                  <a:schemeClr val="bg1"/>
                </a:solidFill>
              </a:rPr>
              <a:t>	</a:t>
            </a:r>
            <a:r>
              <a:rPr lang="en-US" sz="4800" dirty="0" smtClean="0">
                <a:solidFill>
                  <a:schemeClr val="bg1"/>
                </a:solidFill>
              </a:rPr>
              <a:t>	Cash </a:t>
            </a:r>
            <a:r>
              <a:rPr lang="en-US" sz="4800" dirty="0">
                <a:solidFill>
                  <a:schemeClr val="bg1"/>
                </a:solidFill>
              </a:rPr>
              <a:t>Flow Return on </a:t>
            </a:r>
            <a:r>
              <a:rPr lang="en-US" sz="4800" dirty="0" smtClean="0">
                <a:solidFill>
                  <a:schemeClr val="bg1"/>
                </a:solidFill>
              </a:rPr>
              <a:t>Assets; Change </a:t>
            </a:r>
            <a:r>
              <a:rPr lang="en-US" sz="4800" dirty="0">
                <a:solidFill>
                  <a:schemeClr val="bg1"/>
                </a:solidFill>
              </a:rPr>
              <a:t>in Shares in Issue; </a:t>
            </a:r>
            <a:endParaRPr lang="en-US" sz="4800" dirty="0" smtClean="0">
              <a:solidFill>
                <a:schemeClr val="bg1"/>
              </a:solidFill>
            </a:endParaRPr>
          </a:p>
          <a:p>
            <a:pPr lvl="4" indent="0" algn="l"/>
            <a:r>
              <a:rPr lang="en-US" sz="4800" dirty="0">
                <a:solidFill>
                  <a:schemeClr val="bg1"/>
                </a:solidFill>
              </a:rPr>
              <a:t>	</a:t>
            </a:r>
            <a:r>
              <a:rPr lang="en-US" sz="4800" dirty="0" smtClean="0">
                <a:solidFill>
                  <a:schemeClr val="bg1"/>
                </a:solidFill>
              </a:rPr>
              <a:t>	Change </a:t>
            </a:r>
            <a:r>
              <a:rPr lang="en-US" sz="4800" dirty="0">
                <a:solidFill>
                  <a:schemeClr val="bg1"/>
                </a:solidFill>
              </a:rPr>
              <a:t>in Gross Margin; Change in asset </a:t>
            </a:r>
            <a:r>
              <a:rPr lang="en-US" sz="4800" dirty="0" smtClean="0">
                <a:solidFill>
                  <a:schemeClr val="bg1"/>
                </a:solidFill>
              </a:rPr>
              <a:t>turnover.</a:t>
            </a:r>
            <a:r>
              <a:rPr lang="en-US" sz="6000" dirty="0" smtClean="0">
                <a:solidFill>
                  <a:schemeClr val="bg1"/>
                </a:solidFill>
              </a:rPr>
              <a:t>	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0992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2464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Test All New Investments Against </a:t>
            </a:r>
            <a:r>
              <a:rPr lang="en-US" sz="6000" i="1" u="sng" dirty="0" err="1" smtClean="0">
                <a:solidFill>
                  <a:srgbClr val="FF0000"/>
                </a:solidFill>
              </a:rPr>
              <a:t>Beneish</a:t>
            </a:r>
            <a:r>
              <a:rPr lang="en-US" sz="6000" i="1" u="sng" dirty="0" smtClean="0">
                <a:solidFill>
                  <a:srgbClr val="FF0000"/>
                </a:solidFill>
              </a:rPr>
              <a:t> M-Score Ratings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7993" y="2248575"/>
            <a:ext cx="21788014" cy="10628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M-Score </a:t>
            </a:r>
            <a:r>
              <a:rPr lang="en-US" sz="6000" dirty="0">
                <a:solidFill>
                  <a:schemeClr val="bg1"/>
                </a:solidFill>
              </a:rPr>
              <a:t>of less than -2.22 suggests that the company is not an accounting manipulator</a:t>
            </a:r>
            <a:r>
              <a:rPr lang="en-US" sz="6000" dirty="0" smtClean="0">
                <a:solidFill>
                  <a:schemeClr val="bg1"/>
                </a:solidFill>
              </a:rPr>
              <a:t>. 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M-Score </a:t>
            </a:r>
            <a:r>
              <a:rPr lang="en-US" sz="6000" dirty="0">
                <a:solidFill>
                  <a:schemeClr val="bg1"/>
                </a:solidFill>
              </a:rPr>
              <a:t>of greater than -2.22 signals that the company is likely an accounting manipulator</a:t>
            </a:r>
            <a:r>
              <a:rPr lang="en-US" sz="6000" dirty="0" smtClean="0">
                <a:solidFill>
                  <a:schemeClr val="bg1"/>
                </a:solidFill>
              </a:rPr>
              <a:t>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 smtClean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The evaluation method includes:</a:t>
            </a:r>
          </a:p>
          <a:p>
            <a:pPr lvl="4" indent="0" algn="l"/>
            <a:r>
              <a:rPr lang="en-US" sz="6000" dirty="0">
                <a:solidFill>
                  <a:schemeClr val="bg1"/>
                </a:solidFill>
              </a:rPr>
              <a:t>		</a:t>
            </a:r>
            <a:r>
              <a:rPr lang="en-US" sz="4800" dirty="0">
                <a:solidFill>
                  <a:schemeClr val="bg1"/>
                </a:solidFill>
              </a:rPr>
              <a:t>Days Sales in Receivables; Gross </a:t>
            </a:r>
            <a:r>
              <a:rPr lang="en-US" sz="4800" dirty="0" smtClean="0">
                <a:solidFill>
                  <a:schemeClr val="bg1"/>
                </a:solidFill>
              </a:rPr>
              <a:t>Margin</a:t>
            </a:r>
            <a:r>
              <a:rPr lang="en-US" sz="4800" dirty="0">
                <a:solidFill>
                  <a:schemeClr val="bg1"/>
                </a:solidFill>
              </a:rPr>
              <a:t>; Asset Quality; </a:t>
            </a:r>
            <a:endParaRPr lang="en-US" sz="4800" dirty="0" smtClean="0">
              <a:solidFill>
                <a:schemeClr val="bg1"/>
              </a:solidFill>
            </a:endParaRPr>
          </a:p>
          <a:p>
            <a:pPr lvl="4" indent="0" algn="l"/>
            <a:r>
              <a:rPr lang="en-US" sz="4800" dirty="0">
                <a:solidFill>
                  <a:schemeClr val="bg1"/>
                </a:solidFill>
              </a:rPr>
              <a:t>	</a:t>
            </a:r>
            <a:r>
              <a:rPr lang="en-US" sz="4800" dirty="0" smtClean="0">
                <a:solidFill>
                  <a:schemeClr val="bg1"/>
                </a:solidFill>
              </a:rPr>
              <a:t>	Sales Growth</a:t>
            </a:r>
            <a:r>
              <a:rPr lang="en-US" sz="4800" dirty="0">
                <a:solidFill>
                  <a:schemeClr val="bg1"/>
                </a:solidFill>
              </a:rPr>
              <a:t>; Depreciation; Sales, General and Administrative </a:t>
            </a:r>
            <a:r>
              <a:rPr lang="en-US" sz="4800" dirty="0" smtClean="0">
                <a:solidFill>
                  <a:schemeClr val="bg1"/>
                </a:solidFill>
              </a:rPr>
              <a:t>						expenses</a:t>
            </a:r>
            <a:r>
              <a:rPr lang="en-US" sz="4800" dirty="0">
                <a:solidFill>
                  <a:schemeClr val="bg1"/>
                </a:solidFill>
              </a:rPr>
              <a:t>; Leverage; Total Accruals to Total </a:t>
            </a:r>
            <a:r>
              <a:rPr lang="en-US" sz="4800" dirty="0" smtClean="0">
                <a:solidFill>
                  <a:schemeClr val="bg1"/>
                </a:solidFill>
              </a:rPr>
              <a:t>Assets. </a:t>
            </a:r>
            <a:endParaRPr lang="en-US" sz="4800" dirty="0">
              <a:solidFill>
                <a:schemeClr val="bg1"/>
              </a:solidFill>
            </a:endParaRPr>
          </a:p>
          <a:p>
            <a:pPr lvl="4" indent="0" algn="l"/>
            <a:r>
              <a:rPr lang="en-US" sz="4800" dirty="0">
                <a:solidFill>
                  <a:schemeClr val="bg1"/>
                </a:solidFill>
              </a:rPr>
              <a:t>		</a:t>
            </a:r>
            <a:endParaRPr lang="en-US" sz="3600" dirty="0" smtClean="0">
              <a:solidFill>
                <a:schemeClr val="bg1"/>
              </a:solidFill>
            </a:endParaRPr>
          </a:p>
          <a:p>
            <a:pPr lvl="4" indent="0" algn="l"/>
            <a:r>
              <a:rPr lang="en-US" sz="6000" dirty="0">
                <a:solidFill>
                  <a:schemeClr val="bg1"/>
                </a:solidFill>
              </a:rPr>
              <a:t>	</a:t>
            </a:r>
            <a:r>
              <a:rPr lang="en-US" sz="6000" dirty="0" smtClean="0">
                <a:solidFill>
                  <a:schemeClr val="bg1"/>
                </a:solidFill>
              </a:rPr>
              <a:t>	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100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456" y="626407"/>
            <a:ext cx="209407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A View of Undervalued Companies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Double Brace 2"/>
          <p:cNvSpPr/>
          <p:nvPr/>
        </p:nvSpPr>
        <p:spPr>
          <a:xfrm>
            <a:off x="7162800" y="5943600"/>
            <a:ext cx="914400" cy="1463040"/>
          </a:xfrm>
          <a:prstGeom prst="bracePair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Double Brace 3"/>
          <p:cNvSpPr/>
          <p:nvPr/>
        </p:nvSpPr>
        <p:spPr>
          <a:xfrm>
            <a:off x="16245840" y="304800"/>
            <a:ext cx="3261360" cy="1337270"/>
          </a:xfrm>
          <a:prstGeom prst="bracePair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1783455"/>
            <a:ext cx="16256116" cy="11246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0431" y="13113981"/>
            <a:ext cx="63174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</a:rPr>
              <a:t>From </a:t>
            </a:r>
            <a:r>
              <a:rPr lang="en-US" sz="2800" dirty="0" err="1" smtClean="0">
                <a:solidFill>
                  <a:schemeClr val="bg1"/>
                </a:solidFill>
              </a:rPr>
              <a:t>C.Tiani</a:t>
            </a:r>
            <a:r>
              <a:rPr lang="en-US" sz="2800" dirty="0" smtClean="0">
                <a:solidFill>
                  <a:schemeClr val="bg1"/>
                </a:solidFill>
              </a:rPr>
              <a:t>, Invest Like a Guru, Wiley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7192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456" y="626407"/>
            <a:ext cx="209407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Example of Trading for Profit for McKesson Company </a:t>
            </a:r>
            <a:r>
              <a:rPr lang="en-US" sz="3600" i="1" u="sng" dirty="0" smtClean="0">
                <a:solidFill>
                  <a:srgbClr val="FF0000"/>
                </a:solidFill>
              </a:rPr>
              <a:t>(MCK) </a:t>
            </a:r>
            <a:endParaRPr lang="en-US" sz="3600" i="1" u="sng" dirty="0">
              <a:solidFill>
                <a:srgbClr val="FF0000"/>
              </a:solidFill>
            </a:endParaRPr>
          </a:p>
        </p:txBody>
      </p:sp>
      <p:sp>
        <p:nvSpPr>
          <p:cNvPr id="3" name="Double Brace 2"/>
          <p:cNvSpPr/>
          <p:nvPr/>
        </p:nvSpPr>
        <p:spPr>
          <a:xfrm>
            <a:off x="7162800" y="5943600"/>
            <a:ext cx="914400" cy="1463040"/>
          </a:xfrm>
          <a:prstGeom prst="bracePair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Double Brace 3"/>
          <p:cNvSpPr/>
          <p:nvPr/>
        </p:nvSpPr>
        <p:spPr>
          <a:xfrm>
            <a:off x="16245840" y="304800"/>
            <a:ext cx="3261360" cy="1337270"/>
          </a:xfrm>
          <a:prstGeom prst="bracePair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0" y="1988705"/>
            <a:ext cx="17891760" cy="11452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00431" y="13113981"/>
            <a:ext cx="63174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</a:rPr>
              <a:t>From </a:t>
            </a:r>
            <a:r>
              <a:rPr lang="en-US" sz="2800" dirty="0" err="1" smtClean="0">
                <a:solidFill>
                  <a:schemeClr val="bg1"/>
                </a:solidFill>
              </a:rPr>
              <a:t>C.Tiani</a:t>
            </a:r>
            <a:r>
              <a:rPr lang="en-US" sz="2800" dirty="0" smtClean="0">
                <a:solidFill>
                  <a:schemeClr val="bg1"/>
                </a:solidFill>
              </a:rPr>
              <a:t>, Invest Like a Guru, Wiley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9511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456" y="626407"/>
            <a:ext cx="23185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Example of Growth and Income of McKesson Company (MCK) 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Double Brace 2"/>
          <p:cNvSpPr/>
          <p:nvPr/>
        </p:nvSpPr>
        <p:spPr>
          <a:xfrm>
            <a:off x="7162800" y="5943600"/>
            <a:ext cx="914400" cy="1463040"/>
          </a:xfrm>
          <a:prstGeom prst="bracePair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Double Brace 3"/>
          <p:cNvSpPr/>
          <p:nvPr/>
        </p:nvSpPr>
        <p:spPr>
          <a:xfrm>
            <a:off x="16245840" y="304800"/>
            <a:ext cx="3261360" cy="1337270"/>
          </a:xfrm>
          <a:prstGeom prst="bracePair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1777309"/>
            <a:ext cx="11856720" cy="11542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0431" y="13113981"/>
            <a:ext cx="63174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</a:rPr>
              <a:t>From </a:t>
            </a:r>
            <a:r>
              <a:rPr lang="en-US" sz="2800" dirty="0" err="1" smtClean="0">
                <a:solidFill>
                  <a:schemeClr val="bg1"/>
                </a:solidFill>
              </a:rPr>
              <a:t>C.Tiani</a:t>
            </a:r>
            <a:r>
              <a:rPr lang="en-US" sz="2800" dirty="0" smtClean="0">
                <a:solidFill>
                  <a:schemeClr val="bg1"/>
                </a:solidFill>
              </a:rPr>
              <a:t>, Invest Like a Guru, Wiley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1874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36456" y="304800"/>
            <a:ext cx="22162287" cy="12834310"/>
            <a:chOff x="436456" y="304800"/>
            <a:chExt cx="22162287" cy="12834310"/>
          </a:xfrm>
        </p:grpSpPr>
        <p:sp>
          <p:nvSpPr>
            <p:cNvPr id="2" name="Rectangle 1"/>
            <p:cNvSpPr/>
            <p:nvPr/>
          </p:nvSpPr>
          <p:spPr>
            <a:xfrm>
              <a:off x="436456" y="626407"/>
              <a:ext cx="2216228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sz="6000" i="1" u="sng" dirty="0" smtClean="0">
                  <a:solidFill>
                    <a:srgbClr val="FF0000"/>
                  </a:solidFill>
                </a:rPr>
                <a:t>Invest in High Profit Margin Companies </a:t>
              </a:r>
              <a:r>
                <a:rPr lang="en-US" sz="3600" i="1" u="sng" dirty="0" smtClean="0">
                  <a:solidFill>
                    <a:srgbClr val="FF0000"/>
                  </a:solidFill>
                </a:rPr>
                <a:t>(Chart for 3,577 Firms)</a:t>
              </a:r>
              <a:endParaRPr lang="en-US" sz="3600" i="1" u="sng" dirty="0">
                <a:solidFill>
                  <a:srgbClr val="FF0000"/>
                </a:solidFill>
              </a:endParaRPr>
            </a:p>
          </p:txBody>
        </p:sp>
        <p:sp>
          <p:nvSpPr>
            <p:cNvPr id="3" name="Double Brace 2"/>
            <p:cNvSpPr/>
            <p:nvPr/>
          </p:nvSpPr>
          <p:spPr>
            <a:xfrm>
              <a:off x="7162800" y="5943600"/>
              <a:ext cx="914400" cy="1463040"/>
            </a:xfrm>
            <a:prstGeom prst="bracePair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4" name="Double Brace 3"/>
            <p:cNvSpPr/>
            <p:nvPr/>
          </p:nvSpPr>
          <p:spPr>
            <a:xfrm>
              <a:off x="16245840" y="304800"/>
              <a:ext cx="3261360" cy="1337270"/>
            </a:xfrm>
            <a:prstGeom prst="bracePair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959" y="2333844"/>
              <a:ext cx="17569082" cy="10805266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13650686" y="7406640"/>
              <a:ext cx="4865914" cy="659674"/>
            </a:xfrm>
            <a:prstGeom prst="rightArrow">
              <a:avLst/>
            </a:prstGeom>
            <a:solidFill>
              <a:srgbClr val="FF1B0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74753" y="6399076"/>
              <a:ext cx="384721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650686" y="6574563"/>
              <a:ext cx="3103414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Superior Firms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00431" y="13113981"/>
            <a:ext cx="63174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</a:rPr>
              <a:t>From </a:t>
            </a:r>
            <a:r>
              <a:rPr lang="en-US" sz="2800" dirty="0" err="1" smtClean="0">
                <a:solidFill>
                  <a:schemeClr val="bg1"/>
                </a:solidFill>
              </a:rPr>
              <a:t>C.Tiani</a:t>
            </a:r>
            <a:r>
              <a:rPr lang="en-US" sz="2800" dirty="0" smtClean="0">
                <a:solidFill>
                  <a:schemeClr val="bg1"/>
                </a:solidFill>
              </a:rPr>
              <a:t>, Invest Like a Guru, Wiley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0225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3091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 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982" y="3356572"/>
            <a:ext cx="23487698" cy="84125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Stock market gains realized as business cycle is ending.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Hedge fund trading shows large gains in business cycle. 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Long-term revenue and profit gains show a good investment.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Invest in MCK when price makes profit margins attractive.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 smtClean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12% of companies had operating margins &gt;20% for 10 years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259" y="791446"/>
            <a:ext cx="12290224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1" u="sng" strike="noStrike" cap="none" spc="0" normalizeH="0" baseline="0" dirty="0" smtClean="0">
                <a:ln>
                  <a:noFill/>
                </a:ln>
                <a:solidFill>
                  <a:srgbClr val="FF1B0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Comments on McKesson Company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9245265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72" y="1796784"/>
            <a:ext cx="17817666" cy="115599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0227" y="0"/>
            <a:ext cx="199317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Return on Invested Capital Declines with Higher Assets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257800" y="5584371"/>
            <a:ext cx="14238514" cy="3951515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/>
          <p:cNvSpPr txBox="1"/>
          <p:nvPr/>
        </p:nvSpPr>
        <p:spPr>
          <a:xfrm>
            <a:off x="2600431" y="13113981"/>
            <a:ext cx="63174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</a:rPr>
              <a:t>From </a:t>
            </a:r>
            <a:r>
              <a:rPr lang="en-US" sz="2800" dirty="0" err="1" smtClean="0">
                <a:solidFill>
                  <a:schemeClr val="bg1"/>
                </a:solidFill>
              </a:rPr>
              <a:t>C.Tiani</a:t>
            </a:r>
            <a:r>
              <a:rPr lang="en-US" sz="2800" dirty="0" smtClean="0">
                <a:solidFill>
                  <a:schemeClr val="bg1"/>
                </a:solidFill>
              </a:rPr>
              <a:t>, Invest Like a Guru, Wiley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7848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0227" y="0"/>
            <a:ext cx="211074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Few Companies Have Long Term Return on Capital &gt;20%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98" y="1505598"/>
            <a:ext cx="15950803" cy="116878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0431" y="13113981"/>
            <a:ext cx="63174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</a:rPr>
              <a:t>From </a:t>
            </a:r>
            <a:r>
              <a:rPr lang="en-US" sz="2800" dirty="0" err="1" smtClean="0">
                <a:solidFill>
                  <a:schemeClr val="bg1"/>
                </a:solidFill>
              </a:rPr>
              <a:t>C.Tiani</a:t>
            </a:r>
            <a:r>
              <a:rPr lang="en-US" sz="2800" dirty="0" smtClean="0">
                <a:solidFill>
                  <a:schemeClr val="bg1"/>
                </a:solidFill>
              </a:rPr>
              <a:t>, Invest Like a Guru, Wiley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0455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436456" y="626407"/>
            <a:ext cx="209407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Why are Corporate Profit Margins Recession Indicators? 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456" y="3482716"/>
            <a:ext cx="23317200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Earnings/Investments are the drivers of the stock market.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When corporate profit margins decline to about 5% a recession occurs. 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Afterwards the Federal Reserve restores recessions to a prior peak.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48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0227" y="0"/>
            <a:ext cx="211074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Few Companies Have a Return on Equity (ROE) Over 20%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43" y="1502229"/>
            <a:ext cx="18468414" cy="118218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0431" y="13113981"/>
            <a:ext cx="63174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</a:rPr>
              <a:t>From </a:t>
            </a:r>
            <a:r>
              <a:rPr lang="en-US" sz="2800" dirty="0" err="1" smtClean="0">
                <a:solidFill>
                  <a:schemeClr val="bg1"/>
                </a:solidFill>
              </a:rPr>
              <a:t>C.Tiani</a:t>
            </a:r>
            <a:r>
              <a:rPr lang="en-US" sz="2800" dirty="0" smtClean="0">
                <a:solidFill>
                  <a:schemeClr val="bg1"/>
                </a:solidFill>
              </a:rPr>
              <a:t>, Invest Like a Guru, Wiley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9361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3091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 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982" y="4279902"/>
            <a:ext cx="23487698" cy="6565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Return on Invested Capital (ROIC) declines from 20% to less than 10% as the % of Invested Capital flow rises to over 80%.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Only 209 companies out of 1,045 have achieved ROIC over 20%.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 Very few companies have a Return on Equity over 20%, 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0259" y="791446"/>
            <a:ext cx="1639230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Capital Intensity Depresses Investment Returns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7080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898" y="629427"/>
            <a:ext cx="1387078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50800" tIns="50800" rIns="50800" bIns="50800" spcCol="38100" anchor="ctr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Insiders Buy Shares As Market Declines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824" y="12910503"/>
            <a:ext cx="1580353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50800" tIns="50800" rIns="50800" bIns="50800" spcCol="38100" anchor="ctr">
            <a:spAutoFit/>
          </a:bodyPr>
          <a:lstStyle/>
          <a:p>
            <a:pPr algn="l">
              <a:defRPr/>
            </a:pPr>
            <a:r>
              <a:rPr lang="en-US" sz="2400" dirty="0">
                <a:solidFill>
                  <a:schemeClr val="bg1"/>
                </a:solidFill>
              </a:rPr>
              <a:t>https://</a:t>
            </a:r>
            <a:r>
              <a:rPr lang="en-US" sz="2400" dirty="0" err="1">
                <a:solidFill>
                  <a:schemeClr val="bg1"/>
                </a:solidFill>
              </a:rPr>
              <a:t>fred.stlouisfed.org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77" y="2103120"/>
            <a:ext cx="18063446" cy="103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7147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3091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 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982" y="5421710"/>
            <a:ext cx="23487698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The insider Buy/Sell ratio is a good indicator of a business cycle.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As business cycle ages, investors should anticipate next decline.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0259" y="791446"/>
            <a:ext cx="22421202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Insiders </a:t>
            </a:r>
            <a:r>
              <a:rPr lang="en-US" sz="6000" i="1" u="sng" dirty="0" err="1" smtClean="0">
                <a:solidFill>
                  <a:srgbClr val="FF1B0F"/>
                </a:solidFill>
              </a:rPr>
              <a:t>Puchase</a:t>
            </a:r>
            <a:r>
              <a:rPr lang="en-US" sz="6000" i="1" u="sng" dirty="0" smtClean="0">
                <a:solidFill>
                  <a:srgbClr val="FF1B0F"/>
                </a:solidFill>
              </a:rPr>
              <a:t> Shares in a Down Market, Sell as Market Rises 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84917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898" y="629427"/>
            <a:ext cx="1887055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50800" tIns="50800" rIns="50800" bIns="50800" spcCol="38100" anchor="ctr">
            <a:spAutoFit/>
          </a:bodyPr>
          <a:lstStyle/>
          <a:p>
            <a:pPr algn="l">
              <a:defRPr/>
            </a:pPr>
            <a:r>
              <a:rPr lang="en-US" sz="6000" i="1" u="sng" dirty="0">
                <a:solidFill>
                  <a:srgbClr val="FF0000"/>
                </a:solidFill>
              </a:rPr>
              <a:t>Shiller P/E – A Better Measurement of Market 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20" y="1971396"/>
            <a:ext cx="17312640" cy="11135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0431" y="13113981"/>
            <a:ext cx="63174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</a:rPr>
              <a:t>From </a:t>
            </a:r>
            <a:r>
              <a:rPr lang="en-US" sz="2800" dirty="0" err="1" smtClean="0">
                <a:solidFill>
                  <a:schemeClr val="bg1"/>
                </a:solidFill>
              </a:rPr>
              <a:t>C.Tiani</a:t>
            </a:r>
            <a:r>
              <a:rPr lang="en-US" sz="2800" dirty="0" smtClean="0">
                <a:solidFill>
                  <a:schemeClr val="bg1"/>
                </a:solidFill>
              </a:rPr>
              <a:t>, Invest Like a Guru, Wiley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2279682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3091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 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" y="5421710"/>
            <a:ext cx="2386584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Schiller </a:t>
            </a:r>
            <a:r>
              <a:rPr lang="en-US" sz="6000" smtClean="0">
                <a:solidFill>
                  <a:schemeClr val="bg1"/>
                </a:solidFill>
              </a:rPr>
              <a:t>P/E measures </a:t>
            </a:r>
            <a:r>
              <a:rPr lang="en-US" sz="6000" dirty="0">
                <a:solidFill>
                  <a:schemeClr val="bg1"/>
                </a:solidFill>
              </a:rPr>
              <a:t>market's valuation. 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With current P/E levels future </a:t>
            </a:r>
            <a:r>
              <a:rPr lang="en-US" sz="6000" dirty="0">
                <a:solidFill>
                  <a:schemeClr val="bg1"/>
                </a:solidFill>
              </a:rPr>
              <a:t>market </a:t>
            </a:r>
            <a:r>
              <a:rPr lang="en-US" sz="6000" dirty="0" smtClean="0">
                <a:solidFill>
                  <a:schemeClr val="bg1"/>
                </a:solidFill>
              </a:rPr>
              <a:t>returns could </a:t>
            </a:r>
            <a:r>
              <a:rPr lang="en-US" sz="6000" dirty="0">
                <a:solidFill>
                  <a:schemeClr val="bg1"/>
                </a:solidFill>
              </a:rPr>
              <a:t>be </a:t>
            </a:r>
            <a:r>
              <a:rPr lang="en-US" sz="6000" dirty="0" smtClean="0">
                <a:solidFill>
                  <a:schemeClr val="bg1"/>
                </a:solidFill>
              </a:rPr>
              <a:t>-1.9</a:t>
            </a:r>
            <a:r>
              <a:rPr lang="en-US" sz="6000" dirty="0">
                <a:solidFill>
                  <a:schemeClr val="bg1"/>
                </a:solidFill>
              </a:rPr>
              <a:t>% a year</a:t>
            </a:r>
            <a:r>
              <a:rPr lang="en-US" sz="6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259" y="791446"/>
            <a:ext cx="1587934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Investors Should Anticipate Negative Returns 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6260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898" y="629427"/>
            <a:ext cx="1818767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50800" tIns="50800" rIns="50800" bIns="50800" spcCol="38100" anchor="ctr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Profit Returns from Investments in US Have Declined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1852384"/>
            <a:ext cx="18958560" cy="11420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0431" y="13113981"/>
            <a:ext cx="63174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</a:rPr>
              <a:t>From </a:t>
            </a:r>
            <a:r>
              <a:rPr lang="en-US" sz="2800" dirty="0" err="1" smtClean="0">
                <a:solidFill>
                  <a:schemeClr val="bg1"/>
                </a:solidFill>
              </a:rPr>
              <a:t>C.Tiani</a:t>
            </a:r>
            <a:r>
              <a:rPr lang="en-US" sz="2800" dirty="0" smtClean="0">
                <a:solidFill>
                  <a:schemeClr val="bg1"/>
                </a:solidFill>
              </a:rPr>
              <a:t>, Invest Like a Guru, Wiley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500143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3091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 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" y="4498380"/>
            <a:ext cx="23865840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Annual returns of Wilshire 5000 Full Cap prices have declined.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The US stock market valuations are now in an overall down cycle.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Future market do not look promising.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0259" y="791446"/>
            <a:ext cx="15577982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Investors Should not Anticipate Past Returns 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42025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898" y="629427"/>
            <a:ext cx="2267928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50800" tIns="50800" rIns="50800" bIns="50800" spcCol="38100" anchor="ctr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Total Market Capitalization/</a:t>
            </a:r>
            <a:r>
              <a:rPr lang="en-US" sz="6000" i="1" u="sng" dirty="0" err="1" smtClean="0">
                <a:solidFill>
                  <a:srgbClr val="FF0000"/>
                </a:solidFill>
              </a:rPr>
              <a:t>GDPIncreased</a:t>
            </a:r>
            <a:r>
              <a:rPr lang="en-US" sz="6000" i="1" u="sng" dirty="0" smtClean="0">
                <a:solidFill>
                  <a:srgbClr val="FF0000"/>
                </a:solidFill>
              </a:rPr>
              <a:t> with Low Interest Rates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1" y="1869415"/>
            <a:ext cx="17599356" cy="11328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0431" y="13113981"/>
            <a:ext cx="63174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</a:rPr>
              <a:t>From </a:t>
            </a:r>
            <a:r>
              <a:rPr lang="en-US" sz="2800" dirty="0" err="1" smtClean="0">
                <a:solidFill>
                  <a:schemeClr val="bg1"/>
                </a:solidFill>
              </a:rPr>
              <a:t>C.Tiani</a:t>
            </a:r>
            <a:r>
              <a:rPr lang="en-US" sz="2800" dirty="0" smtClean="0">
                <a:solidFill>
                  <a:schemeClr val="bg1"/>
                </a:solidFill>
              </a:rPr>
              <a:t>, Invest Like a Guru, Wiley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2143930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3091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 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" y="4498380"/>
            <a:ext cx="23865840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Wilshire 5000 Full Cap prices boosted by low cost of capital.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Pending increases in interest rates will depress stock prices.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Forecast of future market prices do not look promising.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0259" y="791446"/>
            <a:ext cx="2276103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Total Market Capitalization/GDP Stimulated by Low Interest Rates 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462384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0622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As Price/Earnings Rise, S&amp;P 500 Share Earnings Plunge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2946" y="12827465"/>
            <a:ext cx="955229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https://</a:t>
            </a:r>
            <a:r>
              <a:rPr lang="en-US" sz="1800" dirty="0" err="1">
                <a:solidFill>
                  <a:schemeClr val="bg1"/>
                </a:solidFill>
              </a:rPr>
              <a:t>www.gurufocus.com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err="1">
                <a:solidFill>
                  <a:schemeClr val="bg1"/>
                </a:solidFill>
              </a:rPr>
              <a:t>economic_indicators</a:t>
            </a:r>
            <a:r>
              <a:rPr lang="en-US" sz="1800" dirty="0">
                <a:solidFill>
                  <a:schemeClr val="bg1"/>
                </a:solidFill>
              </a:rPr>
              <a:t>/94/shiller-pe-implied-market-return#94+58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71" y="1304409"/>
            <a:ext cx="20084143" cy="1117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5451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898" y="629427"/>
            <a:ext cx="1297470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50800" tIns="50800" rIns="50800" bIns="50800" spcCol="38100" anchor="ctr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For Traders: Buy in 2008, Sell in 2015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0" y="2133600"/>
            <a:ext cx="18823094" cy="11094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0431" y="13113981"/>
            <a:ext cx="63174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</a:rPr>
              <a:t>From </a:t>
            </a:r>
            <a:r>
              <a:rPr lang="en-US" sz="2800" dirty="0" err="1" smtClean="0">
                <a:solidFill>
                  <a:schemeClr val="bg1"/>
                </a:solidFill>
              </a:rPr>
              <a:t>C.Tiani</a:t>
            </a:r>
            <a:r>
              <a:rPr lang="en-US" sz="2800" dirty="0" smtClean="0">
                <a:solidFill>
                  <a:schemeClr val="bg1"/>
                </a:solidFill>
              </a:rPr>
              <a:t>, Invest Like a Guru, Wiley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946307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3091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 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" y="4498380"/>
            <a:ext cx="23865840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Buy for low P/E values in 2001 to 2004, and 2007 to 2011.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Sell for high P/E values in 2006 to 2008, and 2013 to 2015.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endParaRPr lang="en-US" sz="60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0259" y="791446"/>
            <a:ext cx="1553790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P/E Valuations for Making Trading Decisions 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5163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771" y="712725"/>
            <a:ext cx="23091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 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771" y="2433240"/>
            <a:ext cx="23804880" cy="10259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Investment in poor companies results in permanent loss of capital.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Make investment choices on the basis of the following:</a:t>
            </a:r>
          </a:p>
          <a:p>
            <a:pPr lvl="4" indent="0" algn="l"/>
            <a:r>
              <a:rPr lang="en-US" sz="6000" dirty="0">
                <a:solidFill>
                  <a:schemeClr val="bg1"/>
                </a:solidFill>
              </a:rPr>
              <a:t>	</a:t>
            </a:r>
            <a:r>
              <a:rPr lang="en-US" sz="6000" dirty="0" smtClean="0">
                <a:solidFill>
                  <a:schemeClr val="bg1"/>
                </a:solidFill>
              </a:rPr>
              <a:t>		- Consistent profitability over more than one business cycle;</a:t>
            </a:r>
          </a:p>
          <a:p>
            <a:pPr lvl="4" indent="0" algn="l"/>
            <a:r>
              <a:rPr lang="en-US" sz="6000" dirty="0">
                <a:solidFill>
                  <a:schemeClr val="bg1"/>
                </a:solidFill>
              </a:rPr>
              <a:t>	</a:t>
            </a:r>
            <a:r>
              <a:rPr lang="en-US" sz="6000" dirty="0" smtClean="0">
                <a:solidFill>
                  <a:schemeClr val="bg1"/>
                </a:solidFill>
              </a:rPr>
              <a:t>		- Double digit operating margins;</a:t>
            </a:r>
          </a:p>
          <a:p>
            <a:pPr lvl="4" indent="0" algn="l"/>
            <a:r>
              <a:rPr lang="en-US" sz="6000" dirty="0">
                <a:solidFill>
                  <a:schemeClr val="bg1"/>
                </a:solidFill>
              </a:rPr>
              <a:t>	</a:t>
            </a:r>
            <a:r>
              <a:rPr lang="en-US" sz="6000" dirty="0" smtClean="0">
                <a:solidFill>
                  <a:schemeClr val="bg1"/>
                </a:solidFill>
              </a:rPr>
              <a:t>		- Double digit return on invested capital;</a:t>
            </a:r>
          </a:p>
          <a:p>
            <a:pPr lvl="4" indent="0" algn="l"/>
            <a:r>
              <a:rPr lang="en-US" sz="6000" dirty="0">
                <a:solidFill>
                  <a:schemeClr val="bg1"/>
                </a:solidFill>
              </a:rPr>
              <a:t>	</a:t>
            </a:r>
            <a:r>
              <a:rPr lang="en-US" sz="6000" dirty="0" smtClean="0">
                <a:solidFill>
                  <a:schemeClr val="bg1"/>
                </a:solidFill>
              </a:rPr>
              <a:t>		- Double digit revenue growth.</a:t>
            </a:r>
          </a:p>
          <a:p>
            <a:pPr lvl="4" indent="0" algn="l"/>
            <a:endParaRPr lang="en-US" sz="6000" dirty="0">
              <a:solidFill>
                <a:schemeClr val="bg1"/>
              </a:solidFill>
            </a:endParaRPr>
          </a:p>
          <a:p>
            <a:pPr marL="857250" lvl="4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Make an investment if it has a large and persistent safety margin.</a:t>
            </a:r>
          </a:p>
          <a:p>
            <a:pPr marL="857250" lvl="4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lvl="4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Take advantage of attractive prices at the bottom of a recession.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0259" y="791446"/>
            <a:ext cx="455252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Conclusions 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053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436456" y="626407"/>
            <a:ext cx="209407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Why are Increases in Price/Earnings a Recession Indicator? 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456" y="3298225"/>
            <a:ext cx="23642744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In 2000 and in 2007 a rise in Price/Earnings % precipitated recessions.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2017 to 2018 S&amp;P 500 drop could result in a large recession.  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55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436456" y="626407"/>
            <a:ext cx="209407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Rules for Managing a Portfolio During a Recession 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651719"/>
            <a:ext cx="23317200" cy="84125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Comply with Warren Buffet rules.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6000" dirty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Adopt Peter Lynch choices.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6000" dirty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Realize High Altman Z-Scores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6000" dirty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Achieve High </a:t>
            </a:r>
            <a:r>
              <a:rPr lang="en-US" sz="6000" dirty="0" err="1" smtClean="0">
                <a:solidFill>
                  <a:schemeClr val="bg1"/>
                </a:solidFill>
              </a:rPr>
              <a:t>Piotrovsky</a:t>
            </a:r>
            <a:r>
              <a:rPr lang="en-US" sz="6000" dirty="0" smtClean="0">
                <a:solidFill>
                  <a:schemeClr val="bg1"/>
                </a:solidFill>
              </a:rPr>
              <a:t> F-Ratings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6000" dirty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Pass </a:t>
            </a:r>
            <a:r>
              <a:rPr lang="en-US" sz="6000" dirty="0" err="1" smtClean="0">
                <a:solidFill>
                  <a:schemeClr val="bg1"/>
                </a:solidFill>
              </a:rPr>
              <a:t>Beneish</a:t>
            </a:r>
            <a:r>
              <a:rPr lang="en-US" sz="6000" smtClean="0">
                <a:solidFill>
                  <a:schemeClr val="bg1"/>
                </a:solidFill>
              </a:rPr>
              <a:t> M-Score 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556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436456" y="626407"/>
            <a:ext cx="209407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Warrant Buffett Portfolio Rules 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456" y="2051731"/>
            <a:ext cx="23551304" cy="92435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Choose widely diversified investments.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Pick shares with a durable competitive advantage.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Invest in firms with low capital requirements 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Select firms with high investment returns. 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Invest in firms with long-term growth.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720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456" y="626407"/>
            <a:ext cx="229417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Warren Buffet Selects Shares Profitable for More than Nine Years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55" y="2315667"/>
            <a:ext cx="17874690" cy="1021161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14752320" y="3413760"/>
            <a:ext cx="30480" cy="164592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Down Arrow 5"/>
          <p:cNvSpPr/>
          <p:nvPr/>
        </p:nvSpPr>
        <p:spPr>
          <a:xfrm>
            <a:off x="15148560" y="2834640"/>
            <a:ext cx="792480" cy="1889760"/>
          </a:xfrm>
          <a:prstGeom prst="down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rgbClr val="FF1B0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0431" y="13113981"/>
            <a:ext cx="63174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</a:rPr>
              <a:t>From </a:t>
            </a:r>
            <a:r>
              <a:rPr lang="en-US" sz="2800" dirty="0" err="1" smtClean="0">
                <a:solidFill>
                  <a:schemeClr val="bg1"/>
                </a:solidFill>
              </a:rPr>
              <a:t>C.Tiani</a:t>
            </a:r>
            <a:r>
              <a:rPr lang="en-US" sz="2800" dirty="0" smtClean="0">
                <a:solidFill>
                  <a:schemeClr val="bg1"/>
                </a:solidFill>
              </a:rPr>
              <a:t>, Invest Like a Guru, Wiley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9907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436456" y="626407"/>
            <a:ext cx="209407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Peter Lynch Rules 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3067393"/>
            <a:ext cx="23317200" cy="72122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Show steady earnings and earnings growth.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6000" dirty="0" smtClean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Deliver high earnings relative to high margins of safety. </a:t>
            </a:r>
            <a:endParaRPr lang="en-US" sz="6000" dirty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6000" dirty="0" smtClean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Pick firms with low or no debt.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1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Custom 3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DAD319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4337</TotalTime>
  <Words>1263</Words>
  <Application>Microsoft Macintosh PowerPoint</Application>
  <PresentationFormat>Custom</PresentationFormat>
  <Paragraphs>279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Helvetica</vt:lpstr>
      <vt:lpstr>Helvetica Light</vt:lpstr>
      <vt:lpstr>Lucida Grande</vt:lpstr>
      <vt:lpstr>Arial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317</cp:revision>
  <cp:lastPrinted>2017-05-31T12:33:21Z</cp:lastPrinted>
  <dcterms:modified xsi:type="dcterms:W3CDTF">2017-07-06T19:00:52Z</dcterms:modified>
  <cp:category/>
</cp:coreProperties>
</file>