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m4a" ContentType="audi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78" r:id="rId4"/>
    <p:sldId id="265" r:id="rId5"/>
    <p:sldId id="307" r:id="rId6"/>
    <p:sldId id="314" r:id="rId7"/>
    <p:sldId id="276" r:id="rId8"/>
    <p:sldId id="321" r:id="rId9"/>
    <p:sldId id="304" r:id="rId10"/>
    <p:sldId id="263" r:id="rId11"/>
    <p:sldId id="286" r:id="rId12"/>
    <p:sldId id="302" r:id="rId13"/>
    <p:sldId id="282" r:id="rId14"/>
    <p:sldId id="260" r:id="rId15"/>
    <p:sldId id="318" r:id="rId16"/>
    <p:sldId id="317" r:id="rId17"/>
    <p:sldId id="319" r:id="rId18"/>
    <p:sldId id="305" r:id="rId19"/>
    <p:sldId id="292" r:id="rId20"/>
    <p:sldId id="291" r:id="rId21"/>
    <p:sldId id="293" r:id="rId22"/>
    <p:sldId id="295" r:id="rId23"/>
    <p:sldId id="312" r:id="rId24"/>
    <p:sldId id="313" r:id="rId25"/>
    <p:sldId id="311" r:id="rId26"/>
    <p:sldId id="315" r:id="rId27"/>
    <p:sldId id="310" r:id="rId28"/>
    <p:sldId id="316" r:id="rId29"/>
    <p:sldId id="274" r:id="rId30"/>
    <p:sldId id="320" r:id="rId31"/>
    <p:sldId id="306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68" userDrawn="1">
          <p15:clr>
            <a:srgbClr val="A4A3A4"/>
          </p15:clr>
        </p15:guide>
        <p15:guide id="2" pos="76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B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54"/>
    <p:restoredTop sz="91617"/>
  </p:normalViewPr>
  <p:slideViewPr>
    <p:cSldViewPr snapToGrid="0" snapToObjects="1" showGuides="1">
      <p:cViewPr varScale="1">
        <p:scale>
          <a:sx n="50" d="100"/>
          <a:sy n="50" d="100"/>
        </p:scale>
        <p:origin x="1856" y="192"/>
      </p:cViewPr>
      <p:guideLst>
        <p:guide orient="horz" pos="4368"/>
        <p:guide pos="76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6" d="100"/>
        <a:sy n="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11230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6673453" y="3442394"/>
            <a:ext cx="11037095" cy="3482579"/>
          </a:xfrm>
          <a:prstGeom prst="rect">
            <a:avLst/>
          </a:prstGeom>
        </p:spPr>
        <p:txBody>
          <a:bodyPr lIns="53578" tIns="53578" rIns="53578" bIns="53578" anchor="b"/>
          <a:lstStyle>
            <a:lvl1pPr defTabSz="821531">
              <a:defRPr sz="10800"/>
            </a:lvl1pPr>
          </a:lstStyle>
          <a:p>
            <a: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6673453" y="7018734"/>
            <a:ext cx="11037095" cy="1192114"/>
          </a:xfrm>
          <a:prstGeom prst="rect">
            <a:avLst/>
          </a:prstGeom>
        </p:spPr>
        <p:txBody>
          <a:bodyPr lIns="53578" tIns="53578" rIns="53578" bIns="53578" anchor="t"/>
          <a:lstStyle>
            <a:lvl1pPr marL="0" indent="0" algn="ctr" defTabSz="821531">
              <a:spcBef>
                <a:spcPts val="0"/>
              </a:spcBef>
              <a:buSzTx/>
              <a:buNone/>
              <a:defRPr sz="4200"/>
            </a:lvl1pPr>
            <a:lvl2pPr marL="0" indent="228600" algn="ctr" defTabSz="821531">
              <a:spcBef>
                <a:spcPts val="0"/>
              </a:spcBef>
              <a:buSzTx/>
              <a:buNone/>
              <a:defRPr sz="4200"/>
            </a:lvl2pPr>
            <a:lvl3pPr marL="0" indent="457200" algn="ctr" defTabSz="821531">
              <a:spcBef>
                <a:spcPts val="0"/>
              </a:spcBef>
              <a:buSzTx/>
              <a:buNone/>
              <a:defRPr sz="4200"/>
            </a:lvl3pPr>
            <a:lvl4pPr marL="0" indent="685800" algn="ctr" defTabSz="821531">
              <a:spcBef>
                <a:spcPts val="0"/>
              </a:spcBef>
              <a:buSzTx/>
              <a:buNone/>
              <a:defRPr sz="4200"/>
            </a:lvl4pPr>
            <a:lvl5pPr marL="0" indent="914400" algn="ctr" defTabSz="821531">
              <a:spcBef>
                <a:spcPts val="0"/>
              </a:spcBef>
              <a:buSzTx/>
              <a:buNone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11970028" y="11465718"/>
            <a:ext cx="430550" cy="437357"/>
          </a:xfrm>
          <a:prstGeom prst="rect">
            <a:avLst/>
          </a:prstGeom>
        </p:spPr>
        <p:txBody>
          <a:bodyPr lIns="53578" tIns="53578" rIns="53578" bIns="53578"/>
          <a:lstStyle>
            <a:lvl1pPr defTabSz="821531">
              <a:defRPr sz="2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sz="quarter" idx="3"/>
          </p:nvPr>
        </p:nvSpPr>
        <p:spPr>
          <a:xfrm>
            <a:off x="8053089" y="4004964"/>
            <a:ext cx="8277822" cy="5706072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8600"/>
            </a:pP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053089" y="6978550"/>
            <a:ext cx="8277822" cy="894086"/>
          </a:xfrm>
          <a:prstGeom prst="rect">
            <a:avLst/>
          </a:prstGeom>
        </p:spPr>
        <p:txBody>
          <a:bodyPr lIns="40183" tIns="40183" rIns="40183" bIns="40183" anchor="t"/>
          <a:lstStyle>
            <a:lvl1pPr marL="0" indent="0" algn="ctr" defTabSz="821531">
              <a:spcBef>
                <a:spcPts val="0"/>
              </a:spcBef>
              <a:buSzTx/>
              <a:buNone/>
              <a:defRPr sz="3800">
                <a:solidFill>
                  <a:srgbClr val="000000"/>
                </a:solidFill>
              </a:defRPr>
            </a:lvl1pPr>
            <a:lvl2pPr marL="0" indent="228600" algn="ctr" defTabSz="821531">
              <a:spcBef>
                <a:spcPts val="0"/>
              </a:spcBef>
              <a:buSzTx/>
              <a:buNone/>
              <a:defRPr sz="3800">
                <a:solidFill>
                  <a:srgbClr val="000000"/>
                </a:solidFill>
              </a:defRPr>
            </a:lvl2pPr>
            <a:lvl3pPr marL="0" indent="457200" algn="ctr" defTabSz="821531">
              <a:spcBef>
                <a:spcPts val="0"/>
              </a:spcBef>
              <a:buSzTx/>
              <a:buNone/>
              <a:defRPr sz="3800">
                <a:solidFill>
                  <a:srgbClr val="000000"/>
                </a:solidFill>
              </a:defRPr>
            </a:lvl3pPr>
            <a:lvl4pPr marL="0" indent="685800" algn="ctr" defTabSz="821531">
              <a:spcBef>
                <a:spcPts val="0"/>
              </a:spcBef>
              <a:buSzTx/>
              <a:buNone/>
              <a:defRPr sz="3800">
                <a:solidFill>
                  <a:srgbClr val="000000"/>
                </a:solidFill>
              </a:defRPr>
            </a:lvl4pPr>
            <a:lvl5pPr marL="0" indent="914400" algn="ctr" defTabSz="821531">
              <a:spcBef>
                <a:spcPts val="0"/>
              </a:spcBef>
              <a:buSzTx/>
              <a:buNone/>
              <a:defRPr sz="38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12013341" y="10318812"/>
            <a:ext cx="347272" cy="359768"/>
          </a:xfrm>
          <a:prstGeom prst="rect">
            <a:avLst/>
          </a:prstGeom>
        </p:spPr>
        <p:txBody>
          <a:bodyPr lIns="40183" tIns="40183" rIns="40183" bIns="40183"/>
          <a:lstStyle>
            <a:lvl1pPr defTabSz="821531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8053089" y="4296295"/>
            <a:ext cx="8277822" cy="2611935"/>
          </a:xfrm>
          <a:prstGeom prst="rect">
            <a:avLst/>
          </a:prstGeom>
        </p:spPr>
        <p:txBody>
          <a:bodyPr lIns="40183" tIns="40183" rIns="40183" bIns="40183" anchor="b"/>
          <a:lstStyle>
            <a:lvl1pPr defTabSz="821531">
              <a:defRPr sz="106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0" name="Shape 130"/>
          <p:cNvSpPr/>
          <p:nvPr/>
        </p:nvSpPr>
        <p:spPr>
          <a:xfrm>
            <a:off x="6593135" y="2927350"/>
            <a:ext cx="1698130" cy="1143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6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pic" idx="13"/>
          </p:nvPr>
        </p:nvSpPr>
        <p:spPr>
          <a:xfrm>
            <a:off x="5333999" y="1714499"/>
            <a:ext cx="13716003" cy="10287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xfrm>
            <a:off x="11970028" y="11465718"/>
            <a:ext cx="430550" cy="437357"/>
          </a:xfrm>
          <a:prstGeom prst="rect">
            <a:avLst/>
          </a:prstGeom>
        </p:spPr>
        <p:txBody>
          <a:bodyPr lIns="53578" tIns="53578" rIns="53578" bIns="53578"/>
          <a:lstStyle>
            <a:lvl1pPr defTabSz="821531">
              <a:defRPr sz="2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9900" y="952500"/>
            <a:ext cx="95250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68707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952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hf sldNum="0" hdr="0" ftr="0" dt="0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195000" marR="0" indent="-33020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6830000" marR="0" indent="-33020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7465000" marR="0" indent="-33020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38100000" marR="0" indent="-33020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1" Type="http://schemas.microsoft.com/office/2007/relationships/media" Target="../media/media1.m4a"/><Relationship Id="rId2" Type="http://schemas.openxmlformats.org/officeDocument/2006/relationships/audio" Target="../media/media1.m4a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149" name="Shape 149"/>
          <p:cNvSpPr/>
          <p:nvPr/>
        </p:nvSpPr>
        <p:spPr>
          <a:xfrm>
            <a:off x="3939024" y="6240932"/>
            <a:ext cx="16353552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1531">
              <a:defRPr sz="80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Cyber-Warfare</a:t>
            </a:r>
            <a:endParaRPr dirty="0"/>
          </a:p>
        </p:txBody>
      </p:sp>
      <p:sp>
        <p:nvSpPr>
          <p:cNvPr id="150" name="Shape 150"/>
          <p:cNvSpPr/>
          <p:nvPr/>
        </p:nvSpPr>
        <p:spPr>
          <a:xfrm>
            <a:off x="7972705" y="8516660"/>
            <a:ext cx="7918834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600">
                <a:solidFill>
                  <a:srgbClr val="170606"/>
                </a:solidFill>
              </a:defRPr>
            </a:lvl1pPr>
          </a:lstStyle>
          <a:p>
            <a:pPr algn="ctr"/>
            <a:r>
              <a:rPr lang="en-US" sz="4000" i="1" dirty="0" smtClean="0"/>
              <a:t>New Canaan Exchange Club</a:t>
            </a:r>
            <a:endParaRPr lang="en-US" sz="4000" i="1" dirty="0"/>
          </a:p>
          <a:p>
            <a:pPr algn="ctr"/>
            <a:r>
              <a:rPr sz="4000" i="1" dirty="0" smtClean="0"/>
              <a:t>Paul </a:t>
            </a:r>
            <a:r>
              <a:rPr sz="4000" i="1" dirty="0"/>
              <a:t>A. Strassmann, </a:t>
            </a:r>
            <a:r>
              <a:rPr lang="en-US" sz="4000" i="1" dirty="0" smtClean="0"/>
              <a:t>July 18</a:t>
            </a:r>
            <a:r>
              <a:rPr sz="4000" i="1" dirty="0" smtClean="0"/>
              <a:t>, 201</a:t>
            </a:r>
            <a:r>
              <a:rPr lang="en-US" sz="4000" i="1" dirty="0" smtClean="0"/>
              <a:t>7</a:t>
            </a:r>
            <a:endParaRPr sz="4000" i="1" dirty="0"/>
          </a:p>
        </p:txBody>
      </p:sp>
      <p:pic>
        <p:nvPicPr>
          <p:cNvPr id="151" name="HiRes12120045by7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46607" y="1429782"/>
            <a:ext cx="3083191" cy="42136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85600" y="6451600"/>
            <a:ext cx="812800" cy="812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5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149" name="Shape 149"/>
          <p:cNvSpPr/>
          <p:nvPr/>
        </p:nvSpPr>
        <p:spPr>
          <a:xfrm>
            <a:off x="895252" y="4073578"/>
            <a:ext cx="23837462" cy="6258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821531">
              <a:defRPr sz="8000">
                <a:solidFill>
                  <a:srgbClr val="000000"/>
                </a:solidFill>
              </a:defRPr>
            </a:lvl1pPr>
          </a:lstStyle>
          <a:p>
            <a:pPr algn="l"/>
            <a:r>
              <a:rPr lang="en-US" dirty="0" smtClean="0"/>
              <a:t>Attacks Received: Millions/day. Must counter all. 				</a:t>
            </a:r>
            <a:r>
              <a:rPr lang="en-US" b="1" i="1" dirty="0" smtClean="0"/>
              <a:t>Attacker costs: close to zero</a:t>
            </a:r>
            <a:r>
              <a:rPr lang="en-US" i="1" dirty="0" smtClean="0"/>
              <a:t>.</a:t>
            </a:r>
          </a:p>
          <a:p>
            <a:pPr algn="l"/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>Defenses: Very Few. Must intercept every one.</a:t>
            </a:r>
          </a:p>
          <a:p>
            <a:pPr algn="l"/>
            <a:r>
              <a:rPr lang="en-US" dirty="0" smtClean="0"/>
              <a:t>			</a:t>
            </a:r>
            <a:r>
              <a:rPr lang="en-US" b="1" i="1" dirty="0" smtClean="0"/>
              <a:t>Defender costs: Estimated at &gt;5% of GNP.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3882" y="744339"/>
            <a:ext cx="8055090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i="1" u="sng" smtClean="0">
                <a:solidFill>
                  <a:srgbClr val="FF1B0F"/>
                </a:solidFill>
              </a:rPr>
              <a:t>What is </a:t>
            </a:r>
            <a:r>
              <a:rPr lang="en-US" sz="6000" i="1" u="sng" dirty="0" smtClean="0">
                <a:solidFill>
                  <a:srgbClr val="FF1B0F"/>
                </a:solidFill>
              </a:rPr>
              <a:t>Cyber Warfare </a:t>
            </a:r>
            <a:endParaRPr kumimoji="0" lang="en-US" sz="6000" b="0" i="1" u="sng" strike="noStrike" cap="none" spc="0" normalizeH="0" baseline="0" dirty="0">
              <a:ln>
                <a:noFill/>
              </a:ln>
              <a:solidFill>
                <a:srgbClr val="FF1B0F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0469838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3882" y="744339"/>
            <a:ext cx="9893734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i="1" u="sng" dirty="0" smtClean="0">
                <a:solidFill>
                  <a:srgbClr val="FF1B0F"/>
                </a:solidFill>
              </a:rPr>
              <a:t>Defending Simple Networks </a:t>
            </a:r>
            <a:endParaRPr kumimoji="0" lang="en-US" sz="6000" b="0" i="1" u="sng" strike="noStrike" cap="none" spc="0" normalizeH="0" baseline="0" dirty="0">
              <a:ln>
                <a:noFill/>
              </a:ln>
              <a:solidFill>
                <a:srgbClr val="FF1B0F"/>
              </a:solidFill>
              <a:effectLst/>
              <a:uFillTx/>
              <a:sym typeface="Helvetica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746" y="2189018"/>
            <a:ext cx="12994708" cy="1188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8184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3882" y="744339"/>
            <a:ext cx="12032140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i="1" u="sng" dirty="0" smtClean="0">
                <a:solidFill>
                  <a:srgbClr val="FF1B0F"/>
                </a:solidFill>
              </a:rPr>
              <a:t>Present Networks Can Be Hacked</a:t>
            </a:r>
            <a:endParaRPr kumimoji="0" lang="en-US" sz="6000" b="0" i="1" u="sng" strike="noStrike" cap="none" spc="0" normalizeH="0" baseline="0" dirty="0">
              <a:ln>
                <a:noFill/>
              </a:ln>
              <a:solidFill>
                <a:srgbClr val="FF1B0F"/>
              </a:solidFill>
              <a:effectLst/>
              <a:uFillTx/>
              <a:sym typeface="Helvetic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276" y="2549236"/>
            <a:ext cx="20817413" cy="1116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4853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3882" y="744339"/>
            <a:ext cx="14858235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i="1" u="sng" dirty="0" smtClean="0">
                <a:solidFill>
                  <a:srgbClr val="FF1B0F"/>
                </a:solidFill>
              </a:rPr>
              <a:t>Billions Interconnections on Global Internet</a:t>
            </a:r>
            <a:endParaRPr kumimoji="0" lang="en-US" sz="6000" b="0" i="1" u="sng" strike="noStrike" cap="none" spc="0" normalizeH="0" baseline="0" dirty="0">
              <a:ln>
                <a:noFill/>
              </a:ln>
              <a:solidFill>
                <a:srgbClr val="FF1B0F"/>
              </a:solidFill>
              <a:effectLst/>
              <a:uFillTx/>
              <a:sym typeface="Helvetic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641" y="1886607"/>
            <a:ext cx="21535697" cy="1138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8224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149" name="Shape 149"/>
          <p:cNvSpPr/>
          <p:nvPr/>
        </p:nvSpPr>
        <p:spPr>
          <a:xfrm>
            <a:off x="991003" y="4189342"/>
            <a:ext cx="23077148" cy="7489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821531">
              <a:defRPr sz="8000">
                <a:solidFill>
                  <a:srgbClr val="000000"/>
                </a:solidFill>
              </a:defRPr>
            </a:lvl1pPr>
          </a:lstStyle>
          <a:p>
            <a:pPr marL="1143000" indent="-1143000" algn="l">
              <a:buFont typeface="Arial" charset="0"/>
              <a:buChar char="•"/>
            </a:pPr>
            <a:r>
              <a:rPr lang="en-US" dirty="0" smtClean="0"/>
              <a:t>System design flaws.</a:t>
            </a:r>
          </a:p>
          <a:p>
            <a:pPr marL="1143000" indent="-1143000" algn="l">
              <a:buFont typeface="Arial" charset="0"/>
              <a:buChar char="•"/>
            </a:pPr>
            <a:endParaRPr lang="en-US" dirty="0" smtClean="0"/>
          </a:p>
          <a:p>
            <a:pPr marL="1143000" indent="-1143000" algn="l">
              <a:buFont typeface="Arial" charset="0"/>
              <a:buChar char="•"/>
            </a:pPr>
            <a:r>
              <a:rPr lang="en-US" dirty="0" smtClean="0"/>
              <a:t>Errors in computer code.</a:t>
            </a:r>
          </a:p>
          <a:p>
            <a:pPr marL="1143000" indent="-1143000" algn="l">
              <a:buFont typeface="Arial" charset="0"/>
              <a:buChar char="•"/>
            </a:pPr>
            <a:endParaRPr lang="en-US" dirty="0"/>
          </a:p>
          <a:p>
            <a:pPr marL="1143000" indent="-1143000" algn="l">
              <a:buFont typeface="Arial" charset="0"/>
              <a:buChar char="•"/>
            </a:pPr>
            <a:r>
              <a:rPr lang="en-US" dirty="0" smtClean="0"/>
              <a:t>Unauthorized access privileges.</a:t>
            </a:r>
          </a:p>
          <a:p>
            <a:pPr algn="l"/>
            <a:r>
              <a:rPr lang="en-US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3882" y="744339"/>
            <a:ext cx="11733981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i="1" u="sng" dirty="0" smtClean="0">
                <a:solidFill>
                  <a:srgbClr val="FF1B0F"/>
                </a:solidFill>
              </a:rPr>
              <a:t>What Are Causes of Vulnerability?</a:t>
            </a:r>
            <a:endParaRPr kumimoji="0" lang="en-US" sz="6000" b="0" i="1" u="sng" strike="noStrike" cap="none" spc="0" normalizeH="0" baseline="0" dirty="0">
              <a:ln>
                <a:noFill/>
              </a:ln>
              <a:solidFill>
                <a:srgbClr val="FF1B0F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5388510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3882" y="744339"/>
            <a:ext cx="12894556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i="1" u="sng" dirty="0" smtClean="0">
                <a:solidFill>
                  <a:srgbClr val="FF1B0F"/>
                </a:solidFill>
              </a:rPr>
              <a:t> List of Critical Vulnerabilities </a:t>
            </a:r>
            <a:r>
              <a:rPr lang="en-US" sz="4800" i="1" u="sng" dirty="0" smtClean="0">
                <a:solidFill>
                  <a:srgbClr val="FF1B0F"/>
                </a:solidFill>
              </a:rPr>
              <a:t>(CVE &gt;9) </a:t>
            </a:r>
            <a:endParaRPr kumimoji="0" lang="en-US" sz="4800" b="0" i="1" u="sng" strike="noStrike" cap="none" spc="0" normalizeH="0" baseline="0" dirty="0">
              <a:ln>
                <a:noFill/>
              </a:ln>
              <a:solidFill>
                <a:srgbClr val="FF1B0F"/>
              </a:solidFill>
              <a:effectLst/>
              <a:uFillTx/>
              <a:sym typeface="Helvetic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361" y="1888353"/>
            <a:ext cx="17715864" cy="1146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1698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3882" y="744339"/>
            <a:ext cx="15622867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i="1" u="sng" dirty="0" smtClean="0">
                <a:solidFill>
                  <a:srgbClr val="FF1B0F"/>
                </a:solidFill>
              </a:rPr>
              <a:t> Common Vulnerability Ratings for Microsoft</a:t>
            </a:r>
            <a:endParaRPr kumimoji="0" lang="en-US" sz="6000" b="0" i="1" u="sng" strike="noStrike" cap="none" spc="0" normalizeH="0" baseline="0" dirty="0">
              <a:ln>
                <a:noFill/>
              </a:ln>
              <a:solidFill>
                <a:srgbClr val="FF1B0F"/>
              </a:solidFill>
              <a:effectLst/>
              <a:uFillTx/>
              <a:sym typeface="Helvetica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26" y="2087047"/>
            <a:ext cx="16855948" cy="1095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2960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3882" y="744339"/>
            <a:ext cx="7155805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i="1" u="sng" dirty="0" smtClean="0">
                <a:solidFill>
                  <a:srgbClr val="FF1B0F"/>
                </a:solidFill>
              </a:rPr>
              <a:t> Bug Bounty Awards</a:t>
            </a:r>
            <a:endParaRPr kumimoji="0" lang="en-US" sz="6000" b="0" i="1" u="sng" strike="noStrike" cap="none" spc="0" normalizeH="0" baseline="0" dirty="0">
              <a:ln>
                <a:noFill/>
              </a:ln>
              <a:solidFill>
                <a:srgbClr val="FF1B0F"/>
              </a:solidFill>
              <a:effectLst/>
              <a:uFillTx/>
              <a:sym typeface="Helvetic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3883" y="2941073"/>
            <a:ext cx="23182918" cy="92435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indent="-685800" algn="l"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</a:rPr>
              <a:t>B</a:t>
            </a:r>
            <a:r>
              <a:rPr lang="en-US" sz="5400" dirty="0" smtClean="0">
                <a:solidFill>
                  <a:schemeClr val="bg1"/>
                </a:solidFill>
              </a:rPr>
              <a:t>ug </a:t>
            </a:r>
            <a:r>
              <a:rPr lang="en-US" sz="5400" dirty="0">
                <a:solidFill>
                  <a:schemeClr val="bg1"/>
                </a:solidFill>
              </a:rPr>
              <a:t>bounty </a:t>
            </a:r>
            <a:r>
              <a:rPr lang="en-US" sz="5400" dirty="0" smtClean="0">
                <a:solidFill>
                  <a:schemeClr val="bg1"/>
                </a:solidFill>
              </a:rPr>
              <a:t>programs offer compensation </a:t>
            </a:r>
            <a:r>
              <a:rPr lang="en-US" sz="5400" dirty="0">
                <a:solidFill>
                  <a:schemeClr val="bg1"/>
                </a:solidFill>
              </a:rPr>
              <a:t>for reporting </a:t>
            </a:r>
            <a:r>
              <a:rPr lang="en-US" sz="5400" dirty="0" smtClean="0">
                <a:solidFill>
                  <a:schemeClr val="bg1"/>
                </a:solidFill>
              </a:rPr>
              <a:t>bugs pertaining to security exploits </a:t>
            </a:r>
            <a:r>
              <a:rPr lang="en-US" sz="5400" dirty="0">
                <a:solidFill>
                  <a:schemeClr val="bg1"/>
                </a:solidFill>
              </a:rPr>
              <a:t>and </a:t>
            </a:r>
            <a:r>
              <a:rPr lang="en-US" sz="5400" dirty="0" smtClean="0">
                <a:solidFill>
                  <a:schemeClr val="bg1"/>
                </a:solidFill>
              </a:rPr>
              <a:t>vulnerabilities.</a:t>
            </a:r>
          </a:p>
          <a:p>
            <a:pPr marL="685800" indent="-685800" algn="l">
              <a:buFont typeface="Arial" charset="0"/>
              <a:buChar char="•"/>
            </a:pPr>
            <a:endParaRPr lang="en-US" sz="5400" dirty="0">
              <a:solidFill>
                <a:schemeClr val="bg1"/>
              </a:solidFill>
            </a:endParaRPr>
          </a:p>
          <a:p>
            <a:pPr marL="685800" indent="-685800" algn="l">
              <a:buFont typeface="Arial" charset="0"/>
              <a:buChar char="•"/>
            </a:pPr>
            <a:r>
              <a:rPr lang="en-US" sz="5400" dirty="0" smtClean="0">
                <a:solidFill>
                  <a:schemeClr val="bg1"/>
                </a:solidFill>
              </a:rPr>
              <a:t>These </a:t>
            </a:r>
            <a:r>
              <a:rPr lang="en-US" sz="5400" dirty="0">
                <a:solidFill>
                  <a:schemeClr val="bg1"/>
                </a:solidFill>
              </a:rPr>
              <a:t>programs allow </a:t>
            </a:r>
            <a:r>
              <a:rPr lang="en-US" sz="5400" dirty="0" smtClean="0">
                <a:solidFill>
                  <a:schemeClr val="bg1"/>
                </a:solidFill>
              </a:rPr>
              <a:t>developers </a:t>
            </a:r>
            <a:r>
              <a:rPr lang="en-US" sz="5400" dirty="0">
                <a:solidFill>
                  <a:schemeClr val="bg1"/>
                </a:solidFill>
              </a:rPr>
              <a:t>to discover and resolve bugs before </a:t>
            </a:r>
            <a:r>
              <a:rPr lang="en-US" sz="5400" dirty="0" smtClean="0">
                <a:solidFill>
                  <a:schemeClr val="bg1"/>
                </a:solidFill>
              </a:rPr>
              <a:t>the public is aware, e.g. Zero Day Exploits. </a:t>
            </a:r>
          </a:p>
          <a:p>
            <a:pPr marL="685800" indent="-685800" algn="l">
              <a:buFont typeface="Arial" charset="0"/>
              <a:buChar char="•"/>
            </a:pPr>
            <a:endParaRPr lang="en-US" sz="5400" dirty="0">
              <a:solidFill>
                <a:schemeClr val="bg1"/>
              </a:solidFill>
            </a:endParaRPr>
          </a:p>
          <a:p>
            <a:pPr marL="685800" indent="-685800" algn="l">
              <a:buFont typeface="Arial" charset="0"/>
              <a:buChar char="•"/>
            </a:pPr>
            <a:r>
              <a:rPr lang="en-US" sz="5400" dirty="0" smtClean="0">
                <a:solidFill>
                  <a:schemeClr val="bg1"/>
                </a:solidFill>
              </a:rPr>
              <a:t>Bug </a:t>
            </a:r>
            <a:r>
              <a:rPr lang="en-US" sz="5400" dirty="0">
                <a:solidFill>
                  <a:schemeClr val="bg1"/>
                </a:solidFill>
              </a:rPr>
              <a:t>bounty programs have been implemented by </a:t>
            </a:r>
            <a:r>
              <a:rPr lang="en-US" sz="5400" dirty="0" smtClean="0">
                <a:solidFill>
                  <a:schemeClr val="bg1"/>
                </a:solidFill>
              </a:rPr>
              <a:t>Mozilla, Facebook, Yahoo!, Google, Reddit </a:t>
            </a:r>
            <a:r>
              <a:rPr lang="en-US" sz="5400" dirty="0">
                <a:solidFill>
                  <a:schemeClr val="bg1"/>
                </a:solidFill>
              </a:rPr>
              <a:t>and Microsoft</a:t>
            </a:r>
            <a:r>
              <a:rPr lang="en-US" sz="5400" dirty="0" smtClean="0">
                <a:solidFill>
                  <a:schemeClr val="bg1"/>
                </a:solidFill>
              </a:rPr>
              <a:t>.</a:t>
            </a:r>
          </a:p>
          <a:p>
            <a:pPr marL="685800" indent="-685800" algn="l">
              <a:buFont typeface="Arial" charset="0"/>
              <a:buChar char="•"/>
            </a:pPr>
            <a:endParaRPr kumimoji="0" lang="en-US" sz="5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  <a:p>
            <a:pPr marL="685800" indent="-685800" algn="l">
              <a:buFont typeface="Arial" charset="0"/>
              <a:buChar char="•"/>
            </a:pPr>
            <a:r>
              <a:rPr lang="en-US" sz="5400" dirty="0" smtClean="0">
                <a:solidFill>
                  <a:schemeClr val="bg1"/>
                </a:solidFill>
              </a:rPr>
              <a:t>The </a:t>
            </a:r>
            <a:r>
              <a:rPr lang="en-US" sz="5400" dirty="0">
                <a:solidFill>
                  <a:schemeClr val="bg1"/>
                </a:solidFill>
              </a:rPr>
              <a:t>"Hack the </a:t>
            </a:r>
            <a:r>
              <a:rPr lang="en-US" sz="5400">
                <a:solidFill>
                  <a:schemeClr val="bg1"/>
                </a:solidFill>
              </a:rPr>
              <a:t>Pentagon</a:t>
            </a:r>
            <a:r>
              <a:rPr lang="en-US" sz="5400" smtClean="0">
                <a:solidFill>
                  <a:schemeClr val="bg1"/>
                </a:solidFill>
              </a:rPr>
              <a:t>" </a:t>
            </a:r>
            <a:r>
              <a:rPr lang="en-US" sz="5400" dirty="0">
                <a:solidFill>
                  <a:schemeClr val="bg1"/>
                </a:solidFill>
              </a:rPr>
              <a:t>program ran </a:t>
            </a:r>
            <a:r>
              <a:rPr lang="en-US" sz="5400" dirty="0" smtClean="0">
                <a:solidFill>
                  <a:schemeClr val="bg1"/>
                </a:solidFill>
              </a:rPr>
              <a:t>for a month. Over 1,400 </a:t>
            </a:r>
            <a:r>
              <a:rPr lang="en-US" sz="5400" dirty="0">
                <a:solidFill>
                  <a:schemeClr val="bg1"/>
                </a:solidFill>
              </a:rPr>
              <a:t>people submitted 138 unique </a:t>
            </a:r>
            <a:r>
              <a:rPr lang="en-US" sz="5400" dirty="0" smtClean="0">
                <a:solidFill>
                  <a:schemeClr val="bg1"/>
                </a:solidFill>
              </a:rPr>
              <a:t>bugs.</a:t>
            </a:r>
            <a:endParaRPr kumimoji="0" lang="en-US" sz="5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7524547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149" name="Shape 149"/>
          <p:cNvSpPr/>
          <p:nvPr/>
        </p:nvSpPr>
        <p:spPr>
          <a:xfrm>
            <a:off x="-731520" y="5278599"/>
            <a:ext cx="24822762" cy="3795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821531">
              <a:defRPr sz="8000">
                <a:solidFill>
                  <a:srgbClr val="000000"/>
                </a:solidFill>
              </a:defRPr>
            </a:lvl1pPr>
          </a:lstStyle>
          <a:p>
            <a:pPr marL="1143000" indent="-1143000" algn="l">
              <a:buFont typeface="Arial" charset="0"/>
              <a:buChar char="•"/>
            </a:pPr>
            <a:r>
              <a:rPr lang="en-US" dirty="0" smtClean="0"/>
              <a:t>Potential destinations of cyber  attack: &gt;200 million.</a:t>
            </a:r>
          </a:p>
          <a:p>
            <a:pPr algn="l"/>
            <a:endParaRPr lang="en-US" dirty="0"/>
          </a:p>
          <a:p>
            <a:pPr marL="1143000" indent="-1143000" algn="l">
              <a:buFont typeface="Arial" charset="0"/>
              <a:buChar char="•"/>
            </a:pPr>
            <a:r>
              <a:rPr lang="en-US" dirty="0" smtClean="0"/>
              <a:t>Potential paths for cyber attack: &gt;</a:t>
            </a:r>
            <a:r>
              <a:rPr lang="en-US" dirty="0"/>
              <a:t> </a:t>
            </a:r>
            <a:r>
              <a:rPr lang="en-US" dirty="0" smtClean="0"/>
              <a:t>200 trillion.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3882" y="744339"/>
            <a:ext cx="12202058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i="1" u="sng" dirty="0" smtClean="0">
                <a:solidFill>
                  <a:srgbClr val="FF1B0F"/>
                </a:solidFill>
              </a:rPr>
              <a:t>What Do Cyber Defenders Protect?</a:t>
            </a:r>
            <a:endParaRPr kumimoji="0" lang="en-US" sz="6000" b="0" i="1" u="sng" strike="noStrike" cap="none" spc="0" normalizeH="0" baseline="0" dirty="0">
              <a:ln>
                <a:noFill/>
              </a:ln>
              <a:solidFill>
                <a:srgbClr val="FF1B0F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405438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3882" y="744339"/>
            <a:ext cx="14468704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i="1" u="sng" dirty="0" smtClean="0">
                <a:solidFill>
                  <a:srgbClr val="FF1B0F"/>
                </a:solidFill>
              </a:rPr>
              <a:t>Protection: Operate Multiple Data Centers</a:t>
            </a:r>
            <a:endParaRPr kumimoji="0" lang="en-US" sz="6000" b="0" i="1" u="sng" strike="noStrike" cap="none" spc="0" normalizeH="0" baseline="0" dirty="0">
              <a:ln>
                <a:noFill/>
              </a:ln>
              <a:solidFill>
                <a:srgbClr val="FF1B0F"/>
              </a:solidFill>
              <a:effectLst/>
              <a:uFillTx/>
              <a:sym typeface="Helvetica Ligh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1225164" y="1770261"/>
            <a:ext cx="914400" cy="914400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/>
          <p:cNvCxnSpPr/>
          <p:nvPr/>
        </p:nvCxnSpPr>
        <p:spPr>
          <a:xfrm>
            <a:off x="4100945" y="1770261"/>
            <a:ext cx="914400" cy="914400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662" y="2388372"/>
            <a:ext cx="18515902" cy="1085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6209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1" y="2743806"/>
            <a:ext cx="22761226" cy="104672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55548" y="835566"/>
            <a:ext cx="102657" cy="14260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3189" y="353357"/>
            <a:ext cx="1660582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6000" i="1" u="sng" dirty="0" smtClean="0">
                <a:solidFill>
                  <a:srgbClr val="FF1B0F"/>
                </a:solidFill>
              </a:rPr>
              <a:t>Notifications About Russian Information Warfare</a:t>
            </a:r>
            <a:endParaRPr lang="en-US" sz="6000" i="1" u="sng" dirty="0">
              <a:solidFill>
                <a:srgbClr val="FF1B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89931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3882" y="744339"/>
            <a:ext cx="12884938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i="1" u="sng" dirty="0" smtClean="0">
                <a:solidFill>
                  <a:srgbClr val="FF1B0F"/>
                </a:solidFill>
              </a:rPr>
              <a:t>Secure Data Centers Cost &gt;$1 billion</a:t>
            </a:r>
            <a:endParaRPr kumimoji="0" lang="en-US" sz="6000" b="0" i="1" u="sng" strike="noStrike" cap="none" spc="0" normalizeH="0" baseline="0" dirty="0">
              <a:ln>
                <a:noFill/>
              </a:ln>
              <a:solidFill>
                <a:srgbClr val="FF1B0F"/>
              </a:solidFill>
              <a:effectLst/>
              <a:uFillTx/>
              <a:sym typeface="Helvetica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60" y="2441068"/>
            <a:ext cx="21982679" cy="1127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996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3882" y="744339"/>
            <a:ext cx="7881966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i="1" u="sng" dirty="0" smtClean="0">
                <a:solidFill>
                  <a:srgbClr val="FF1B0F"/>
                </a:solidFill>
              </a:rPr>
              <a:t> Offer Secure Software</a:t>
            </a:r>
            <a:endParaRPr kumimoji="0" lang="en-US" sz="6000" b="0" i="1" u="sng" strike="noStrike" cap="none" spc="0" normalizeH="0" baseline="0" dirty="0">
              <a:ln>
                <a:noFill/>
              </a:ln>
              <a:solidFill>
                <a:srgbClr val="FF1B0F"/>
              </a:solidFill>
              <a:effectLst/>
              <a:uFillTx/>
              <a:sym typeface="Helvetica Ligh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1225164" y="1770261"/>
            <a:ext cx="914400" cy="914400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/>
          <p:cNvSpPr txBox="1"/>
          <p:nvPr/>
        </p:nvSpPr>
        <p:spPr>
          <a:xfrm>
            <a:off x="13595398" y="1001485"/>
            <a:ext cx="102657" cy="14260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100945" y="1770261"/>
            <a:ext cx="914400" cy="914400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621" y="2227461"/>
            <a:ext cx="21126758" cy="1103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864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3882" y="744339"/>
            <a:ext cx="11479104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6000" i="1" u="sng" dirty="0" smtClean="0">
                <a:solidFill>
                  <a:srgbClr val="FF1B0F"/>
                </a:solidFill>
              </a:rPr>
              <a:t>Hacker July </a:t>
            </a:r>
            <a:r>
              <a:rPr lang="en-US" sz="6000" i="1" u="sng" dirty="0">
                <a:solidFill>
                  <a:srgbClr val="FF1B0F"/>
                </a:solidFill>
              </a:rPr>
              <a:t>22-27, 2017 </a:t>
            </a:r>
            <a:r>
              <a:rPr lang="en-US" sz="6000" i="1" u="sng" dirty="0" smtClean="0">
                <a:solidFill>
                  <a:srgbClr val="FF1B0F"/>
                </a:solidFill>
              </a:rPr>
              <a:t>Meeting</a:t>
            </a:r>
            <a:endParaRPr lang="en-US" sz="6000" i="1" u="sng" dirty="0">
              <a:solidFill>
                <a:srgbClr val="FF1B0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53690"/>
            <a:ext cx="22372320" cy="101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225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3882" y="744339"/>
            <a:ext cx="17717992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6000" i="1" u="sng" dirty="0" smtClean="0">
                <a:solidFill>
                  <a:srgbClr val="FF1B0F"/>
                </a:solidFill>
              </a:rPr>
              <a:t>15,000+ Attendance at 2016 Black Hat Conference</a:t>
            </a:r>
            <a:endParaRPr lang="en-US" sz="6000" i="1" u="sng" dirty="0">
              <a:solidFill>
                <a:srgbClr val="FF1B0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38" y="1931669"/>
            <a:ext cx="23587724" cy="84429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2248" y="10536037"/>
            <a:ext cx="16607110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Black Hat Arsenal </a:t>
            </a:r>
            <a:r>
              <a:rPr lang="en-US" sz="5400" b="1" dirty="0" smtClean="0">
                <a:solidFill>
                  <a:schemeClr val="bg1"/>
                </a:solidFill>
              </a:rPr>
              <a:t>offers demonstration of tools. </a:t>
            </a:r>
          </a:p>
          <a:p>
            <a:r>
              <a:rPr lang="en-US" sz="5400" b="1" dirty="0" smtClean="0">
                <a:solidFill>
                  <a:schemeClr val="bg1"/>
                </a:solidFill>
              </a:rPr>
              <a:t>Features </a:t>
            </a:r>
            <a:r>
              <a:rPr lang="en-US" sz="5400" b="1" dirty="0">
                <a:solidFill>
                  <a:schemeClr val="bg1"/>
                </a:solidFill>
              </a:rPr>
              <a:t>80 </a:t>
            </a:r>
            <a:r>
              <a:rPr lang="en-US" sz="5400" b="1" dirty="0" smtClean="0">
                <a:solidFill>
                  <a:schemeClr val="bg1"/>
                </a:solidFill>
              </a:rPr>
              <a:t>tools</a:t>
            </a:r>
            <a:r>
              <a:rPr lang="en-US" sz="4400" b="1" dirty="0" smtClean="0">
                <a:solidFill>
                  <a:schemeClr val="bg1"/>
                </a:solidFill>
              </a:rPr>
              <a:t>.</a:t>
            </a:r>
            <a:endParaRPr kumimoji="0" lang="en-US" sz="4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2391105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3882" y="744339"/>
            <a:ext cx="19005203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6000" i="1" u="sng" dirty="0" smtClean="0">
                <a:solidFill>
                  <a:srgbClr val="FF1B0F"/>
                </a:solidFill>
              </a:rPr>
              <a:t>Sponsors and Locations of 2016 Black Hat Conference</a:t>
            </a:r>
            <a:endParaRPr lang="en-US" sz="6000" i="1" u="sng" dirty="0">
              <a:solidFill>
                <a:srgbClr val="FF1B0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6309" y="10133547"/>
            <a:ext cx="17818981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Black Hat Europe 2016</a:t>
            </a:r>
            <a:r>
              <a:rPr lang="en-US" sz="4800" b="1" dirty="0" smtClean="0">
                <a:solidFill>
                  <a:schemeClr val="bg1"/>
                </a:solidFill>
              </a:rPr>
              <a:t>,</a:t>
            </a:r>
            <a:r>
              <a:rPr lang="en-US" sz="4800" dirty="0">
                <a:solidFill>
                  <a:schemeClr val="bg1"/>
                </a:solidFill>
              </a:rPr>
              <a:t> London, England, November 1-4, 2016</a:t>
            </a:r>
          </a:p>
          <a:p>
            <a:r>
              <a:rPr lang="en-US" sz="4800" b="1" dirty="0">
                <a:solidFill>
                  <a:schemeClr val="bg1"/>
                </a:solidFill>
              </a:rPr>
              <a:t>Black Hat Asia 2017, </a:t>
            </a:r>
            <a:r>
              <a:rPr lang="en-US" sz="4800" dirty="0" smtClean="0">
                <a:solidFill>
                  <a:schemeClr val="bg1"/>
                </a:solidFill>
              </a:rPr>
              <a:t>Singapore</a:t>
            </a:r>
            <a:r>
              <a:rPr lang="en-US" sz="4800" dirty="0">
                <a:solidFill>
                  <a:schemeClr val="bg1"/>
                </a:solidFill>
              </a:rPr>
              <a:t>, March 28-31, 2017</a:t>
            </a:r>
          </a:p>
          <a:p>
            <a:r>
              <a:rPr lang="en-US" sz="4800" b="1" dirty="0">
                <a:solidFill>
                  <a:schemeClr val="bg1"/>
                </a:solidFill>
              </a:rPr>
              <a:t>Black Hat USA 2017, </a:t>
            </a:r>
            <a:r>
              <a:rPr lang="en-US" sz="4800" dirty="0" smtClean="0">
                <a:solidFill>
                  <a:schemeClr val="bg1"/>
                </a:solidFill>
              </a:rPr>
              <a:t>Las </a:t>
            </a:r>
            <a:r>
              <a:rPr lang="en-US" sz="4800" dirty="0">
                <a:solidFill>
                  <a:schemeClr val="bg1"/>
                </a:solidFill>
              </a:rPr>
              <a:t>Vegas, NV, July 22-27, 2017</a:t>
            </a:r>
          </a:p>
          <a:p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7315" y="3173392"/>
            <a:ext cx="23086448" cy="52732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FireEye</a:t>
            </a:r>
            <a:r>
              <a:rPr lang="en-US" sz="4800" b="1" dirty="0">
                <a:solidFill>
                  <a:schemeClr val="bg1"/>
                </a:solidFill>
              </a:rPr>
              <a:t>, </a:t>
            </a:r>
            <a:r>
              <a:rPr lang="en-US" sz="4800" b="1" dirty="0" err="1">
                <a:solidFill>
                  <a:schemeClr val="bg1"/>
                </a:solidFill>
              </a:rPr>
              <a:t>Forcepoint</a:t>
            </a:r>
            <a:r>
              <a:rPr lang="en-US" sz="4800" b="1" dirty="0">
                <a:solidFill>
                  <a:schemeClr val="bg1"/>
                </a:solidFill>
              </a:rPr>
              <a:t>, Hewlett Packard Enterprise, </a:t>
            </a:r>
            <a:r>
              <a:rPr lang="en-US" sz="4800" b="1" dirty="0" err="1">
                <a:solidFill>
                  <a:schemeClr val="bg1"/>
                </a:solidFill>
              </a:rPr>
              <a:t>LogRhythm</a:t>
            </a:r>
            <a:r>
              <a:rPr lang="en-US" sz="4800" b="1" dirty="0">
                <a:solidFill>
                  <a:schemeClr val="bg1"/>
                </a:solidFill>
              </a:rPr>
              <a:t>, </a:t>
            </a:r>
            <a:endParaRPr lang="en-US" sz="4800" b="1" dirty="0" smtClean="0">
              <a:solidFill>
                <a:schemeClr val="bg1"/>
              </a:solidFill>
            </a:endParaRPr>
          </a:p>
          <a:p>
            <a:r>
              <a:rPr lang="en-US" sz="4800" b="1" dirty="0" err="1" smtClean="0">
                <a:solidFill>
                  <a:schemeClr val="bg1"/>
                </a:solidFill>
              </a:rPr>
              <a:t>Qualys</a:t>
            </a:r>
            <a:r>
              <a:rPr lang="en-US" sz="4800" b="1" dirty="0">
                <a:solidFill>
                  <a:schemeClr val="bg1"/>
                </a:solidFill>
              </a:rPr>
              <a:t>, </a:t>
            </a:r>
            <a:r>
              <a:rPr lang="en-US" sz="4800" b="1" dirty="0" smtClean="0">
                <a:solidFill>
                  <a:schemeClr val="bg1"/>
                </a:solidFill>
              </a:rPr>
              <a:t>RSA, </a:t>
            </a:r>
            <a:r>
              <a:rPr lang="en-US" sz="4800" b="1" dirty="0">
                <a:solidFill>
                  <a:schemeClr val="bg1"/>
                </a:solidFill>
              </a:rPr>
              <a:t>Tenable Network </a:t>
            </a:r>
            <a:r>
              <a:rPr lang="en-US" sz="4800" b="1" dirty="0" smtClean="0">
                <a:solidFill>
                  <a:schemeClr val="bg1"/>
                </a:solidFill>
              </a:rPr>
              <a:t>Security, </a:t>
            </a:r>
            <a:r>
              <a:rPr lang="en-US" sz="4800" b="1" dirty="0" err="1" smtClean="0">
                <a:solidFill>
                  <a:schemeClr val="bg1"/>
                </a:solidFill>
              </a:rPr>
              <a:t>AlienVault</a:t>
            </a:r>
            <a:r>
              <a:rPr lang="en-US" sz="4800" b="1" dirty="0">
                <a:solidFill>
                  <a:schemeClr val="bg1"/>
                </a:solidFill>
              </a:rPr>
              <a:t>, Carbon Black, Cisco, </a:t>
            </a:r>
            <a:endParaRPr lang="en-US" sz="4800" b="1" dirty="0" smtClean="0">
              <a:solidFill>
                <a:schemeClr val="bg1"/>
              </a:solidFill>
            </a:endParaRPr>
          </a:p>
          <a:p>
            <a:r>
              <a:rPr lang="en-US" sz="4800" b="1" dirty="0" smtClean="0">
                <a:solidFill>
                  <a:schemeClr val="bg1"/>
                </a:solidFill>
              </a:rPr>
              <a:t>Citrix </a:t>
            </a:r>
            <a:r>
              <a:rPr lang="en-US" sz="4800" b="1" dirty="0">
                <a:solidFill>
                  <a:schemeClr val="bg1"/>
                </a:solidFill>
              </a:rPr>
              <a:t>Systems, </a:t>
            </a:r>
            <a:r>
              <a:rPr lang="en-US" sz="4800" b="1" dirty="0" err="1">
                <a:solidFill>
                  <a:schemeClr val="bg1"/>
                </a:solidFill>
              </a:rPr>
              <a:t>CrowdStrike</a:t>
            </a:r>
            <a:r>
              <a:rPr lang="en-US" sz="4800" b="1" dirty="0" smtClean="0">
                <a:solidFill>
                  <a:schemeClr val="bg1"/>
                </a:solidFill>
              </a:rPr>
              <a:t>, Cylance</a:t>
            </a:r>
            <a:r>
              <a:rPr lang="en-US" sz="4800" b="1" dirty="0">
                <a:solidFill>
                  <a:schemeClr val="bg1"/>
                </a:solidFill>
              </a:rPr>
              <a:t>, Digital Guardian, Fidelis Cybersecurity, </a:t>
            </a:r>
            <a:endParaRPr lang="en-US" sz="4800" b="1" dirty="0" smtClean="0">
              <a:solidFill>
                <a:schemeClr val="bg1"/>
              </a:solidFill>
            </a:endParaRPr>
          </a:p>
          <a:p>
            <a:r>
              <a:rPr lang="en-US" sz="4800" b="1" dirty="0" smtClean="0">
                <a:solidFill>
                  <a:schemeClr val="bg1"/>
                </a:solidFill>
              </a:rPr>
              <a:t>Fortinet</a:t>
            </a:r>
            <a:r>
              <a:rPr lang="en-US" sz="4800" b="1" dirty="0">
                <a:solidFill>
                  <a:schemeClr val="bg1"/>
                </a:solidFill>
              </a:rPr>
              <a:t>, Lockheed Martin Corporation, Palo Alto Networks, </a:t>
            </a:r>
            <a:r>
              <a:rPr lang="en-US" sz="4800" b="1" dirty="0" smtClean="0">
                <a:solidFill>
                  <a:schemeClr val="bg1"/>
                </a:solidFill>
              </a:rPr>
              <a:t>Symantec</a:t>
            </a:r>
            <a:r>
              <a:rPr lang="en-US" sz="4800" b="1" dirty="0">
                <a:solidFill>
                  <a:schemeClr val="bg1"/>
                </a:solidFill>
              </a:rPr>
              <a:t>, </a:t>
            </a:r>
            <a:endParaRPr lang="en-US" sz="4800" b="1" dirty="0" smtClean="0">
              <a:solidFill>
                <a:schemeClr val="bg1"/>
              </a:solidFill>
            </a:endParaRPr>
          </a:p>
          <a:p>
            <a:r>
              <a:rPr lang="en-US" sz="4800" b="1" dirty="0" smtClean="0">
                <a:solidFill>
                  <a:schemeClr val="bg1"/>
                </a:solidFill>
              </a:rPr>
              <a:t>Webroot, </a:t>
            </a:r>
            <a:r>
              <a:rPr lang="en-US" sz="4800" b="1" dirty="0" err="1" smtClean="0">
                <a:solidFill>
                  <a:schemeClr val="bg1"/>
                </a:solidFill>
              </a:rPr>
              <a:t>CloudPassage</a:t>
            </a:r>
            <a:r>
              <a:rPr lang="en-US" sz="4800" b="1" dirty="0">
                <a:solidFill>
                  <a:schemeClr val="bg1"/>
                </a:solidFill>
              </a:rPr>
              <a:t>, Code42 Software</a:t>
            </a:r>
            <a:r>
              <a:rPr lang="en-US" sz="4800" b="1" dirty="0" smtClean="0">
                <a:solidFill>
                  <a:schemeClr val="bg1"/>
                </a:solidFill>
              </a:rPr>
              <a:t>, Core </a:t>
            </a:r>
            <a:r>
              <a:rPr lang="en-US" sz="4800" b="1" dirty="0">
                <a:solidFill>
                  <a:schemeClr val="bg1"/>
                </a:solidFill>
              </a:rPr>
              <a:t>Security, Dark Matter, </a:t>
            </a:r>
            <a:endParaRPr lang="en-US" sz="4800" b="1" dirty="0" smtClean="0">
              <a:solidFill>
                <a:schemeClr val="bg1"/>
              </a:solidFill>
            </a:endParaRPr>
          </a:p>
          <a:p>
            <a:r>
              <a:rPr lang="en-US" sz="4800" b="1" dirty="0" smtClean="0">
                <a:solidFill>
                  <a:schemeClr val="bg1"/>
                </a:solidFill>
              </a:rPr>
              <a:t>F5 </a:t>
            </a:r>
            <a:r>
              <a:rPr lang="en-US" sz="4800" b="1" dirty="0">
                <a:solidFill>
                  <a:schemeClr val="bg1"/>
                </a:solidFill>
              </a:rPr>
              <a:t>Networks, </a:t>
            </a:r>
            <a:r>
              <a:rPr lang="en-US" sz="4800" b="1" dirty="0" smtClean="0">
                <a:solidFill>
                  <a:schemeClr val="bg1"/>
                </a:solidFill>
              </a:rPr>
              <a:t>IBM,  </a:t>
            </a:r>
            <a:r>
              <a:rPr lang="en-US" sz="4800" b="1" dirty="0" err="1">
                <a:solidFill>
                  <a:schemeClr val="bg1"/>
                </a:solidFill>
              </a:rPr>
              <a:t>iboss</a:t>
            </a:r>
            <a:r>
              <a:rPr lang="en-US" sz="4800" b="1" dirty="0">
                <a:solidFill>
                  <a:schemeClr val="bg1"/>
                </a:solidFill>
              </a:rPr>
              <a:t> Cybersecurity, </a:t>
            </a:r>
            <a:r>
              <a:rPr lang="en-US" sz="4800" b="1" dirty="0" err="1">
                <a:solidFill>
                  <a:schemeClr val="bg1"/>
                </a:solidFill>
              </a:rPr>
              <a:t>Optiv</a:t>
            </a:r>
            <a:r>
              <a:rPr lang="en-US" sz="4800" b="1" dirty="0">
                <a:solidFill>
                  <a:schemeClr val="bg1"/>
                </a:solidFill>
              </a:rPr>
              <a:t> Security, </a:t>
            </a:r>
            <a:r>
              <a:rPr lang="en-US" sz="4800" b="1" dirty="0" err="1">
                <a:solidFill>
                  <a:schemeClr val="bg1"/>
                </a:solidFill>
              </a:rPr>
              <a:t>Proofpoint</a:t>
            </a:r>
            <a:r>
              <a:rPr lang="en-US" sz="4800" b="1" dirty="0">
                <a:solidFill>
                  <a:schemeClr val="bg1"/>
                </a:solidFill>
              </a:rPr>
              <a:t>, Inc</a:t>
            </a:r>
            <a:r>
              <a:rPr lang="en-US" sz="4800" b="1" dirty="0" smtClean="0">
                <a:solidFill>
                  <a:schemeClr val="bg1"/>
                </a:solidFill>
              </a:rPr>
              <a:t>., </a:t>
            </a:r>
          </a:p>
          <a:p>
            <a:r>
              <a:rPr lang="en-US" sz="4800" b="1" dirty="0" smtClean="0">
                <a:solidFill>
                  <a:schemeClr val="bg1"/>
                </a:solidFill>
              </a:rPr>
              <a:t> </a:t>
            </a:r>
            <a:r>
              <a:rPr lang="en-US" sz="4800" b="1" dirty="0">
                <a:solidFill>
                  <a:schemeClr val="bg1"/>
                </a:solidFill>
              </a:rPr>
              <a:t>Raytheon Foreground Security, </a:t>
            </a:r>
            <a:r>
              <a:rPr lang="en-US" sz="4800" b="1" dirty="0" err="1">
                <a:solidFill>
                  <a:schemeClr val="bg1"/>
                </a:solidFill>
              </a:rPr>
              <a:t>SentinelOne</a:t>
            </a:r>
            <a:r>
              <a:rPr lang="en-US" sz="4800" b="1" dirty="0">
                <a:solidFill>
                  <a:schemeClr val="bg1"/>
                </a:solidFill>
              </a:rPr>
              <a:t> and Tripwire.</a:t>
            </a: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931891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3882" y="744339"/>
            <a:ext cx="7883568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i="1" u="sng" dirty="0" smtClean="0">
                <a:solidFill>
                  <a:srgbClr val="FF1B0F"/>
                </a:solidFill>
              </a:rPr>
              <a:t>Zero Day at Black Hat </a:t>
            </a:r>
            <a:endParaRPr kumimoji="0" lang="en-US" sz="6000" b="0" i="1" u="sng" strike="noStrike" cap="none" spc="0" normalizeH="0" baseline="0" dirty="0">
              <a:ln>
                <a:noFill/>
              </a:ln>
              <a:solidFill>
                <a:srgbClr val="FF1B0F"/>
              </a:solidFill>
              <a:effectLst/>
              <a:uFillTx/>
              <a:sym typeface="Helvetica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35" y="2712720"/>
            <a:ext cx="23362130" cy="935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534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3882" y="744339"/>
            <a:ext cx="19303361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6000" i="1" u="sng" dirty="0">
                <a:solidFill>
                  <a:srgbClr val="FF1B0F"/>
                </a:solidFill>
              </a:rPr>
              <a:t>DEFCON Hacking Conference, </a:t>
            </a:r>
            <a:r>
              <a:rPr lang="en-US" sz="6000" i="1" u="sng" dirty="0" smtClean="0">
                <a:solidFill>
                  <a:srgbClr val="FF1B0F"/>
                </a:solidFill>
              </a:rPr>
              <a:t>July </a:t>
            </a:r>
            <a:r>
              <a:rPr lang="en-US" sz="6000" i="1" u="sng" dirty="0">
                <a:solidFill>
                  <a:srgbClr val="FF1B0F"/>
                </a:solidFill>
              </a:rPr>
              <a:t>27 to July 30, 2017 </a:t>
            </a:r>
            <a:endParaRPr kumimoji="0" lang="en-US" sz="6000" b="0" i="1" u="sng" strike="noStrike" cap="none" spc="0" normalizeH="0" baseline="0" dirty="0">
              <a:ln>
                <a:noFill/>
              </a:ln>
              <a:solidFill>
                <a:srgbClr val="FF1B0F"/>
              </a:solidFill>
              <a:effectLst/>
              <a:uFillTx/>
              <a:sym typeface="Helvetic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82" y="3261360"/>
            <a:ext cx="20898236" cy="871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1396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149" name="Shape 149"/>
          <p:cNvSpPr/>
          <p:nvPr/>
        </p:nvSpPr>
        <p:spPr>
          <a:xfrm>
            <a:off x="743882" y="3064091"/>
            <a:ext cx="23274358" cy="8412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821531">
              <a:defRPr sz="8000">
                <a:solidFill>
                  <a:srgbClr val="000000"/>
                </a:solidFill>
              </a:defRPr>
            </a:lvl1pPr>
          </a:lstStyle>
          <a:p>
            <a:pPr marL="1143000" indent="-1143000" algn="l">
              <a:buFont typeface="Arial" charset="0"/>
              <a:buChar char="•"/>
            </a:pPr>
            <a:r>
              <a:rPr lang="en-US" sz="6000" dirty="0" smtClean="0"/>
              <a:t>DEF </a:t>
            </a:r>
            <a:r>
              <a:rPr lang="en-US" sz="6000" dirty="0"/>
              <a:t>CON is the world's </a:t>
            </a:r>
            <a:r>
              <a:rPr lang="en-US" sz="6000" dirty="0" smtClean="0"/>
              <a:t>largest </a:t>
            </a:r>
            <a:r>
              <a:rPr lang="en-US" sz="6000" dirty="0"/>
              <a:t>hacking conference</a:t>
            </a:r>
            <a:r>
              <a:rPr lang="en-US" sz="6000" dirty="0" smtClean="0"/>
              <a:t>.</a:t>
            </a:r>
            <a:br>
              <a:rPr lang="en-US" sz="6000" dirty="0" smtClean="0"/>
            </a:br>
            <a:r>
              <a:rPr lang="en-US" sz="6000" dirty="0" smtClean="0"/>
              <a:t> </a:t>
            </a:r>
          </a:p>
          <a:p>
            <a:pPr marL="1143000" indent="-1143000" algn="l">
              <a:buFont typeface="Arial" charset="0"/>
              <a:buChar char="•"/>
            </a:pPr>
            <a:r>
              <a:rPr lang="en-US" sz="6000" dirty="0" smtClean="0"/>
              <a:t>Hackers, </a:t>
            </a:r>
            <a:r>
              <a:rPr lang="en-US" sz="6000" dirty="0"/>
              <a:t>IT </a:t>
            </a:r>
            <a:r>
              <a:rPr lang="en-US" sz="6000" dirty="0" smtClean="0"/>
              <a:t>professionals and security firms discuss cutting edge research.</a:t>
            </a:r>
          </a:p>
          <a:p>
            <a:pPr marL="1143000" indent="-1143000" algn="l">
              <a:buFont typeface="Arial" charset="0"/>
              <a:buChar char="•"/>
            </a:pPr>
            <a:endParaRPr lang="en-US" sz="6000" dirty="0"/>
          </a:p>
          <a:p>
            <a:pPr marL="1143000" indent="-1143000" algn="l">
              <a:buFont typeface="Arial" charset="0"/>
              <a:buChar char="•"/>
            </a:pPr>
            <a:r>
              <a:rPr lang="en-US" sz="6000" dirty="0" smtClean="0"/>
              <a:t>Includes</a:t>
            </a:r>
            <a:r>
              <a:rPr lang="en-US" sz="6000" dirty="0"/>
              <a:t> security security professionals, journalists, lawyers, federal government employees, security researchers, students, and </a:t>
            </a:r>
            <a:r>
              <a:rPr lang="en-US" sz="6000" dirty="0" smtClean="0"/>
              <a:t>active hackers.</a:t>
            </a:r>
            <a:br>
              <a:rPr lang="en-US" sz="6000" dirty="0" smtClean="0"/>
            </a:br>
            <a:endParaRPr lang="en-US" sz="6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43882" y="744339"/>
            <a:ext cx="14297184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i="1" u="sng" dirty="0" smtClean="0">
                <a:solidFill>
                  <a:srgbClr val="FF1B0F"/>
                </a:solidFill>
              </a:rPr>
              <a:t>DEF CON </a:t>
            </a:r>
            <a:r>
              <a:rPr lang="mr-IN" sz="6000" i="1" u="sng" dirty="0" smtClean="0">
                <a:solidFill>
                  <a:srgbClr val="FF1B0F"/>
                </a:solidFill>
              </a:rPr>
              <a:t>–</a:t>
            </a:r>
            <a:r>
              <a:rPr lang="en-US" sz="6000" i="1" u="sng" dirty="0" smtClean="0">
                <a:solidFill>
                  <a:srgbClr val="FF1B0F"/>
                </a:solidFill>
              </a:rPr>
              <a:t> 2016 Attendance of 22,000 </a:t>
            </a:r>
            <a:endParaRPr kumimoji="0" lang="en-US" sz="6000" b="0" i="1" u="sng" strike="noStrike" cap="none" spc="0" normalizeH="0" baseline="0" dirty="0">
              <a:ln>
                <a:noFill/>
              </a:ln>
              <a:solidFill>
                <a:srgbClr val="FF1B0F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79935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149" name="Shape 149"/>
          <p:cNvSpPr/>
          <p:nvPr/>
        </p:nvSpPr>
        <p:spPr>
          <a:xfrm>
            <a:off x="141514" y="4110829"/>
            <a:ext cx="24100972" cy="6258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821531">
              <a:defRPr sz="8000">
                <a:solidFill>
                  <a:srgbClr val="000000"/>
                </a:solidFill>
              </a:defRPr>
            </a:lvl1pPr>
          </a:lstStyle>
          <a:p>
            <a:pPr marL="1143000" indent="-1143000" algn="l">
              <a:buFont typeface="Arial" charset="0"/>
              <a:buChar char="•"/>
            </a:pPr>
            <a:r>
              <a:rPr lang="en-US" dirty="0" smtClean="0"/>
              <a:t>Place applications on secure cloud services.</a:t>
            </a:r>
          </a:p>
          <a:p>
            <a:pPr marL="1143000" indent="-1143000" algn="l">
              <a:buFont typeface="Arial" charset="0"/>
              <a:buChar char="•"/>
            </a:pPr>
            <a:endParaRPr lang="en-US" dirty="0"/>
          </a:p>
          <a:p>
            <a:pPr marL="1143000" indent="-1143000" algn="l">
              <a:buFont typeface="Arial" charset="0"/>
              <a:buChar char="•"/>
            </a:pPr>
            <a:r>
              <a:rPr lang="en-US" dirty="0" smtClean="0"/>
              <a:t>Own and operate secure data centers</a:t>
            </a:r>
          </a:p>
          <a:p>
            <a:pPr algn="l"/>
            <a:endParaRPr lang="en-US" dirty="0" smtClean="0"/>
          </a:p>
          <a:p>
            <a:pPr marL="1143000" indent="-1143000" algn="l">
              <a:buFont typeface="Arial" charset="0"/>
              <a:buChar char="•"/>
            </a:pPr>
            <a:r>
              <a:rPr lang="en-US" dirty="0" smtClean="0"/>
              <a:t>Use only secured infrastructure software.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3882" y="744339"/>
            <a:ext cx="22208003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i="1" u="sng" dirty="0" smtClean="0">
                <a:solidFill>
                  <a:srgbClr val="FF1B0F"/>
                </a:solidFill>
              </a:rPr>
              <a:t>What to Do: </a:t>
            </a:r>
            <a:r>
              <a:rPr lang="en-US" sz="6000" i="1" u="sng" smtClean="0">
                <a:solidFill>
                  <a:srgbClr val="FF1B0F"/>
                </a:solidFill>
              </a:rPr>
              <a:t>Convert to Managed </a:t>
            </a:r>
            <a:r>
              <a:rPr lang="en-US" sz="6000" i="1" u="sng" dirty="0" smtClean="0">
                <a:solidFill>
                  <a:srgbClr val="FF1B0F"/>
                </a:solidFill>
              </a:rPr>
              <a:t>“Cloud” Computing Services </a:t>
            </a:r>
            <a:endParaRPr kumimoji="0" lang="en-US" sz="6000" b="0" i="1" u="sng" strike="noStrike" cap="none" spc="0" normalizeH="0" baseline="0" dirty="0">
              <a:ln>
                <a:noFill/>
              </a:ln>
              <a:solidFill>
                <a:srgbClr val="FF1B0F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503642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149" name="Shape 149"/>
          <p:cNvSpPr/>
          <p:nvPr/>
        </p:nvSpPr>
        <p:spPr>
          <a:xfrm>
            <a:off x="162296" y="4156697"/>
            <a:ext cx="23907008" cy="6258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821531">
              <a:defRPr sz="8000">
                <a:solidFill>
                  <a:srgbClr val="000000"/>
                </a:solidFill>
              </a:defRPr>
            </a:lvl1pPr>
          </a:lstStyle>
          <a:p>
            <a:pPr marL="1143000" indent="-1143000" algn="l">
              <a:buFont typeface="Arial" charset="0"/>
              <a:buChar char="•"/>
            </a:pPr>
            <a:r>
              <a:rPr lang="en-US" dirty="0" smtClean="0"/>
              <a:t>Cyber-warfare is </a:t>
            </a:r>
            <a:r>
              <a:rPr lang="en-US" dirty="0"/>
              <a:t>an </a:t>
            </a:r>
            <a:r>
              <a:rPr lang="en-US" dirty="0" smtClean="0"/>
              <a:t>existential threat.</a:t>
            </a:r>
            <a:endParaRPr lang="en-US" dirty="0"/>
          </a:p>
          <a:p>
            <a:pPr algn="l"/>
            <a:endParaRPr lang="en-US" dirty="0" smtClean="0"/>
          </a:p>
          <a:p>
            <a:pPr marL="1143000" indent="-1143000" algn="l">
              <a:buFont typeface="Arial" charset="0"/>
              <a:buChar char="•"/>
            </a:pPr>
            <a:r>
              <a:rPr lang="en-US" dirty="0" smtClean="0"/>
              <a:t>Current  networks cannot be defended.</a:t>
            </a:r>
          </a:p>
          <a:p>
            <a:pPr marL="1143000" indent="-1143000" algn="l">
              <a:buFont typeface="Arial" charset="0"/>
              <a:buChar char="•"/>
            </a:pPr>
            <a:endParaRPr lang="en-US" dirty="0"/>
          </a:p>
          <a:p>
            <a:pPr marL="1143000" indent="-1143000" algn="l">
              <a:buFont typeface="Arial" charset="0"/>
              <a:buChar char="•"/>
            </a:pPr>
            <a:r>
              <a:rPr lang="en-US" dirty="0" smtClean="0"/>
              <a:t>Increase cyber defense budget to 20% of IT.</a:t>
            </a:r>
          </a:p>
        </p:txBody>
      </p:sp>
      <p:sp>
        <p:nvSpPr>
          <p:cNvPr id="2" name="Rectangle 1"/>
          <p:cNvSpPr/>
          <p:nvPr/>
        </p:nvSpPr>
        <p:spPr>
          <a:xfrm>
            <a:off x="283028" y="687681"/>
            <a:ext cx="2046439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800" i="1" u="sng" dirty="0" smtClean="0">
                <a:solidFill>
                  <a:srgbClr val="FF1B0F"/>
                </a:solidFill>
              </a:rPr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0209" y="1410956"/>
            <a:ext cx="3480120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6000" i="1" u="sng" smtClean="0">
                <a:solidFill>
                  <a:srgbClr val="FF1B0F"/>
                </a:solidFill>
              </a:rPr>
              <a:t>Findings  </a:t>
            </a:r>
            <a:endParaRPr kumimoji="0" lang="en-US" sz="6000" b="0" i="1" u="sng" strike="noStrike" cap="none" spc="0" normalizeH="0" baseline="0" dirty="0">
              <a:ln>
                <a:noFill/>
              </a:ln>
              <a:solidFill>
                <a:srgbClr val="FF1B0F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891182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3882" y="744339"/>
            <a:ext cx="8869416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i="1" u="sng" dirty="0" smtClean="0">
                <a:solidFill>
                  <a:srgbClr val="FF1B0F"/>
                </a:solidFill>
              </a:rPr>
              <a:t>Intelligence Assessments</a:t>
            </a:r>
            <a:endParaRPr kumimoji="0" lang="en-US" sz="6000" b="0" i="1" u="sng" strike="noStrike" cap="none" spc="0" normalizeH="0" baseline="0" dirty="0">
              <a:ln>
                <a:noFill/>
              </a:ln>
              <a:solidFill>
                <a:srgbClr val="FF1B0F"/>
              </a:solidFill>
              <a:effectLst/>
              <a:uFillTx/>
              <a:sym typeface="Helvetica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97" y="2115344"/>
            <a:ext cx="18280426" cy="1089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9016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149" name="Shape 149"/>
          <p:cNvSpPr/>
          <p:nvPr/>
        </p:nvSpPr>
        <p:spPr>
          <a:xfrm>
            <a:off x="162296" y="6618909"/>
            <a:ext cx="23907008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821531">
              <a:defRPr sz="8000">
                <a:solidFill>
                  <a:srgbClr val="000000"/>
                </a:solidFill>
              </a:defRPr>
            </a:lvl1pPr>
          </a:lstStyle>
          <a:p>
            <a:pPr marL="1143000" indent="-1143000">
              <a:buFont typeface="Arial" charset="0"/>
              <a:buChar char="•"/>
            </a:pPr>
            <a:r>
              <a:rPr lang="en-US" dirty="0" err="1" smtClean="0"/>
              <a:t>Strassmann</a:t>
            </a:r>
            <a:r>
              <a:rPr lang="en-US" dirty="0" smtClean="0"/>
              <a:t> IDC papers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283028" y="687681"/>
            <a:ext cx="2046439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800" i="1" u="sng" dirty="0" smtClean="0">
                <a:solidFill>
                  <a:srgbClr val="FF1B0F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01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6" name="Shape 149"/>
          <p:cNvSpPr/>
          <p:nvPr/>
        </p:nvSpPr>
        <p:spPr>
          <a:xfrm>
            <a:off x="611414" y="312617"/>
            <a:ext cx="23008772" cy="13090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821531">
              <a:defRPr sz="8000">
                <a:solidFill>
                  <a:srgbClr val="000000"/>
                </a:solidFill>
              </a:defRPr>
            </a:lvl1pPr>
          </a:lstStyle>
          <a:p>
            <a:pPr marL="457200" indent="-457200" algn="l">
              <a:buFont typeface="Arial" charset="0"/>
              <a:buChar char="•"/>
            </a:pPr>
            <a:r>
              <a:rPr lang="en-US" sz="2600" dirty="0"/>
              <a:t>IT Security: Password Policy and </a:t>
            </a:r>
            <a:r>
              <a:rPr lang="en-US" sz="2600" dirty="0" smtClean="0"/>
              <a:t>Management DC </a:t>
            </a:r>
            <a:r>
              <a:rPr lang="en-US" sz="2600" dirty="0"/>
              <a:t>Study Available ($), March </a:t>
            </a:r>
            <a:r>
              <a:rPr lang="en-US" sz="2600" dirty="0" smtClean="0"/>
              <a:t>2016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600" dirty="0" smtClean="0"/>
              <a:t>Dealing </a:t>
            </a:r>
            <a:r>
              <a:rPr lang="en-US" sz="2600" dirty="0"/>
              <a:t>with </a:t>
            </a:r>
            <a:r>
              <a:rPr lang="en-US" sz="2600" dirty="0" err="1" smtClean="0"/>
              <a:t>Cyberextortion</a:t>
            </a:r>
            <a:r>
              <a:rPr lang="en-US" sz="2600" dirty="0" smtClean="0"/>
              <a:t>   IDC </a:t>
            </a:r>
            <a:r>
              <a:rPr lang="en-US" sz="2600" dirty="0"/>
              <a:t>Study Available ($), May </a:t>
            </a:r>
            <a:r>
              <a:rPr lang="en-US" sz="2600" dirty="0" smtClean="0"/>
              <a:t>2015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600" dirty="0" smtClean="0"/>
              <a:t>Fundamental </a:t>
            </a:r>
            <a:r>
              <a:rPr lang="en-US" sz="2600" dirty="0"/>
              <a:t>Elements of Effective </a:t>
            </a:r>
            <a:r>
              <a:rPr lang="en-US" sz="2600" dirty="0" err="1" smtClean="0"/>
              <a:t>Cyberdefense</a:t>
            </a:r>
            <a:r>
              <a:rPr lang="en-US" sz="2600" dirty="0" smtClean="0"/>
              <a:t>  IDC </a:t>
            </a:r>
            <a:r>
              <a:rPr lang="en-US" sz="2600" dirty="0"/>
              <a:t>Study Available ($), April </a:t>
            </a:r>
            <a:r>
              <a:rPr lang="en-US" sz="2600" dirty="0" smtClean="0"/>
              <a:t>2015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600" dirty="0" smtClean="0"/>
              <a:t>Countering Cyberespionage  IDC </a:t>
            </a:r>
            <a:r>
              <a:rPr lang="en-US" sz="2600" dirty="0"/>
              <a:t>Study Available ($), April </a:t>
            </a:r>
            <a:r>
              <a:rPr lang="en-US" sz="2600" dirty="0" smtClean="0"/>
              <a:t>2015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600" dirty="0" smtClean="0"/>
              <a:t>U.S</a:t>
            </a:r>
            <a:r>
              <a:rPr lang="en-US" sz="2600" dirty="0"/>
              <a:t>. Government Organizations Supporting Defense Against </a:t>
            </a:r>
            <a:r>
              <a:rPr lang="en-US" sz="2600" dirty="0" err="1" smtClean="0"/>
              <a:t>Cyberthreats</a:t>
            </a:r>
            <a:r>
              <a:rPr lang="en-US" sz="2600" dirty="0" smtClean="0"/>
              <a:t>  IDC </a:t>
            </a:r>
            <a:r>
              <a:rPr lang="en-US" sz="2600" dirty="0"/>
              <a:t>Study Available ($), March </a:t>
            </a:r>
            <a:r>
              <a:rPr lang="en-US" sz="2600" dirty="0" smtClean="0"/>
              <a:t>2015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600" dirty="0" smtClean="0"/>
              <a:t>Participation </a:t>
            </a:r>
            <a:r>
              <a:rPr lang="en-US" sz="2600" dirty="0"/>
              <a:t>in </a:t>
            </a:r>
            <a:r>
              <a:rPr lang="en-US" sz="2600" dirty="0" err="1"/>
              <a:t>Cyberthreat</a:t>
            </a:r>
            <a:r>
              <a:rPr lang="en-US" sz="2600" dirty="0"/>
              <a:t> Information Sharing </a:t>
            </a:r>
            <a:r>
              <a:rPr lang="en-US" sz="2600" dirty="0" smtClean="0"/>
              <a:t>Centers  IDC </a:t>
            </a:r>
            <a:r>
              <a:rPr lang="en-US" sz="2600" dirty="0"/>
              <a:t>Study Available ($), March </a:t>
            </a:r>
            <a:r>
              <a:rPr lang="en-US" sz="2600" dirty="0" smtClean="0"/>
              <a:t>2015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600" dirty="0" smtClean="0"/>
              <a:t>Director's </a:t>
            </a:r>
            <a:r>
              <a:rPr lang="en-US" sz="2600" dirty="0"/>
              <a:t>Oversight of </a:t>
            </a:r>
            <a:r>
              <a:rPr lang="en-US" sz="2600" dirty="0" err="1"/>
              <a:t>Cyberthreat</a:t>
            </a:r>
            <a:r>
              <a:rPr lang="en-US" sz="2600" dirty="0"/>
              <a:t> </a:t>
            </a:r>
            <a:r>
              <a:rPr lang="en-US" sz="2600" dirty="0" smtClean="0"/>
              <a:t>Protection  IDC </a:t>
            </a:r>
            <a:r>
              <a:rPr lang="en-US" sz="2600" dirty="0"/>
              <a:t>Study Available ($), February </a:t>
            </a:r>
            <a:r>
              <a:rPr lang="en-US" sz="2600" dirty="0" smtClean="0"/>
              <a:t>2015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600" dirty="0" smtClean="0"/>
              <a:t>The </a:t>
            </a:r>
            <a:r>
              <a:rPr lang="en-US" sz="2600" dirty="0"/>
              <a:t>CIO's Role in Protecting the Enterprise from </a:t>
            </a:r>
            <a:r>
              <a:rPr lang="en-US" sz="2600" dirty="0" smtClean="0"/>
              <a:t>Cyberattacks  IDC </a:t>
            </a:r>
            <a:r>
              <a:rPr lang="en-US" sz="2600" dirty="0"/>
              <a:t>Study Available ($), February </a:t>
            </a:r>
            <a:r>
              <a:rPr lang="en-US" sz="2600" dirty="0" smtClean="0"/>
              <a:t>2015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600" dirty="0" smtClean="0"/>
              <a:t>Leadership </a:t>
            </a:r>
            <a:r>
              <a:rPr lang="en-US" sz="2600" dirty="0"/>
              <a:t>Guide — Looking to Cloud Networks for </a:t>
            </a:r>
            <a:r>
              <a:rPr lang="en-US" sz="2600" dirty="0" smtClean="0"/>
              <a:t>Cybersecurity    IDC </a:t>
            </a:r>
            <a:r>
              <a:rPr lang="en-US" sz="2600" dirty="0"/>
              <a:t>Study Available ($), December </a:t>
            </a:r>
            <a:r>
              <a:rPr lang="en-US" sz="2600" dirty="0" smtClean="0"/>
              <a:t>2014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600" dirty="0" smtClean="0"/>
              <a:t>Leadership </a:t>
            </a:r>
            <a:r>
              <a:rPr lang="en-US" sz="2600" dirty="0"/>
              <a:t>Guide — Partnerships for Sharing About </a:t>
            </a:r>
            <a:r>
              <a:rPr lang="en-US" sz="2600" dirty="0" err="1" smtClean="0"/>
              <a:t>Cyberthreats</a:t>
            </a:r>
            <a:r>
              <a:rPr lang="en-US" sz="2600" dirty="0" smtClean="0"/>
              <a:t>    IDC </a:t>
            </a:r>
            <a:r>
              <a:rPr lang="en-US" sz="2600" dirty="0"/>
              <a:t>Study Available ($), December </a:t>
            </a:r>
            <a:r>
              <a:rPr lang="en-US" sz="2600" dirty="0" smtClean="0"/>
              <a:t>2014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600" dirty="0" smtClean="0"/>
              <a:t>Leadership </a:t>
            </a:r>
            <a:r>
              <a:rPr lang="en-US" sz="2600" dirty="0"/>
              <a:t>Guide — Detecting Hidden </a:t>
            </a:r>
            <a:r>
              <a:rPr lang="en-US" sz="2600" dirty="0" smtClean="0"/>
              <a:t>Malware    IDC </a:t>
            </a:r>
            <a:r>
              <a:rPr lang="en-US" sz="2600" dirty="0"/>
              <a:t>Study Available ($), November </a:t>
            </a:r>
            <a:r>
              <a:rPr lang="en-US" sz="2600" dirty="0" smtClean="0"/>
              <a:t>2014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600" dirty="0" smtClean="0"/>
              <a:t>Role </a:t>
            </a:r>
            <a:r>
              <a:rPr lang="en-US" sz="2600" dirty="0"/>
              <a:t>of the National Vulnerability Database in Choosing </a:t>
            </a:r>
            <a:r>
              <a:rPr lang="en-US" sz="2600" dirty="0" err="1"/>
              <a:t>Cyberprotection</a:t>
            </a:r>
            <a:r>
              <a:rPr lang="en-US" sz="2600" dirty="0"/>
              <a:t> </a:t>
            </a:r>
            <a:r>
              <a:rPr lang="en-US" sz="2600" dirty="0" smtClean="0"/>
              <a:t>Vendors    IDC </a:t>
            </a:r>
            <a:r>
              <a:rPr lang="en-US" sz="2600" dirty="0"/>
              <a:t>Study Available ($), October </a:t>
            </a:r>
            <a:r>
              <a:rPr lang="en-US" sz="2600" dirty="0" smtClean="0"/>
              <a:t>2014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600" dirty="0" smtClean="0"/>
              <a:t>Security </a:t>
            </a:r>
            <a:r>
              <a:rPr lang="en-US" sz="2600" dirty="0"/>
              <a:t>of Public Cloud </a:t>
            </a:r>
            <a:r>
              <a:rPr lang="en-US" sz="2600" dirty="0" smtClean="0"/>
              <a:t>Services    IDC </a:t>
            </a:r>
            <a:r>
              <a:rPr lang="en-US" sz="2600" dirty="0"/>
              <a:t>Study Available ($), September </a:t>
            </a:r>
            <a:r>
              <a:rPr lang="en-US" sz="2600" dirty="0" smtClean="0"/>
              <a:t>2014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600" dirty="0" smtClean="0"/>
              <a:t>The </a:t>
            </a:r>
            <a:r>
              <a:rPr lang="en-US" sz="2600" dirty="0"/>
              <a:t>Affordability of </a:t>
            </a:r>
            <a:r>
              <a:rPr lang="en-US" sz="2600" dirty="0" err="1"/>
              <a:t>Cyberdefense</a:t>
            </a:r>
            <a:r>
              <a:rPr lang="en-US" sz="2600" dirty="0"/>
              <a:t> </a:t>
            </a:r>
            <a:r>
              <a:rPr lang="en-US" sz="2600" dirty="0" smtClean="0"/>
              <a:t>Spending    IDC </a:t>
            </a:r>
            <a:r>
              <a:rPr lang="en-US" sz="2600" dirty="0"/>
              <a:t>Study Available ($), August </a:t>
            </a:r>
            <a:r>
              <a:rPr lang="en-US" sz="2600" dirty="0" smtClean="0"/>
              <a:t>2014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600" dirty="0" smtClean="0"/>
              <a:t>Improving </a:t>
            </a:r>
            <a:r>
              <a:rPr lang="en-US" sz="2600" dirty="0"/>
              <a:t>Cybersecurity Infrastructure A Practical </a:t>
            </a:r>
            <a:r>
              <a:rPr lang="en-US" sz="2600" dirty="0" smtClean="0"/>
              <a:t>Approach    IDC </a:t>
            </a:r>
            <a:r>
              <a:rPr lang="en-US" sz="2600" dirty="0"/>
              <a:t>Study Available ($), June </a:t>
            </a:r>
            <a:r>
              <a:rPr lang="en-US" sz="2600" dirty="0" smtClean="0"/>
              <a:t>2014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600" dirty="0" smtClean="0"/>
              <a:t>The </a:t>
            </a:r>
            <a:r>
              <a:rPr lang="en-US" sz="2600" dirty="0"/>
              <a:t>Scope of </a:t>
            </a:r>
            <a:r>
              <a:rPr lang="en-US" sz="2600" dirty="0" err="1" smtClean="0"/>
              <a:t>Cyberthreats</a:t>
            </a:r>
            <a:r>
              <a:rPr lang="en-US" sz="2600" dirty="0" smtClean="0"/>
              <a:t>    IDC </a:t>
            </a:r>
            <a:r>
              <a:rPr lang="en-US" sz="2600" dirty="0"/>
              <a:t>Study Available ($), May </a:t>
            </a:r>
            <a:r>
              <a:rPr lang="en-US" sz="2600" dirty="0" smtClean="0"/>
              <a:t>2014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600" dirty="0" smtClean="0"/>
              <a:t>Eliminating </a:t>
            </a:r>
            <a:r>
              <a:rPr lang="en-US" sz="2600" dirty="0"/>
              <a:t>Primary Causes of Cyber </a:t>
            </a:r>
            <a:r>
              <a:rPr lang="en-US" sz="2600" dirty="0" smtClean="0"/>
              <a:t>Vulnerability    IDC </a:t>
            </a:r>
            <a:r>
              <a:rPr lang="en-US" sz="2600" dirty="0"/>
              <a:t>Study Available ($), May </a:t>
            </a:r>
            <a:r>
              <a:rPr lang="en-US" sz="2600" dirty="0" smtClean="0"/>
              <a:t>2014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600" dirty="0" smtClean="0"/>
              <a:t>Securing </a:t>
            </a:r>
            <a:r>
              <a:rPr lang="en-US" sz="2600" dirty="0"/>
              <a:t>Mobile Devices for the </a:t>
            </a:r>
            <a:r>
              <a:rPr lang="en-US" sz="2600" dirty="0" smtClean="0"/>
              <a:t>Enterprise    IDC </a:t>
            </a:r>
            <a:r>
              <a:rPr lang="en-US" sz="2600" dirty="0"/>
              <a:t>Study Available ($), March </a:t>
            </a:r>
            <a:r>
              <a:rPr lang="en-US" sz="2600" dirty="0" smtClean="0"/>
              <a:t>2014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600" dirty="0" smtClean="0"/>
              <a:t>Defending </a:t>
            </a:r>
            <a:r>
              <a:rPr lang="en-US" sz="2600" dirty="0"/>
              <a:t>Against Internet </a:t>
            </a:r>
            <a:r>
              <a:rPr lang="en-US" sz="2600" dirty="0" smtClean="0"/>
              <a:t>Incursions    IDC </a:t>
            </a:r>
            <a:r>
              <a:rPr lang="en-US" sz="2600" dirty="0"/>
              <a:t>Study Available ($), March </a:t>
            </a:r>
            <a:r>
              <a:rPr lang="en-US" sz="2600" dirty="0" smtClean="0"/>
              <a:t>2014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600" dirty="0" smtClean="0"/>
              <a:t>IDC </a:t>
            </a:r>
            <a:r>
              <a:rPr lang="en-US" sz="2600" dirty="0"/>
              <a:t>Maturity Model: IT </a:t>
            </a:r>
            <a:r>
              <a:rPr lang="en-US" sz="2600" dirty="0" smtClean="0"/>
              <a:t>Security    IDC </a:t>
            </a:r>
            <a:r>
              <a:rPr lang="en-US" sz="2600" dirty="0"/>
              <a:t>Study Available ($), March 2014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600" dirty="0" smtClean="0"/>
              <a:t>IT </a:t>
            </a:r>
            <a:r>
              <a:rPr lang="en-US" sz="2600" dirty="0"/>
              <a:t>Security: Password Policy and </a:t>
            </a:r>
            <a:r>
              <a:rPr lang="en-US" sz="2600" dirty="0" smtClean="0"/>
              <a:t>Management,     IDC </a:t>
            </a:r>
            <a:r>
              <a:rPr lang="en-US" sz="2600" dirty="0"/>
              <a:t>Study Available ($), November 2013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600" dirty="0"/>
              <a:t>Executive Guide to Cybercriminals and Their Methods of </a:t>
            </a:r>
            <a:r>
              <a:rPr lang="en-US" sz="2600" dirty="0" smtClean="0"/>
              <a:t>Attack.     IDC </a:t>
            </a:r>
            <a:r>
              <a:rPr lang="en-US" sz="2600" dirty="0"/>
              <a:t>Study Available ($), September 2013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600" dirty="0"/>
              <a:t>The Executive Guide to Protecting Platform-as-a-Service </a:t>
            </a:r>
            <a:r>
              <a:rPr lang="en-US" sz="2600" dirty="0" smtClean="0"/>
              <a:t>Computing,     IDC </a:t>
            </a:r>
            <a:r>
              <a:rPr lang="en-US" sz="2600" dirty="0"/>
              <a:t>Study Available ($), September 2013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600" dirty="0"/>
              <a:t>Using Big Data for Enterprise </a:t>
            </a:r>
            <a:r>
              <a:rPr lang="en-US" sz="2600" dirty="0" smtClean="0"/>
              <a:t>Security,     IDC </a:t>
            </a:r>
            <a:r>
              <a:rPr lang="en-US" sz="2600" dirty="0"/>
              <a:t>Study Available ($), August 2013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600" dirty="0"/>
              <a:t>The Executive Guide to Distributed Denial of </a:t>
            </a:r>
            <a:r>
              <a:rPr lang="en-US" sz="2600" dirty="0" smtClean="0"/>
              <a:t>Service,     IDC </a:t>
            </a:r>
            <a:r>
              <a:rPr lang="en-US" sz="2600" dirty="0"/>
              <a:t>Study Available ($), July 2013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600" dirty="0"/>
              <a:t>Executive Guide to </a:t>
            </a:r>
            <a:r>
              <a:rPr lang="en-US" sz="2600" dirty="0" err="1" smtClean="0"/>
              <a:t>Cyberthreats</a:t>
            </a:r>
            <a:r>
              <a:rPr lang="en-US" sz="2600" dirty="0" smtClean="0"/>
              <a:t>.     IDC </a:t>
            </a:r>
            <a:r>
              <a:rPr lang="en-US" sz="2600" dirty="0"/>
              <a:t>Study Available ($), July 2013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600" dirty="0" smtClean="0"/>
              <a:t>IDC </a:t>
            </a:r>
            <a:r>
              <a:rPr lang="en-US" sz="2600" dirty="0"/>
              <a:t>Warned about a Snowden-Like </a:t>
            </a:r>
            <a:r>
              <a:rPr lang="en-US" sz="2600" dirty="0" smtClean="0"/>
              <a:t>Event.     IDC </a:t>
            </a:r>
            <a:r>
              <a:rPr lang="en-US" sz="2600" dirty="0"/>
              <a:t>Insights, June 2013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600" dirty="0"/>
              <a:t>The Executive Role in </a:t>
            </a:r>
            <a:r>
              <a:rPr lang="en-US" sz="2600" dirty="0" smtClean="0"/>
              <a:t>Cyber-Regulations.     IDC </a:t>
            </a:r>
            <a:r>
              <a:rPr lang="en-US" sz="2600" dirty="0"/>
              <a:t>Study Available ($), June 2013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600" dirty="0"/>
              <a:t>Countering Software </a:t>
            </a:r>
            <a:r>
              <a:rPr lang="en-US" sz="2600" dirty="0" smtClean="0"/>
              <a:t>Robots,     IDC </a:t>
            </a:r>
            <a:r>
              <a:rPr lang="en-US" sz="2600" dirty="0"/>
              <a:t>Study Available ($), May 2013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600" dirty="0"/>
              <a:t>Insider Theft of Intellectual </a:t>
            </a:r>
            <a:r>
              <a:rPr lang="en-US" sz="2600" dirty="0" smtClean="0"/>
              <a:t>Property,     IDC </a:t>
            </a:r>
            <a:r>
              <a:rPr lang="en-US" sz="2600" dirty="0"/>
              <a:t>Study Available ($), April 2013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600" dirty="0"/>
              <a:t>Top Management's Responses to </a:t>
            </a:r>
            <a:r>
              <a:rPr lang="en-US" sz="2600" dirty="0" smtClean="0"/>
              <a:t>Cyberattacks,     IDC </a:t>
            </a:r>
            <a:r>
              <a:rPr lang="en-US" sz="2600" dirty="0"/>
              <a:t>Study Available ($), April 2013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600" dirty="0"/>
              <a:t>Insider Threats Through IT </a:t>
            </a:r>
            <a:r>
              <a:rPr lang="en-US" sz="2600" dirty="0" smtClean="0"/>
              <a:t>Sabotage,     IDC </a:t>
            </a:r>
            <a:r>
              <a:rPr lang="en-US" sz="2600" dirty="0"/>
              <a:t>Study Available ($), January 2013</a:t>
            </a:r>
          </a:p>
          <a:p>
            <a:pPr marL="171450" indent="-171450">
              <a:buFont typeface="Arial" charset="0"/>
              <a:buChar char="•"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12144334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319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1695" y="331385"/>
            <a:ext cx="14598548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i="1" u="sng" dirty="0" smtClean="0">
                <a:solidFill>
                  <a:srgbClr val="FF1B0F"/>
                </a:solidFill>
              </a:rPr>
              <a:t>Russian Cyber-Intrusion Agents </a:t>
            </a:r>
            <a:r>
              <a:rPr lang="mr-IN" sz="6000" i="1" u="sng" dirty="0" smtClean="0">
                <a:solidFill>
                  <a:srgbClr val="FF1B0F"/>
                </a:solidFill>
              </a:rPr>
              <a:t>–</a:t>
            </a:r>
            <a:r>
              <a:rPr lang="en-US" sz="6000" i="1" u="sng" dirty="0" smtClean="0">
                <a:solidFill>
                  <a:srgbClr val="FF1B0F"/>
                </a:solidFill>
              </a:rPr>
              <a:t> 12/2016</a:t>
            </a:r>
            <a:endParaRPr kumimoji="0" lang="en-US" sz="6000" b="0" i="1" u="sng" strike="noStrike" cap="none" spc="0" normalizeH="0" baseline="0" dirty="0">
              <a:ln>
                <a:noFill/>
              </a:ln>
              <a:solidFill>
                <a:srgbClr val="FF1B0F"/>
              </a:solidFill>
              <a:effectLst/>
              <a:uFillTx/>
              <a:sym typeface="Helvetic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5011" y="2340907"/>
            <a:ext cx="5953968" cy="10443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pt-BR" sz="4800" dirty="0">
                <a:solidFill>
                  <a:srgbClr val="000000"/>
                </a:solidFill>
                <a:latin typeface="Arial" charset="0"/>
              </a:rPr>
              <a:t>APT29 	</a:t>
            </a:r>
          </a:p>
          <a:p>
            <a:pPr algn="l"/>
            <a:r>
              <a:rPr lang="pt-BR" sz="4800" dirty="0">
                <a:solidFill>
                  <a:srgbClr val="000000"/>
                </a:solidFill>
                <a:latin typeface="Arial" charset="0"/>
              </a:rPr>
              <a:t>Agent.btz 	</a:t>
            </a:r>
          </a:p>
          <a:p>
            <a:pPr algn="l"/>
            <a:r>
              <a:rPr lang="pt-BR" sz="4800" dirty="0">
                <a:solidFill>
                  <a:srgbClr val="000000"/>
                </a:solidFill>
                <a:latin typeface="Arial" charset="0"/>
              </a:rPr>
              <a:t>BlackEnergy V3 	</a:t>
            </a:r>
          </a:p>
          <a:p>
            <a:pPr algn="l"/>
            <a:r>
              <a:rPr lang="pt-BR" sz="4800" dirty="0">
                <a:solidFill>
                  <a:srgbClr val="000000"/>
                </a:solidFill>
                <a:latin typeface="Arial" charset="0"/>
              </a:rPr>
              <a:t>BlackEnergy2 APT 	</a:t>
            </a:r>
          </a:p>
          <a:p>
            <a:pPr algn="l"/>
            <a:r>
              <a:rPr lang="pt-BR" sz="4800" dirty="0">
                <a:solidFill>
                  <a:srgbClr val="000000"/>
                </a:solidFill>
                <a:latin typeface="Arial" charset="0"/>
              </a:rPr>
              <a:t>CakeDuke 	</a:t>
            </a:r>
          </a:p>
          <a:p>
            <a:pPr algn="l"/>
            <a:r>
              <a:rPr lang="pt-BR" sz="4800" dirty="0">
                <a:solidFill>
                  <a:srgbClr val="000000"/>
                </a:solidFill>
                <a:latin typeface="Arial" charset="0"/>
              </a:rPr>
              <a:t>Carberp 	</a:t>
            </a:r>
          </a:p>
          <a:p>
            <a:pPr algn="l"/>
            <a:r>
              <a:rPr lang="pt-BR" sz="4800" dirty="0">
                <a:solidFill>
                  <a:srgbClr val="000000"/>
                </a:solidFill>
                <a:latin typeface="Arial" charset="0"/>
              </a:rPr>
              <a:t>CHOPSTICK 	</a:t>
            </a:r>
          </a:p>
          <a:p>
            <a:pPr algn="l"/>
            <a:r>
              <a:rPr lang="pt-BR" sz="4800" dirty="0">
                <a:solidFill>
                  <a:srgbClr val="000000"/>
                </a:solidFill>
                <a:latin typeface="Arial" charset="0"/>
              </a:rPr>
              <a:t>CloudDuke 	</a:t>
            </a:r>
          </a:p>
          <a:p>
            <a:pPr algn="l"/>
            <a:r>
              <a:rPr lang="pt-BR" sz="4800" dirty="0" smtClean="0">
                <a:solidFill>
                  <a:srgbClr val="000000"/>
                </a:solidFill>
                <a:latin typeface="Arial" charset="0"/>
              </a:rPr>
              <a:t>CORESHEL</a:t>
            </a:r>
          </a:p>
          <a:p>
            <a:pPr algn="l"/>
            <a:r>
              <a:rPr lang="pt-BR" sz="4800" dirty="0">
                <a:solidFill>
                  <a:srgbClr val="000000"/>
                </a:solidFill>
                <a:latin typeface="Arial" charset="0"/>
              </a:rPr>
              <a:t>COZYBEAR 	</a:t>
            </a:r>
          </a:p>
          <a:p>
            <a:pPr algn="l"/>
            <a:r>
              <a:rPr lang="pt-BR" sz="4800" dirty="0">
                <a:solidFill>
                  <a:srgbClr val="000000"/>
                </a:solidFill>
                <a:latin typeface="Arial" charset="0"/>
              </a:rPr>
              <a:t>COZYCAR 	</a:t>
            </a:r>
          </a:p>
          <a:p>
            <a:pPr algn="l"/>
            <a:r>
              <a:rPr lang="pt-BR" sz="4800" dirty="0">
                <a:solidFill>
                  <a:srgbClr val="000000"/>
                </a:solidFill>
                <a:latin typeface="Arial" charset="0"/>
              </a:rPr>
              <a:t>COZYDUKE 	</a:t>
            </a:r>
          </a:p>
          <a:p>
            <a:pPr algn="l"/>
            <a:r>
              <a:rPr lang="pt-BR" sz="4800" dirty="0">
                <a:solidFill>
                  <a:srgbClr val="000000"/>
                </a:solidFill>
                <a:latin typeface="Arial" charset="0"/>
              </a:rPr>
              <a:t>CrouchingYeti </a:t>
            </a:r>
            <a:endParaRPr lang="pt-BR" sz="4800" dirty="0" smtClean="0">
              <a:solidFill>
                <a:srgbClr val="000000"/>
              </a:solidFill>
              <a:latin typeface="Arial" charset="0"/>
            </a:endParaRPr>
          </a:p>
          <a:p>
            <a:pPr algn="l"/>
            <a:endParaRPr lang="pt-BR" sz="4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78821" y="2340906"/>
            <a:ext cx="5103961" cy="10443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pt-BR" sz="4800" dirty="0" smtClean="0">
                <a:solidFill>
                  <a:srgbClr val="000000"/>
                </a:solidFill>
                <a:latin typeface="Arial" charset="0"/>
              </a:rPr>
              <a:t>DIONIS </a:t>
            </a:r>
            <a:r>
              <a:rPr lang="pt-BR" sz="4800" dirty="0">
                <a:solidFill>
                  <a:srgbClr val="000000"/>
                </a:solidFill>
                <a:latin typeface="Arial" charset="0"/>
              </a:rPr>
              <a:t>	</a:t>
            </a:r>
          </a:p>
          <a:p>
            <a:pPr algn="l"/>
            <a:r>
              <a:rPr lang="pt-BR" sz="4800" dirty="0">
                <a:solidFill>
                  <a:srgbClr val="000000"/>
                </a:solidFill>
                <a:latin typeface="Arial" charset="0"/>
              </a:rPr>
              <a:t>Dragonfly 	</a:t>
            </a:r>
          </a:p>
          <a:p>
            <a:pPr algn="l"/>
            <a:r>
              <a:rPr lang="pt-BR" sz="4800" dirty="0">
                <a:solidFill>
                  <a:srgbClr val="000000"/>
                </a:solidFill>
                <a:latin typeface="Arial" charset="0"/>
              </a:rPr>
              <a:t>Energetic Bear 	</a:t>
            </a:r>
          </a:p>
          <a:p>
            <a:pPr algn="l"/>
            <a:r>
              <a:rPr lang="pt-BR" sz="4800" dirty="0">
                <a:solidFill>
                  <a:srgbClr val="000000"/>
                </a:solidFill>
                <a:latin typeface="Arial" charset="0"/>
              </a:rPr>
              <a:t>EVILTOSS 	</a:t>
            </a:r>
          </a:p>
          <a:p>
            <a:pPr algn="l"/>
            <a:r>
              <a:rPr lang="pt-BR" sz="4800" dirty="0">
                <a:solidFill>
                  <a:srgbClr val="000000"/>
                </a:solidFill>
                <a:latin typeface="Arial" charset="0"/>
              </a:rPr>
              <a:t>Fancy Bear 	</a:t>
            </a:r>
          </a:p>
          <a:p>
            <a:pPr algn="l"/>
            <a:r>
              <a:rPr lang="pt-BR" sz="4800" dirty="0">
                <a:solidFill>
                  <a:srgbClr val="000000"/>
                </a:solidFill>
                <a:latin typeface="Arial" charset="0"/>
              </a:rPr>
              <a:t>GeminiDuke 	</a:t>
            </a:r>
          </a:p>
          <a:p>
            <a:pPr algn="l"/>
            <a:r>
              <a:rPr lang="pt-BR" sz="4800" dirty="0">
                <a:solidFill>
                  <a:srgbClr val="000000"/>
                </a:solidFill>
                <a:latin typeface="Arial" charset="0"/>
              </a:rPr>
              <a:t>GREY CLOUD 	</a:t>
            </a:r>
          </a:p>
          <a:p>
            <a:pPr algn="l"/>
            <a:r>
              <a:rPr lang="pt-BR" sz="4800" dirty="0">
                <a:solidFill>
                  <a:srgbClr val="000000"/>
                </a:solidFill>
                <a:latin typeface="Arial" charset="0"/>
              </a:rPr>
              <a:t>HammerDuke 	</a:t>
            </a:r>
          </a:p>
          <a:p>
            <a:pPr algn="l"/>
            <a:r>
              <a:rPr lang="pt-BR" sz="4800" dirty="0">
                <a:solidFill>
                  <a:srgbClr val="000000"/>
                </a:solidFill>
                <a:latin typeface="Arial" charset="0"/>
              </a:rPr>
              <a:t>HAMMERTOSS 	</a:t>
            </a:r>
          </a:p>
          <a:p>
            <a:pPr algn="l"/>
            <a:r>
              <a:rPr lang="pt-BR" sz="4800" dirty="0">
                <a:solidFill>
                  <a:srgbClr val="000000"/>
                </a:solidFill>
                <a:latin typeface="Arial" charset="0"/>
              </a:rPr>
              <a:t>Havex 	</a:t>
            </a:r>
          </a:p>
          <a:p>
            <a:pPr algn="l"/>
            <a:r>
              <a:rPr lang="pt-BR" sz="4800" dirty="0">
                <a:solidFill>
                  <a:srgbClr val="000000"/>
                </a:solidFill>
                <a:latin typeface="Arial" charset="0"/>
              </a:rPr>
              <a:t>MiniDionis </a:t>
            </a:r>
            <a:endParaRPr lang="pt-BR" sz="4800" dirty="0" smtClean="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kumimoji="0" lang="pt-BR" sz="4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charset="0"/>
                <a:sym typeface="Helvetica Light"/>
              </a:rPr>
              <a:t>.</a:t>
            </a:r>
          </a:p>
          <a:p>
            <a:pPr algn="l"/>
            <a:r>
              <a:rPr lang="pt-BR" sz="4800" dirty="0" smtClean="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pPr algn="l"/>
            <a:r>
              <a:rPr lang="pt-BR" sz="4800" dirty="0" smtClean="0">
                <a:solidFill>
                  <a:srgbClr val="000000"/>
                </a:solidFill>
                <a:latin typeface="Arial" charset="0"/>
              </a:rPr>
              <a:t>Etc.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2442295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319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1695" y="331385"/>
            <a:ext cx="22807526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i="1" u="sng" dirty="0" smtClean="0">
                <a:solidFill>
                  <a:srgbClr val="FF1B0F"/>
                </a:solidFill>
              </a:rPr>
              <a:t>Russia is a Relatively Poor Country, With Large Defense Spending</a:t>
            </a:r>
            <a:endParaRPr kumimoji="0" lang="en-US" sz="6000" b="0" i="1" u="sng" strike="noStrike" cap="none" spc="0" normalizeH="0" baseline="0" dirty="0">
              <a:ln>
                <a:noFill/>
              </a:ln>
              <a:solidFill>
                <a:srgbClr val="FF1B0F"/>
              </a:solidFill>
              <a:effectLst/>
              <a:uFillTx/>
              <a:sym typeface="Helvetica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9" y="4533900"/>
            <a:ext cx="24095681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8643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319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1695" y="331385"/>
            <a:ext cx="23488802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i="1" u="sng" dirty="0" smtClean="0">
                <a:solidFill>
                  <a:srgbClr val="FF1B0F"/>
                </a:solidFill>
              </a:rPr>
              <a:t>Russia is a Supplier of Raw Materials, Not an Industrial Competitor </a:t>
            </a:r>
            <a:endParaRPr kumimoji="0" lang="en-US" sz="6000" b="0" i="1" u="sng" strike="noStrike" cap="none" spc="0" normalizeH="0" baseline="0" dirty="0">
              <a:ln>
                <a:noFill/>
              </a:ln>
              <a:solidFill>
                <a:srgbClr val="FF1B0F"/>
              </a:solidFill>
              <a:effectLst/>
              <a:uFillTx/>
              <a:sym typeface="Helvetic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534" y="1357307"/>
            <a:ext cx="22320646" cy="114909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55551" y="13082608"/>
            <a:ext cx="1216999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2016 exports from the Russian Federation - % of total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524465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3882" y="744339"/>
            <a:ext cx="14128868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i="1" u="sng" dirty="0" smtClean="0">
                <a:solidFill>
                  <a:srgbClr val="FF1B0F"/>
                </a:solidFill>
              </a:rPr>
              <a:t>China Also Involved in Cyber Espionage</a:t>
            </a:r>
            <a:endParaRPr kumimoji="0" lang="en-US" sz="6000" b="0" i="1" u="sng" strike="noStrike" cap="none" spc="0" normalizeH="0" baseline="0" dirty="0">
              <a:ln>
                <a:noFill/>
              </a:ln>
              <a:solidFill>
                <a:srgbClr val="FF1B0F"/>
              </a:solidFill>
              <a:effectLst/>
              <a:uFillTx/>
              <a:sym typeface="Helvetic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386" y="1888940"/>
            <a:ext cx="19486180" cy="114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1188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3882" y="744339"/>
            <a:ext cx="13869181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i="1" u="sng" dirty="0" smtClean="0">
                <a:solidFill>
                  <a:srgbClr val="FF1B0F"/>
                </a:solidFill>
              </a:rPr>
              <a:t>Number of Chinese Students in the USA</a:t>
            </a:r>
            <a:endParaRPr kumimoji="0" lang="en-US" sz="6000" b="0" i="1" u="sng" strike="noStrike" cap="none" spc="0" normalizeH="0" baseline="0" dirty="0">
              <a:ln>
                <a:noFill/>
              </a:ln>
              <a:solidFill>
                <a:srgbClr val="FF1B0F"/>
              </a:solidFill>
              <a:effectLst/>
              <a:uFillTx/>
              <a:sym typeface="Helvetica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2209800"/>
            <a:ext cx="20294600" cy="1076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924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3882" y="744339"/>
            <a:ext cx="10233571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i="1" u="sng" dirty="0" smtClean="0">
                <a:solidFill>
                  <a:srgbClr val="FF1B0F"/>
                </a:solidFill>
              </a:rPr>
              <a:t>Estimated Costs of Defenses </a:t>
            </a:r>
            <a:endParaRPr kumimoji="0" lang="en-US" sz="6000" b="0" i="1" u="sng" strike="noStrike" cap="none" spc="0" normalizeH="0" baseline="0" dirty="0">
              <a:ln>
                <a:noFill/>
              </a:ln>
              <a:solidFill>
                <a:srgbClr val="FF1B0F"/>
              </a:solidFill>
              <a:effectLst/>
              <a:uFillTx/>
              <a:sym typeface="Helvetica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00590" y="4144238"/>
            <a:ext cx="19630420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 charset="0"/>
              <a:buChar char="•"/>
            </a:pPr>
            <a:r>
              <a:rPr lang="en-US" sz="7200" dirty="0">
                <a:solidFill>
                  <a:srgbClr val="222222"/>
                </a:solidFill>
              </a:rPr>
              <a:t>Global cost of </a:t>
            </a:r>
            <a:r>
              <a:rPr lang="en-US" sz="7200" dirty="0" smtClean="0">
                <a:solidFill>
                  <a:srgbClr val="222222"/>
                </a:solidFill>
              </a:rPr>
              <a:t>cyber incidents grows </a:t>
            </a:r>
            <a:r>
              <a:rPr lang="en-US" sz="7200" dirty="0">
                <a:solidFill>
                  <a:srgbClr val="222222"/>
                </a:solidFill>
              </a:rPr>
              <a:t>from </a:t>
            </a:r>
            <a:r>
              <a:rPr lang="en-US" sz="7200" dirty="0" smtClean="0">
                <a:solidFill>
                  <a:srgbClr val="222222"/>
                </a:solidFill>
              </a:rPr>
              <a:t/>
            </a:r>
            <a:br>
              <a:rPr lang="en-US" sz="7200" dirty="0" smtClean="0">
                <a:solidFill>
                  <a:srgbClr val="222222"/>
                </a:solidFill>
              </a:rPr>
            </a:br>
            <a:r>
              <a:rPr lang="en-US" sz="7200" dirty="0" smtClean="0">
                <a:solidFill>
                  <a:srgbClr val="222222"/>
                </a:solidFill>
              </a:rPr>
              <a:t>$</a:t>
            </a:r>
            <a:r>
              <a:rPr lang="en-US" sz="7200" dirty="0">
                <a:solidFill>
                  <a:srgbClr val="222222"/>
                </a:solidFill>
              </a:rPr>
              <a:t>3 trillion in 2015 to $6 </a:t>
            </a:r>
            <a:r>
              <a:rPr lang="en-US" sz="7200" dirty="0" smtClean="0">
                <a:solidFill>
                  <a:srgbClr val="222222"/>
                </a:solidFill>
              </a:rPr>
              <a:t>trillion </a:t>
            </a:r>
            <a:r>
              <a:rPr lang="en-US" sz="7200" dirty="0">
                <a:solidFill>
                  <a:srgbClr val="222222"/>
                </a:solidFill>
              </a:rPr>
              <a:t>by 2021</a:t>
            </a:r>
            <a:r>
              <a:rPr lang="en-US" sz="7200" dirty="0" smtClean="0">
                <a:solidFill>
                  <a:srgbClr val="222222"/>
                </a:solidFill>
              </a:rPr>
              <a:t>.</a:t>
            </a:r>
          </a:p>
          <a:p>
            <a:pPr algn="l"/>
            <a:r>
              <a:rPr lang="en-US" sz="7200" dirty="0" smtClean="0">
                <a:solidFill>
                  <a:srgbClr val="222222"/>
                </a:solidFill>
              </a:rPr>
              <a:t> </a:t>
            </a:r>
          </a:p>
          <a:p>
            <a:pPr marL="857250" indent="-857250" algn="l">
              <a:buFont typeface="Arial" charset="0"/>
              <a:buChar char="•"/>
            </a:pPr>
            <a:r>
              <a:rPr lang="en-US" sz="7200" dirty="0" smtClean="0">
                <a:solidFill>
                  <a:srgbClr val="222222"/>
                </a:solidFill>
              </a:rPr>
              <a:t>Global GDP (2016) is $76.6 trillion.</a:t>
            </a:r>
          </a:p>
          <a:p>
            <a:pPr algn="l"/>
            <a:endParaRPr lang="en-US" sz="7200" dirty="0" smtClean="0">
              <a:solidFill>
                <a:srgbClr val="222222"/>
              </a:solidFill>
            </a:endParaRPr>
          </a:p>
          <a:p>
            <a:pPr marL="857250" indent="-857250" algn="l">
              <a:buFont typeface="Arial" charset="0"/>
              <a:buChar char="•"/>
            </a:pPr>
            <a:r>
              <a:rPr lang="en-US" sz="7200" dirty="0" smtClean="0">
                <a:solidFill>
                  <a:srgbClr val="222222"/>
                </a:solidFill>
              </a:rPr>
              <a:t>Cyber/GDP appx. 5%</a:t>
            </a:r>
          </a:p>
          <a:p>
            <a:pPr marL="857250" indent="-857250" algn="l">
              <a:buFont typeface="Arial" charset="0"/>
              <a:buChar char="•"/>
            </a:pPr>
            <a:endParaRPr lang="en-US" sz="7200" dirty="0">
              <a:solidFill>
                <a:srgbClr val="222222"/>
              </a:solidFill>
            </a:endParaRPr>
          </a:p>
          <a:p>
            <a:pPr algn="l"/>
            <a:endParaRPr lang="en-US" sz="7200" dirty="0" smtClean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07934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Custom 2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DAD319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911</Words>
  <Application>Microsoft Macintosh PowerPoint</Application>
  <PresentationFormat>Custom</PresentationFormat>
  <Paragraphs>176</Paragraphs>
  <Slides>31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Helvetica</vt:lpstr>
      <vt:lpstr>Helvetica Light</vt:lpstr>
      <vt:lpstr>Lucida Grande</vt:lpstr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148</cp:revision>
  <dcterms:modified xsi:type="dcterms:W3CDTF">2017-07-18T00:19:30Z</dcterms:modified>
  <cp:category/>
</cp:coreProperties>
</file>