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2" r:id="rId2"/>
    <p:sldId id="409" r:id="rId3"/>
    <p:sldId id="410" r:id="rId4"/>
    <p:sldId id="411" r:id="rId5"/>
    <p:sldId id="412" r:id="rId6"/>
    <p:sldId id="430" r:id="rId7"/>
    <p:sldId id="413" r:id="rId8"/>
    <p:sldId id="414" r:id="rId9"/>
    <p:sldId id="425" r:id="rId10"/>
    <p:sldId id="415" r:id="rId11"/>
    <p:sldId id="399" r:id="rId12"/>
    <p:sldId id="362" r:id="rId13"/>
    <p:sldId id="354" r:id="rId14"/>
    <p:sldId id="396" r:id="rId15"/>
    <p:sldId id="407" r:id="rId16"/>
    <p:sldId id="429" r:id="rId17"/>
    <p:sldId id="428" r:id="rId18"/>
    <p:sldId id="401" r:id="rId19"/>
    <p:sldId id="416" r:id="rId20"/>
    <p:sldId id="420" r:id="rId21"/>
    <p:sldId id="417" r:id="rId22"/>
    <p:sldId id="418" r:id="rId23"/>
    <p:sldId id="419" r:id="rId24"/>
    <p:sldId id="421" r:id="rId25"/>
    <p:sldId id="422" r:id="rId26"/>
    <p:sldId id="423" r:id="rId27"/>
    <p:sldId id="406" r:id="rId28"/>
    <p:sldId id="404" r:id="rId29"/>
    <p:sldId id="405" r:id="rId30"/>
    <p:sldId id="400" r:id="rId31"/>
    <p:sldId id="408" r:id="rId32"/>
    <p:sldId id="426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81BEB80-BE33-CF4C-B371-63889AB32970}">
          <p14:sldIdLst>
            <p14:sldId id="262"/>
            <p14:sldId id="409"/>
            <p14:sldId id="410"/>
            <p14:sldId id="411"/>
            <p14:sldId id="412"/>
            <p14:sldId id="430"/>
            <p14:sldId id="413"/>
            <p14:sldId id="414"/>
            <p14:sldId id="425"/>
            <p14:sldId id="415"/>
            <p14:sldId id="399"/>
            <p14:sldId id="362"/>
            <p14:sldId id="354"/>
            <p14:sldId id="396"/>
            <p14:sldId id="407"/>
            <p14:sldId id="429"/>
            <p14:sldId id="428"/>
            <p14:sldId id="401"/>
            <p14:sldId id="416"/>
            <p14:sldId id="420"/>
            <p14:sldId id="417"/>
            <p14:sldId id="418"/>
            <p14:sldId id="419"/>
            <p14:sldId id="421"/>
            <p14:sldId id="422"/>
            <p14:sldId id="423"/>
            <p14:sldId id="406"/>
            <p14:sldId id="404"/>
            <p14:sldId id="405"/>
            <p14:sldId id="400"/>
            <p14:sldId id="408"/>
            <p14:sldId id="4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19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133883-A895-EC4C-852A-EC6F47A60EA1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57978A-152F-5742-87EB-3D8257221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1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E6ACF-1C8E-3B45-BDC0-76B19A2584F8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4CCF6-6B13-5E40-8F1A-B12F0A98C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7BC89-DAAF-E642-B486-94ED4627FA7B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BB419-F590-D842-9015-47825984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CD641-885B-5742-AE22-50C9475BEDFD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99339-272D-D54F-888C-89AD63BA5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BBC2D-BD6D-084C-A83E-C54B506746DC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FA613-389E-224B-8B02-E4EC8C96F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CDC94-5540-644C-8466-CD8D5B5157AC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81EA8-4DE1-C248-99E4-F12771FEA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4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F5CD-F5FA-3148-A153-1B2ACF5FCBC0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EBCE9-FD30-6B4E-952F-A0FD4EF5D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BEE9E-3EF2-DC4D-A5DC-03D774709D7D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1A479-C85E-CF4F-AD33-789C5E05C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4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0BC2-EDD3-D54F-8CC4-A33CDEDC33E5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45790-8656-C145-A691-93BB1B0E1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9B2FF-6C03-1B40-8FDC-F373BBA71915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9CBC4-A4FB-314F-BE82-2F1C5EDF1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52B44-1054-0245-BA62-10ABEDD8007A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7029B-445B-AF44-9880-64CADBF4B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11C38-420D-9740-848E-22B494530E15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C33A4-D9BF-0F4E-B1BF-4027DA2A3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65200"/>
            <a:ext cx="8229600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249DF29B-C439-2C4B-8049-8ACB42CF368E}" type="datetime1">
              <a:rPr lang="en-US"/>
              <a:pPr>
                <a:defRPr/>
              </a:pPr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60F0864-5018-B246-A0A9-10DBDB7A6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i="1" u="sng" kern="1200">
          <a:solidFill>
            <a:srgbClr val="AE001C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newcanaan-smc.com" TargetMode="Externa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2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Box 17"/>
          <p:cNvSpPr txBox="1">
            <a:spLocks noChangeArrowheads="1"/>
          </p:cNvSpPr>
          <p:nvPr/>
        </p:nvSpPr>
        <p:spPr bwMode="auto">
          <a:xfrm>
            <a:off x="251336" y="2195513"/>
            <a:ext cx="876354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 smtClean="0">
                <a:solidFill>
                  <a:srgbClr val="000090"/>
                </a:solidFill>
              </a:rPr>
              <a:t>The Death of Money</a:t>
            </a:r>
            <a:endParaRPr lang="en-US" sz="4400" dirty="0">
              <a:solidFill>
                <a:srgbClr val="000090"/>
              </a:solidFill>
            </a:endParaRPr>
          </a:p>
          <a:p>
            <a:pPr algn="ctr" eaLnBrk="1" hangingPunct="1"/>
            <a:r>
              <a:rPr lang="en-US" sz="1400" dirty="0" smtClean="0">
                <a:solidFill>
                  <a:srgbClr val="000090"/>
                </a:solidFill>
              </a:rPr>
              <a:t> 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2050" name="TextBox 18"/>
          <p:cNvSpPr txBox="1">
            <a:spLocks noChangeArrowheads="1"/>
          </p:cNvSpPr>
          <p:nvPr/>
        </p:nvSpPr>
        <p:spPr bwMode="auto">
          <a:xfrm>
            <a:off x="876300" y="4978400"/>
            <a:ext cx="6780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Paul A. Strassmann, </a:t>
            </a:r>
            <a:r>
              <a:rPr lang="en-US" sz="1800" dirty="0" smtClean="0"/>
              <a:t>Investment </a:t>
            </a:r>
            <a:r>
              <a:rPr lang="en-US" sz="1800" dirty="0" smtClean="0"/>
              <a:t>Club</a:t>
            </a:r>
            <a:r>
              <a:rPr lang="en-US" sz="1800" dirty="0" smtClean="0"/>
              <a:t>, January 5, 2015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Box 17"/>
          <p:cNvSpPr txBox="1">
            <a:spLocks noChangeArrowheads="1"/>
          </p:cNvSpPr>
          <p:nvPr/>
        </p:nvSpPr>
        <p:spPr bwMode="auto">
          <a:xfrm>
            <a:off x="251336" y="2195513"/>
            <a:ext cx="876354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 smtClean="0">
                <a:solidFill>
                  <a:srgbClr val="000090"/>
                </a:solidFill>
              </a:rPr>
              <a:t>Analysis of SMC Portfolio</a:t>
            </a:r>
            <a:endParaRPr lang="en-US" sz="4400" dirty="0">
              <a:solidFill>
                <a:srgbClr val="000090"/>
              </a:solidFill>
            </a:endParaRPr>
          </a:p>
          <a:p>
            <a:pPr algn="ctr" eaLnBrk="1" hangingPunct="1"/>
            <a:r>
              <a:rPr lang="en-US" sz="1400" dirty="0" smtClean="0">
                <a:solidFill>
                  <a:srgbClr val="000090"/>
                </a:solidFill>
              </a:rPr>
              <a:t> 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2050" name="TextBox 18"/>
          <p:cNvSpPr txBox="1">
            <a:spLocks noChangeArrowheads="1"/>
          </p:cNvSpPr>
          <p:nvPr/>
        </p:nvSpPr>
        <p:spPr bwMode="auto">
          <a:xfrm>
            <a:off x="876300" y="4978400"/>
            <a:ext cx="6780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Paul A. Strassmann, </a:t>
            </a:r>
            <a:r>
              <a:rPr lang="en-US" sz="1800" dirty="0" smtClean="0"/>
              <a:t>Senior Investment </a:t>
            </a:r>
            <a:r>
              <a:rPr lang="en-US" sz="1800" dirty="0" smtClean="0"/>
              <a:t>Club, January 5,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052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from November 3 Investment Club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165"/>
            <a:ext cx="8601106" cy="2462395"/>
          </a:xfrm>
        </p:spPr>
        <p:txBody>
          <a:bodyPr/>
          <a:lstStyle/>
          <a:p>
            <a:r>
              <a:rPr lang="en-US" sz="3200" dirty="0" smtClean="0"/>
              <a:t>Market is getting ready for a major correction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elective long term investments for retirement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Investment Club to track investment methods</a:t>
            </a:r>
          </a:p>
          <a:p>
            <a:pPr lvl="1"/>
            <a:r>
              <a:rPr lang="en-US" sz="2800" dirty="0" smtClean="0"/>
              <a:t>Portfolio #1: Value Line</a:t>
            </a:r>
          </a:p>
          <a:p>
            <a:pPr lvl="1"/>
            <a:r>
              <a:rPr lang="en-US" sz="2800" dirty="0" smtClean="0"/>
              <a:t>Portfolio #2: No Load Fund</a:t>
            </a:r>
          </a:p>
          <a:p>
            <a:pPr lvl="1"/>
            <a:r>
              <a:rPr lang="en-US" sz="2800" dirty="0" smtClean="0"/>
              <a:t>Portfolio #3: Prudent Speculator</a:t>
            </a:r>
          </a:p>
          <a:p>
            <a:pPr lvl="1"/>
            <a:r>
              <a:rPr lang="en-US" sz="2800" dirty="0" smtClean="0"/>
              <a:t>Portfolio #4: Independent Adviser (Vanguard)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32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VL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9144000" cy="31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8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Line Ranking</a:t>
            </a:r>
            <a:endParaRPr lang="en-US" dirty="0"/>
          </a:p>
        </p:txBody>
      </p:sp>
      <p:pic>
        <p:nvPicPr>
          <p:cNvPr id="3" name="Picture 2" descr="FinderScreenSnapz0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4" y="1327313"/>
            <a:ext cx="8463316" cy="3451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87700"/>
            <a:ext cx="8229600" cy="46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887" y="5799204"/>
            <a:ext cx="616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  <a:p>
            <a:r>
              <a:rPr lang="en-US" sz="1800" dirty="0" smtClean="0"/>
              <a:t>* http://www3.valueline.com/</a:t>
            </a:r>
            <a:r>
              <a:rPr lang="en-US" sz="1800" dirty="0" err="1" smtClean="0"/>
              <a:t>pdf</a:t>
            </a:r>
            <a:r>
              <a:rPr lang="en-US" sz="1800" dirty="0" smtClean="0"/>
              <a:t>/</a:t>
            </a:r>
            <a:r>
              <a:rPr lang="en-US" sz="1800" dirty="0" err="1" smtClean="0"/>
              <a:t>ValueLineFundAdvisor.pdf</a:t>
            </a:r>
            <a:endParaRPr lang="en-US" sz="1800" dirty="0"/>
          </a:p>
          <a:p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9" name="Title 1"/>
          <p:cNvSpPr>
            <a:spLocks noGrp="1"/>
          </p:cNvSpPr>
          <p:nvPr/>
        </p:nvSpPr>
        <p:spPr bwMode="auto">
          <a:xfrm>
            <a:off x="457200" y="3201987"/>
            <a:ext cx="8229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i="1" u="sng" kern="1200">
                <a:solidFill>
                  <a:srgbClr val="AE001C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i="1" u="sng">
                <a:solidFill>
                  <a:srgbClr val="AE001C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i="1" u="sng">
                <a:solidFill>
                  <a:srgbClr val="AE001C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i="1" u="sng">
                <a:solidFill>
                  <a:srgbClr val="AE001C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i="1" u="sng">
                <a:solidFill>
                  <a:srgbClr val="AE001C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5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Reposition Portfolios from Index Funds to </a:t>
            </a:r>
            <a:r>
              <a:rPr lang="en-US" smtClean="0"/>
              <a:t>Targeted Investments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62808" y="2218267"/>
            <a:ext cx="608667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Reposition from Index Funds </a:t>
            </a:r>
          </a:p>
          <a:p>
            <a:r>
              <a:rPr lang="en-US" sz="3600" dirty="0" smtClean="0"/>
              <a:t>to </a:t>
            </a:r>
          </a:p>
          <a:p>
            <a:pPr algn="ctr"/>
            <a:r>
              <a:rPr lang="en-US" sz="3600" dirty="0" smtClean="0"/>
              <a:t>High Value Individual Stocks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877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8400" y="745067"/>
            <a:ext cx="548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://www.newcanaan-</a:t>
            </a:r>
            <a:r>
              <a:rPr lang="en-US" dirty="0" smtClean="0">
                <a:hlinkClick r:id="rId2"/>
              </a:rPr>
              <a:t>smc.com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5-01-03 at 9.50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533"/>
            <a:ext cx="9137461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 Jones Industrial Average – November 2 to December 31</a:t>
            </a:r>
            <a:endParaRPr lang="en-US" dirty="0"/>
          </a:p>
        </p:txBody>
      </p:sp>
      <p:pic>
        <p:nvPicPr>
          <p:cNvPr id="3" name="Picture 2" descr="Screen Shot 2015-01-03 at 10.01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49" y="880534"/>
            <a:ext cx="7071784" cy="5936364"/>
          </a:xfrm>
          <a:prstGeom prst="rect">
            <a:avLst/>
          </a:prstGeom>
          <a:ln>
            <a:solidFill>
              <a:srgbClr val="4F81BD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1811867" y="728663"/>
            <a:ext cx="33866" cy="6088235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53867" y="728663"/>
            <a:ext cx="33866" cy="608823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9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SMC Portfolio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9067" y="1693333"/>
            <a:ext cx="75522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Total Market Value 11/02/2014:  $67,362</a:t>
            </a:r>
          </a:p>
          <a:p>
            <a:endParaRPr lang="fi-FI" dirty="0"/>
          </a:p>
          <a:p>
            <a:r>
              <a:rPr lang="fi-FI" dirty="0" smtClean="0"/>
              <a:t>Total </a:t>
            </a:r>
            <a:r>
              <a:rPr lang="fi-FI" dirty="0"/>
              <a:t>Market </a:t>
            </a:r>
            <a:r>
              <a:rPr lang="fi-FI" dirty="0" smtClean="0"/>
              <a:t>Value  12/31/2014: </a:t>
            </a:r>
            <a:r>
              <a:rPr lang="fi-FI" dirty="0"/>
              <a:t>$</a:t>
            </a:r>
            <a:r>
              <a:rPr lang="fi-FI" dirty="0" smtClean="0"/>
              <a:t>68,311</a:t>
            </a:r>
          </a:p>
          <a:p>
            <a:endParaRPr lang="fi-FI" dirty="0"/>
          </a:p>
          <a:p>
            <a:r>
              <a:rPr lang="fi-FI" dirty="0"/>
              <a:t>Total </a:t>
            </a:r>
            <a:r>
              <a:rPr lang="fi-FI" dirty="0" err="1" smtClean="0"/>
              <a:t>Gain</a:t>
            </a:r>
            <a:r>
              <a:rPr lang="fi-FI" dirty="0" smtClean="0"/>
              <a:t>: </a:t>
            </a:r>
            <a:r>
              <a:rPr lang="fi-FI" dirty="0"/>
              <a:t>$949.00 (1.409%</a:t>
            </a:r>
            <a:r>
              <a:rPr lang="fi-FI" dirty="0" smtClean="0"/>
              <a:t>)</a:t>
            </a:r>
          </a:p>
          <a:p>
            <a:endParaRPr lang="fi-FI" dirty="0"/>
          </a:p>
          <a:p>
            <a:r>
              <a:rPr lang="fi-FI" dirty="0" smtClean="0"/>
              <a:t>$DJI </a:t>
            </a:r>
            <a:r>
              <a:rPr lang="fi-FI" dirty="0" err="1" smtClean="0"/>
              <a:t>Gain</a:t>
            </a:r>
            <a:r>
              <a:rPr lang="fi-FI" dirty="0" smtClean="0"/>
              <a:t>:                (2.63%)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5526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1-06 at 8.40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03200"/>
            <a:ext cx="8927397" cy="6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0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15 at 11.1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379595" cy="66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3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066" y="1223077"/>
            <a:ext cx="7721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The Death of Money </a:t>
            </a:r>
            <a:endParaRPr lang="en-US" sz="3600" b="1" dirty="0" smtClean="0"/>
          </a:p>
          <a:p>
            <a:pPr algn="ctr"/>
            <a:endParaRPr lang="en-US" sz="3600" b="1" dirty="0"/>
          </a:p>
          <a:p>
            <a:pPr algn="ctr"/>
            <a:r>
              <a:rPr lang="en-US" sz="3200" i="1" dirty="0" smtClean="0"/>
              <a:t>The Coming Collapse of the International Monetary System</a:t>
            </a:r>
            <a:r>
              <a:rPr lang="en-US" sz="3200" b="1" dirty="0" smtClean="0"/>
              <a:t>   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en-US" sz="3200" i="1" dirty="0" smtClean="0"/>
              <a:t>by James </a:t>
            </a:r>
            <a:r>
              <a:rPr lang="en-US" sz="3200" i="1" dirty="0" err="1" smtClean="0"/>
              <a:t>Rickards</a:t>
            </a:r>
            <a:endParaRPr lang="en-US" sz="3200" i="1" dirty="0" smtClean="0"/>
          </a:p>
          <a:p>
            <a:pPr algn="ctr"/>
            <a:endParaRPr lang="en-US" sz="3200" i="1" dirty="0"/>
          </a:p>
          <a:p>
            <a:pPr algn="ctr"/>
            <a:endParaRPr lang="en-US" sz="3200" i="1" dirty="0" smtClean="0"/>
          </a:p>
          <a:p>
            <a:pPr algn="ctr"/>
            <a:r>
              <a:rPr lang="en-US" sz="2000" i="1" dirty="0" smtClean="0"/>
              <a:t>SMC Meeting, December 5, 2014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5773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15 at 11.07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4" y="1"/>
            <a:ext cx="6268126" cy="668866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07840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15 at 11.04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974667" cy="65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62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15 at 11.05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6" y="101600"/>
            <a:ext cx="6448467" cy="679791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552055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15 at 11.06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0933"/>
            <a:ext cx="9144001" cy="62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15 at 11.09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47" y="0"/>
            <a:ext cx="6395453" cy="68580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304943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15 at 11.10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82" y="0"/>
            <a:ext cx="6013451" cy="6830925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8930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15 at 11.11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7"/>
            <a:ext cx="91186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77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06 at 9.13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1" y="406401"/>
            <a:ext cx="9146021" cy="56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7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1-06 at 8.46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15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1-06 at 8.48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" y="474133"/>
            <a:ext cx="9096393" cy="58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2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Recommended </a:t>
            </a:r>
            <a:r>
              <a:rPr lang="en-US" sz="2800" dirty="0" err="1" smtClean="0"/>
              <a:t>Rickards</a:t>
            </a:r>
            <a:r>
              <a:rPr lang="en-US" sz="2800" dirty="0" smtClean="0"/>
              <a:t> Portfolio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3600" dirty="0" smtClean="0"/>
              <a:t>Gold coins								 		20%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Undeveloped land							20%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Fine art											10%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Hedge funds, Private Equity 			20%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Singapore &amp; Canadian Cash 			30%</a:t>
            </a:r>
          </a:p>
          <a:p>
            <a:pPr marL="0" indent="0">
              <a:buNone/>
            </a:pPr>
            <a:r>
              <a:rPr 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5875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06 at 8.49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2" y="0"/>
            <a:ext cx="9041138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41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smtClean="0"/>
              <a:t>a Custom </a:t>
            </a:r>
            <a:r>
              <a:rPr lang="en-US" dirty="0" smtClean="0"/>
              <a:t>Personal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2133" y="179493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833308"/>
              </p:ext>
            </p:extLst>
          </p:nvPr>
        </p:nvGraphicFramePr>
        <p:xfrm>
          <a:off x="124883" y="728663"/>
          <a:ext cx="8832850" cy="612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4" imgW="6896100" imgH="4876800" progId="Excel.Sheet.12">
                  <p:embed/>
                </p:oleObj>
              </mc:Choice>
              <mc:Fallback>
                <p:oleObj name="Worksheet" r:id="rId4" imgW="6896100" imgH="4876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883" y="728663"/>
                        <a:ext cx="8832850" cy="612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825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Latest Investment Advice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3200" y="2133600"/>
            <a:ext cx="68749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Prepare for the worst.</a:t>
            </a:r>
          </a:p>
          <a:p>
            <a:endParaRPr lang="en-US" sz="3200" dirty="0"/>
          </a:p>
          <a:p>
            <a:r>
              <a:rPr lang="en-US" sz="3200" dirty="0" smtClean="0"/>
              <a:t>Hope for the best.</a:t>
            </a:r>
          </a:p>
          <a:p>
            <a:endParaRPr lang="en-US" sz="3200" dirty="0"/>
          </a:p>
          <a:p>
            <a:r>
              <a:rPr lang="en-US" sz="3200" dirty="0" smtClean="0"/>
              <a:t>Count on being surprised.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3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Signs of Incipient Collapse of the Dollar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price of gold  &gt;$6,000/</a:t>
            </a:r>
            <a:r>
              <a:rPr lang="en-US" sz="3200" dirty="0" err="1" smtClean="0"/>
              <a:t>oz</a:t>
            </a:r>
            <a:endParaRPr lang="en-US" sz="3200" dirty="0" smtClean="0"/>
          </a:p>
          <a:p>
            <a:r>
              <a:rPr lang="en-US" sz="3200" dirty="0" smtClean="0"/>
              <a:t>Acquisition of gold by China  &gt;8,000 tons</a:t>
            </a:r>
          </a:p>
          <a:p>
            <a:r>
              <a:rPr lang="en-US" sz="3200" dirty="0" smtClean="0"/>
              <a:t>IMF takes over with SDR currency to replace the dollar</a:t>
            </a:r>
          </a:p>
          <a:p>
            <a:r>
              <a:rPr lang="en-US" sz="3200" dirty="0" smtClean="0"/>
              <a:t>Failure of US regulatory controls</a:t>
            </a:r>
          </a:p>
          <a:p>
            <a:r>
              <a:rPr lang="en-US" sz="3200" dirty="0" smtClean="0"/>
              <a:t>Increase in stock market crashes</a:t>
            </a:r>
          </a:p>
          <a:p>
            <a:r>
              <a:rPr lang="en-US" sz="3200" dirty="0" smtClean="0"/>
              <a:t>End of Quantitative Easing</a:t>
            </a:r>
          </a:p>
          <a:p>
            <a:r>
              <a:rPr lang="en-US" sz="3200" dirty="0" smtClean="0"/>
              <a:t>Ultimately Chinese government replaces dollars with Yuan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196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SMC Investment Club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Collapse of dollar premature</a:t>
            </a:r>
          </a:p>
          <a:p>
            <a:r>
              <a:rPr lang="en-US" sz="3200" dirty="0" smtClean="0"/>
              <a:t>US continues to be a $100 trillion economy</a:t>
            </a:r>
          </a:p>
          <a:p>
            <a:r>
              <a:rPr lang="en-US" sz="3200" dirty="0" smtClean="0"/>
              <a:t>Continue investing in high value equity</a:t>
            </a:r>
          </a:p>
          <a:p>
            <a:r>
              <a:rPr lang="en-US" sz="3200" dirty="0" smtClean="0"/>
              <a:t>Keep liquid portfolio – expect higher interest </a:t>
            </a:r>
          </a:p>
          <a:p>
            <a:r>
              <a:rPr lang="en-US" sz="3200" dirty="0" smtClean="0"/>
              <a:t>Expect inflation </a:t>
            </a:r>
          </a:p>
          <a:p>
            <a:r>
              <a:rPr lang="en-US" sz="3200" dirty="0" smtClean="0"/>
              <a:t>Buy small amounts of personal gold </a:t>
            </a:r>
          </a:p>
          <a:p>
            <a:r>
              <a:rPr lang="en-US" sz="3200" dirty="0" smtClean="0"/>
              <a:t>Follow SMC portfolios for diversification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52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 Jones </a:t>
            </a:r>
            <a:r>
              <a:rPr lang="en-US" smtClean="0"/>
              <a:t>Index over 20 Years</a:t>
            </a:r>
            <a:endParaRPr lang="en-US"/>
          </a:p>
        </p:txBody>
      </p:sp>
      <p:pic>
        <p:nvPicPr>
          <p:cNvPr id="3" name="Picture 2" descr="Screen Shot 2015-01-04 at 9.52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467"/>
            <a:ext cx="9191623" cy="57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6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07 at 10.11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66"/>
            <a:ext cx="9118182" cy="66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5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07 at 10.21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" y="167216"/>
            <a:ext cx="9326980" cy="66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7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26 at 12.2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45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</Template>
  <TotalTime>2689</TotalTime>
  <Words>340</Words>
  <Application>Microsoft Macintosh PowerPoint</Application>
  <PresentationFormat>On-screen Show (4:3)</PresentationFormat>
  <Paragraphs>76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Presentation Template</vt:lpstr>
      <vt:lpstr>Worksheet</vt:lpstr>
      <vt:lpstr>PowerPoint Presentation</vt:lpstr>
      <vt:lpstr>PowerPoint Presentation</vt:lpstr>
      <vt:lpstr>Recommended Rickards Portfolio</vt:lpstr>
      <vt:lpstr>Seven Signs of Incipient Collapse of the Dollar</vt:lpstr>
      <vt:lpstr>Current SMC Investment Club Position</vt:lpstr>
      <vt:lpstr>Dow Jones Index over 20 Years</vt:lpstr>
      <vt:lpstr>PowerPoint Presentation</vt:lpstr>
      <vt:lpstr>PowerPoint Presentation</vt:lpstr>
      <vt:lpstr>PowerPoint Presentation</vt:lpstr>
      <vt:lpstr>PowerPoint Presentation</vt:lpstr>
      <vt:lpstr>Summary from November 3 Investment Club Meeting</vt:lpstr>
      <vt:lpstr>PowerPoint Presentation</vt:lpstr>
      <vt:lpstr>Value Line Ranking</vt:lpstr>
      <vt:lpstr>Reposition Portfolios from Index Funds to Targeted Investments</vt:lpstr>
      <vt:lpstr>PowerPoint Presentation</vt:lpstr>
      <vt:lpstr>Dow Jones Industrial Average – November 2 to December 31</vt:lpstr>
      <vt:lpstr>Performance of SMC Portfolio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a Custom Personal Portfolio</vt:lpstr>
      <vt:lpstr>Latest Investment Advice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Consistency: Rules for making slides</dc:title>
  <dc:creator>Steve Strassmann</dc:creator>
  <cp:lastModifiedBy>Paul Strassmann</cp:lastModifiedBy>
  <cp:revision>226</cp:revision>
  <dcterms:created xsi:type="dcterms:W3CDTF">2010-11-07T21:20:53Z</dcterms:created>
  <dcterms:modified xsi:type="dcterms:W3CDTF">2015-01-11T14:21:43Z</dcterms:modified>
</cp:coreProperties>
</file>