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4" r:id="rId5"/>
    <p:sldId id="262" r:id="rId6"/>
    <p:sldId id="263" r:id="rId7"/>
    <p:sldId id="265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79012"/>
  </p:normalViewPr>
  <p:slideViewPr>
    <p:cSldViewPr snapToGrid="0" snapToObjects="1">
      <p:cViewPr varScale="1">
        <p:scale>
          <a:sx n="99" d="100"/>
          <a:sy n="99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strazdina/Downloads/car_rental_capstone_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strazdina/Downloads/car_rental_capstone_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strazdina/Downloads/car_rental_capstone_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aurastrazdina/Downloads/car_rental_capstone_mas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 Net Revenue Comparison by Strategy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strategies!$I$19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FC-904F-8B8F-46A4357665C6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strategies!$J$19:$M$19</c:f>
              <c:numCache>
                <c:formatCode>_("$"* #,##0.00_);_("$"* \(#,##0.00\);_("$"* "-"??_);_(@_)</c:formatCode>
                <c:ptCount val="4"/>
                <c:pt idx="0">
                  <c:v>23888104.440000001</c:v>
                </c:pt>
                <c:pt idx="1">
                  <c:v>39737166.540000007</c:v>
                </c:pt>
                <c:pt idx="2">
                  <c:v>20252622.524999991</c:v>
                </c:pt>
                <c:pt idx="3">
                  <c:v>26874117.495000001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FC-904F-8B8F-46A4357665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9471088"/>
        <c:axId val="403085264"/>
      </c:barChart>
      <c:catAx>
        <c:axId val="99947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85264"/>
        <c:crosses val="autoZero"/>
        <c:auto val="1"/>
        <c:lblAlgn val="ctr"/>
        <c:lblOffset val="100"/>
        <c:noMultiLvlLbl val="0"/>
      </c:catAx>
      <c:valAx>
        <c:axId val="403085264"/>
        <c:scaling>
          <c:orientation val="minMax"/>
        </c:scaling>
        <c:delete val="0"/>
        <c:axPos val="l"/>
        <c:numFmt formatCode="_(&quot;$&quot;* #,##0_);_(&quot;$&quot;* \(#,##0\);_(&quot;$&quot;* &quot;-&quot;_);_(@_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47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</a:t>
            </a:r>
            <a:r>
              <a:rPr lang="en-US" baseline="0"/>
              <a:t> </a:t>
            </a:r>
            <a:r>
              <a:rPr lang="en-US"/>
              <a:t>Gross Profit Margin Comparison by Strategy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strategies!$I$17</c:f>
              <c:strCache>
                <c:ptCount val="1"/>
                <c:pt idx="0">
                  <c:v>Gross Profit Margin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06-B747-838C-028B388C76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strategies!$J$17:$M$17</c:f>
              <c:numCache>
                <c:formatCode>0%</c:formatCode>
                <c:ptCount val="4"/>
                <c:pt idx="0">
                  <c:v>0.42467098648517176</c:v>
                </c:pt>
                <c:pt idx="1">
                  <c:v>0.57859041106190223</c:v>
                </c:pt>
                <c:pt idx="2">
                  <c:v>0.59038092085223848</c:v>
                </c:pt>
                <c:pt idx="3">
                  <c:v>0.45216753438047291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06-B747-838C-028B388C7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9773440"/>
        <c:axId val="1727083232"/>
      </c:barChart>
      <c:catAx>
        <c:axId val="165977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083232"/>
        <c:crosses val="autoZero"/>
        <c:auto val="1"/>
        <c:lblAlgn val="ctr"/>
        <c:lblOffset val="100"/>
        <c:noMultiLvlLbl val="0"/>
      </c:catAx>
      <c:valAx>
        <c:axId val="172708323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773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Revenue per Rental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dashboard!$C$22</c:f>
              <c:strCache>
                <c:ptCount val="1"/>
                <c:pt idx="0">
                  <c:v>2018 Average Revenue per Rental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dashboard!$D$22</c:f>
              <c:numCache>
                <c:formatCode>_("$"* #,##0.00_);_("$"* \(#,##0.00\);_("$"* "-"??_);_(@_)</c:formatCode>
                <c:ptCount val="1"/>
                <c:pt idx="0">
                  <c:v>293.76158341326652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23-FF45-B4D7-BB1BF59CA1A5}"/>
            </c:ext>
          </c:extLst>
        </c:ser>
        <c:ser>
          <c:idx val="1"/>
          <c:order val="1"/>
          <c:tx>
            <c:strRef>
              <c:f>dashboard!$C$16</c:f>
              <c:strCache>
                <c:ptCount val="1"/>
                <c:pt idx="0">
                  <c:v>Average Revenue per Ford Econoline E350 Rental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dashboard!$D$16</c:f>
              <c:numCache>
                <c:formatCode>_("$"* #,##0.00_);_("$"* \(#,##0.00\);_("$"* "-"??_);_(@_)</c:formatCode>
                <c:ptCount val="1"/>
                <c:pt idx="0">
                  <c:v>555.63277777777773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23-FF45-B4D7-BB1BF59CA1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87817952"/>
        <c:axId val="1588436624"/>
      </c:barChart>
      <c:catAx>
        <c:axId val="1587817952"/>
        <c:scaling>
          <c:orientation val="minMax"/>
        </c:scaling>
        <c:delete val="1"/>
        <c:axPos val="b"/>
        <c:majorTickMark val="out"/>
        <c:minorTickMark val="none"/>
        <c:tickLblPos val="nextTo"/>
        <c:crossAx val="1588436624"/>
        <c:crossesAt val="0"/>
        <c:auto val="1"/>
        <c:lblAlgn val="ctr"/>
        <c:lblOffset val="100"/>
        <c:noMultiLvlLbl val="0"/>
      </c:catAx>
      <c:valAx>
        <c:axId val="1588436624"/>
        <c:scaling>
          <c:orientation val="minMax"/>
          <c:min val="0"/>
        </c:scaling>
        <c:delete val="0"/>
        <c:axPos val="l"/>
        <c:numFmt formatCode="_(&quot;$&quot;* #,##0_);_(&quot;$&quot;* \(#,##0\);_(&quot;$&quot;* &quot;-&quot;_);_(@_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81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Revenue per Car Comparison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dashboard!$C$21</c:f>
              <c:strCache>
                <c:ptCount val="1"/>
                <c:pt idx="0">
                  <c:v>2018 Average Revenue Per Car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dashboard!$D$23</c:f>
              <c:numCache>
                <c:formatCode>General</c:formatCode>
                <c:ptCount val="1"/>
              </c:numCache>
            </c:numRef>
          </c:cat>
          <c:val>
            <c:numRef>
              <c:f>dashboard!$D$21</c:f>
              <c:numCache>
                <c:formatCode>_("$"* #,##0.00_);_("$"* \(#,##0.00\);_("$"* "-"??_);_(@_)</c:formatCode>
                <c:ptCount val="1"/>
                <c:pt idx="0">
                  <c:v>5972.0261100000025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C-7244-B032-EEF318B4FF61}"/>
            </c:ext>
          </c:extLst>
        </c:ser>
        <c:ser>
          <c:idx val="1"/>
          <c:order val="1"/>
          <c:tx>
            <c:strRef>
              <c:f>dashboard!$C$15</c:f>
              <c:strCache>
                <c:ptCount val="1"/>
                <c:pt idx="0">
                  <c:v>Average Revenue per Ford Econoline E350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dashboard!$D$23</c:f>
              <c:numCache>
                <c:formatCode>General</c:formatCode>
                <c:ptCount val="1"/>
              </c:numCache>
            </c:numRef>
          </c:cat>
          <c:val>
            <c:numRef>
              <c:f>dashboard!$D$15</c:f>
              <c:numCache>
                <c:formatCode>_("$"* #,##0.00_);_("$"* \(#,##0.00\);_("$"* "-"??_);_(@_)</c:formatCode>
                <c:ptCount val="1"/>
                <c:pt idx="0">
                  <c:v>10001.39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CC-7244-B032-EEF318B4F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590560"/>
        <c:axId val="1222094352"/>
      </c:barChart>
      <c:catAx>
        <c:axId val="122259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094352"/>
        <c:crosses val="autoZero"/>
        <c:auto val="1"/>
        <c:lblAlgn val="ctr"/>
        <c:lblOffset val="100"/>
        <c:noMultiLvlLbl val="0"/>
      </c:catAx>
      <c:valAx>
        <c:axId val="1222094352"/>
        <c:scaling>
          <c:orientation val="minMax"/>
          <c:min val="0"/>
        </c:scaling>
        <c:delete val="0"/>
        <c:axPos val="l"/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59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BC713-984D-6045-81C1-DDDA809824F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2A9F0-972C-6846-947D-32E15CA39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2A9F0-972C-6846-947D-32E15CA39E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2A9F0-972C-6846-947D-32E15CA39E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3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B3B9-6CF9-7D4B-9A17-F1B6DF70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B6656-4592-7848-9748-4F09E787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081B-4380-194B-A397-A4263D75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9610-11E6-6F40-8FBE-80E10CBB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F8AD-5B0A-0545-BAE1-C4E3C700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DD8F-D9C6-C049-AAEE-FAF6C642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06855-7CC2-AA41-9675-7E3952E5E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193A-89A5-D84F-8475-B0DC5FF4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6E00-8CBA-D04A-9CD1-E4C67F6D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1E6C-CF6A-604A-9909-AEF33A37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6F1B5-F7BD-8B46-BADE-6EE9AF509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5AFC8-1F6C-654F-B60C-EB55D5C0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6783-89A8-0644-BF19-2E9E7E51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9632-984F-454D-AF41-86A9DAC2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89ED-ED5B-704A-9E6E-C7D8E7C1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3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94FD-748A-384D-BA6F-981784B8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AA37-D599-3342-BFC2-A760580F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21F2-DD1F-864D-A723-680247E9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A93C-F66B-D84A-954F-9212C4CA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755C-085F-9C41-8159-85B476E6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2B49-0343-5246-8567-29ACFFA1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471D-CBF9-2049-9FD2-D0274F78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7295-79E5-CA4F-821B-62F0FA7D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3FBF-E1A2-364A-A00F-1E9E6B64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2608-94CF-AE48-8345-AA4DB622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D971-E281-024A-A980-D638CD11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3C94-C349-464F-B0CC-796BCAB97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EB446-EB2D-C643-AD85-774EFA369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3D5E-ED4C-4149-AACE-3B7E60BD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1831-E1C6-7F44-A0F9-7ECB3D7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D9C9E-E52E-C14F-AF31-E5AF3A65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D2D8-2136-7B44-B668-678141D9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B10A-0878-544C-AC4C-0EFD7CC9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51E2C-C125-3744-9737-82E0ABBA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85D93-161A-924D-BE42-F8F4E2929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034DD-5A11-8E48-8525-81D9519FD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EAC26-0C7B-B441-AF01-D95788B2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3A421-FFAF-0A42-9DAA-4C5E57D1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17B87-9F51-E04F-99C5-16235FA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CEA0-3177-A74A-9053-0B116236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8D05D-B845-164B-8758-41E8306F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A417C-A545-3243-8BF5-6B431F44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86358-F565-F844-B586-2A2A1A83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7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3AABE-BF01-6647-8DC5-D1FF00D5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30D25-6B79-504F-B403-15E7198B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D1075-95AB-F140-86A9-EE28EC3B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7BC9-0ECF-2449-8528-62C73BA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8B95-425B-9942-8293-B53CA4B9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5DF6B-9CD5-784C-959C-92AF638DA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D9EC-A497-974A-87E9-F056953C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8BA8-B342-654D-B327-8D4A36A7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F5C62-64D9-1F4F-87E5-14AB5CBE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4BAA-33F7-354D-8231-924F4A8F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DA91-F187-894E-9EBD-6F3BDC5CC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676D9-DB10-F74A-B0EB-46E8EEC0B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9DBE5-7AC6-554D-B0BC-3C7F16C1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F2476-1EC0-7F44-9667-8AA3AB00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5D55D-B0ED-9C43-AA34-75846C65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672EE-344C-014A-B3B2-C88DEFAA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07CD-5C37-144F-A8F8-F0D6D2F3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4778-1492-B441-9573-AA2762166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7D63-B450-4D46-9BCE-C331976C611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7448-000B-1544-8C4A-5A09F1A3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8693-6486-9B4D-8FAF-23D9FC9FA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BEE9-D2D3-824E-8966-4E1DF388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82A7-9B03-704B-BE1C-46C278AA4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Business Strategy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7871B-68B3-4F4B-ADFC-3A6BCF3DB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I Project 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8DDB3-6F4B-3D4B-9145-8E14A24F2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9" r="2" b="1311"/>
          <a:stretch/>
        </p:blipFill>
        <p:spPr>
          <a:xfrm>
            <a:off x="0" y="232319"/>
            <a:ext cx="5331022" cy="2255454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00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7818B-B375-D645-8D97-651E9A26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State (2018)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8806AA-CB36-5841-B38F-FBC11D483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84514"/>
              </p:ext>
            </p:extLst>
          </p:nvPr>
        </p:nvGraphicFramePr>
        <p:xfrm>
          <a:off x="838200" y="1875493"/>
          <a:ext cx="4660170" cy="3754058"/>
        </p:xfrm>
        <a:graphic>
          <a:graphicData uri="http://schemas.openxmlformats.org/drawingml/2006/table">
            <a:tbl>
              <a:tblPr firstRow="1" bandRow="1"/>
              <a:tblGrid>
                <a:gridCol w="2709377">
                  <a:extLst>
                    <a:ext uri="{9D8B030D-6E8A-4147-A177-3AD203B41FA5}">
                      <a16:colId xmlns:a16="http://schemas.microsoft.com/office/drawing/2014/main" val="2206689120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3426456624"/>
                    </a:ext>
                  </a:extLst>
                </a:gridCol>
              </a:tblGrid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600013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4,000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38610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95651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28,942,102.56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3305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Cost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7,235.53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390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13,207.55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0807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52,830,207.00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55408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 Margin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0411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4070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23,888,104.44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1498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5,972.03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04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6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3D306-EEEF-FC4F-9780-E802B399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1: 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Growing Book of Business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CF9FF9-3E43-C543-B3ED-A03CBD9AF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50112"/>
              </p:ext>
            </p:extLst>
          </p:nvPr>
        </p:nvGraphicFramePr>
        <p:xfrm>
          <a:off x="838200" y="1875493"/>
          <a:ext cx="6610963" cy="3754058"/>
        </p:xfrm>
        <a:graphic>
          <a:graphicData uri="http://schemas.openxmlformats.org/drawingml/2006/table">
            <a:tbl>
              <a:tblPr firstRow="1" bandRow="1"/>
              <a:tblGrid>
                <a:gridCol w="2709377">
                  <a:extLst>
                    <a:ext uri="{9D8B030D-6E8A-4147-A177-3AD203B41FA5}">
                      <a16:colId xmlns:a16="http://schemas.microsoft.com/office/drawing/2014/main" val="497272435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1765659749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2798389722"/>
                    </a:ext>
                  </a:extLst>
                </a:gridCol>
              </a:tblGrid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4628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4,000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4,000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95423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4811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28,942,102.56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28,942,102.56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0933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Cost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7,235.53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7,235.53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40056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13,207.55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17,169.82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64211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52,830,207.00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68,679,269.10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35770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 Margin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0517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2844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23,888,104.44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39,737,166.54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50668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5,972.03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9,934.29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0951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763C0F-6A54-8B4D-8DCF-A5F813C85A62}"/>
              </a:ext>
            </a:extLst>
          </p:cNvPr>
          <p:cNvCxnSpPr/>
          <p:nvPr/>
        </p:nvCxnSpPr>
        <p:spPr>
          <a:xfrm flipH="1">
            <a:off x="7602434" y="4081110"/>
            <a:ext cx="1202266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E03AED-0330-654F-90F9-1AC6EA49B38D}"/>
              </a:ext>
            </a:extLst>
          </p:cNvPr>
          <p:cNvSpPr txBox="1"/>
          <p:nvPr/>
        </p:nvSpPr>
        <p:spPr>
          <a:xfrm>
            <a:off x="8387255" y="3026979"/>
            <a:ext cx="2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Assuming Annual Growth Rate of 30%</a:t>
            </a:r>
          </a:p>
        </p:txBody>
      </p:sp>
    </p:spTree>
    <p:extLst>
      <p:ext uri="{BB962C8B-B14F-4D97-AF65-F5344CB8AC3E}">
        <p14:creationId xmlns:p14="http://schemas.microsoft.com/office/powerpoint/2010/main" val="258800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3D306-EEEF-FC4F-9780-E802B399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2: 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Cutting Costs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CF9FF9-3E43-C543-B3ED-A03CBD9AF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53275"/>
              </p:ext>
            </p:extLst>
          </p:nvPr>
        </p:nvGraphicFramePr>
        <p:xfrm>
          <a:off x="838200" y="1875493"/>
          <a:ext cx="8561756" cy="3754058"/>
        </p:xfrm>
        <a:graphic>
          <a:graphicData uri="http://schemas.openxmlformats.org/drawingml/2006/table">
            <a:tbl>
              <a:tblPr firstRow="1" bandRow="1"/>
              <a:tblGrid>
                <a:gridCol w="2709377">
                  <a:extLst>
                    <a:ext uri="{9D8B030D-6E8A-4147-A177-3AD203B41FA5}">
                      <a16:colId xmlns:a16="http://schemas.microsoft.com/office/drawing/2014/main" val="497272435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1765659749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2798389722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1095592167"/>
                    </a:ext>
                  </a:extLst>
                </a:gridCol>
              </a:tblGrid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4628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4,000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4,000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2,324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95423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4811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28,942,102.56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28,942,102.56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14,051,708.5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0933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Cost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7,235.53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7,235.53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6,046.35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40056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13,207.55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17,169.82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14,760.9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64211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52,830,207.00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68,679,269.10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34,304,331.00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35770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 Margin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0517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2844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23,888,104.44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39,737,166.54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20,252,622.53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50668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5,972.03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9,934.29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8,714.55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0951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A61855-2758-3C44-9A4B-A7F29C6138A9}"/>
              </a:ext>
            </a:extLst>
          </p:cNvPr>
          <p:cNvCxnSpPr/>
          <p:nvPr/>
        </p:nvCxnSpPr>
        <p:spPr>
          <a:xfrm flipH="1">
            <a:off x="9604655" y="3056352"/>
            <a:ext cx="1202266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57A8DE-E897-8A40-BDBD-E4B1772A3DC9}"/>
              </a:ext>
            </a:extLst>
          </p:cNvPr>
          <p:cNvSpPr txBox="1"/>
          <p:nvPr/>
        </p:nvSpPr>
        <p:spPr>
          <a:xfrm>
            <a:off x="9399956" y="3347412"/>
            <a:ext cx="266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 car models below average gross profit margin (</a:t>
            </a:r>
            <a:r>
              <a:rPr lang="en-US" i="1" dirty="0"/>
              <a:t>1676 cars total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51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F766A-C27F-CA43-8086-80C3E6B0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3: 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 Fleet Expansion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2B5B3D-8CD9-854B-9A4F-FA56194F8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997"/>
              </p:ext>
            </p:extLst>
          </p:nvPr>
        </p:nvGraphicFramePr>
        <p:xfrm>
          <a:off x="838200" y="1875493"/>
          <a:ext cx="10512549" cy="3754058"/>
        </p:xfrm>
        <a:graphic>
          <a:graphicData uri="http://schemas.openxmlformats.org/drawingml/2006/table">
            <a:tbl>
              <a:tblPr firstRow="1" bandRow="1"/>
              <a:tblGrid>
                <a:gridCol w="2709377">
                  <a:extLst>
                    <a:ext uri="{9D8B030D-6E8A-4147-A177-3AD203B41FA5}">
                      <a16:colId xmlns:a16="http://schemas.microsoft.com/office/drawing/2014/main" val="118573395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3217303899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3836574247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4182391329"/>
                    </a:ext>
                  </a:extLst>
                </a:gridCol>
                <a:gridCol w="1950793">
                  <a:extLst>
                    <a:ext uri="{9D8B030D-6E8A-4147-A177-3AD203B41FA5}">
                      <a16:colId xmlns:a16="http://schemas.microsoft.com/office/drawing/2014/main" val="2860469229"/>
                    </a:ext>
                  </a:extLst>
                </a:gridCol>
              </a:tblGrid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2145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4,000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4,000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2,324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4,500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13651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65931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28,942,102.56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28,942,102.56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14,051,708.5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32,559,865.38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1543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Cost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7,235.53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7,235.53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6,046.35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7,235.53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3300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13,207.55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17,169.82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14,760.9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13,207.55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8264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52,830,207.00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68,679,269.10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34,304,331.00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59,433,982.88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72963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 Margin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3625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70644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23,888,104.44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39,737,166.54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20,252,622.53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26,874,117.50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44478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5,972.03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9,934.29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8,714.55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5,972.03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8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7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B587-1603-CD45-8BB4-6E216A1C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Comparison: </a:t>
            </a:r>
            <a:r>
              <a:rPr lang="en-US" b="1" dirty="0"/>
              <a:t>Net Revenue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D5DC3F-4444-684D-955B-0D543F519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627025"/>
              </p:ext>
            </p:extLst>
          </p:nvPr>
        </p:nvGraphicFramePr>
        <p:xfrm>
          <a:off x="1177158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E29B50-19FF-194A-B39B-56574AD57A39}"/>
              </a:ext>
            </a:extLst>
          </p:cNvPr>
          <p:cNvSpPr txBox="1"/>
          <p:nvPr/>
        </p:nvSpPr>
        <p:spPr>
          <a:xfrm>
            <a:off x="1702676" y="5439103"/>
            <a:ext cx="331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Strategy 1 </a:t>
            </a:r>
            <a:r>
              <a:rPr lang="en-US" dirty="0"/>
              <a:t>leading with the highest Net Revenue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5ED986-849A-3F43-8C14-32B5E9EA5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40729"/>
              </p:ext>
            </p:extLst>
          </p:nvPr>
        </p:nvGraphicFramePr>
        <p:xfrm>
          <a:off x="6693630" y="2026323"/>
          <a:ext cx="2709377" cy="3412780"/>
        </p:xfrm>
        <a:graphic>
          <a:graphicData uri="http://schemas.openxmlformats.org/drawingml/2006/table">
            <a:tbl>
              <a:tblPr firstRow="1" bandRow="1"/>
              <a:tblGrid>
                <a:gridCol w="2709377">
                  <a:extLst>
                    <a:ext uri="{9D8B030D-6E8A-4147-A177-3AD203B41FA5}">
                      <a16:colId xmlns:a16="http://schemas.microsoft.com/office/drawing/2014/main" val="2696562755"/>
                    </a:ext>
                  </a:extLst>
                </a:gridCol>
              </a:tblGrid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7767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87329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13657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Cost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30138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41786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923646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 Margin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0473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9154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2371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202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E9EC57-DD0B-D840-A27B-B56CCEEDE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06335"/>
              </p:ext>
            </p:extLst>
          </p:nvPr>
        </p:nvGraphicFramePr>
        <p:xfrm>
          <a:off x="9403007" y="1685045"/>
          <a:ext cx="1950793" cy="3754058"/>
        </p:xfrm>
        <a:graphic>
          <a:graphicData uri="http://schemas.openxmlformats.org/drawingml/2006/table">
            <a:tbl>
              <a:tblPr firstRow="1" bandRow="1"/>
              <a:tblGrid>
                <a:gridCol w="1950793">
                  <a:extLst>
                    <a:ext uri="{9D8B030D-6E8A-4147-A177-3AD203B41FA5}">
                      <a16:colId xmlns:a16="http://schemas.microsoft.com/office/drawing/2014/main" val="2875978253"/>
                    </a:ext>
                  </a:extLst>
                </a:gridCol>
              </a:tblGrid>
              <a:tr h="341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7843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4,000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0936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4280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28,942,102.56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23621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7,235.53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3271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17,169.82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72577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68,679,269.10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34327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55191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791668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39,737,166.54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12741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9,934.29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5890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B1D44-036D-4B49-9214-ECE9AA96A9A5}"/>
              </a:ext>
            </a:extLst>
          </p:cNvPr>
          <p:cNvCxnSpPr>
            <a:cxnSpLocks/>
          </p:cNvCxnSpPr>
          <p:nvPr/>
        </p:nvCxnSpPr>
        <p:spPr>
          <a:xfrm>
            <a:off x="5749158" y="4979745"/>
            <a:ext cx="828031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2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B587-1603-CD45-8BB4-6E216A1C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Comparison: </a:t>
            </a:r>
            <a:r>
              <a:rPr lang="en-US" b="1" dirty="0"/>
              <a:t>Gross Profit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29B50-19FF-194A-B39B-56574AD57A39}"/>
              </a:ext>
            </a:extLst>
          </p:cNvPr>
          <p:cNvSpPr txBox="1"/>
          <p:nvPr/>
        </p:nvSpPr>
        <p:spPr>
          <a:xfrm>
            <a:off x="1702676" y="5439103"/>
            <a:ext cx="331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Strategy 2 </a:t>
            </a:r>
            <a:r>
              <a:rPr lang="en-US" dirty="0"/>
              <a:t>leading </a:t>
            </a:r>
            <a:r>
              <a:rPr lang="en-US" b="1" dirty="0"/>
              <a:t>59% </a:t>
            </a:r>
            <a:r>
              <a:rPr lang="en-US" dirty="0"/>
              <a:t>Gross Profit Margin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5ED986-849A-3F43-8C14-32B5E9EA59F9}"/>
              </a:ext>
            </a:extLst>
          </p:cNvPr>
          <p:cNvGraphicFramePr>
            <a:graphicFrameLocks noGrp="1"/>
          </p:cNvGraphicFramePr>
          <p:nvPr/>
        </p:nvGraphicFramePr>
        <p:xfrm>
          <a:off x="6693630" y="2026323"/>
          <a:ext cx="2709377" cy="3412780"/>
        </p:xfrm>
        <a:graphic>
          <a:graphicData uri="http://schemas.openxmlformats.org/drawingml/2006/table">
            <a:tbl>
              <a:tblPr firstRow="1" bandRow="1"/>
              <a:tblGrid>
                <a:gridCol w="2709377">
                  <a:extLst>
                    <a:ext uri="{9D8B030D-6E8A-4147-A177-3AD203B41FA5}">
                      <a16:colId xmlns:a16="http://schemas.microsoft.com/office/drawing/2014/main" val="2696562755"/>
                    </a:ext>
                  </a:extLst>
                </a:gridCol>
              </a:tblGrid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7767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87329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13657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Cost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30138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Gross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41786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923646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 Margin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04732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33312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9154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123719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 per Car</a:t>
                      </a:r>
                    </a:p>
                  </a:txBody>
                  <a:tcPr marL="133312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2029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B1D44-036D-4B49-9214-ECE9AA96A9A5}"/>
              </a:ext>
            </a:extLst>
          </p:cNvPr>
          <p:cNvCxnSpPr>
            <a:cxnSpLocks/>
          </p:cNvCxnSpPr>
          <p:nvPr/>
        </p:nvCxnSpPr>
        <p:spPr>
          <a:xfrm>
            <a:off x="5749158" y="4979745"/>
            <a:ext cx="828031" cy="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A16C1A0-E29E-4E4E-B655-D97CA7952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934621"/>
              </p:ext>
            </p:extLst>
          </p:nvPr>
        </p:nvGraphicFramePr>
        <p:xfrm>
          <a:off x="1177158" y="19636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BE7D3D-21AE-8640-A80A-4A5476AA5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86362"/>
              </p:ext>
            </p:extLst>
          </p:nvPr>
        </p:nvGraphicFramePr>
        <p:xfrm>
          <a:off x="9403007" y="1685045"/>
          <a:ext cx="1950793" cy="3754058"/>
        </p:xfrm>
        <a:graphic>
          <a:graphicData uri="http://schemas.openxmlformats.org/drawingml/2006/table">
            <a:tbl>
              <a:tblPr firstRow="1" bandRow="1"/>
              <a:tblGrid>
                <a:gridCol w="1950793">
                  <a:extLst>
                    <a:ext uri="{9D8B030D-6E8A-4147-A177-3AD203B41FA5}">
                      <a16:colId xmlns:a16="http://schemas.microsoft.com/office/drawing/2014/main" val="4024037462"/>
                    </a:ext>
                  </a:extLst>
                </a:gridCol>
              </a:tblGrid>
              <a:tr h="341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17334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2,324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18248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186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14,051,708.5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476860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6,046.35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15710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14,760.9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972657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34,304,331.00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623063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26497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51484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20,252,622.53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49855"/>
                  </a:ext>
                </a:extLst>
              </a:tr>
              <a:tr h="341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8,714.55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37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0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97D4-FE2F-AE4C-AEBE-9AF6F6AC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</a:t>
            </a:r>
            <a:r>
              <a:rPr lang="en-US" dirty="0"/>
              <a:t>: Car Model Information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8E8393-3235-0046-8591-F42ACD0E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85812"/>
              </p:ext>
            </p:extLst>
          </p:nvPr>
        </p:nvGraphicFramePr>
        <p:xfrm>
          <a:off x="582706" y="2514600"/>
          <a:ext cx="5943599" cy="1828800"/>
        </p:xfrm>
        <a:graphic>
          <a:graphicData uri="http://schemas.openxmlformats.org/drawingml/2006/table">
            <a:tbl>
              <a:tblPr/>
              <a:tblGrid>
                <a:gridCol w="1452156">
                  <a:extLst>
                    <a:ext uri="{9D8B030D-6E8A-4147-A177-3AD203B41FA5}">
                      <a16:colId xmlns:a16="http://schemas.microsoft.com/office/drawing/2014/main" val="780533154"/>
                    </a:ext>
                  </a:extLst>
                </a:gridCol>
                <a:gridCol w="2879405">
                  <a:extLst>
                    <a:ext uri="{9D8B030D-6E8A-4147-A177-3AD203B41FA5}">
                      <a16:colId xmlns:a16="http://schemas.microsoft.com/office/drawing/2014/main" val="3266771656"/>
                    </a:ext>
                  </a:extLst>
                </a:gridCol>
                <a:gridCol w="1612038">
                  <a:extLst>
                    <a:ext uri="{9D8B030D-6E8A-4147-A177-3AD203B41FA5}">
                      <a16:colId xmlns:a16="http://schemas.microsoft.com/office/drawing/2014/main" val="490190651"/>
                    </a:ext>
                  </a:extLst>
                </a:gridCol>
              </a:tblGrid>
              <a:tr h="17838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Model Information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Model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Econoline E350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22093"/>
                  </a:ext>
                </a:extLst>
              </a:tr>
              <a:tr h="178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Rented Length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21634"/>
                  </a:ext>
                </a:extLst>
              </a:tr>
              <a:tr h="178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times rented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53814"/>
                  </a:ext>
                </a:extLst>
              </a:tr>
              <a:tr h="178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66126"/>
                  </a:ext>
                </a:extLst>
              </a:tr>
              <a:tr h="178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10,001.39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748108"/>
                  </a:ext>
                </a:extLst>
              </a:tr>
              <a:tr h="178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Total Revenue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91062"/>
                  </a:ext>
                </a:extLst>
              </a:tr>
              <a:tr h="321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 per Ford Econoline E350 Model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10,001.39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12138"/>
                  </a:ext>
                </a:extLst>
              </a:tr>
              <a:tr h="321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Revenue per Ford Econoline E350 Rental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555.63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93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EA4D83-37FB-D34F-B7CB-BBEE47367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91694"/>
              </p:ext>
            </p:extLst>
          </p:nvPr>
        </p:nvGraphicFramePr>
        <p:xfrm>
          <a:off x="582706" y="4501364"/>
          <a:ext cx="5943600" cy="1016000"/>
        </p:xfrm>
        <a:graphic>
          <a:graphicData uri="http://schemas.openxmlformats.org/drawingml/2006/table">
            <a:tbl>
              <a:tblPr/>
              <a:tblGrid>
                <a:gridCol w="1426398">
                  <a:extLst>
                    <a:ext uri="{9D8B030D-6E8A-4147-A177-3AD203B41FA5}">
                      <a16:colId xmlns:a16="http://schemas.microsoft.com/office/drawing/2014/main" val="1020824594"/>
                    </a:ext>
                  </a:extLst>
                </a:gridCol>
                <a:gridCol w="2905163">
                  <a:extLst>
                    <a:ext uri="{9D8B030D-6E8A-4147-A177-3AD203B41FA5}">
                      <a16:colId xmlns:a16="http://schemas.microsoft.com/office/drawing/2014/main" val="932472294"/>
                    </a:ext>
                  </a:extLst>
                </a:gridCol>
                <a:gridCol w="1612039">
                  <a:extLst>
                    <a:ext uri="{9D8B030D-6E8A-4147-A177-3AD203B41FA5}">
                      <a16:colId xmlns:a16="http://schemas.microsoft.com/office/drawing/2014/main" val="46008663"/>
                    </a:ext>
                  </a:extLst>
                </a:gridCol>
              </a:tblGrid>
              <a:tr h="2032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Information (2018)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of Cars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6351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Net Revenue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23,888,104.44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67095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of times Rented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81,318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5000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Average Revenue Per Car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5,972.03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9709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Average Revenue per Rental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        293.76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7621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C556623-372E-4945-84C9-C7A393828F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794536"/>
              </p:ext>
            </p:extLst>
          </p:nvPr>
        </p:nvGraphicFramePr>
        <p:xfrm>
          <a:off x="7283407" y="1690688"/>
          <a:ext cx="3380302" cy="2200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65AC83F-BFF6-5541-A9BF-C9294C136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233106"/>
              </p:ext>
            </p:extLst>
          </p:nvPr>
        </p:nvGraphicFramePr>
        <p:xfrm>
          <a:off x="7283407" y="4437149"/>
          <a:ext cx="3380301" cy="216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A3C7BD-9FEE-F145-9C65-7E41D5C6EBF7}"/>
              </a:ext>
            </a:extLst>
          </p:cNvPr>
          <p:cNvSpPr txBox="1"/>
          <p:nvPr/>
        </p:nvSpPr>
        <p:spPr>
          <a:xfrm>
            <a:off x="3554505" y="1690688"/>
            <a:ext cx="331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 Input 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643B76-C9BB-904C-8667-F55F5977FDDC}"/>
              </a:ext>
            </a:extLst>
          </p:cNvPr>
          <p:cNvCxnSpPr>
            <a:cxnSpLocks/>
          </p:cNvCxnSpPr>
          <p:nvPr/>
        </p:nvCxnSpPr>
        <p:spPr>
          <a:xfrm>
            <a:off x="5366575" y="1875354"/>
            <a:ext cx="0" cy="542596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7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BE31-55F2-7342-9CBC-89D86A0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 </a:t>
            </a:r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4EC8-74AF-5240-8DC5-B944C62C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Strategy should be chosen based on business objectives:</a:t>
            </a:r>
          </a:p>
          <a:p>
            <a:r>
              <a:rPr lang="en-US" b="1" dirty="0"/>
              <a:t>Strategy 1 </a:t>
            </a:r>
            <a:r>
              <a:rPr lang="en-US" dirty="0"/>
              <a:t>– if looking to increase </a:t>
            </a:r>
            <a:r>
              <a:rPr lang="en-US" b="1" dirty="0"/>
              <a:t>Net Revenue</a:t>
            </a:r>
          </a:p>
          <a:p>
            <a:r>
              <a:rPr lang="en-US" b="1" dirty="0"/>
              <a:t>Strategy 2 </a:t>
            </a:r>
            <a:r>
              <a:rPr lang="en-US" dirty="0"/>
              <a:t>– if looking to increase </a:t>
            </a:r>
            <a:r>
              <a:rPr lang="en-US" b="1" dirty="0"/>
              <a:t>Gross Profit Margin</a:t>
            </a:r>
          </a:p>
          <a:p>
            <a:r>
              <a:rPr lang="en-US" b="1" dirty="0"/>
              <a:t>Strategy 3 </a:t>
            </a:r>
            <a:r>
              <a:rPr lang="en-US" dirty="0"/>
              <a:t>– if looking to expand </a:t>
            </a:r>
            <a:r>
              <a:rPr lang="en-US" b="1" dirty="0"/>
              <a:t>car fleet size</a:t>
            </a:r>
          </a:p>
        </p:txBody>
      </p:sp>
    </p:spTree>
    <p:extLst>
      <p:ext uri="{BB962C8B-B14F-4D97-AF65-F5344CB8AC3E}">
        <p14:creationId xmlns:p14="http://schemas.microsoft.com/office/powerpoint/2010/main" val="101044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710</Words>
  <Application>Microsoft Macintosh PowerPoint</Application>
  <PresentationFormat>Widescreen</PresentationFormat>
  <Paragraphs>249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Business Strategy Analysis</vt:lpstr>
      <vt:lpstr>Current State (2018)</vt:lpstr>
      <vt:lpstr>Strategy 1: Growing Book of Business</vt:lpstr>
      <vt:lpstr>Strategy 2: Cutting Costs</vt:lpstr>
      <vt:lpstr>Strategy 3: Car Fleet Expansion</vt:lpstr>
      <vt:lpstr>Strategy Comparison: Net Revenue </vt:lpstr>
      <vt:lpstr>Strategy Comparison: Gross Profit Margin</vt:lpstr>
      <vt:lpstr>Dashboard: Car Model Information</vt:lpstr>
      <vt:lpstr>Conclusion: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Strategy Analysis</dc:title>
  <dc:creator>Laura Strazdina</dc:creator>
  <cp:lastModifiedBy>Laura Strazdina</cp:lastModifiedBy>
  <cp:revision>1</cp:revision>
  <dcterms:created xsi:type="dcterms:W3CDTF">2021-10-28T23:48:24Z</dcterms:created>
  <dcterms:modified xsi:type="dcterms:W3CDTF">2021-10-29T22:28:29Z</dcterms:modified>
</cp:coreProperties>
</file>