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408" r:id="rId3"/>
    <p:sldId id="390" r:id="rId4"/>
    <p:sldId id="427" r:id="rId5"/>
    <p:sldId id="392" r:id="rId6"/>
    <p:sldId id="431" r:id="rId7"/>
    <p:sldId id="428" r:id="rId8"/>
    <p:sldId id="393" r:id="rId9"/>
    <p:sldId id="373" r:id="rId10"/>
    <p:sldId id="395" r:id="rId11"/>
    <p:sldId id="396" r:id="rId12"/>
    <p:sldId id="447" r:id="rId13"/>
    <p:sldId id="412" r:id="rId14"/>
    <p:sldId id="417" r:id="rId15"/>
    <p:sldId id="418" r:id="rId16"/>
    <p:sldId id="446" r:id="rId17"/>
    <p:sldId id="449" r:id="rId18"/>
    <p:sldId id="407" r:id="rId19"/>
    <p:sldId id="409" r:id="rId20"/>
    <p:sldId id="404" r:id="rId21"/>
    <p:sldId id="434" r:id="rId22"/>
    <p:sldId id="450" r:id="rId23"/>
    <p:sldId id="3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4B85A-8732-7645-9115-DDF0A5D69379}">
          <p14:sldIdLst>
            <p14:sldId id="256"/>
            <p14:sldId id="408"/>
            <p14:sldId id="390"/>
            <p14:sldId id="427"/>
            <p14:sldId id="392"/>
            <p14:sldId id="431"/>
            <p14:sldId id="428"/>
            <p14:sldId id="393"/>
            <p14:sldId id="373"/>
            <p14:sldId id="395"/>
            <p14:sldId id="396"/>
            <p14:sldId id="447"/>
            <p14:sldId id="412"/>
            <p14:sldId id="417"/>
            <p14:sldId id="418"/>
            <p14:sldId id="446"/>
            <p14:sldId id="449"/>
            <p14:sldId id="407"/>
            <p14:sldId id="409"/>
            <p14:sldId id="404"/>
            <p14:sldId id="434"/>
            <p14:sldId id="45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5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0" autoAdjust="0"/>
    <p:restoredTop sz="67401" autoAdjust="0"/>
  </p:normalViewPr>
  <p:slideViewPr>
    <p:cSldViewPr snapToGrid="0" snapToObjects="1">
      <p:cViewPr>
        <p:scale>
          <a:sx n="130" d="100"/>
          <a:sy n="130" d="100"/>
        </p:scale>
        <p:origin x="3088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87015139079"/>
          <c:y val="0.156855661408054"/>
          <c:w val="0.797079095008371"/>
          <c:h val="0.631664260542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6.1831</c:v>
                </c:pt>
                <c:pt idx="1">
                  <c:v>5.5398</c:v>
                </c:pt>
                <c:pt idx="2" formatCode="General">
                  <c:v>4.6865</c:v>
                </c:pt>
                <c:pt idx="3" formatCode="General">
                  <c:v>4.105899999999997</c:v>
                </c:pt>
                <c:pt idx="4" formatCode="General">
                  <c:v>3.3868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5.2607</c:v>
                </c:pt>
                <c:pt idx="1">
                  <c:v>4.855799999999999</c:v>
                </c:pt>
                <c:pt idx="2">
                  <c:v>3.8094</c:v>
                </c:pt>
                <c:pt idx="3">
                  <c:v>3.1358</c:v>
                </c:pt>
                <c:pt idx="4">
                  <c:v>2.5278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2.0478</c:v>
                </c:pt>
                <c:pt idx="1">
                  <c:v>2.0307</c:v>
                </c:pt>
                <c:pt idx="2">
                  <c:v>1.9863</c:v>
                </c:pt>
                <c:pt idx="3">
                  <c:v>1.9269</c:v>
                </c:pt>
                <c:pt idx="4">
                  <c:v>1.8858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060587152"/>
        <c:axId val="-1060579312"/>
      </c:barChart>
      <c:catAx>
        <c:axId val="-106058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Sampling fraction (%)</a:t>
                </a:r>
              </a:p>
            </c:rich>
          </c:tx>
          <c:layout>
            <c:manualLayout>
              <c:xMode val="edge"/>
              <c:yMode val="edge"/>
              <c:x val="0.404545627448743"/>
              <c:y val="0.90509850400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0579312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106057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Throughput (M)</a:t>
                </a:r>
                <a:r>
                  <a:rPr lang="en-US" sz="1800" b="0" i="0" baseline="0" dirty="0" smtClean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086873041074"/>
              <c:y val="0.240531626487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058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0887823830196"/>
          <c:y val="0.0"/>
          <c:w val="0.792567939000121"/>
          <c:h val="0.250231619869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35178440176"/>
          <c:y val="0.161169367977852"/>
          <c:w val="0.779814528908327"/>
          <c:h val="0.60958180777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3602.9</c:v>
                </c:pt>
                <c:pt idx="1">
                  <c:v>4012.8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2527.8</c:v>
                </c:pt>
                <c:pt idx="1">
                  <c:v>3168.6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1907.8</c:v>
                </c:pt>
                <c:pt idx="1">
                  <c:v>2402.6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5"/>
        <c:axId val="-1067470432"/>
        <c:axId val="-1059056496"/>
      </c:barChart>
      <c:catAx>
        <c:axId val="-106747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 smtClean="0"/>
                  <a:t>Accuracy</a:t>
                </a:r>
                <a:r>
                  <a:rPr lang="en-US" sz="2000" b="1" baseline="0" dirty="0" smtClean="0"/>
                  <a:t> loss (%)</a:t>
                </a:r>
                <a:endParaRPr lang="en-US" sz="2000" b="1" dirty="0" smtClean="0"/>
              </a:p>
            </c:rich>
          </c:tx>
          <c:layout>
            <c:manualLayout>
              <c:xMode val="edge"/>
              <c:yMode val="edge"/>
              <c:x val="0.440171291281567"/>
              <c:y val="0.85220070240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056496"/>
        <c:crosses val="autoZero"/>
        <c:auto val="1"/>
        <c:lblAlgn val="ctr"/>
        <c:lblOffset val="100"/>
        <c:noMultiLvlLbl val="0"/>
      </c:catAx>
      <c:valAx>
        <c:axId val="-1059056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effectLst/>
                  </a:rPr>
                  <a:t>Throughput (M)</a:t>
                </a:r>
                <a:r>
                  <a:rPr lang="en-US" sz="1800" dirty="0" smtClean="0">
                    <a:effectLst/>
                  </a:rPr>
                  <a:t> 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/>
                    </a:solidFill>
                  </a:defRPr>
                </a:pPr>
                <a:r>
                  <a:rPr lang="en-US" sz="180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46009846782922"/>
              <c:y val="0.212969116020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747043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3567574858376"/>
          <c:y val="0.0212828524078049"/>
          <c:w val="0.6924541763094"/>
          <c:h val="0.201674759750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35178440176"/>
          <c:y val="0.161169367977852"/>
          <c:w val="0.779814528908327"/>
          <c:h val="0.60958180777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Traffic Dataset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Spark-based STS</c:v>
                </c:pt>
                <c:pt idx="1">
                  <c:v>Spark-based SRS</c:v>
                </c:pt>
                <c:pt idx="2">
                  <c:v>StreamApprox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165.315</c:v>
                </c:pt>
                <c:pt idx="1">
                  <c:v>136.722</c:v>
                </c:pt>
                <c:pt idx="2">
                  <c:v>98.66800000000001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NYC Taxi Dataset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Spark-based STS</c:v>
                </c:pt>
                <c:pt idx="1">
                  <c:v>Spark-based SRS</c:v>
                </c:pt>
                <c:pt idx="2">
                  <c:v>StreamApprox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56.688</c:v>
                </c:pt>
                <c:pt idx="1">
                  <c:v>39.445</c:v>
                </c:pt>
                <c:pt idx="2">
                  <c:v>26.009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5"/>
        <c:axId val="-1060393360"/>
        <c:axId val="-1060076912"/>
      </c:barChart>
      <c:catAx>
        <c:axId val="-106039336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0076912"/>
        <c:crosses val="autoZero"/>
        <c:auto val="1"/>
        <c:lblAlgn val="ctr"/>
        <c:lblOffset val="100"/>
        <c:noMultiLvlLbl val="0"/>
      </c:catAx>
      <c:valAx>
        <c:axId val="-1060076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effectLst/>
                  </a:rPr>
                  <a:t>Latency</a:t>
                </a:r>
                <a:r>
                  <a:rPr lang="en-US" sz="1800" b="1" baseline="0" dirty="0" smtClean="0">
                    <a:effectLst/>
                  </a:rPr>
                  <a:t> </a:t>
                </a:r>
                <a:r>
                  <a:rPr lang="en-US" sz="1800" b="1" dirty="0" smtClean="0">
                    <a:effectLst/>
                  </a:rPr>
                  <a:t>(Seconds)</a:t>
                </a:r>
                <a:r>
                  <a:rPr lang="en-US" sz="1800" dirty="0" smtClean="0">
                    <a:effectLst/>
                  </a:rPr>
                  <a:t> 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/>
                    </a:solidFill>
                  </a:defRPr>
                </a:pPr>
                <a:r>
                  <a:rPr lang="en-US" sz="1800" dirty="0" smtClean="0">
                    <a:effectLst/>
                  </a:rPr>
                  <a:t>Total</a:t>
                </a:r>
                <a:r>
                  <a:rPr lang="en-US" sz="1800" baseline="0" dirty="0" smtClean="0">
                    <a:effectLst/>
                  </a:rPr>
                  <a:t> processing time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46009846782922"/>
              <c:y val="0.212969116020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039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0849465231005"/>
          <c:y val="0.0212829282435619"/>
          <c:w val="0.394243874975563"/>
          <c:h val="0.201674759750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8C57-7860-BD43-BE03-D2230F870AA6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54C9-B812-7C45-989A-CDFECD4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sng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0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160C-E803-459B-9A1A-921C0B1A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3E5-DFC2-B54C-B5E4-84E3FD9B0581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B0-77EE-454A-952B-274843D0699D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946-4864-F848-837F-2A6F3C58C156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30"/>
            <a:ext cx="7886700" cy="90762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992"/>
            <a:ext cx="7886700" cy="4351338"/>
          </a:xfrm>
        </p:spPr>
        <p:txBody>
          <a:bodyPr/>
          <a:lstStyle>
            <a:lvl1pPr>
              <a:defRPr sz="3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4C3E-7674-6D4E-A4D9-EDCE7EF2681F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B6FE-2C6F-3149-926E-ABC47380A4FD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448A-FF6A-9D4D-B409-2462E8341050}" type="datetime1">
              <a:rPr lang="de-DE" smtClean="0"/>
              <a:t>02.11.17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71B-08CE-BB43-945C-916381118BC5}" type="datetime1">
              <a:rPr lang="de-DE" smtClean="0"/>
              <a:t>02.11.17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82E8-5994-6B4B-AE8F-5CFA7DD2FF20}" type="datetime1">
              <a:rPr lang="de-DE" smtClean="0"/>
              <a:t>02.11.17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B971-6B67-5340-A093-12A8CB78E395}" type="datetime1">
              <a:rPr lang="de-DE" smtClean="0"/>
              <a:t>02.11.17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5A7F-6A6E-C54F-AD32-5671C0B18FE2}" type="datetime1">
              <a:rPr lang="de-DE" smtClean="0"/>
              <a:t>02.11.17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6859-88BB-B541-9E58-1142101B7B19}" type="datetime1">
              <a:rPr lang="de-DE" smtClean="0"/>
              <a:t>02.11.17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660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25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679D-6AD2-E548-A168-5B0B5A775B32}" type="datetime1">
              <a:rPr lang="de-DE" smtClean="0"/>
              <a:t>02.11.17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0" i="0" kern="1200">
          <a:solidFill>
            <a:schemeClr val="accent5">
              <a:lumMod val="50000"/>
            </a:schemeClr>
          </a:solidFill>
          <a:latin typeface="Candara" charset="0"/>
          <a:ea typeface="Candara" charset="0"/>
          <a:cs typeface="Candar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approx.github.io/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tif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reamapprox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22" y="904568"/>
            <a:ext cx="7772400" cy="2700277"/>
          </a:xfrm>
        </p:spPr>
        <p:txBody>
          <a:bodyPr>
            <a:normAutofit fontScale="90000"/>
          </a:bodyPr>
          <a:lstStyle/>
          <a:p>
            <a:r>
              <a:rPr lang="en-US" sz="6700" b="0" dirty="0" err="1" smtClean="0">
                <a:latin typeface="Candara"/>
                <a:cs typeface="Candara"/>
              </a:rPr>
              <a:t>StreamApprox</a:t>
            </a:r>
            <a:r>
              <a:rPr lang="en-US" sz="4000" dirty="0" smtClean="0">
                <a:latin typeface="Candara"/>
                <a:cs typeface="Candara"/>
              </a:rPr>
              <a:t/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4000" dirty="0" smtClean="0">
                <a:latin typeface="Candara"/>
                <a:cs typeface="Candara"/>
              </a:rPr>
              <a:t/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4000" dirty="0" smtClean="0">
                <a:latin typeface="Candara"/>
                <a:cs typeface="Candara"/>
              </a:rPr>
              <a:t>Approximate Stream Analytics in Apache Spark</a:t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streamapprox.github.io</a:t>
            </a:r>
            <a:endParaRPr lang="en-US" sz="2000" b="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6682" y="6369549"/>
            <a:ext cx="126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10/2017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49" y="3986928"/>
            <a:ext cx="8904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Do Le Quoc, </a:t>
            </a:r>
            <a:r>
              <a:rPr lang="en-US" sz="2400" dirty="0" err="1">
                <a:solidFill>
                  <a:schemeClr val="tx2"/>
                </a:solidFill>
                <a:cs typeface="Candara"/>
              </a:rPr>
              <a:t>Pramod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cs typeface="Candara"/>
              </a:rPr>
              <a:t>Bhatotia</a:t>
            </a:r>
            <a:r>
              <a:rPr lang="en-US" sz="2400" dirty="0" smtClean="0">
                <a:solidFill>
                  <a:schemeClr val="tx2"/>
                </a:solidFill>
                <a:latin typeface="Candara"/>
                <a:cs typeface="Candara"/>
              </a:rPr>
              <a:t>, 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  <a:cs typeface="Candara"/>
              </a:rPr>
              <a:t>Ruichuan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Chen,  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Christof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Fetzer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, 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Volker </a:t>
            </a:r>
            <a:r>
              <a:rPr lang="en-US" sz="2400" dirty="0" smtClean="0">
                <a:solidFill>
                  <a:schemeClr val="tx2"/>
                </a:solidFill>
                <a:cs typeface="Candara"/>
              </a:rPr>
              <a:t>Hilt,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 Thorsten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Strufe</a:t>
            </a:r>
            <a:endParaRPr lang="en-US" sz="240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7042" y="5151040"/>
            <a:ext cx="8079560" cy="811191"/>
            <a:chOff x="929971" y="5031512"/>
            <a:chExt cx="8079560" cy="81119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120" y="5042909"/>
              <a:ext cx="2677411" cy="7883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71" y="5164323"/>
              <a:ext cx="1877226" cy="5455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4217" y="5031512"/>
              <a:ext cx="3387436" cy="811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95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</a:t>
            </a:r>
            <a:r>
              <a:rPr lang="en-US" dirty="0" smtClean="0"/>
              <a:t>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52" y="1658654"/>
            <a:ext cx="8405151" cy="1650575"/>
            <a:chOff x="547403" y="1303408"/>
            <a:chExt cx="8405151" cy="1650575"/>
          </a:xfrm>
        </p:grpSpPr>
        <p:sp>
          <p:nvSpPr>
            <p:cNvPr id="6" name="Rectangle 5"/>
            <p:cNvSpPr/>
            <p:nvPr/>
          </p:nvSpPr>
          <p:spPr>
            <a:xfrm>
              <a:off x="547403" y="1303408"/>
              <a:ext cx="502105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/>
                <a:t>Simple </a:t>
              </a:r>
              <a:r>
                <a:rPr lang="en-US" sz="3000" dirty="0" smtClean="0"/>
                <a:t>random sampling (SRS):</a:t>
              </a:r>
              <a:endParaRPr lang="en-US" sz="3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7403" y="1929103"/>
              <a:ext cx="8405151" cy="1024880"/>
              <a:chOff x="547403" y="1929103"/>
              <a:chExt cx="8405151" cy="102488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4740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5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26748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2752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6606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289946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2128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89708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4136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70140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3994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363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740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15827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26748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75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96606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289946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299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93219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47403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15827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4740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15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26748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752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96606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28994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62128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989708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34136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0140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03994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363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68801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011899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294225" y="1929103"/>
                <a:ext cx="2658329" cy="728464"/>
                <a:chOff x="6294225" y="1929103"/>
                <a:chExt cx="2658329" cy="72846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294225" y="1929103"/>
                  <a:ext cx="2658329" cy="728464"/>
                  <a:chOff x="5925801" y="1929103"/>
                  <a:chExt cx="2658329" cy="728464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92580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6294225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664588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700592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734446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92580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6294225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664588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92580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6294225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664588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700592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734446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7668344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7999682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8368106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Rounded Rectangle 46"/>
                <p:cNvSpPr/>
                <p:nvPr/>
              </p:nvSpPr>
              <p:spPr>
                <a:xfrm>
                  <a:off x="8036768" y="221713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ight Arrow 44"/>
              <p:cNvSpPr/>
              <p:nvPr/>
            </p:nvSpPr>
            <p:spPr>
              <a:xfrm>
                <a:off x="5508104" y="2140935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9452" y="3610655"/>
            <a:ext cx="8036727" cy="2151840"/>
            <a:chOff x="547403" y="3581416"/>
            <a:chExt cx="8036727" cy="2151840"/>
          </a:xfrm>
        </p:grpSpPr>
        <p:sp>
          <p:nvSpPr>
            <p:cNvPr id="65" name="Rounded Rectangle 64"/>
            <p:cNvSpPr/>
            <p:nvPr/>
          </p:nvSpPr>
          <p:spPr>
            <a:xfrm>
              <a:off x="629422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662649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01430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37434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71288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29422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62649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1430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29422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662649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1430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37434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71288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36768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368106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036768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374345" y="5142625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294225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4740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15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748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62752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96606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289946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62128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989708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34136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0140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03994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363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4740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915827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26748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6275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96606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289946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299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993219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47403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915827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4740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15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26748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62752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96606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28994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2128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989708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34136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70140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3994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363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68801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011899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7403" y="3581416"/>
              <a:ext cx="40617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Stratified sampling (STS):</a:t>
              </a:r>
              <a:endParaRPr lang="en-US" sz="30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45189" y="5313412"/>
              <a:ext cx="700068" cy="419844"/>
              <a:chOff x="5366680" y="3469204"/>
              <a:chExt cx="700068" cy="419844"/>
            </a:xfrm>
          </p:grpSpPr>
          <p:sp>
            <p:nvSpPr>
              <p:cNvPr id="130" name="Right Arrow 129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66680" y="3469204"/>
                <a:ext cx="7000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482032" y="3898076"/>
              <a:ext cx="626206" cy="436122"/>
              <a:chOff x="5403523" y="3452926"/>
              <a:chExt cx="626206" cy="436122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03523" y="3452926"/>
                <a:ext cx="6262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464854" y="4352966"/>
              <a:ext cx="731872" cy="427418"/>
              <a:chOff x="5386345" y="3461630"/>
              <a:chExt cx="731872" cy="427418"/>
            </a:xfrm>
          </p:grpSpPr>
          <p:sp>
            <p:nvSpPr>
              <p:cNvPr id="126" name="Right Arrow 125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86345" y="3461630"/>
                <a:ext cx="731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455021" y="4858846"/>
              <a:ext cx="700067" cy="427795"/>
              <a:chOff x="5376512" y="3461253"/>
              <a:chExt cx="700067" cy="427795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76512" y="3461253"/>
                <a:ext cx="700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475497" y="3110454"/>
            <a:ext cx="720080" cy="25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Reservoir sampling (RS):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2882808"/>
            <a:ext cx="7936162" cy="3221010"/>
            <a:chOff x="655415" y="1800346"/>
            <a:chExt cx="7936162" cy="3221010"/>
          </a:xfrm>
        </p:grpSpPr>
        <p:grpSp>
          <p:nvGrpSpPr>
            <p:cNvPr id="6" name="Group 5"/>
            <p:cNvGrpSpPr/>
            <p:nvPr/>
          </p:nvGrpSpPr>
          <p:grpSpPr>
            <a:xfrm>
              <a:off x="655415" y="2636912"/>
              <a:ext cx="2658329" cy="144016"/>
              <a:chOff x="655415" y="2636912"/>
              <a:chExt cx="2658329" cy="14401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5541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23839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7549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72302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07407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39795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29296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097720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635896" y="2560712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https://lh4.ggpht.com/BSlLnZHhPVF7_kkPCtSWj3lMYvknHj-KTWMbZ2DrZwLEkqKaEq6ji-U9Sa_LsKMjRJI=w3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358194"/>
              <a:ext cx="701452" cy="7014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i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131840" y="2348880"/>
              <a:ext cx="10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(1-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i</m:t>
                          </m:r>
                        </m:den>
                      </m:f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1" r="-3171" b="-50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6383280" y="4266987"/>
              <a:ext cx="2208297" cy="754369"/>
              <a:chOff x="6361727" y="3866829"/>
              <a:chExt cx="2208297" cy="75436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17384" y="3866829"/>
                <a:ext cx="1482131" cy="346948"/>
                <a:chOff x="5968929" y="3586108"/>
                <a:chExt cx="1482131" cy="34694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968929" y="3586108"/>
                  <a:ext cx="1482131" cy="346948"/>
                  <a:chOff x="2989708" y="4378196"/>
                  <a:chExt cx="1482131" cy="346948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989708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989708" y="472514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471839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6111061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434944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759133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83016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6361727" y="4221088"/>
                <a:ext cx="22082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Size of reservoir = k</a:t>
                </a:r>
                <a:endParaRPr lang="en-US" sz="20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573943" y="3819517"/>
              <a:ext cx="1960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Replace by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1425" y="1800346"/>
              <a:ext cx="1348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Drop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7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Spark-based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3872" y="3291149"/>
            <a:ext cx="939891" cy="728464"/>
            <a:chOff x="523074" y="3291149"/>
            <a:chExt cx="939891" cy="728464"/>
          </a:xfrm>
        </p:grpSpPr>
        <p:sp>
          <p:nvSpPr>
            <p:cNvPr id="7" name="Rounded Rectangle 6"/>
            <p:cNvSpPr/>
            <p:nvPr/>
          </p:nvSpPr>
          <p:spPr>
            <a:xfrm>
              <a:off x="523074" y="3579181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1498" y="385821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46941" y="329404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3074" y="3875597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98" y="3574989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074" y="3291149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498" y="3291149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154" y="3579181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6941" y="3875597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686" y="2715085"/>
            <a:ext cx="2160834" cy="2817883"/>
            <a:chOff x="3563888" y="2715085"/>
            <a:chExt cx="2160834" cy="2817883"/>
          </a:xfrm>
        </p:grpSpPr>
        <p:grpSp>
          <p:nvGrpSpPr>
            <p:cNvPr id="17" name="Group 16"/>
            <p:cNvGrpSpPr/>
            <p:nvPr/>
          </p:nvGrpSpPr>
          <p:grpSpPr>
            <a:xfrm>
              <a:off x="4784726" y="3482071"/>
              <a:ext cx="481884" cy="374901"/>
              <a:chOff x="4784726" y="3106157"/>
              <a:chExt cx="481884" cy="37490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918710" y="333704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84726" y="3106157"/>
                <a:ext cx="481884" cy="3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93810" y="3931270"/>
              <a:ext cx="481884" cy="360040"/>
              <a:chOff x="2926902" y="3645024"/>
              <a:chExt cx="481884" cy="36004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044986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26902" y="3645024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0.88</a:t>
                </a:r>
                <a:endParaRPr lang="en-US" sz="1200" dirty="0"/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3691227" y="3415215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563888" y="2715085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 smtClean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#2</a:t>
              </a:r>
              <a:endParaRPr 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695385" y="4517305"/>
              <a:ext cx="2029337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Sort items based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on assigned value</a:t>
              </a:r>
            </a:p>
            <a:p>
              <a:pPr algn="ctr" eaLnBrk="1" hangingPunct="1"/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7984" y="3033133"/>
              <a:ext cx="564141" cy="378053"/>
              <a:chOff x="2191487" y="2762171"/>
              <a:chExt cx="564141" cy="37805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321119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91487" y="2762171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0.01</a:t>
                </a:r>
                <a:endParaRPr 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73640" y="3030233"/>
              <a:ext cx="504055" cy="380953"/>
              <a:chOff x="3347864" y="2762170"/>
              <a:chExt cx="504055" cy="38095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491880" y="299910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7864" y="2762170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0.02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02538" y="3489161"/>
              <a:ext cx="564141" cy="378052"/>
              <a:chOff x="2771800" y="2762172"/>
              <a:chExt cx="564141" cy="3780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920413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71800" y="2762172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0.08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85859" y="3030233"/>
              <a:ext cx="481884" cy="375141"/>
              <a:chOff x="5185859" y="2736036"/>
              <a:chExt cx="481884" cy="375141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301170" y="296716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5859" y="273603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0.06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85859" y="3486019"/>
              <a:ext cx="481884" cy="360040"/>
              <a:chOff x="2204328" y="3645024"/>
              <a:chExt cx="481884" cy="3600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21119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04328" y="3645024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0.15</a:t>
                </a:r>
                <a:endParaRPr lang="en-US" sz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02538" y="3927604"/>
              <a:ext cx="481884" cy="369043"/>
              <a:chOff x="2537721" y="3636021"/>
              <a:chExt cx="481884" cy="36904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689543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37721" y="3636021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0.26</a:t>
                </a:r>
                <a:endParaRPr lang="en-US" sz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19286" y="3935029"/>
              <a:ext cx="481884" cy="364232"/>
              <a:chOff x="2937987" y="3212976"/>
              <a:chExt cx="481884" cy="36423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41199" y="343319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37987" y="321297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0.68</a:t>
                </a:r>
                <a:endParaRPr lang="en-US" sz="12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954946" y="2726651"/>
            <a:ext cx="2300024" cy="2809668"/>
            <a:chOff x="5904148" y="2726651"/>
            <a:chExt cx="2300024" cy="2809668"/>
          </a:xfrm>
        </p:grpSpPr>
        <p:grpSp>
          <p:nvGrpSpPr>
            <p:cNvPr id="48" name="Group 47"/>
            <p:cNvGrpSpPr/>
            <p:nvPr/>
          </p:nvGrpSpPr>
          <p:grpSpPr>
            <a:xfrm>
              <a:off x="5904148" y="2726651"/>
              <a:ext cx="758733" cy="996546"/>
              <a:chOff x="5776809" y="2467028"/>
              <a:chExt cx="758733" cy="996546"/>
            </a:xfrm>
          </p:grpSpPr>
          <p:sp>
            <p:nvSpPr>
              <p:cNvPr id="65" name="Right Arrow 64"/>
              <p:cNvSpPr/>
              <p:nvPr/>
            </p:nvSpPr>
            <p:spPr>
              <a:xfrm>
                <a:off x="5904148" y="3167158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776809" y="2467028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 smtClean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#3</a:t>
                </a:r>
                <a:endPara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6230749" y="4520656"/>
              <a:ext cx="1973423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  <a:ea typeface="+mn-ea"/>
                  <a:cs typeface="+mn-cs"/>
                </a:rPr>
                <a:t>T</a:t>
              </a:r>
              <a:r>
                <a:rPr lang="en-US" sz="2000" dirty="0" smtClean="0">
                  <a:latin typeface="+mn-lt"/>
                  <a:ea typeface="+mn-ea"/>
                  <a:cs typeface="+mn-cs"/>
                </a:rPr>
                <a:t>ake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out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k</a:t>
              </a:r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 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smallest items</a:t>
              </a:r>
            </a:p>
            <a:p>
              <a:pPr algn="ctr" eaLnBrk="1" hangingPunct="1"/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186436" y="3627381"/>
              <a:ext cx="481884" cy="374901"/>
              <a:chOff x="4784726" y="3106157"/>
              <a:chExt cx="481884" cy="374901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4918710" y="333704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84726" y="3106157"/>
                <a:ext cx="481884" cy="3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0.12</a:t>
                </a:r>
                <a:endParaRPr lang="en-US" sz="1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829694" y="3178443"/>
              <a:ext cx="564141" cy="378053"/>
              <a:chOff x="2191487" y="2762171"/>
              <a:chExt cx="564141" cy="37805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2321119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1487" y="2762171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0.01</a:t>
                </a:r>
                <a:endParaRPr lang="en-US" sz="12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75350" y="3175543"/>
              <a:ext cx="504055" cy="380953"/>
              <a:chOff x="3347864" y="2762170"/>
              <a:chExt cx="504055" cy="38095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491880" y="299910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47864" y="2762170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0.02</a:t>
                </a:r>
                <a:endParaRPr lang="en-US" sz="12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804248" y="3634471"/>
              <a:ext cx="564141" cy="378052"/>
              <a:chOff x="2771800" y="2762172"/>
              <a:chExt cx="564141" cy="378052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920413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71800" y="2762172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0.08</a:t>
                </a:r>
                <a:endParaRPr lang="en-US" sz="12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587569" y="3175543"/>
              <a:ext cx="481884" cy="375141"/>
              <a:chOff x="5185859" y="2736036"/>
              <a:chExt cx="481884" cy="375141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301170" y="296716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185859" y="273603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0.06</a:t>
                </a:r>
                <a:endParaRPr lang="en-US" sz="1200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979066" y="5538487"/>
            <a:ext cx="4532164" cy="875138"/>
            <a:chOff x="4932039" y="5546260"/>
            <a:chExt cx="4532164" cy="875138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148064" y="5546260"/>
              <a:ext cx="64807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32039" y="6021288"/>
              <a:ext cx="453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Sorting big </a:t>
              </a:r>
              <a:r>
                <a:rPr lang="en-US" sz="2000" dirty="0">
                  <a:solidFill>
                    <a:srgbClr val="FF0000"/>
                  </a:solidFill>
                </a:rPr>
                <a:t>d</a:t>
              </a:r>
              <a:r>
                <a:rPr lang="en-US" sz="2000" dirty="0" smtClean="0">
                  <a:solidFill>
                    <a:srgbClr val="FF0000"/>
                  </a:solidFill>
                </a:rPr>
                <a:t>ata is very expensive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9936" y="2715085"/>
            <a:ext cx="2260733" cy="2824866"/>
            <a:chOff x="1159138" y="2715085"/>
            <a:chExt cx="2260733" cy="2824866"/>
          </a:xfrm>
        </p:grpSpPr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159138" y="4524288"/>
              <a:ext cx="1995098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Assign each item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with a random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number in [0, 1]</a:t>
              </a:r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547664" y="2715085"/>
              <a:ext cx="1872207" cy="1584176"/>
              <a:chOff x="1547664" y="2715085"/>
              <a:chExt cx="1872207" cy="1584176"/>
            </a:xfrm>
          </p:grpSpPr>
          <p:sp>
            <p:nvSpPr>
              <p:cNvPr id="73" name="Right Arrow 72"/>
              <p:cNvSpPr/>
              <p:nvPr/>
            </p:nvSpPr>
            <p:spPr>
              <a:xfrm>
                <a:off x="1675003" y="3415215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1547664" y="2715085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#1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191487" y="3056368"/>
                <a:ext cx="564141" cy="378053"/>
                <a:chOff x="2191487" y="2762171"/>
                <a:chExt cx="564141" cy="378053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321119" y="29962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191487" y="2762171"/>
                  <a:ext cx="564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0.01</a:t>
                  </a:r>
                  <a:endParaRPr lang="en-US" sz="1200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555776" y="3056369"/>
                <a:ext cx="564141" cy="378052"/>
                <a:chOff x="2771800" y="2762172"/>
                <a:chExt cx="564141" cy="378052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2920413" y="29962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771800" y="2762172"/>
                  <a:ext cx="564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0.08</a:t>
                  </a:r>
                  <a:endParaRPr lang="en-US" sz="1200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915816" y="3056367"/>
                <a:ext cx="504055" cy="380953"/>
                <a:chOff x="3347864" y="2762170"/>
                <a:chExt cx="504055" cy="380953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3491880" y="299910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347864" y="2762170"/>
                  <a:ext cx="504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0.02</a:t>
                  </a:r>
                  <a:endParaRPr lang="en-US" sz="12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207659" y="3508497"/>
                <a:ext cx="481884" cy="362908"/>
                <a:chOff x="2207659" y="3214300"/>
                <a:chExt cx="481884" cy="362908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2321119" y="343319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207659" y="3214300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0.06</a:t>
                  </a:r>
                  <a:endParaRPr lang="en-US" sz="12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937987" y="3507173"/>
                <a:ext cx="481884" cy="364232"/>
                <a:chOff x="2937987" y="3212976"/>
                <a:chExt cx="481884" cy="364232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3041199" y="343319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937987" y="3212976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0.68</a:t>
                  </a:r>
                  <a:endParaRPr lang="en-US" sz="1200" dirty="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204328" y="3939221"/>
                <a:ext cx="481884" cy="360040"/>
                <a:chOff x="2204328" y="3645024"/>
                <a:chExt cx="481884" cy="360040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2321119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204328" y="3645024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0.15</a:t>
                  </a:r>
                  <a:endParaRPr lang="en-US" sz="12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2537721" y="3930218"/>
                <a:ext cx="481884" cy="369043"/>
                <a:chOff x="2537721" y="3636021"/>
                <a:chExt cx="481884" cy="369043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2689543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537721" y="3636021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0.26</a:t>
                  </a:r>
                  <a:endParaRPr lang="en-US" sz="1200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555559" y="3484526"/>
                <a:ext cx="481884" cy="374901"/>
                <a:chOff x="4784726" y="3106157"/>
                <a:chExt cx="481884" cy="374901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4918710" y="333704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784726" y="3106157"/>
                  <a:ext cx="481884" cy="368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0.12</a:t>
                  </a:r>
                  <a:endParaRPr lang="en-US" sz="1200" dirty="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927860" y="3931633"/>
                <a:ext cx="481884" cy="360040"/>
                <a:chOff x="2926902" y="3645024"/>
                <a:chExt cx="481884" cy="360040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3044986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926902" y="3645024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0.88</a:t>
                  </a:r>
                  <a:endParaRPr lang="en-US" sz="1200" dirty="0"/>
                </a:p>
              </p:txBody>
            </p:sp>
          </p:grpSp>
        </p:grpSp>
      </p:grpSp>
      <p:sp>
        <p:nvSpPr>
          <p:cNvPr id="102" name="Content Placeholder 2"/>
          <p:cNvSpPr txBox="1">
            <a:spLocks/>
          </p:cNvSpPr>
          <p:nvPr/>
        </p:nvSpPr>
        <p:spPr>
          <a:xfrm>
            <a:off x="852890" y="1501857"/>
            <a:ext cx="7498117" cy="44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Spark-based Simple </a:t>
            </a:r>
            <a:r>
              <a:rPr lang="en-US" sz="2200" dirty="0"/>
              <a:t>Random </a:t>
            </a:r>
            <a:r>
              <a:rPr lang="en-US" sz="2200" dirty="0" smtClean="0"/>
              <a:t>Sampling (Spark-based SRS)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30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Spark-based </a:t>
            </a:r>
            <a:r>
              <a:rPr lang="en-US" dirty="0"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19" y="2980591"/>
            <a:ext cx="939891" cy="728464"/>
            <a:chOff x="523074" y="2996952"/>
            <a:chExt cx="939891" cy="728464"/>
          </a:xfrm>
        </p:grpSpPr>
        <p:sp>
          <p:nvSpPr>
            <p:cNvPr id="7" name="Rounded Rectangle 6"/>
            <p:cNvSpPr/>
            <p:nvPr/>
          </p:nvSpPr>
          <p:spPr>
            <a:xfrm>
              <a:off x="52307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1498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46941" y="2999851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3074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98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074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498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15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6941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181" y="2428998"/>
            <a:ext cx="2737906" cy="3095438"/>
            <a:chOff x="933994" y="2420888"/>
            <a:chExt cx="2737906" cy="3095438"/>
          </a:xfrm>
        </p:grpSpPr>
        <p:sp>
          <p:nvSpPr>
            <p:cNvPr id="17" name="Right Arrow 16"/>
            <p:cNvSpPr/>
            <p:nvPr/>
          </p:nvSpPr>
          <p:spPr>
            <a:xfrm>
              <a:off x="1675003" y="3121018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547664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#1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933994" y="4148326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Create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strata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using </a:t>
              </a:r>
              <a:r>
                <a:rPr lang="en-US" sz="2000" i="1" dirty="0" err="1">
                  <a:latin typeface="+mn-lt"/>
                  <a:ea typeface="+mn-ea"/>
                  <a:cs typeface="+mn-cs"/>
                </a:rPr>
                <a:t>groupByKey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()</a:t>
              </a: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397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081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874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58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397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08176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874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39752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08176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1549" y="2428998"/>
            <a:ext cx="2748320" cy="3091983"/>
            <a:chOff x="5904148" y="2432454"/>
            <a:chExt cx="2748320" cy="3091983"/>
          </a:xfrm>
        </p:grpSpPr>
        <p:grpSp>
          <p:nvGrpSpPr>
            <p:cNvPr id="30" name="Group 29"/>
            <p:cNvGrpSpPr/>
            <p:nvPr/>
          </p:nvGrpSpPr>
          <p:grpSpPr>
            <a:xfrm>
              <a:off x="5904148" y="2432454"/>
              <a:ext cx="758733" cy="996546"/>
              <a:chOff x="5776809" y="2467028"/>
              <a:chExt cx="758733" cy="996546"/>
            </a:xfrm>
          </p:grpSpPr>
          <p:sp>
            <p:nvSpPr>
              <p:cNvPr id="37" name="Right Arrow 36"/>
              <p:cNvSpPr/>
              <p:nvPr/>
            </p:nvSpPr>
            <p:spPr>
              <a:xfrm>
                <a:off x="5904148" y="3167158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5776809" y="2467028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 smtClean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#3</a:t>
                </a:r>
                <a:endPara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6204468" y="4156437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  <a:ea typeface="+mn-ea"/>
                  <a:cs typeface="+mn-cs"/>
                </a:rPr>
                <a:t>Synchronize between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worker nodes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select 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sample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of size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k</a:t>
              </a:r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28694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97118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28694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97118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29883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02981" y="2428998"/>
            <a:ext cx="2448000" cy="3100124"/>
            <a:chOff x="3797344" y="2420888"/>
            <a:chExt cx="2448000" cy="3100124"/>
          </a:xfrm>
        </p:grpSpPr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885275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 smtClean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#2</a:t>
              </a:r>
              <a:endParaRPr 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797344" y="4153012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Apply SRS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each stratum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S</a:t>
              </a:r>
              <a:r>
                <a:rPr lang="en-US" sz="2000" i="1" baseline="-25000" dirty="0" smtClean="0">
                  <a:latin typeface="+mn-lt"/>
                  <a:ea typeface="+mn-ea"/>
                  <a:cs typeface="+mn-cs"/>
                </a:rPr>
                <a:t>i</a:t>
              </a:r>
            </a:p>
            <a:p>
              <a:pPr algn="ctr" eaLnBrk="1" hangingPunct="1"/>
              <a:endParaRPr lang="en-US" sz="2000" i="1" baseline="-25000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2613" y="3095933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23656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92080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23656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292080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24845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41810" y="2988568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64181" y="5524436"/>
            <a:ext cx="5080474" cy="1042704"/>
            <a:chOff x="4056414" y="4802630"/>
            <a:chExt cx="5080474" cy="1042704"/>
          </a:xfrm>
        </p:grpSpPr>
        <p:grpSp>
          <p:nvGrpSpPr>
            <p:cNvPr id="50" name="Group 49"/>
            <p:cNvGrpSpPr/>
            <p:nvPr/>
          </p:nvGrpSpPr>
          <p:grpSpPr>
            <a:xfrm>
              <a:off x="4056414" y="4802630"/>
              <a:ext cx="5080474" cy="1042704"/>
              <a:chOff x="4088364" y="5378694"/>
              <a:chExt cx="5080474" cy="104270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4088364" y="5378694"/>
                <a:ext cx="1707772" cy="642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932039" y="6021288"/>
                <a:ext cx="4236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These steps are very expensive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H="1">
              <a:off x="7018489" y="4806155"/>
              <a:ext cx="1614345" cy="6390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ontent Placeholder 2"/>
          <p:cNvSpPr txBox="1">
            <a:spLocks/>
          </p:cNvSpPr>
          <p:nvPr/>
        </p:nvSpPr>
        <p:spPr>
          <a:xfrm>
            <a:off x="914663" y="1501645"/>
            <a:ext cx="7314673" cy="44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Spark-based </a:t>
            </a:r>
            <a:r>
              <a:rPr lang="en-US" sz="2200" dirty="0"/>
              <a:t>Stratified </a:t>
            </a:r>
            <a:r>
              <a:rPr lang="en-US" sz="2200" dirty="0" smtClean="0"/>
              <a:t>Sampling (Spark-based STS)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5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Core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826218" y="5251213"/>
            <a:ext cx="3606199" cy="1489941"/>
            <a:chOff x="4275527" y="5787745"/>
            <a:chExt cx="3606199" cy="1489941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698187" y="5787745"/>
              <a:ext cx="0" cy="3995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275527" y="6262023"/>
              <a:ext cx="3606199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Easy </a:t>
              </a:r>
              <a:r>
                <a:rPr lang="en-US" sz="2000" dirty="0">
                  <a:solidFill>
                    <a:srgbClr val="FF0000"/>
                  </a:solidFill>
                </a:rPr>
                <a:t>to </a:t>
              </a:r>
              <a:r>
                <a:rPr lang="en-US" sz="2000" dirty="0" smtClean="0">
                  <a:solidFill>
                    <a:srgbClr val="FF0000"/>
                  </a:solidFill>
                </a:rPr>
                <a:t>parallelize, doesn't </a:t>
              </a:r>
              <a:r>
                <a:rPr lang="en-US" sz="2000" dirty="0">
                  <a:solidFill>
                    <a:srgbClr val="FF0000"/>
                  </a:solidFill>
                </a:rPr>
                <a:t>need any synchronization between workers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360" y="3602176"/>
            <a:ext cx="8692158" cy="561258"/>
            <a:chOff x="314192" y="3376033"/>
            <a:chExt cx="8692158" cy="561258"/>
          </a:xfrm>
        </p:grpSpPr>
        <p:sp>
          <p:nvSpPr>
            <p:cNvPr id="50" name="Rounded Rectangle 49"/>
            <p:cNvSpPr/>
            <p:nvPr/>
          </p:nvSpPr>
          <p:spPr>
            <a:xfrm>
              <a:off x="84839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0843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54697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870853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95042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18925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6787" y="3376033"/>
              <a:ext cx="570853" cy="458334"/>
              <a:chOff x="2935741" y="3286698"/>
              <a:chExt cx="570853" cy="458334"/>
            </a:xfrm>
          </p:grpSpPr>
          <p:sp>
            <p:nvSpPr>
              <p:cNvPr id="56" name="Right Arrow 55"/>
              <p:cNvSpPr/>
              <p:nvPr/>
            </p:nvSpPr>
            <p:spPr>
              <a:xfrm>
                <a:off x="2935741" y="3596824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35741" y="3286698"/>
                <a:ext cx="570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23662" y="3590343"/>
              <a:ext cx="1482131" cy="346948"/>
              <a:chOff x="3722616" y="3501008"/>
              <a:chExt cx="1482131" cy="34694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801721" y="35923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722616" y="3501008"/>
                <a:ext cx="1482131" cy="346948"/>
                <a:chOff x="3722616" y="3501008"/>
                <a:chExt cx="1482131" cy="34694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4170145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452180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88184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22616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22616" y="384795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204747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6219973" y="3500250"/>
              <a:ext cx="2786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#items/k = 6/4</a:t>
              </a:r>
              <a:endParaRPr lang="en-US" sz="2000" b="1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4192" y="3518335"/>
              <a:ext cx="411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</a:t>
              </a:r>
              <a:r>
                <a:rPr lang="en-US" sz="2000" i="1" baseline="-25000" dirty="0"/>
                <a:t>2</a:t>
              </a:r>
              <a:endParaRPr lang="en-US" sz="20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998" y="4584639"/>
            <a:ext cx="7498495" cy="607073"/>
            <a:chOff x="286998" y="4279842"/>
            <a:chExt cx="7498495" cy="607073"/>
          </a:xfrm>
        </p:grpSpPr>
        <p:grpSp>
          <p:nvGrpSpPr>
            <p:cNvPr id="12" name="Group 11"/>
            <p:cNvGrpSpPr/>
            <p:nvPr/>
          </p:nvGrpSpPr>
          <p:grpSpPr>
            <a:xfrm>
              <a:off x="286998" y="4279842"/>
              <a:ext cx="5490011" cy="607073"/>
              <a:chOff x="303062" y="3905684"/>
              <a:chExt cx="5490011" cy="60707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48860" y="3905684"/>
                <a:ext cx="4944213" cy="530149"/>
                <a:chOff x="848860" y="3905684"/>
                <a:chExt cx="4944213" cy="530149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84886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20890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54744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537123" y="3905684"/>
                  <a:ext cx="2255950" cy="530149"/>
                  <a:chOff x="2978293" y="3909782"/>
                  <a:chExt cx="2255950" cy="53014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83121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4199641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455129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978293" y="3909782"/>
                    <a:ext cx="557797" cy="446889"/>
                    <a:chOff x="5477304" y="3703369"/>
                    <a:chExt cx="557797" cy="446889"/>
                  </a:xfrm>
                </p:grpSpPr>
                <p:sp>
                  <p:nvSpPr>
                    <p:cNvPr id="78" name="Right Arrow 77"/>
                    <p:cNvSpPr/>
                    <p:nvPr/>
                  </p:nvSpPr>
                  <p:spPr>
                    <a:xfrm>
                      <a:off x="5477304" y="4002050"/>
                      <a:ext cx="504056" cy="148208"/>
                    </a:xfrm>
                    <a:prstGeom prst="rightArrow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5477304" y="3703369"/>
                      <a:ext cx="5577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/>
                        <a:t>RS</a:t>
                      </a:r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752112" y="4092983"/>
                    <a:ext cx="1482131" cy="346948"/>
                    <a:chOff x="4939294" y="3660935"/>
                    <a:chExt cx="1482131" cy="346948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4939294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939294" y="4007883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6421425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303062" y="4112647"/>
                <a:ext cx="4116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S</a:t>
                </a:r>
                <a:r>
                  <a:rPr lang="en-US" sz="2000" i="1" baseline="-25000" dirty="0"/>
                  <a:t>3</a:t>
                </a:r>
                <a:endParaRPr lang="en-US" sz="2000" i="1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245471" y="4394129"/>
              <a:ext cx="1540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= </a:t>
              </a:r>
              <a:r>
                <a:rPr lang="en-US" sz="2000" b="1" i="1" dirty="0" smtClean="0"/>
                <a:t>1</a:t>
              </a:r>
              <a:endParaRPr lang="en-US" sz="2000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4166" y="2448581"/>
            <a:ext cx="8692184" cy="1005337"/>
            <a:chOff x="314166" y="2448581"/>
            <a:chExt cx="8692184" cy="1005337"/>
          </a:xfrm>
        </p:grpSpPr>
        <p:sp>
          <p:nvSpPr>
            <p:cNvPr id="94" name="Rounded Rectangle 93"/>
            <p:cNvSpPr/>
            <p:nvPr/>
          </p:nvSpPr>
          <p:spPr>
            <a:xfrm>
              <a:off x="5463798" y="2754195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4166" y="2448581"/>
              <a:ext cx="8692184" cy="1005337"/>
              <a:chOff x="314166" y="2448581"/>
              <a:chExt cx="8692184" cy="1005337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4304573" y="2662891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4166" y="2448581"/>
                <a:ext cx="8692184" cy="1005337"/>
                <a:chOff x="314166" y="2448581"/>
                <a:chExt cx="8692184" cy="1005337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84836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20840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54694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87082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195016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518899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14166" y="2594072"/>
                  <a:ext cx="41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S</a:t>
                  </a:r>
                  <a:r>
                    <a:rPr lang="en-US" sz="2000" i="1" baseline="-25000" dirty="0"/>
                    <a:t>1</a:t>
                  </a:r>
                  <a:endParaRPr lang="en-US" sz="2000" i="1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85228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17616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438367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4752102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510375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>
                  <a:off x="3517698" y="2758707"/>
                  <a:ext cx="504056" cy="148208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517698" y="2448581"/>
                  <a:ext cx="5708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RS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304573" y="3009839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786704" y="2662891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873535" y="3053808"/>
                  <a:ext cx="22082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Size of reservoir = k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226055" y="2653698"/>
                  <a:ext cx="27802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/>
                    <a:t>Weight </a:t>
                  </a:r>
                  <a:r>
                    <a:rPr lang="en-US" sz="2000" b="1" i="1" dirty="0" smtClean="0"/>
                    <a:t>= #items/k = 8/4</a:t>
                  </a:r>
                  <a:endParaRPr lang="en-US" sz="2000" b="1" i="1" dirty="0"/>
                </a:p>
              </p:txBody>
            </p:sp>
          </p:grpSp>
        </p:grpSp>
      </p:grpSp>
      <p:sp>
        <p:nvSpPr>
          <p:cNvPr id="113" name="TextBox 112"/>
          <p:cNvSpPr txBox="1"/>
          <p:nvPr/>
        </p:nvSpPr>
        <p:spPr>
          <a:xfrm>
            <a:off x="314166" y="5553181"/>
            <a:ext cx="281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RS : </a:t>
            </a:r>
            <a:r>
              <a:rPr lang="en-US" sz="2000" dirty="0" smtClean="0"/>
              <a:t>Reservoir Sampling</a:t>
            </a:r>
          </a:p>
          <a:p>
            <a:r>
              <a:rPr lang="en-US" sz="2000" dirty="0" smtClean="0"/>
              <a:t> k = 4</a:t>
            </a:r>
            <a:endParaRPr lang="en-US" sz="2000" dirty="0"/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1144949" y="1484931"/>
            <a:ext cx="6731659" cy="445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Online </a:t>
            </a:r>
            <a:r>
              <a:rPr lang="en-US" sz="2200" dirty="0"/>
              <a:t>Adaptive Stratified Reservoir </a:t>
            </a:r>
            <a:r>
              <a:rPr lang="en-US" sz="2200" dirty="0" smtClean="0"/>
              <a:t>Sampling (OASRS)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StreamApprox</a:t>
            </a:r>
            <a:r>
              <a:rPr lang="en-US" dirty="0"/>
              <a:t>: Core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14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737300" y="1325531"/>
            <a:ext cx="7531755" cy="1960718"/>
            <a:chOff x="1140426" y="1018456"/>
            <a:chExt cx="7531755" cy="1960718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8549" y="1720962"/>
              <a:ext cx="2543827" cy="1060423"/>
              <a:chOff x="857442" y="1720962"/>
              <a:chExt cx="2543827" cy="106042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60982" y="217916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22102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55956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83445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207634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31517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857442" y="2637369"/>
                <a:ext cx="914604" cy="144016"/>
                <a:chOff x="860982" y="2708280"/>
                <a:chExt cx="914604" cy="144016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57442" y="1720962"/>
                <a:ext cx="2543827" cy="144016"/>
                <a:chOff x="837260" y="1728663"/>
                <a:chExt cx="2543827" cy="144016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53584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85972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83912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7795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84118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16506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5667520" y="1630078"/>
              <a:ext cx="3004661" cy="1265476"/>
              <a:chOff x="5667520" y="1630078"/>
              <a:chExt cx="3004661" cy="1265476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667520" y="1630078"/>
                <a:ext cx="1482730" cy="1253193"/>
                <a:chOff x="4292870" y="1629658"/>
                <a:chExt cx="1482730" cy="125319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292870" y="2074563"/>
                  <a:ext cx="1482131" cy="346948"/>
                  <a:chOff x="4312558" y="2852079"/>
                  <a:chExt cx="1482131" cy="346948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4391663" y="294338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312558" y="2852079"/>
                    <a:ext cx="1482131" cy="346948"/>
                    <a:chOff x="3722616" y="3501008"/>
                    <a:chExt cx="1482131" cy="346948"/>
                  </a:xfrm>
                </p:grpSpPr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170145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" name="Rounded Rectangle 16"/>
                    <p:cNvSpPr/>
                    <p:nvPr/>
                  </p:nvSpPr>
                  <p:spPr>
                    <a:xfrm>
                      <a:off x="452180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488184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3722616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3722616" y="3847956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5204747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292870" y="2535903"/>
                  <a:ext cx="1482131" cy="346948"/>
                  <a:chOff x="4283774" y="4108236"/>
                  <a:chExt cx="1482131" cy="346948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436287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731303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508295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283774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283774" y="445518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5765905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/>
                <p:cNvSpPr/>
                <p:nvPr/>
              </p:nvSpPr>
              <p:spPr>
                <a:xfrm>
                  <a:off x="437257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740998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509265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293469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293469" y="197660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5775600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5452095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207647" y="1630078"/>
                <a:ext cx="1384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2</a:t>
                </a:r>
                <a:endParaRPr lang="en-US" sz="2000" b="1" i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207647" y="205898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1.5</a:t>
                </a:r>
                <a:endParaRPr lang="en-US" sz="2000" b="1" i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207647" y="249544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dirty="0" smtClean="0"/>
                  <a:t>= 1</a:t>
                </a:r>
                <a:endParaRPr lang="en-US" sz="2000" b="1" i="1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326146" y="1666057"/>
              <a:ext cx="1091986" cy="657124"/>
              <a:chOff x="4024239" y="1720962"/>
              <a:chExt cx="1091986" cy="657124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0" name="Rounded Rectangle 129"/>
            <p:cNvSpPr/>
            <p:nvPr/>
          </p:nvSpPr>
          <p:spPr>
            <a:xfrm>
              <a:off x="1258529" y="1474839"/>
              <a:ext cx="7412230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40426" y="1018456"/>
              <a:ext cx="1247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76627" y="3817028"/>
            <a:ext cx="7523773" cy="2373270"/>
            <a:chOff x="1175108" y="3107881"/>
            <a:chExt cx="7523773" cy="237327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668119" y="3636862"/>
              <a:ext cx="1482730" cy="1253193"/>
              <a:chOff x="4313879" y="3655242"/>
              <a:chExt cx="1482730" cy="125319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313879" y="4100147"/>
                <a:ext cx="1482131" cy="346948"/>
                <a:chOff x="4312558" y="2852079"/>
                <a:chExt cx="1482131" cy="346948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4391663" y="294338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4312558" y="2852079"/>
                  <a:ext cx="1482131" cy="346948"/>
                  <a:chOff x="3722616" y="3501008"/>
                  <a:chExt cx="1482131" cy="346948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170145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52180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88184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3722616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3722616" y="3847956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5204747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4313879" y="4561487"/>
                <a:ext cx="1482131" cy="346948"/>
                <a:chOff x="4283774" y="4108236"/>
                <a:chExt cx="1482131" cy="346948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436287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4731303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508295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283774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283774" y="4455184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765905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ounded Rectangle 70"/>
              <p:cNvSpPr/>
              <p:nvPr/>
            </p:nvSpPr>
            <p:spPr>
              <a:xfrm>
                <a:off x="4393583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762007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314478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314478" y="4002190"/>
                <a:ext cx="1482131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796609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1399558" y="3746546"/>
              <a:ext cx="2559552" cy="1060423"/>
              <a:chOff x="878451" y="3746546"/>
              <a:chExt cx="2559552" cy="10604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881991" y="4204749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4203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58057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904454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2864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552526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878451" y="4662953"/>
                <a:ext cx="914604" cy="144016"/>
                <a:chOff x="860982" y="2708280"/>
                <a:chExt cx="914604" cy="144016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878451" y="3746546"/>
                <a:ext cx="576064" cy="144016"/>
                <a:chOff x="837260" y="1728663"/>
                <a:chExt cx="576064" cy="144016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05" name="Rounded Rectangle 104"/>
              <p:cNvSpPr/>
              <p:nvPr/>
            </p:nvSpPr>
            <p:spPr>
              <a:xfrm>
                <a:off x="289020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221979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91305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222864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588105" y="465923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207647" y="3600119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</a:t>
              </a:r>
              <a:endParaRPr lang="en-US" sz="2000" b="1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07647" y="4063404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2</a:t>
              </a:r>
              <a:endParaRPr lang="en-US" sz="2000" b="1" i="1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828311" y="4644573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06225" y="4516526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1.5</a:t>
              </a:r>
              <a:endParaRPr lang="en-US" sz="2000" b="1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55064" y="5081041"/>
              <a:ext cx="2307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Size of reservoir = 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324819" y="3771591"/>
              <a:ext cx="1091986" cy="657124"/>
              <a:chOff x="4024239" y="1720962"/>
              <a:chExt cx="1091986" cy="657124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1" name="Rounded Rectangle 130"/>
            <p:cNvSpPr/>
            <p:nvPr/>
          </p:nvSpPr>
          <p:spPr>
            <a:xfrm>
              <a:off x="1258529" y="3497113"/>
              <a:ext cx="7440352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5108" y="3107881"/>
              <a:ext cx="1254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24898" y="2062976"/>
            <a:ext cx="8820472" cy="1554596"/>
            <a:chOff x="323528" y="2810383"/>
            <a:chExt cx="8820472" cy="1554596"/>
          </a:xfrm>
        </p:grpSpPr>
        <p:grpSp>
          <p:nvGrpSpPr>
            <p:cNvPr id="33" name="Group 32"/>
            <p:cNvGrpSpPr/>
            <p:nvPr/>
          </p:nvGrpSpPr>
          <p:grpSpPr>
            <a:xfrm>
              <a:off x="4463480" y="3162525"/>
              <a:ext cx="4680520" cy="923330"/>
              <a:chOff x="4283968" y="3172326"/>
              <a:chExt cx="4680520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Approximate output  </a:t>
                    </a:r>
                    <a:r>
                      <a:rPr lang="en-US" dirty="0" smtClean="0"/>
                      <a:t>error </a:t>
                    </a:r>
                    <a:r>
                      <a:rPr lang="en-US" dirty="0"/>
                      <a:t>bound</a:t>
                    </a: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/>
              <p:cNvSpPr txBox="1"/>
              <p:nvPr/>
            </p:nvSpPr>
            <p:spPr>
              <a:xfrm>
                <a:off x="4283968" y="3172326"/>
                <a:ext cx="1872208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b="1" dirty="0" err="1" smtClean="0"/>
                  <a:t>StreamApprox</a:t>
                </a:r>
                <a:endParaRPr lang="en-US" b="1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6156176" y="3633991"/>
                <a:ext cx="576064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619672" y="3185807"/>
              <a:ext cx="1456368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Stream </a:t>
              </a:r>
            </a:p>
            <a:p>
              <a:pPr algn="ctr"/>
              <a:r>
                <a:rPr lang="en-US" b="1" dirty="0"/>
                <a:t>a</a:t>
              </a:r>
              <a:r>
                <a:rPr lang="en-US" b="1" dirty="0" smtClean="0"/>
                <a:t>ggregator</a:t>
              </a:r>
              <a:endParaRPr lang="en-US" b="1" dirty="0"/>
            </a:p>
            <a:p>
              <a:pPr algn="ctr"/>
              <a:endParaRPr lang="en-US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8103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33729" y="3004145"/>
              <a:ext cx="864096" cy="36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3528" y="3390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528" y="39956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48741" y="369340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55576" y="3575079"/>
              <a:ext cx="864096" cy="527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55576" y="3885149"/>
              <a:ext cx="864096" cy="295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059986" y="3232111"/>
              <a:ext cx="145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stream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3076040" y="3624190"/>
              <a:ext cx="1387440" cy="3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59950" y="3349391"/>
            <a:ext cx="695543" cy="1201436"/>
            <a:chOff x="2467261" y="3724158"/>
            <a:chExt cx="695543" cy="120143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7261" y="4177885"/>
              <a:ext cx="695543" cy="747709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815032" y="3724158"/>
              <a:ext cx="122" cy="45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836117" y="3344265"/>
            <a:ext cx="982303" cy="1206562"/>
            <a:chOff x="4836117" y="3344265"/>
            <a:chExt cx="982303" cy="1206562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5327269" y="3344265"/>
              <a:ext cx="122" cy="47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6117" y="3824357"/>
              <a:ext cx="982303" cy="726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7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798"/>
            <a:ext cx="7886700" cy="90762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65543" y="3821959"/>
            <a:ext cx="6013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8888" y="2320323"/>
            <a:ext cx="11521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115" y="2325044"/>
            <a:ext cx="11521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Batch </a:t>
            </a:r>
            <a:r>
              <a:rPr lang="en-US" smtClean="0"/>
              <a:t>generator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2500" y="2638375"/>
            <a:ext cx="249640" cy="5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3732" y="2288494"/>
            <a:ext cx="153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Batched RDDs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7898" y="2325044"/>
            <a:ext cx="217668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 computation </a:t>
            </a:r>
            <a:r>
              <a:rPr lang="en-US" dirty="0"/>
              <a:t>e</a:t>
            </a:r>
            <a:r>
              <a:rPr lang="en-US" dirty="0" smtClean="0"/>
              <a:t>ngine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1601" y="3594617"/>
                <a:ext cx="17039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 smtClean="0"/>
                  <a:t>error </a:t>
                </a:r>
                <a:r>
                  <a:rPr lang="en-US" dirty="0"/>
                  <a:t>bound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601" y="3594617"/>
                <a:ext cx="1703918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75411" y="3203924"/>
            <a:ext cx="12901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Error </a:t>
            </a:r>
            <a:r>
              <a:rPr lang="en-US" dirty="0" smtClean="0"/>
              <a:t>estimation </a:t>
            </a:r>
            <a:r>
              <a:rPr lang="en-US" dirty="0"/>
              <a:t>module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3194953" y="2966654"/>
            <a:ext cx="1980459" cy="69807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5848" y="3664724"/>
            <a:ext cx="182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Refined sampling parameters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3837" y="2119322"/>
            <a:ext cx="2076901" cy="1152861"/>
            <a:chOff x="847153" y="2970256"/>
            <a:chExt cx="2076901" cy="1152861"/>
          </a:xfrm>
        </p:grpSpPr>
        <p:sp>
          <p:nvSpPr>
            <p:cNvPr id="23" name="TextBox 22"/>
            <p:cNvSpPr txBox="1"/>
            <p:nvPr/>
          </p:nvSpPr>
          <p:spPr>
            <a:xfrm>
              <a:off x="1619671" y="3166143"/>
              <a:ext cx="1304383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Stream </a:t>
              </a:r>
            </a:p>
            <a:p>
              <a:pPr algn="ctr"/>
              <a:r>
                <a:rPr lang="en-US" dirty="0"/>
                <a:t>a</a:t>
              </a:r>
              <a:r>
                <a:rPr lang="en-US" dirty="0" smtClean="0"/>
                <a:t>ggregator 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7223" y="2970256"/>
              <a:ext cx="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87624" y="3259191"/>
              <a:ext cx="432048" cy="1023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7153" y="325618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5392" y="375378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926304" y="34930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187624" y="3486919"/>
              <a:ext cx="432048" cy="2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187624" y="3655569"/>
              <a:ext cx="432048" cy="1569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787764" y="2643488"/>
            <a:ext cx="241402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</p:cNvCxnSpPr>
          <p:nvPr/>
        </p:nvCxnSpPr>
        <p:spPr>
          <a:xfrm rot="5400000">
            <a:off x="6798713" y="2638208"/>
            <a:ext cx="514360" cy="118069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3"/>
            <a:endCxn id="11" idx="1"/>
          </p:cNvCxnSpPr>
          <p:nvPr/>
        </p:nvCxnSpPr>
        <p:spPr>
          <a:xfrm>
            <a:off x="5189243" y="2648210"/>
            <a:ext cx="13686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38400" y="1806933"/>
            <a:ext cx="6400800" cy="285255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Evaluation questions</a:t>
            </a:r>
            <a:endParaRPr lang="en-US" sz="3000" dirty="0"/>
          </a:p>
          <a:p>
            <a:pPr lvl="1"/>
            <a:r>
              <a:rPr lang="en-US" sz="2000" dirty="0" smtClean="0"/>
              <a:t>Throughput </a:t>
            </a:r>
            <a:r>
              <a:rPr lang="en-US" dirty="0" smtClean="0"/>
              <a:t>vs sample size</a:t>
            </a:r>
          </a:p>
          <a:p>
            <a:pPr lvl="1"/>
            <a:r>
              <a:rPr lang="en-US" dirty="0" smtClean="0"/>
              <a:t>Throughput vs accuracy</a:t>
            </a:r>
          </a:p>
          <a:p>
            <a:pPr lvl="1"/>
            <a:r>
              <a:rPr lang="en-US" dirty="0" smtClean="0"/>
              <a:t>End-to-end latency</a:t>
            </a:r>
          </a:p>
          <a:p>
            <a:pPr lvl="1"/>
            <a:endParaRPr lang="en-US" sz="3000" dirty="0"/>
          </a:p>
          <a:p>
            <a:r>
              <a:rPr lang="en-US" sz="3000" dirty="0" smtClean="0"/>
              <a:t>Testbed</a:t>
            </a:r>
          </a:p>
          <a:p>
            <a:pPr lvl="1"/>
            <a:r>
              <a:rPr lang="en-US" sz="2000" dirty="0" smtClean="0"/>
              <a:t>Cluster: </a:t>
            </a:r>
            <a:r>
              <a:rPr lang="en-US" dirty="0" smtClean="0"/>
              <a:t>17</a:t>
            </a:r>
            <a:r>
              <a:rPr lang="en-US" sz="2000" dirty="0" smtClean="0"/>
              <a:t> </a:t>
            </a:r>
            <a:r>
              <a:rPr lang="en-US" sz="2000" dirty="0"/>
              <a:t>nodes </a:t>
            </a:r>
            <a:endParaRPr lang="en-US" sz="2000" dirty="0" smtClean="0"/>
          </a:p>
          <a:p>
            <a:pPr lvl="1"/>
            <a:r>
              <a:rPr lang="en-US" sz="2000" dirty="0" smtClean="0"/>
              <a:t>Datasets: </a:t>
            </a:r>
          </a:p>
          <a:p>
            <a:pPr lvl="2"/>
            <a:r>
              <a:rPr lang="en-US" sz="1800" dirty="0" smtClean="0"/>
              <a:t>Synthesis: Gaussian distribution, Poisson distribution datasets</a:t>
            </a:r>
            <a:r>
              <a:rPr lang="en-US" dirty="0" smtClean="0"/>
              <a:t> </a:t>
            </a:r>
            <a:endParaRPr lang="en-US" sz="1800" dirty="0" smtClean="0"/>
          </a:p>
          <a:p>
            <a:pPr lvl="2"/>
            <a:r>
              <a:rPr lang="en-US" sz="1800" dirty="0" smtClean="0"/>
              <a:t>CAIDA Network traffic traces; NYC Taxi </a:t>
            </a:r>
            <a:r>
              <a:rPr lang="en-US" sz="1800" dirty="0"/>
              <a:t>ride </a:t>
            </a:r>
            <a:r>
              <a:rPr lang="en-US" sz="1800" dirty="0" smtClean="0"/>
              <a:t>records</a:t>
            </a:r>
            <a:r>
              <a:rPr lang="en-US" sz="1800" dirty="0"/>
              <a:t> 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06955" y="1630891"/>
            <a:ext cx="1980079" cy="1097050"/>
            <a:chOff x="6457950" y="1823806"/>
            <a:chExt cx="1980079" cy="1097050"/>
          </a:xfrm>
        </p:grpSpPr>
        <p:sp>
          <p:nvSpPr>
            <p:cNvPr id="8" name="Right Bracket 7"/>
            <p:cNvSpPr/>
            <p:nvPr/>
          </p:nvSpPr>
          <p:spPr>
            <a:xfrm>
              <a:off x="6457950" y="1823806"/>
              <a:ext cx="225238" cy="1097050"/>
            </a:xfrm>
            <a:prstGeom prst="righ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3188" y="1997526"/>
              <a:ext cx="17548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See the </a:t>
              </a:r>
              <a:r>
                <a:rPr lang="en-US" dirty="0" smtClean="0">
                  <a:solidFill>
                    <a:srgbClr val="FF0000"/>
                  </a:solidFill>
                </a:rPr>
                <a:t>paper for </a:t>
              </a:r>
              <a:r>
                <a:rPr lang="en-US" dirty="0">
                  <a:solidFill>
                    <a:srgbClr val="FF0000"/>
                  </a:solidFill>
                </a:rPr>
                <a:t>more results!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2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17141" y="1884787"/>
            <a:ext cx="7891872" cy="3011576"/>
            <a:chOff x="269511" y="1594987"/>
            <a:chExt cx="7891872" cy="3011576"/>
          </a:xfrm>
        </p:grpSpPr>
        <p:grpSp>
          <p:nvGrpSpPr>
            <p:cNvPr id="83" name="Group 82"/>
            <p:cNvGrpSpPr/>
            <p:nvPr/>
          </p:nvGrpSpPr>
          <p:grpSpPr>
            <a:xfrm>
              <a:off x="269511" y="1594987"/>
              <a:ext cx="2247168" cy="602485"/>
              <a:chOff x="628650" y="2071596"/>
              <a:chExt cx="2247168" cy="602485"/>
            </a:xfrm>
          </p:grpSpPr>
          <p:pic>
            <p:nvPicPr>
              <p:cNvPr id="29" name="Picture 2" descr="https://cdn1.iconfinder.com/data/icons/logotypes/32/twitter-12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0" y="2071596"/>
                <a:ext cx="589949" cy="589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7544" y="2080411"/>
                <a:ext cx="688872" cy="581134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148" y="2080411"/>
                <a:ext cx="593670" cy="59367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328264" y="2890461"/>
              <a:ext cx="7833119" cy="1716102"/>
              <a:chOff x="328264" y="2890461"/>
              <a:chExt cx="7833119" cy="171610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719200" y="3083042"/>
                <a:ext cx="1592089" cy="13765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Stream </a:t>
                </a:r>
              </a:p>
              <a:p>
                <a:pPr algn="ctr"/>
                <a:r>
                  <a:rPr lang="en-US" sz="2000" b="1" dirty="0" smtClean="0"/>
                  <a:t>Aggregator</a:t>
                </a:r>
                <a:endParaRPr lang="en-US" sz="2000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714163" y="3122922"/>
                <a:ext cx="1691149" cy="13765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Stream Analytics System</a:t>
                </a:r>
                <a:endParaRPr lang="en-US" sz="2000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319552" y="3624896"/>
                <a:ext cx="1386348" cy="372568"/>
                <a:chOff x="3392129" y="3511516"/>
                <a:chExt cx="1386348" cy="372568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769468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4759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0968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397342" y="3608307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3392129" y="3511516"/>
                  <a:ext cx="1386348" cy="372568"/>
                </a:xfrm>
                <a:prstGeom prst="rightArrow">
                  <a:avLst>
                    <a:gd name="adj1" fmla="val 79578"/>
                    <a:gd name="adj2" fmla="val 33095"/>
                  </a:avLst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28264" y="2890461"/>
                <a:ext cx="1393963" cy="779440"/>
                <a:chOff x="328264" y="2880629"/>
                <a:chExt cx="1393963" cy="77944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704004" y="326255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044806" y="337978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380177" y="34543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449339" y="288062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789738" y="29082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080341" y="303416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Curved Connector 53"/>
                <p:cNvCxnSpPr/>
                <p:nvPr/>
              </p:nvCxnSpPr>
              <p:spPr>
                <a:xfrm>
                  <a:off x="328264" y="3077091"/>
                  <a:ext cx="1393963" cy="243786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ounded Rectangle 56"/>
                <p:cNvSpPr/>
                <p:nvPr/>
              </p:nvSpPr>
              <p:spPr>
                <a:xfrm>
                  <a:off x="1393095" y="308517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Curved Connector 61"/>
                <p:cNvCxnSpPr/>
                <p:nvPr/>
              </p:nvCxnSpPr>
              <p:spPr>
                <a:xfrm>
                  <a:off x="328264" y="3418666"/>
                  <a:ext cx="1382673" cy="24140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328264" y="322919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28264" y="3897139"/>
                <a:ext cx="1392538" cy="709424"/>
                <a:chOff x="328264" y="3779155"/>
                <a:chExt cx="1392538" cy="709424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457015" y="43445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96997" y="417274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328264" y="406193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701754" y="401077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44806" y="387781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412759" y="414643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Curved Connector 66"/>
                <p:cNvCxnSpPr/>
                <p:nvPr/>
              </p:nvCxnSpPr>
              <p:spPr>
                <a:xfrm flipV="1">
                  <a:off x="328264" y="4087096"/>
                  <a:ext cx="1392538" cy="215898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ounded Rectangle 67"/>
                <p:cNvSpPr/>
                <p:nvPr/>
              </p:nvSpPr>
              <p:spPr>
                <a:xfrm>
                  <a:off x="809766" y="430299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Curved Connector 68"/>
                <p:cNvCxnSpPr/>
                <p:nvPr/>
              </p:nvCxnSpPr>
              <p:spPr>
                <a:xfrm flipV="1">
                  <a:off x="328264" y="3779155"/>
                  <a:ext cx="1391737" cy="196724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69"/>
                <p:cNvSpPr/>
                <p:nvPr/>
              </p:nvSpPr>
              <p:spPr>
                <a:xfrm>
                  <a:off x="1376148" y="38610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9" name="Straight Arrow Connector 78"/>
              <p:cNvCxnSpPr>
                <a:stCxn id="44" idx="3"/>
              </p:cNvCxnSpPr>
              <p:nvPr/>
            </p:nvCxnSpPr>
            <p:spPr>
              <a:xfrm>
                <a:off x="6405312" y="3811180"/>
                <a:ext cx="45760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679887" y="3548958"/>
                <a:ext cx="14814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Useful</a:t>
                </a:r>
              </a:p>
              <a:p>
                <a:pPr algn="ctr"/>
                <a:r>
                  <a:rPr lang="en-US" sz="2000" dirty="0" smtClean="0"/>
                  <a:t>Information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69663"/>
              </p:ext>
            </p:extLst>
          </p:nvPr>
        </p:nvGraphicFramePr>
        <p:xfrm>
          <a:off x="628650" y="1484784"/>
          <a:ext cx="7187293" cy="356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26072" y="1379616"/>
            <a:ext cx="1238416" cy="2981927"/>
            <a:chOff x="3610561" y="1506073"/>
            <a:chExt cx="1238416" cy="2981927"/>
          </a:xfrm>
        </p:grpSpPr>
        <p:sp>
          <p:nvSpPr>
            <p:cNvPr id="7" name="TextBox 6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7748" y="5150227"/>
            <a:ext cx="8328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1.3X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sampling fraction &lt; 60%</a:t>
            </a:r>
          </a:p>
        </p:txBody>
      </p:sp>
    </p:spTree>
    <p:extLst>
      <p:ext uri="{BB962C8B-B14F-4D97-AF65-F5344CB8AC3E}">
        <p14:creationId xmlns:p14="http://schemas.microsoft.com/office/powerpoint/2010/main" val="10115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1" uiExpand="1">
        <p:bldSub>
          <a:bldChart bld="series"/>
        </p:bldSub>
      </p:bldGraphic>
      <p:bldGraphic spid="5" grpId="2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9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vs 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453238"/>
              </p:ext>
            </p:extLst>
          </p:nvPr>
        </p:nvGraphicFramePr>
        <p:xfrm>
          <a:off x="521110" y="1347020"/>
          <a:ext cx="7325032" cy="389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86743" y="1477983"/>
            <a:ext cx="1238416" cy="2981927"/>
            <a:chOff x="3610561" y="1506073"/>
            <a:chExt cx="1238416" cy="2981927"/>
          </a:xfrm>
        </p:grpSpPr>
        <p:sp>
          <p:nvSpPr>
            <p:cNvPr id="10" name="TextBox 9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1357" y="5244510"/>
            <a:ext cx="846817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~1.32X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1.62X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the same accuracy loss</a:t>
            </a:r>
          </a:p>
        </p:txBody>
      </p:sp>
    </p:spTree>
    <p:extLst>
      <p:ext uri="{BB962C8B-B14F-4D97-AF65-F5344CB8AC3E}">
        <p14:creationId xmlns:p14="http://schemas.microsoft.com/office/powerpoint/2010/main" val="5483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12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923615"/>
              </p:ext>
            </p:extLst>
          </p:nvPr>
        </p:nvGraphicFramePr>
        <p:xfrm>
          <a:off x="521110" y="1347020"/>
          <a:ext cx="7325032" cy="389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64590" y="1477983"/>
            <a:ext cx="1282723" cy="2981927"/>
            <a:chOff x="3588408" y="1506073"/>
            <a:chExt cx="1282723" cy="2981927"/>
          </a:xfrm>
        </p:grpSpPr>
        <p:sp>
          <p:nvSpPr>
            <p:cNvPr id="10" name="TextBox 9"/>
            <p:cNvSpPr txBox="1"/>
            <p:nvPr/>
          </p:nvSpPr>
          <p:spPr>
            <a:xfrm>
              <a:off x="3588408" y="1506073"/>
              <a:ext cx="1282723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Lower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 rot="10800000"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1357" y="5244510"/>
            <a:ext cx="84681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~1.68X </a:t>
            </a:r>
            <a:r>
              <a:rPr lang="en-US" dirty="0" smtClean="0">
                <a:solidFill>
                  <a:schemeClr val="tx1"/>
                </a:solidFill>
              </a:rPr>
              <a:t>faster than Spark-based STS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~1.45X </a:t>
            </a:r>
            <a:r>
              <a:rPr lang="en-US" dirty="0" smtClean="0">
                <a:solidFill>
                  <a:schemeClr val="tx1"/>
                </a:solidFill>
              </a:rPr>
              <a:t>faster than Spark-based SRS</a:t>
            </a:r>
          </a:p>
        </p:txBody>
      </p:sp>
    </p:spTree>
    <p:extLst>
      <p:ext uri="{BB962C8B-B14F-4D97-AF65-F5344CB8AC3E}">
        <p14:creationId xmlns:p14="http://schemas.microsoft.com/office/powerpoint/2010/main" val="16336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 uiExpand="1">
        <p:bldSub>
          <a:bldChart bld="series"/>
        </p:bldSub>
      </p:bldGraphic>
      <p:bldP spid="12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166" y="1206148"/>
            <a:ext cx="8593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StreamApprox</a:t>
            </a:r>
            <a:r>
              <a:rPr lang="en-US" sz="2400" b="1" dirty="0"/>
              <a:t>: </a:t>
            </a:r>
            <a:r>
              <a:rPr lang="en-US" sz="2400" dirty="0"/>
              <a:t>Approximate computing for stream </a:t>
            </a:r>
            <a:r>
              <a:rPr lang="en-US" sz="2400" dirty="0" smtClean="0"/>
              <a:t>analytics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4822" y="2862713"/>
            <a:ext cx="6794354" cy="367479"/>
            <a:chOff x="909924" y="3249350"/>
            <a:chExt cx="6520033" cy="367479"/>
          </a:xfrm>
        </p:grpSpPr>
        <p:sp>
          <p:nvSpPr>
            <p:cNvPr id="11" name="Rounded Rectangle 10"/>
            <p:cNvSpPr/>
            <p:nvPr/>
          </p:nvSpPr>
          <p:spPr>
            <a:xfrm>
              <a:off x="909924" y="3249350"/>
              <a:ext cx="1596700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Practical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549520" y="3259046"/>
              <a:ext cx="4880437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A</a:t>
              </a:r>
              <a:r>
                <a:rPr lang="en-US" sz="2000" dirty="0" smtClean="0"/>
                <a:t>daptive </a:t>
              </a:r>
              <a:r>
                <a:rPr lang="en-US" sz="2000" dirty="0"/>
                <a:t>execution based </a:t>
              </a:r>
              <a:r>
                <a:rPr lang="en-US" sz="2000" dirty="0" smtClean="0"/>
                <a:t>on query budget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74822" y="3561275"/>
            <a:ext cx="6794354" cy="361545"/>
            <a:chOff x="905505" y="4036391"/>
            <a:chExt cx="6552019" cy="361545"/>
          </a:xfrm>
        </p:grpSpPr>
        <p:sp>
          <p:nvSpPr>
            <p:cNvPr id="9" name="Rounded Rectangle 8"/>
            <p:cNvSpPr/>
            <p:nvPr/>
          </p:nvSpPr>
          <p:spPr>
            <a:xfrm>
              <a:off x="905505" y="4036391"/>
              <a:ext cx="1607276" cy="36154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Efficient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549521" y="4057825"/>
              <a:ext cx="4908003" cy="3281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/>
                <a:t>Online stratified sampling technique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24436" y="4532294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Details: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StreamApprox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[Middleware’17] 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://streamapprox.github.io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74821" y="2178112"/>
            <a:ext cx="6794355" cy="367479"/>
            <a:chOff x="1535947" y="2673309"/>
            <a:chExt cx="6256950" cy="367479"/>
          </a:xfrm>
        </p:grpSpPr>
        <p:sp>
          <p:nvSpPr>
            <p:cNvPr id="14" name="Rounded Rectangle 13"/>
            <p:cNvSpPr/>
            <p:nvPr/>
          </p:nvSpPr>
          <p:spPr>
            <a:xfrm>
              <a:off x="1535947" y="2673309"/>
              <a:ext cx="1532273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Transparent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105926" y="2683005"/>
              <a:ext cx="4686971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Supports applications w/ minor code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353340" y="2146909"/>
            <a:ext cx="1" cy="1607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1463" y="2852936"/>
            <a:ext cx="1998274" cy="2556548"/>
            <a:chOff x="517674" y="3761355"/>
            <a:chExt cx="1998274" cy="255654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74" y="3761355"/>
              <a:ext cx="1836548" cy="18365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35948" y="5597903"/>
              <a:ext cx="198000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Low </a:t>
              </a:r>
              <a:r>
                <a:rPr lang="en-US" sz="2000" dirty="0">
                  <a:solidFill>
                    <a:schemeClr val="tx1"/>
                  </a:solidFill>
                </a:rPr>
                <a:t>latency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1719" y="3753973"/>
            <a:ext cx="3389467" cy="417347"/>
            <a:chOff x="2451345" y="3753973"/>
            <a:chExt cx="3389467" cy="4173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451345" y="3753973"/>
              <a:ext cx="3389467" cy="1723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3153" y="3771210"/>
              <a:ext cx="979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Tension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903704" y="1642853"/>
            <a:ext cx="2899271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Approximate computing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32734" y="2950441"/>
            <a:ext cx="1980000" cy="2459043"/>
            <a:chOff x="6232734" y="2950441"/>
            <a:chExt cx="1980000" cy="2459043"/>
          </a:xfrm>
        </p:grpSpPr>
        <p:grpSp>
          <p:nvGrpSpPr>
            <p:cNvPr id="29" name="Group 28"/>
            <p:cNvGrpSpPr/>
            <p:nvPr/>
          </p:nvGrpSpPr>
          <p:grpSpPr>
            <a:xfrm>
              <a:off x="6232734" y="2950441"/>
              <a:ext cx="1980000" cy="2459043"/>
              <a:chOff x="6059360" y="3065026"/>
              <a:chExt cx="1980000" cy="24590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059360" y="4804069"/>
                <a:ext cx="1980000" cy="72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Efficient resource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utilization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2" descr="http://research.computing.yale.edu/sites/default/files/hpc_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9360" y="3065026"/>
                <a:ext cx="1962150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7629" y="3811301"/>
              <a:ext cx="672360" cy="67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2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573" y="1312803"/>
            <a:ext cx="749218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Many applications: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Approximate output is good </a:t>
            </a:r>
            <a:r>
              <a:rPr lang="en-US" sz="2000" dirty="0" smtClean="0">
                <a:solidFill>
                  <a:schemeClr val="tx1"/>
                </a:solidFill>
              </a:rPr>
              <a:t>enough!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2985" y="2295499"/>
            <a:ext cx="7524769" cy="3200643"/>
            <a:chOff x="812985" y="2295499"/>
            <a:chExt cx="7524769" cy="3200643"/>
          </a:xfrm>
        </p:grpSpPr>
        <p:sp>
          <p:nvSpPr>
            <p:cNvPr id="50" name="TextBox 49"/>
            <p:cNvSpPr txBox="1"/>
            <p:nvPr/>
          </p:nvSpPr>
          <p:spPr>
            <a:xfrm>
              <a:off x="845573" y="2779120"/>
              <a:ext cx="70214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E.g. : Google Trends --- “Spark SQL” vs “Spark Streaming” (Sep/2017 – Oct/2017)</a:t>
              </a:r>
              <a:endParaRPr lang="en-US" sz="16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" r="2953"/>
            <a:stretch/>
          </p:blipFill>
          <p:spPr>
            <a:xfrm>
              <a:off x="953729" y="3833400"/>
              <a:ext cx="7000569" cy="14191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29" y="3241449"/>
              <a:ext cx="5189224" cy="4362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5574" y="2295499"/>
              <a:ext cx="749218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</a:t>
              </a:r>
              <a:r>
                <a:rPr lang="en-US" dirty="0"/>
                <a:t>trend of data is more important than the precise numbers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2155" y="3773227"/>
              <a:ext cx="48122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</a:t>
              </a:r>
            </a:p>
            <a:p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8978" y="4344774"/>
              <a:ext cx="3978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50</a:t>
              </a:r>
            </a:p>
            <a:p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1146" y="4919587"/>
              <a:ext cx="2968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1200" y="5157588"/>
              <a:ext cx="8194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Sep 17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3" y="5157588"/>
              <a:ext cx="91099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Sep 26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8033" y="5141912"/>
              <a:ext cx="91099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Oct 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2985" y="5157588"/>
              <a:ext cx="91099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8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4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1447" y="3843980"/>
            <a:ext cx="7701104" cy="1583950"/>
            <a:chOff x="801070" y="4219307"/>
            <a:chExt cx="7701104" cy="1583950"/>
          </a:xfrm>
        </p:grpSpPr>
        <p:grpSp>
          <p:nvGrpSpPr>
            <p:cNvPr id="53" name="Group 52"/>
            <p:cNvGrpSpPr/>
            <p:nvPr/>
          </p:nvGrpSpPr>
          <p:grpSpPr>
            <a:xfrm>
              <a:off x="801070" y="4633127"/>
              <a:ext cx="7701104" cy="1170130"/>
              <a:chOff x="1308028" y="3329741"/>
              <a:chExt cx="7701104" cy="117013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308028" y="3329741"/>
                <a:ext cx="3290006" cy="1170130"/>
                <a:chOff x="1700612" y="3385868"/>
                <a:chExt cx="3290006" cy="1170130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2971294" y="4204589"/>
                  <a:ext cx="108198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1700612" y="3385868"/>
                  <a:ext cx="3290006" cy="1170130"/>
                  <a:chOff x="2518497" y="3391333"/>
                  <a:chExt cx="3290006" cy="1170130"/>
                </a:xfrm>
              </p:grpSpPr>
              <p:sp>
                <p:nvSpPr>
                  <p:cNvPr id="63" name="Can 62"/>
                  <p:cNvSpPr/>
                  <p:nvPr/>
                </p:nvSpPr>
                <p:spPr>
                  <a:xfrm>
                    <a:off x="2518497" y="3391333"/>
                    <a:ext cx="1270682" cy="1170130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17613" y="3563723"/>
                    <a:ext cx="85953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Take a </a:t>
                    </a:r>
                  </a:p>
                  <a:p>
                    <a:r>
                      <a:rPr lang="en-US" dirty="0" smtClean="0"/>
                      <a:t>sample</a:t>
                    </a:r>
                    <a:endParaRPr lang="en-US" dirty="0"/>
                  </a:p>
                </p:txBody>
              </p:sp>
              <p:sp>
                <p:nvSpPr>
                  <p:cNvPr id="65" name="Can 64"/>
                  <p:cNvSpPr/>
                  <p:nvPr/>
                </p:nvSpPr>
                <p:spPr>
                  <a:xfrm>
                    <a:off x="4874023" y="3950516"/>
                    <a:ext cx="934480" cy="513033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4596517" y="3688184"/>
                <a:ext cx="4412615" cy="781781"/>
                <a:chOff x="6211430" y="3744311"/>
                <a:chExt cx="4412615" cy="78178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398064" y="3744311"/>
                  <a:ext cx="2225981" cy="7817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Approximate output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± Error bound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211430" y="4215351"/>
                  <a:ext cx="562688" cy="19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7989237" y="4218760"/>
                  <a:ext cx="550310" cy="13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6771702" y="3945052"/>
                  <a:ext cx="1220028" cy="513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Compute</a:t>
                  </a:r>
                  <a:endParaRPr lang="en-US" sz="20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3153735" y="4219307"/>
              <a:ext cx="2882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Approximate computing</a:t>
              </a:r>
              <a:endParaRPr lang="en-US" sz="2000" b="1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32244" y="1929515"/>
            <a:ext cx="766399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Idea: </a:t>
            </a:r>
            <a:r>
              <a:rPr lang="en-US" sz="2000" dirty="0">
                <a:solidFill>
                  <a:schemeClr val="tx1"/>
                </a:solidFill>
              </a:rPr>
              <a:t>To achieve low latency, </a:t>
            </a:r>
            <a:r>
              <a:rPr lang="en-US" sz="2000" dirty="0"/>
              <a:t>compute over a sub-set of data items instead of the entire data-set</a:t>
            </a:r>
          </a:p>
        </p:txBody>
      </p:sp>
    </p:spTree>
    <p:extLst>
      <p:ext uri="{BB962C8B-B14F-4D97-AF65-F5344CB8AC3E}">
        <p14:creationId xmlns:p14="http://schemas.microsoft.com/office/powerpoint/2010/main" val="15041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1818" y="3409525"/>
            <a:ext cx="7720364" cy="458341"/>
            <a:chOff x="381416" y="3676150"/>
            <a:chExt cx="7720364" cy="458341"/>
          </a:xfrm>
        </p:grpSpPr>
        <p:sp>
          <p:nvSpPr>
            <p:cNvPr id="6" name="Rounded Rectangle 5"/>
            <p:cNvSpPr/>
            <p:nvPr/>
          </p:nvSpPr>
          <p:spPr>
            <a:xfrm>
              <a:off x="381416" y="3676150"/>
              <a:ext cx="3619698" cy="4583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ApproxHadoop</a:t>
              </a:r>
              <a:r>
                <a:rPr lang="en-US" sz="2200" dirty="0" smtClean="0"/>
                <a:t> [ASPLOS’15</a:t>
              </a:r>
              <a:r>
                <a:rPr lang="en-US" sz="2200" dirty="0"/>
                <a:t>]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211106" y="3733675"/>
              <a:ext cx="3890674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multi-stage sampling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818" y="1978199"/>
            <a:ext cx="7720365" cy="420915"/>
            <a:chOff x="381416" y="2259881"/>
            <a:chExt cx="7720365" cy="420915"/>
          </a:xfrm>
        </p:grpSpPr>
        <p:sp>
          <p:nvSpPr>
            <p:cNvPr id="9" name="Rounded Rectangle 8"/>
            <p:cNvSpPr/>
            <p:nvPr/>
          </p:nvSpPr>
          <p:spPr>
            <a:xfrm>
              <a:off x="381416" y="2259881"/>
              <a:ext cx="3619697" cy="4209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BlinkDB</a:t>
              </a:r>
              <a:r>
                <a:rPr lang="en-US" sz="2200" dirty="0" smtClean="0"/>
                <a:t> [EuroSyS’13]</a:t>
              </a:r>
              <a:endParaRPr lang="en-US" sz="22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11106" y="2292216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pre-existing samples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326" y="4746185"/>
            <a:ext cx="7720364" cy="418593"/>
            <a:chOff x="381416" y="5050154"/>
            <a:chExt cx="7720364" cy="418593"/>
          </a:xfrm>
        </p:grpSpPr>
        <p:sp>
          <p:nvSpPr>
            <p:cNvPr id="12" name="Rounded Rectangle 11"/>
            <p:cNvSpPr/>
            <p:nvPr/>
          </p:nvSpPr>
          <p:spPr>
            <a:xfrm>
              <a:off x="381416" y="5050154"/>
              <a:ext cx="3619697" cy="4185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Quickr</a:t>
              </a:r>
              <a:r>
                <a:rPr lang="en-US" sz="3200" dirty="0"/>
                <a:t> </a:t>
              </a:r>
              <a:r>
                <a:rPr lang="en-US" sz="2000" dirty="0"/>
                <a:t>[</a:t>
              </a:r>
              <a:r>
                <a:rPr lang="en-US" sz="2000" dirty="0" smtClean="0"/>
                <a:t>SIGMOD’16</a:t>
              </a:r>
              <a:r>
                <a:rPr lang="en-US" sz="2000" dirty="0"/>
                <a:t>]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211105" y="5088070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Injecting samplers </a:t>
              </a:r>
              <a:r>
                <a:rPr lang="en-US" sz="2000" dirty="0" smtClean="0"/>
                <a:t>into query plan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7436" y="1416569"/>
            <a:ext cx="4534953" cy="4444252"/>
            <a:chOff x="4888381" y="553200"/>
            <a:chExt cx="4534953" cy="4444252"/>
          </a:xfrm>
        </p:grpSpPr>
        <p:sp>
          <p:nvSpPr>
            <p:cNvPr id="19" name="Explosion 1 18"/>
            <p:cNvSpPr/>
            <p:nvPr/>
          </p:nvSpPr>
          <p:spPr>
            <a:xfrm>
              <a:off x="4888381" y="553200"/>
              <a:ext cx="4534953" cy="4444252"/>
            </a:xfrm>
            <a:prstGeom prst="irregularSeal1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73" y="2217599"/>
              <a:ext cx="1982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Not designed for </a:t>
              </a:r>
            </a:p>
            <a:p>
              <a:r>
                <a:rPr lang="en-US" sz="2000" dirty="0" smtClean="0"/>
                <a:t>stream analytics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9211" y="3417183"/>
            <a:ext cx="8084460" cy="493486"/>
            <a:chOff x="430890" y="3285331"/>
            <a:chExt cx="8084460" cy="493486"/>
          </a:xfrm>
        </p:grpSpPr>
        <p:sp>
          <p:nvSpPr>
            <p:cNvPr id="6" name="Rounded Rectangle 5"/>
            <p:cNvSpPr/>
            <p:nvPr/>
          </p:nvSpPr>
          <p:spPr>
            <a:xfrm>
              <a:off x="430890" y="3285331"/>
              <a:ext cx="2081892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Practical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549521" y="3357902"/>
              <a:ext cx="5965829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Supports adaptive execution based </a:t>
              </a:r>
              <a:r>
                <a:rPr lang="en-US" sz="2000" dirty="0" smtClean="0"/>
                <a:t>on query budget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212" y="4799200"/>
            <a:ext cx="8084458" cy="493486"/>
            <a:chOff x="430890" y="4172857"/>
            <a:chExt cx="8084458" cy="493486"/>
          </a:xfrm>
        </p:grpSpPr>
        <p:sp>
          <p:nvSpPr>
            <p:cNvPr id="9" name="Rounded Rectangle 8"/>
            <p:cNvSpPr/>
            <p:nvPr/>
          </p:nvSpPr>
          <p:spPr>
            <a:xfrm>
              <a:off x="430890" y="4172857"/>
              <a:ext cx="2081891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Efficient</a:t>
              </a:r>
              <a:endParaRPr lang="en-US" sz="22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549521" y="4255535"/>
              <a:ext cx="5965827" cy="3281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/>
                <a:t>Employs online sampling techniques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9211" y="2035166"/>
            <a:ext cx="8084459" cy="493486"/>
            <a:chOff x="430889" y="2074495"/>
            <a:chExt cx="8084459" cy="493486"/>
          </a:xfrm>
        </p:grpSpPr>
        <p:sp>
          <p:nvSpPr>
            <p:cNvPr id="12" name="Rounded Rectangle 11"/>
            <p:cNvSpPr/>
            <p:nvPr/>
          </p:nvSpPr>
          <p:spPr>
            <a:xfrm>
              <a:off x="430889" y="2074495"/>
              <a:ext cx="2081892" cy="493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Transparent</a:t>
              </a:r>
              <a:endParaRPr lang="en-US" sz="22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2549522" y="2147066"/>
              <a:ext cx="5965826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Targets existing applications </a:t>
              </a:r>
              <a:r>
                <a:rPr lang="en-US" sz="2000" dirty="0" smtClean="0"/>
                <a:t>w/ minor code changes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9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8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98630" y="1988430"/>
            <a:ext cx="8946740" cy="2169916"/>
            <a:chOff x="35496" y="2204739"/>
            <a:chExt cx="8946740" cy="2169916"/>
          </a:xfrm>
        </p:grpSpPr>
        <p:sp>
          <p:nvSpPr>
            <p:cNvPr id="57" name="TextBox 56"/>
            <p:cNvSpPr txBox="1"/>
            <p:nvPr/>
          </p:nvSpPr>
          <p:spPr>
            <a:xfrm>
              <a:off x="35496" y="2204739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 data stream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61764" y="2204739"/>
              <a:ext cx="8820472" cy="2169916"/>
              <a:chOff x="323528" y="2195063"/>
              <a:chExt cx="8820472" cy="21699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55368" y="2195063"/>
                <a:ext cx="5688632" cy="1890792"/>
                <a:chOff x="3275856" y="2204864"/>
                <a:chExt cx="5688632" cy="189079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6732240" y="3361640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Approximate </a:t>
                  </a:r>
                  <a:r>
                    <a:rPr lang="en-US" dirty="0" smtClean="0"/>
                    <a:t>output error </a:t>
                  </a:r>
                  <a:r>
                    <a:rPr lang="en-US" dirty="0"/>
                    <a:t>bound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283968" y="3172326"/>
                  <a:ext cx="1872208" cy="9233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b="1" dirty="0" err="1" smtClean="0"/>
                    <a:t>StreamApprox</a:t>
                  </a:r>
                  <a:endParaRPr lang="en-US" b="1" dirty="0" smtClean="0"/>
                </a:p>
                <a:p>
                  <a:pPr algn="ctr"/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156176" y="3633991"/>
                  <a:ext cx="576064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4573568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3275856" y="2204864"/>
                  <a:ext cx="222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Streaming query</a:t>
                  </a:r>
                  <a:endParaRPr lang="en-US" dirty="0"/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5946892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389973" y="2204864"/>
                  <a:ext cx="1532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Query budget 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619672" y="3166143"/>
                <a:ext cx="1456368" cy="9233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Stream </a:t>
                </a:r>
              </a:p>
              <a:p>
                <a:pPr algn="ctr"/>
                <a:r>
                  <a:rPr lang="en-US" b="1" dirty="0"/>
                  <a:t>a</a:t>
                </a:r>
                <a:r>
                  <a:rPr lang="en-US" b="1" dirty="0" smtClean="0"/>
                  <a:t>ggregator </a:t>
                </a:r>
              </a:p>
              <a:p>
                <a:pPr algn="ctr"/>
                <a:r>
                  <a:rPr lang="en-US" b="1" dirty="0" smtClean="0"/>
                  <a:t>(</a:t>
                </a:r>
                <a:r>
                  <a:rPr lang="en-US" b="1" dirty="0" err="1" smtClean="0"/>
                  <a:t>E.g</a:t>
                </a:r>
                <a:r>
                  <a:rPr lang="en-US" b="1" dirty="0" smtClean="0"/>
                  <a:t> Kafka)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3528" y="281038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733729" y="3004145"/>
                <a:ext cx="864096" cy="3664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23528" y="339041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3528" y="399564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n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448741" y="369340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55576" y="3575079"/>
                <a:ext cx="864096" cy="527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755576" y="3885149"/>
                <a:ext cx="864096" cy="295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59986" y="3232111"/>
                <a:ext cx="1456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  <a:r>
                  <a:rPr lang="en-US" dirty="0" smtClean="0"/>
                  <a:t>ata stream</a:t>
                </a:r>
                <a:endParaRPr lang="en-US" dirty="0"/>
              </a:p>
            </p:txBody>
          </p:sp>
          <p:cxnSp>
            <p:nvCxnSpPr>
              <p:cNvPr id="74" name="Straight Arrow Connector 73"/>
              <p:cNvCxnSpPr>
                <a:stCxn id="58" idx="3"/>
                <a:endCxn id="67" idx="1"/>
              </p:cNvCxnSpPr>
              <p:nvPr/>
            </p:nvCxnSpPr>
            <p:spPr>
              <a:xfrm flipV="1">
                <a:off x="3076040" y="3624190"/>
                <a:ext cx="1387440" cy="36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1329301" y="4365558"/>
            <a:ext cx="6485397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Candara"/>
              </a:rPr>
              <a:t>Query budget: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Candara"/>
              </a:rPr>
              <a:t>Latency/throughput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 guarantees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</a:t>
            </a:r>
            <a:r>
              <a:rPr lang="en-US" sz="2000" b="1" dirty="0">
                <a:solidFill>
                  <a:schemeClr val="tx1"/>
                </a:solidFill>
                <a:cs typeface="Candara"/>
              </a:rPr>
              <a:t>computing resources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for </a:t>
            </a:r>
            <a:r>
              <a:rPr lang="en-US" sz="2000" dirty="0">
                <a:solidFill>
                  <a:schemeClr val="tx1"/>
                </a:solidFill>
                <a:cs typeface="Candara"/>
              </a:rPr>
              <a:t>query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processing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accuracy</a:t>
            </a:r>
            <a:endParaRPr lang="en-US" sz="2000" dirty="0">
              <a:solidFill>
                <a:schemeClr val="tx1"/>
              </a:solidFill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326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52391</TotalTime>
  <Words>758</Words>
  <Application>Microsoft Macintosh PowerPoint</Application>
  <PresentationFormat>On-screen Show (4:3)</PresentationFormat>
  <Paragraphs>296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Candara</vt:lpstr>
      <vt:lpstr>Office Theme</vt:lpstr>
      <vt:lpstr>StreamApprox  Approximate Stream Analytics in Apache Spark https://streamapprox.github.io</vt:lpstr>
      <vt:lpstr>Modern online services</vt:lpstr>
      <vt:lpstr>Modern online services</vt:lpstr>
      <vt:lpstr>Approximate Computing</vt:lpstr>
      <vt:lpstr>Approximate Computing</vt:lpstr>
      <vt:lpstr>State-of-the-art systems</vt:lpstr>
      <vt:lpstr>StreamApprox: Design goals</vt:lpstr>
      <vt:lpstr>Outline</vt:lpstr>
      <vt:lpstr>StreamApprox: Overview</vt:lpstr>
      <vt:lpstr>Key idea: Sampling</vt:lpstr>
      <vt:lpstr>Key idea: Sampling</vt:lpstr>
      <vt:lpstr>Spark-based Sampling</vt:lpstr>
      <vt:lpstr>Spark-based Sampling</vt:lpstr>
      <vt:lpstr>StreamApprox: Core idea</vt:lpstr>
      <vt:lpstr>StreamApprox: Core idea</vt:lpstr>
      <vt:lpstr>Implementation</vt:lpstr>
      <vt:lpstr>Implementation</vt:lpstr>
      <vt:lpstr>Outline</vt:lpstr>
      <vt:lpstr>Experimental setup</vt:lpstr>
      <vt:lpstr>Throughput</vt:lpstr>
      <vt:lpstr>Throughput vs Accuracy</vt:lpstr>
      <vt:lpstr>Latency</vt:lpstr>
      <vt:lpstr>Conclusion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 Quoc Do</dc:creator>
  <cp:keywords/>
  <dc:description/>
  <cp:lastModifiedBy>ms631188</cp:lastModifiedBy>
  <cp:revision>1438</cp:revision>
  <cp:lastPrinted>2017-10-22T16:07:28Z</cp:lastPrinted>
  <dcterms:created xsi:type="dcterms:W3CDTF">2017-01-03T14:08:55Z</dcterms:created>
  <dcterms:modified xsi:type="dcterms:W3CDTF">2017-11-02T10:34:45Z</dcterms:modified>
  <cp:category/>
</cp:coreProperties>
</file>