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64" r:id="rId3"/>
    <p:sldId id="288" r:id="rId4"/>
    <p:sldId id="293" r:id="rId5"/>
    <p:sldId id="276" r:id="rId6"/>
    <p:sldId id="277" r:id="rId7"/>
    <p:sldId id="292" r:id="rId8"/>
    <p:sldId id="289" r:id="rId9"/>
    <p:sldId id="283" r:id="rId10"/>
    <p:sldId id="285" r:id="rId11"/>
    <p:sldId id="299" r:id="rId12"/>
    <p:sldId id="284" r:id="rId13"/>
    <p:sldId id="300" r:id="rId14"/>
    <p:sldId id="266" r:id="rId15"/>
    <p:sldId id="268" r:id="rId16"/>
    <p:sldId id="270" r:id="rId17"/>
    <p:sldId id="272" r:id="rId18"/>
    <p:sldId id="273" r:id="rId19"/>
    <p:sldId id="265" r:id="rId20"/>
    <p:sldId id="3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76599"/>
  </p:normalViewPr>
  <p:slideViewPr>
    <p:cSldViewPr snapToGrid="0" snapToObjects="1">
      <p:cViewPr varScale="1">
        <p:scale>
          <a:sx n="96" d="100"/>
          <a:sy n="96" d="100"/>
        </p:scale>
        <p:origin x="13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9CAB-F9CB-744F-968F-2E84B5BF6553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F0BC6-6D0A-034F-A065-611A2F14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81727-9E4D-9E48-A132-4241982DC73E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20613-B73D-1248-AFEE-C98381C24E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通过我们服务发现的模块控制ProxyServer地址的下发</a:t>
            </a:r>
            <a:r>
              <a:rPr lang="zh-CN">
                <a:sym typeface="+mn-ea"/>
              </a:rPr>
              <a:t>来控制读写客户端的连接。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橘黄色链路是老架构的链路，新架构的链路是蓝色部分。</a:t>
            </a:r>
          </a:p>
          <a:p>
            <a:r>
              <a:rPr>
                <a:sym typeface="+mn-ea"/>
              </a:rPr>
              <a:t>双读：让所有的消费客户端都连接到新链路；然后开始双写，数据一部分写到新链路、一部分写老链路；没有问题后，我们开始只写新链路，等到老链路的数据完全消费，断开老链路的读。最后只剩下单写新链路和单读新链路。这样就完成了服务的平滑升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DDMQ 基于Pulsar实现了云原生化改造，整体运行成本预估能降低50%，在丰富产品功能、提升运维人效等方面都取得了明显的收益。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原生集群扩展性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：我们的 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Proxy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具备出色的可扩展性，能够灵活适应不同的开源消息队列（如 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Pulsar</a:t>
            </a:r>
            <a:r>
              <a:rPr lang="zh-CN" altLang="en-GB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GB" altLang="zh-CN" b="0" i="0" dirty="0" err="1">
                <a:solidFill>
                  <a:srgbClr val="374151"/>
                </a:solidFill>
                <a:effectLst/>
                <a:latin typeface="Söhne"/>
              </a:rPr>
              <a:t>RocketMq</a:t>
            </a:r>
            <a:r>
              <a:rPr lang="zh-CN" altLang="en-GB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Kafka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等），以满足不同用户的多样需求。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功能独立性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Proxy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集成了一系列特性，这些特性不依赖于底层原生集群是否支持，只需确保原生集群能够基本收发消息，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Proxy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层的特性依然可以无缝使用。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协议灵活性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Proxy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具备协议的可扩展性，我们可以在不影响原生集群协议的情况下，快速定制和更改客户端与服务器之间的通信协议。这种方式有助于快速满足用户需求，而无需修改原生集群协议，减少潜在的冲突。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多语言客户端兼容性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：我们的设计还可以降低多语言客户端的开发工作，因为不受原生集群变更的影响，保证了各语言客户端与基础客户端的功能兼容和对齐。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0613-B73D-1248-AFEE-C98381C24E7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由于引入 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Proxy</a:t>
            </a:r>
            <a:r>
              <a:rPr lang="zh-CN" altLang="en-GB" b="0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系统迁移变得更加便捷。客户端无需升级或改动，可以轻松地将服务迁移到新集群，而原生集群的灵活性保持不变。</a:t>
            </a:r>
          </a:p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服务端获得更多控制权，可以根据需要调整参数，例如消息重试次数、消费超时时间、重试间隔以及其他运维参数。这提高了系统的适应性，同时减少了因客户端配置错误而引发的潜在风险，有助于提高集群的稳定性。</a:t>
            </a:r>
          </a:p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客户端可以立即享受 </a:t>
            </a:r>
            <a:r>
              <a:rPr lang="en-GB" altLang="zh-CN" b="0" i="0" dirty="0">
                <a:solidFill>
                  <a:srgbClr val="374151"/>
                </a:solidFill>
                <a:effectLst/>
                <a:latin typeface="Söhne"/>
              </a:rPr>
              <a:t>Proxy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提供的功能，而不需要进行升级。此外，将功能开发与架构升级与客户端版本升级分离，提高了需求开发上线的效率，减少了不必要的耦合。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0613-B73D-1248-AFEE-C98381C24E7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0613-B73D-1248-AFEE-C98381C24E7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0613-B73D-1248-AFEE-C98381C24E7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主要分3个方面来分享</a:t>
            </a:r>
          </a:p>
          <a:p>
            <a:r>
              <a:rPr lang="zh-CN" altLang="en-US">
                <a:sym typeface="+mn-ea"/>
              </a:rPr>
              <a:t>1、引入pulsar的背景和初衷</a:t>
            </a:r>
            <a:endParaRPr lang="zh-CN" altLang="en-US"/>
          </a:p>
          <a:p>
            <a:r>
              <a:rPr lang="zh-CN" altLang="en-US">
                <a:sym typeface="+mn-ea"/>
              </a:rPr>
              <a:t>2、DDMQ如何融合Pulsar</a:t>
            </a:r>
            <a:endParaRPr lang="zh-CN" altLang="en-US"/>
          </a:p>
          <a:p>
            <a:r>
              <a:rPr lang="zh-CN" altLang="en-US">
                <a:sym typeface="+mn-ea"/>
              </a:rPr>
              <a:t>3、DDMQ应用Pulsar遇到的痛点和未来的规划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DDMQ是滴滴基础平台部在2016年启动研发的消息队列系统，2017年从Kafka演进到RocketMQ，2021年从RocketMQ开始演进到Pulsar。主要提供ms级实时消息、任意秒级精度延迟消息，服务可用性SLA达到了4个9，</a:t>
            </a:r>
            <a:r>
              <a:rPr lang="zh-CN" altLang="en-US">
                <a:sym typeface="+mn-ea"/>
              </a:rPr>
              <a:t>几乎</a:t>
            </a:r>
            <a:r>
              <a:rPr lang="zh-CN" altLang="en-US"/>
              <a:t>覆盖滴滴全部的事业部和业务线，包括网约车、顺风车、两轮车、能源金融。</a:t>
            </a:r>
          </a:p>
          <a:p>
            <a:endParaRPr lang="zh-CN" altLang="en-US"/>
          </a:p>
          <a:p>
            <a:r>
              <a:rPr lang="zh-CN" altLang="en-US"/>
              <a:t>当前线上拥有万级别的主题/订阅数量，峰值QPS超过千万，每天有万亿级别的消息流转量，集群机器超过一千台，共计几十个集群。总的来说，滴滴消息队列系统挑战大，服务的业务场景多，是保障滴滴业务最重要的基础设施之一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DD</a:t>
            </a:r>
            <a:r>
              <a:rPr lang="zh-CN" altLang="en-US"/>
              <a:t>MQ共有五大模块，包括</a:t>
            </a:r>
          </a:p>
          <a:p>
            <a:r>
              <a:rPr lang="zh-CN" altLang="en-US"/>
              <a:t>1最左边：用户运维控制台，用户可以管理topic和订阅，查看生产和消费的状态；管理员可以管理集群，管理</a:t>
            </a:r>
            <a:r>
              <a:rPr lang="en-US" altLang="zh-CN"/>
              <a:t>topic</a:t>
            </a:r>
            <a:r>
              <a:rPr lang="zh-CN" altLang="en-US"/>
              <a:t>、订阅的元数据信息。</a:t>
            </a:r>
          </a:p>
          <a:p>
            <a:r>
              <a:rPr lang="zh-CN" altLang="en-US"/>
              <a:t>2最右边是大数据流式Connector，可以方便和大数据引擎进行交互，比如Flink、Druid可以很方便地消费DDMQ的数据。</a:t>
            </a:r>
          </a:p>
          <a:p>
            <a:r>
              <a:rPr lang="zh-CN" altLang="en-US"/>
              <a:t>3中间部分的上面是生产的Client，这些生产的Client通过生产的Proxy集群把消息写入到MQ，我们支持多语言生产客户端。</a:t>
            </a:r>
          </a:p>
          <a:p>
            <a:r>
              <a:rPr lang="zh-CN" altLang="en-US"/>
              <a:t>4中间部分的下面是消费的</a:t>
            </a:r>
            <a:r>
              <a:rPr lang="en-US" altLang="zh-CN"/>
              <a:t>client</a:t>
            </a:r>
            <a:r>
              <a:rPr lang="zh-CN" altLang="en-US"/>
              <a:t>，业务通过连接消费的Proxy消费MQ的消息，支持多种语言的消费客户端，支持HTTP消费。同时支持把MQ的数据导入到Redis、HDFS、Hbase等系统。</a:t>
            </a:r>
          </a:p>
          <a:p>
            <a:r>
              <a:rPr lang="zh-CN" altLang="en-US"/>
              <a:t>5 最中间的部分是存储引擎，支持多种存储引擎，包括Kafka、RocketMQ、延迟队列Chronos。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那么，我们为什么要引入</a:t>
            </a:r>
            <a:r>
              <a:rPr lang="en-US" altLang="zh-CN"/>
              <a:t>Pulsar</a:t>
            </a:r>
            <a:r>
              <a:rPr lang="zh-CN" altLang="en-US"/>
              <a:t>？</a:t>
            </a:r>
          </a:p>
          <a:p>
            <a:r>
              <a:rPr lang="zh-CN" altLang="en-US"/>
              <a:t>1、上云。①</a:t>
            </a:r>
            <a:r>
              <a:rPr lang="en-US" altLang="zh-CN"/>
              <a:t>Pulsar</a:t>
            </a:r>
            <a:r>
              <a:rPr lang="zh-CN" altLang="en-US"/>
              <a:t>的存储计算分离架构，更适合云原生的环境，当前的RocketMQ是主从架构，维护主从架构上云是非常困难的事情。新架构的状态简单，计算层Broker是无状态的，运维更加容易。比如替换机器、服务扩容。  </a:t>
            </a:r>
          </a:p>
          <a:p>
            <a:r>
              <a:rPr lang="zh-CN" altLang="en-US"/>
              <a:t>②而且，存储层Bookie是节点对等。它的写入粒度比较小，不和topic绑定，各个节点会比较均衡，当新节点扩容后，由于对等的架构，它能立刻承载新流量，无需迁移数据。另外存算分离的架构，能独立扩缩容计算层和存储层。并且拥有多副本，能够抗单点的IO抖动。也就说单个节点的故障，用户感知到的延迟影响更小。</a:t>
            </a:r>
          </a:p>
          <a:p>
            <a:r>
              <a:rPr lang="zh-CN" altLang="en-US"/>
              <a:t>③希望减少文件系统依赖：RocketMQ依靠的是本地文件系统，它的IO不隔离，回溯数据的时候，会污染PageCache。pulsar的消息使用堆外内存，在broker层不依赖pageCache。</a:t>
            </a:r>
          </a:p>
          <a:p>
            <a:r>
              <a:rPr lang="zh-CN" altLang="en-US"/>
              <a:t>④另外，RocketMQ底层只能使用1个盘，多个盘需要做Raid，Bookie提供多磁盘支持，避免了Raid卡对IO影响。</a:t>
            </a:r>
          </a:p>
          <a:p>
            <a:r>
              <a:rPr lang="zh-CN" altLang="en-US"/>
              <a:t>2、希望能降低运行成本。经过测试，</a:t>
            </a:r>
          </a:p>
          <a:p>
            <a:r>
              <a:rPr lang="zh-CN" altLang="en-US"/>
              <a:t>①Cpu开销更低。相同负载下，Pulsar的CPU使用量是DDMQ的30%~50%</a:t>
            </a:r>
          </a:p>
          <a:p>
            <a:r>
              <a:rPr lang="zh-CN" altLang="en-US"/>
              <a:t>②写入延迟毛刺小。高负载下，Pulsar的99分位延迟是DDMQ的30%~40%</a:t>
            </a:r>
          </a:p>
          <a:p>
            <a:r>
              <a:rPr lang="zh-CN" altLang="en-US"/>
              <a:t>③端到端延迟小。高负载下，Pular的99分位延迟是DDMQ的20%。</a:t>
            </a:r>
          </a:p>
          <a:p>
            <a:r>
              <a:rPr lang="zh-CN" altLang="en-US"/>
              <a:t>④多盘支持下，可以使用SSD+HDD的机型，显著</a:t>
            </a:r>
            <a:r>
              <a:rPr lang="zh-CN" altLang="en-US">
                <a:sym typeface="+mn-ea"/>
              </a:rPr>
              <a:t>降低</a:t>
            </a:r>
            <a:r>
              <a:rPr lang="zh-CN" altLang="en-US"/>
              <a:t>存储成本，因为能用便宜的hdd盘</a:t>
            </a:r>
          </a:p>
          <a:p>
            <a:r>
              <a:rPr lang="zh-CN" altLang="en-US"/>
              <a:t>3、DDMQ 和 Pulsar 在发展规划上相似度很高，它提供了很多功能，如果能复用，节省不少人力。比如客户端的多语言支持上，</a:t>
            </a:r>
            <a:r>
              <a:rPr lang="en-US" altLang="zh-CN"/>
              <a:t>DDMQ</a:t>
            </a:r>
            <a:r>
              <a:rPr lang="zh-CN" altLang="en-US"/>
              <a:t>很难都支持。而且MQ的客户端设计比较简单，功能受限。</a:t>
            </a:r>
          </a:p>
          <a:p>
            <a:r>
              <a:rPr lang="en-US" altLang="zh-CN"/>
              <a:t>4</a:t>
            </a:r>
            <a:r>
              <a:rPr lang="zh-CN" altLang="en-US"/>
              <a:t>、还有业务长尾需求，很难有人力去做，引入pulsar后，就有了更多的可能性。Pulsar同时具有商业公司和成熟社区的支持，后期迭代开发也会节省人力。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下面我们来对比一下</a:t>
            </a:r>
            <a:r>
              <a:rPr lang="en-US" altLang="zh-CN"/>
              <a:t>DDMQ</a:t>
            </a:r>
            <a:r>
              <a:rPr lang="zh-CN" altLang="en-US"/>
              <a:t>和</a:t>
            </a:r>
            <a:r>
              <a:rPr lang="en-US" altLang="zh-CN"/>
              <a:t>Pulsar</a:t>
            </a:r>
            <a:r>
              <a:rPr lang="zh-CN" altLang="en-US"/>
              <a:t>的架构。</a:t>
            </a:r>
          </a:p>
          <a:p>
            <a:r>
              <a:rPr lang="zh-CN" altLang="en-US"/>
              <a:t>左边橙色的图是当前MQ的架构，也是类似计算存储分离，Proxy对外提供生产和消费服务，Proxy层可以水平扩展，proxy节点对等、存储层RocketMQ是主从架构，单点故障能保证高可用，也有用限流、事务、延迟消息等功能。</a:t>
            </a:r>
          </a:p>
          <a:p>
            <a:endParaRPr lang="zh-CN" altLang="en-US"/>
          </a:p>
          <a:p>
            <a:r>
              <a:rPr lang="zh-CN" altLang="en-US"/>
              <a:t>业务通过我们提供的生产客户端生产消息时，首先会连接到MQ的proxy，proxy将消息写入到存储层RocketMQ。右边图蓝色的部分是Pulsar的架构，Pulsar的生产客户端连接到Pulsar的Broker，Broker把消息写入到存储成bookkeeper。</a:t>
            </a:r>
          </a:p>
          <a:p>
            <a:endParaRPr lang="zh-CN" altLang="en-US"/>
          </a:p>
          <a:p>
            <a:r>
              <a:rPr lang="zh-CN" altLang="en-US"/>
              <a:t>不同点大概有以下5点：</a:t>
            </a:r>
          </a:p>
          <a:p>
            <a:r>
              <a:rPr lang="zh-CN" altLang="en-US"/>
              <a:t>1可用性：DDMQ不强依赖ZK。zk挂了，实时生产消费不影响，配置变更受影响；pulsar zk 过期会退出或者重连</a:t>
            </a:r>
          </a:p>
          <a:p>
            <a:r>
              <a:rPr lang="zh-CN" altLang="en-US"/>
              <a:t>2客户端：client轻量简单，性能有限制。Thrift实现的RPC，单条连接上做的是请求应答模型，缺点是单连接上的数据利用率低。一个请求需要等上一个请求应答之后才能处理。Pulsar是Protobuf连接复用模型，一条连接可以bind多个生产消费的实例</a:t>
            </a:r>
          </a:p>
          <a:p>
            <a:r>
              <a:rPr lang="zh-CN" altLang="en-US"/>
              <a:t>3延迟消息: DDMQ的延迟消息是基于RocksDB实现，可持久化。Pulsar的延迟消息是纯内存的方式。</a:t>
            </a:r>
          </a:p>
          <a:p>
            <a:r>
              <a:rPr lang="zh-CN" altLang="en-US"/>
              <a:t>4、读写分离：DDMQ读写分离，对于写入的稳定性保护更好，消费能水平扩展多组。Pulsar不分离，统一走broker。节省成本，延迟更低。</a:t>
            </a:r>
          </a:p>
          <a:p>
            <a:r>
              <a:rPr lang="zh-CN" altLang="en-US"/>
              <a:t>5、两者还有自己独有的功能。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我们DDMQ的架构当前如何接入到Pulsar呢？本质是我们写一个Protocal Handler，适配了DDMQ的协议，客户端无需改造，这样就可以把消息写入到Pulsar Broker。</a:t>
            </a:r>
          </a:p>
          <a:p>
            <a:r>
              <a:rPr lang="zh-CN" altLang="en-US"/>
              <a:t>DDMQ Proxy 协议适配层 这部分包含两个关键点：</a:t>
            </a:r>
            <a:r>
              <a:rPr lang="en-US" altLang="zh-CN"/>
              <a:t>1</a:t>
            </a:r>
            <a:r>
              <a:rPr lang="zh-CN" altLang="en-US"/>
              <a:t>与客户端的协议适配。DDMQ Proxy 中已经实现了服务端基于Netty的改造，与Pulsar的匹配度比较高，适配成本不高。</a:t>
            </a:r>
          </a:p>
          <a:p>
            <a:r>
              <a:rPr lang="en-US" altLang="zh-CN"/>
              <a:t>2</a:t>
            </a:r>
            <a:r>
              <a:rPr lang="zh-CN" altLang="en-US"/>
              <a:t>DDMQ 协议与Pulsar的消息交互。DDMQ 原来就支持RocketMQ和Kafka 两种存储层，已有一定程度的抽象层。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我们如何升级上万个线上服务呢？线上服务多种多样，让业务改造是非常困难的。我们的升级方案是完全兼容</a:t>
            </a:r>
            <a:r>
              <a:rPr lang="zh-CN"/>
              <a:t>现有的</a:t>
            </a:r>
            <a:r>
              <a:rPr lang="en-US" altLang="zh-CN"/>
              <a:t>SDK</a:t>
            </a:r>
            <a:r>
              <a:t>版本，业务无需改造。另外，业务稳定性要求高，我们能做到毫秒级抖动，业务感知小。</a:t>
            </a:r>
          </a:p>
          <a:p>
            <a:r>
              <a:t>升级的基本原理就是：双读 -&gt; 双写 -&gt; 单写 -&gt; 单读。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EA6F-702E-CF4A-80E7-5452F4948C6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667" y="576263"/>
            <a:ext cx="10515600" cy="2852737"/>
          </a:xfrm>
        </p:spPr>
        <p:txBody>
          <a:bodyPr/>
          <a:lstStyle/>
          <a:p>
            <a:r>
              <a:rPr kumimoji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Pulsar在滴滴的实践与探索</a:t>
            </a:r>
            <a:endParaRPr kumimoji="1"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黄强</a:t>
            </a:r>
            <a:r>
              <a:rPr kumimoji="1" 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&amp;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丛搏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2023-10</a:t>
            </a:r>
            <a:endParaRPr kumimoji="1"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53160" y="975360"/>
            <a:ext cx="10153015" cy="7054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dirty="0"/>
              <a:t>如何升级线上服务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92895" y="1628775"/>
            <a:ext cx="587375" cy="6832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运维</a:t>
            </a:r>
          </a:p>
        </p:txBody>
      </p:sp>
      <p:pic>
        <p:nvPicPr>
          <p:cNvPr id="5" name="图片 4" descr="Dop切流 (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" y="3462655"/>
            <a:ext cx="4422775" cy="1312545"/>
          </a:xfrm>
          <a:prstGeom prst="rect">
            <a:avLst/>
          </a:prstGeom>
        </p:spPr>
      </p:pic>
      <p:pic>
        <p:nvPicPr>
          <p:cNvPr id="9" name="图片 8" descr="Dop切流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80" y="1540510"/>
            <a:ext cx="4034181" cy="144000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2640965" y="3007995"/>
            <a:ext cx="274955" cy="427355"/>
          </a:xfrm>
          <a:prstGeom prst="down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op切流 (9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0" y="5202555"/>
            <a:ext cx="4853706" cy="1440000"/>
          </a:xfrm>
          <a:prstGeom prst="rect">
            <a:avLst/>
          </a:prstGeom>
        </p:spPr>
      </p:pic>
      <p:pic>
        <p:nvPicPr>
          <p:cNvPr id="8" name="图片 7" descr="Dop切流 (10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070" y="4866005"/>
            <a:ext cx="4853706" cy="1440000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2640965" y="4775200"/>
            <a:ext cx="274955" cy="427355"/>
          </a:xfrm>
          <a:prstGeom prst="down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5180000">
            <a:off x="5979795" y="5496560"/>
            <a:ext cx="274955" cy="778510"/>
          </a:xfrm>
          <a:prstGeom prst="down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0800000">
            <a:off x="8474075" y="3552825"/>
            <a:ext cx="274955" cy="948690"/>
          </a:xfrm>
          <a:prstGeom prst="down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Dop切流 (1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420" y="1717040"/>
            <a:ext cx="4914265" cy="1670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2014年北京共经历了175个雾霾天…"/>
          <p:cNvSpPr txBox="1"/>
          <p:nvPr/>
        </p:nvSpPr>
        <p:spPr>
          <a:xfrm>
            <a:off x="877570" y="1680845"/>
            <a:ext cx="4891405" cy="44742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  <a:defRPr sz="1400">
                <a:solidFill>
                  <a:srgbClr val="535353"/>
                </a:solidFill>
              </a:defRPr>
            </a:pPr>
            <a:r>
              <a:rPr sz="1600" dirty="0">
                <a:solidFill>
                  <a:srgbClr val="535353"/>
                </a:solidFill>
                <a:latin typeface="微软雅黑" charset="0"/>
                <a:ea typeface="微软雅黑" charset="0"/>
              </a:rPr>
              <a:t>云原生化架构升级</a:t>
            </a: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  <a:defRPr sz="1400">
                <a:solidFill>
                  <a:srgbClr val="535353"/>
                </a:solidFill>
              </a:defRPr>
            </a:pPr>
            <a:r>
              <a:rPr sz="1600" dirty="0">
                <a:solidFill>
                  <a:srgbClr val="535353"/>
                </a:solidFill>
                <a:latin typeface="微软雅黑" charset="0"/>
                <a:ea typeface="微软雅黑" charset="0"/>
              </a:rPr>
              <a:t>运行成本降低</a:t>
            </a: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  <a:defRPr sz="1400">
                <a:solidFill>
                  <a:srgbClr val="535353"/>
                </a:solidFill>
              </a:defRPr>
            </a:pPr>
            <a:r>
              <a:rPr sz="1600" dirty="0">
                <a:solidFill>
                  <a:srgbClr val="535353"/>
                </a:solidFill>
                <a:latin typeface="微软雅黑" charset="0"/>
                <a:ea typeface="微软雅黑" charset="0"/>
              </a:rPr>
              <a:t>运维人效提升</a:t>
            </a:r>
          </a:p>
          <a:p>
            <a:pPr marL="285750" indent="-285750">
              <a:lnSpc>
                <a:spcPct val="100000"/>
              </a:lnSpc>
              <a:defRPr sz="1400">
                <a:solidFill>
                  <a:srgbClr val="535353"/>
                </a:solidFill>
              </a:defRPr>
            </a:pPr>
            <a:endParaRPr sz="1600" dirty="0">
              <a:solidFill>
                <a:srgbClr val="535353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53160" y="975360"/>
            <a:ext cx="10153015" cy="7054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en-US" altLang="zh-CN" dirty="0"/>
              <a:t>DDMQ with Pulsar</a:t>
            </a:r>
          </a:p>
        </p:txBody>
      </p:sp>
      <p:sp>
        <p:nvSpPr>
          <p:cNvPr id="2" name="椭圆 1"/>
          <p:cNvSpPr/>
          <p:nvPr/>
        </p:nvSpPr>
        <p:spPr>
          <a:xfrm>
            <a:off x="7788910" y="1845310"/>
            <a:ext cx="3286760" cy="3286760"/>
          </a:xfrm>
          <a:prstGeom prst="ellipse">
            <a:avLst/>
          </a:prstGeom>
          <a:solidFill>
            <a:srgbClr val="EEB0A2"/>
          </a:solidFill>
          <a:ln w="38100">
            <a:solidFill>
              <a:srgbClr val="EEB0A2"/>
            </a:solidFill>
            <a:miter lim="400000"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</a:pPr>
            <a:endParaRPr lang="zh-CN" altLang="en-US" sz="2300" dirty="0">
              <a:ln>
                <a:solidFill>
                  <a:srgbClr val="EEB0A2"/>
                </a:solidFill>
              </a:ln>
              <a:noFill/>
              <a:latin typeface="PingFang HK Regular" panose="020B0400000000000000" charset="-122"/>
              <a:ea typeface="PingFang HK Regular" panose="020B0400000000000000" charset="-122"/>
              <a:cs typeface="PingFang HK Regular" panose="020B0400000000000000" charset="-122"/>
              <a:sym typeface="PingFang HK Regular" panose="020B0400000000000000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50200" y="1952308"/>
            <a:ext cx="3046730" cy="30727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EB0A2"/>
            </a:solidFill>
            <a:miter lim="400000"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</a:pPr>
            <a:endParaRPr lang="zh-CN" altLang="en-US" sz="2300" dirty="0">
              <a:ln>
                <a:solidFill>
                  <a:srgbClr val="EEB0A2"/>
                </a:solidFill>
              </a:ln>
              <a:noFill/>
              <a:latin typeface="PingFang HK Regular" panose="020B0400000000000000" charset="-122"/>
              <a:ea typeface="PingFang HK Regular" panose="020B0400000000000000" charset="-122"/>
              <a:cs typeface="PingFang HK Regular" panose="020B0400000000000000" charset="-122"/>
              <a:sym typeface="PingFang HK Regular" panose="020B0400000000000000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94750" y="2854960"/>
            <a:ext cx="1267460" cy="1267460"/>
          </a:xfrm>
          <a:prstGeom prst="ellipse">
            <a:avLst/>
          </a:prstGeom>
          <a:solidFill>
            <a:srgbClr val="E25E20"/>
          </a:solidFill>
          <a:ln w="38100">
            <a:solidFill>
              <a:srgbClr val="E25E20"/>
            </a:solidFill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</a:pPr>
            <a:endParaRPr lang="zh-CN" altLang="en-US" sz="2300" dirty="0">
              <a:noFill/>
              <a:latin typeface="PingFang HK Regular" panose="020B0400000000000000" charset="-122"/>
              <a:ea typeface="PingFang HK Regular" panose="020B0400000000000000" charset="-122"/>
              <a:cs typeface="PingFang HK Regular" panose="020B0400000000000000" charset="-122"/>
              <a:sym typeface="PingFang HK Regular" panose="020B04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51925" y="3051175"/>
            <a:ext cx="753110" cy="876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DDMQ</a:t>
            </a:r>
          </a:p>
        </p:txBody>
      </p:sp>
      <p:sp>
        <p:nvSpPr>
          <p:cNvPr id="21" name="椭圆 20"/>
          <p:cNvSpPr/>
          <p:nvPr/>
        </p:nvSpPr>
        <p:spPr>
          <a:xfrm>
            <a:off x="8979535" y="1412875"/>
            <a:ext cx="988060" cy="988060"/>
          </a:xfrm>
          <a:prstGeom prst="ellipse">
            <a:avLst/>
          </a:prstGeom>
          <a:solidFill>
            <a:srgbClr val="E25E20"/>
          </a:solidFill>
          <a:ln w="38100">
            <a:solidFill>
              <a:srgbClr val="E25E20"/>
            </a:solidFill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</a:pPr>
            <a:endParaRPr lang="zh-CN" altLang="en-US" sz="2300" dirty="0">
              <a:noFill/>
              <a:latin typeface="PingFang HK Regular" panose="020B0400000000000000" charset="-122"/>
              <a:ea typeface="PingFang HK Regular" panose="020B0400000000000000" charset="-122"/>
              <a:cs typeface="PingFang HK Regular" panose="020B0400000000000000" charset="-122"/>
              <a:sym typeface="PingFang HK Regular" panose="020B04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57970" y="1555750"/>
            <a:ext cx="587375" cy="6832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云原生</a:t>
            </a:r>
          </a:p>
        </p:txBody>
      </p:sp>
      <p:sp>
        <p:nvSpPr>
          <p:cNvPr id="23" name="椭圆 22"/>
          <p:cNvSpPr/>
          <p:nvPr/>
        </p:nvSpPr>
        <p:spPr>
          <a:xfrm>
            <a:off x="10300335" y="3873500"/>
            <a:ext cx="988060" cy="988060"/>
          </a:xfrm>
          <a:prstGeom prst="ellipse">
            <a:avLst/>
          </a:prstGeom>
          <a:solidFill>
            <a:srgbClr val="E25E20"/>
          </a:solidFill>
          <a:ln w="38100">
            <a:solidFill>
              <a:srgbClr val="E25E20"/>
            </a:solidFill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</a:pPr>
            <a:endParaRPr lang="zh-CN" altLang="en-US" sz="2300" dirty="0">
              <a:noFill/>
              <a:latin typeface="PingFang HK Regular" panose="020B0400000000000000" charset="-122"/>
              <a:ea typeface="PingFang HK Regular" panose="020B0400000000000000" charset="-122"/>
              <a:cs typeface="PingFang HK Regular" panose="020B0400000000000000" charset="-122"/>
              <a:sym typeface="PingFang HK Regular" panose="020B04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500360" y="4025900"/>
            <a:ext cx="587375" cy="6832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低成本</a:t>
            </a:r>
          </a:p>
        </p:txBody>
      </p:sp>
      <p:sp>
        <p:nvSpPr>
          <p:cNvPr id="8" name="椭圆 7"/>
          <p:cNvSpPr/>
          <p:nvPr/>
        </p:nvSpPr>
        <p:spPr>
          <a:xfrm>
            <a:off x="7672705" y="3927475"/>
            <a:ext cx="988060" cy="988060"/>
          </a:xfrm>
          <a:prstGeom prst="ellipse">
            <a:avLst/>
          </a:prstGeom>
          <a:solidFill>
            <a:srgbClr val="E25E20"/>
          </a:solidFill>
          <a:ln w="38100">
            <a:solidFill>
              <a:srgbClr val="E25E20"/>
            </a:solidFill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</a:pPr>
            <a:endParaRPr lang="zh-CN" altLang="en-US" sz="2300" dirty="0">
              <a:noFill/>
              <a:latin typeface="PingFang HK Regular" panose="020B0400000000000000" charset="-122"/>
              <a:ea typeface="PingFang HK Regular" panose="020B0400000000000000" charset="-122"/>
              <a:cs typeface="PingFang HK Regular" panose="020B0400000000000000" charset="-122"/>
              <a:sym typeface="PingFang HK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51140" y="4070350"/>
            <a:ext cx="587375" cy="6832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运维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2014年北京共经历了175个雾霾天…"/>
          <p:cNvSpPr txBox="1"/>
          <p:nvPr/>
        </p:nvSpPr>
        <p:spPr>
          <a:xfrm>
            <a:off x="877570" y="1680845"/>
            <a:ext cx="4891405" cy="44742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>
              <a:lnSpc>
                <a:spcPct val="100000"/>
              </a:lnSpc>
              <a:defRPr sz="1400">
                <a:solidFill>
                  <a:srgbClr val="535353"/>
                </a:solidFill>
              </a:defRPr>
            </a:pPr>
            <a:endParaRPr sz="1600" dirty="0">
              <a:solidFill>
                <a:srgbClr val="535353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00000"/>
              </a:lnSpc>
              <a:defRPr sz="1400">
                <a:solidFill>
                  <a:srgbClr val="535353"/>
                </a:solidFill>
              </a:defRPr>
            </a:pPr>
            <a:endParaRPr sz="1600" dirty="0">
              <a:solidFill>
                <a:srgbClr val="535353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53160" y="975360"/>
            <a:ext cx="10153015" cy="7054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zh-CN" altLang="en-US" dirty="0"/>
              <a:t>已解决痛点和社区贡献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8008620" y="2095500"/>
            <a:ext cx="587375" cy="6832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云原生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00335" y="2085975"/>
            <a:ext cx="587375" cy="6832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运维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5825" y="1580455"/>
            <a:ext cx="8384147" cy="332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1. 减少lookup请求，提升Producer的发送性能，节约CPU资源 https://github.com/apache/pulsar/pull/13239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2. 负载均衡的优化，提供更合理的分配策略(PIP-182)，让集群负载更平均，提升稳定性 https://github.com/apache/pulsar/pull/16281 https://github.com/apache/pulsar/pull/16059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3. 优化Broker关闭顺序，解决集群上线造成业务异常问题 https://github.com/apache/pulsar/pull/16756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4. 动态缩容batchContainer的大小，避免偶尔的大消息 导致堆外占用过多 https://github.com/apache/pulsar/pull/17854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5. 限制batch发送堆外内存，避免限制超出 https://github.com/apache/pulsar/pull/17936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6. 打散线程池 https://github.com/apache/pulsar/pull/20522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7. index目录优化 https://github.com/apache/bookkeeper/issues/3419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8. 态缩容batchContainer的大小，避免偶尔的大消息 导致堆外占用过多 https://github.com/apache/pulsar/pull/17854</a:t>
            </a:r>
          </a:p>
          <a:p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9. 限制batch发送堆外内存，避免限制超出 https://github.com/apache/pulsar/pull/17936 </a:t>
            </a:r>
            <a:endParaRPr lang="en-US" altLang="zh-CN" sz="14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10.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……………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0017" y="5219501"/>
            <a:ext cx="620117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1"/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Pulsar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Bookkeeper</a:t>
            </a:r>
            <a:r>
              <a:rPr lang="zh-CN" altLang="en-GB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社区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累计贡献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PR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400+</a:t>
            </a:r>
            <a:endParaRPr lang="en-US" altLang="zh-CN" sz="2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260"/>
            <a:ext cx="12192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3483" y="241094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Clr>
                <a:schemeClr val="tx1"/>
              </a:buClr>
            </a:pPr>
            <a:r>
              <a:rPr lang="zh-CN" alt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zh-CN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8838" y="2269689"/>
            <a:ext cx="6192982" cy="160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1.1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提升系统可扩展性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1.2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 提升</a:t>
            </a:r>
            <a:r>
              <a:rPr lang="zh-CN" altLang="en-US" sz="1800" b="0" i="0" dirty="0">
                <a:solidFill>
                  <a:srgbClr val="374151"/>
                </a:solidFill>
                <a:effectLst/>
                <a:latin typeface="Söhne"/>
              </a:rPr>
              <a:t>系统的可维护性</a:t>
            </a:r>
            <a:endParaRPr lang="en-US" altLang="zh-CN" sz="1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文本占位符 3"/>
          <p:cNvSpPr txBox="1"/>
          <p:nvPr/>
        </p:nvSpPr>
        <p:spPr>
          <a:xfrm>
            <a:off x="864969" y="1238579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6031" y="1055105"/>
            <a:ext cx="6201176" cy="64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DDMQ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proxy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的优势</a:t>
            </a:r>
            <a:endParaRPr lang="en-US" altLang="zh-CN" sz="3000" dirty="0">
              <a:latin typeface="微软雅黑" charset="-122"/>
              <a:ea typeface="微软雅黑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"/>
            <a:ext cx="12192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66" y="21939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30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374151"/>
                </a:solidFill>
                <a:latin typeface="微软雅黑" charset="0"/>
                <a:ea typeface="微软雅黑" charset="0"/>
                <a:cs typeface="微软雅黑" charset="0"/>
              </a:rPr>
              <a:t>提升系统</a:t>
            </a:r>
            <a:r>
              <a:rPr lang="zh-CN" altLang="en-US" b="1" dirty="0">
                <a:solidFill>
                  <a:srgbClr val="374151"/>
                </a:solidFill>
                <a:latin typeface="微软雅黑" charset="0"/>
                <a:ea typeface="微软雅黑" charset="0"/>
                <a:cs typeface="微软雅黑" charset="0"/>
              </a:rPr>
              <a:t>可扩展性</a:t>
            </a:r>
            <a:endParaRPr lang="en-US" altLang="zh-CN" sz="44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232" y="1171977"/>
            <a:ext cx="6527139" cy="41154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"/>
            <a:ext cx="12192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66" y="21939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30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374151"/>
                </a:solidFill>
                <a:latin typeface="微软雅黑" charset="0"/>
                <a:ea typeface="微软雅黑" charset="0"/>
                <a:cs typeface="微软雅黑" charset="0"/>
              </a:rPr>
              <a:t>提升系统</a:t>
            </a:r>
            <a:r>
              <a:rPr lang="zh-CN" altLang="en-US" b="1" dirty="0">
                <a:solidFill>
                  <a:srgbClr val="374151"/>
                </a:solidFill>
                <a:latin typeface="微软雅黑" charset="0"/>
                <a:ea typeface="微软雅黑" charset="0"/>
                <a:cs typeface="微软雅黑" charset="0"/>
              </a:rPr>
              <a:t>可维护性</a:t>
            </a:r>
            <a:endParaRPr lang="en-US" altLang="zh-CN" sz="4400" b="1" i="0" dirty="0">
              <a:solidFill>
                <a:srgbClr val="374151"/>
              </a:solidFill>
              <a:effectLst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5366" y="1859339"/>
            <a:ext cx="6139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迁移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Topic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所属集群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kumimoji="1" lang="en-US" altLang="zh-CN" dirty="0" err="1">
                <a:latin typeface="微软雅黑" charset="0"/>
                <a:ea typeface="微软雅黑" charset="0"/>
                <a:cs typeface="微软雅黑" charset="0"/>
              </a:rPr>
              <a:t>kafka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-&gt;</a:t>
            </a:r>
            <a:r>
              <a:rPr kumimoji="1" lang="en-US" altLang="zh-CN" dirty="0" err="1">
                <a:latin typeface="微软雅黑" charset="0"/>
                <a:ea typeface="微软雅黑" charset="0"/>
                <a:cs typeface="微软雅黑" charset="0"/>
              </a:rPr>
              <a:t>rocketMq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-&gt;Pulsar-&gt;…)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服务端参数控制，提高系统灵活性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降低服客户端复杂性，降低客户端升级频率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kumimoji="1"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"/>
            <a:ext cx="12192000" cy="6858000"/>
          </a:xfrm>
        </p:spPr>
      </p:pic>
      <p:sp>
        <p:nvSpPr>
          <p:cNvPr id="8" name="虚尾箭头 7"/>
          <p:cNvSpPr/>
          <p:nvPr/>
        </p:nvSpPr>
        <p:spPr>
          <a:xfrm>
            <a:off x="6887688" y="3336966"/>
            <a:ext cx="1888177" cy="296883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75865" y="3268109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此</a:t>
            </a:r>
            <a:r>
              <a:rPr kumimoji="1" lang="en-US" altLang="zh-CN" dirty="0"/>
              <a:t>Proxy</a:t>
            </a:r>
            <a:r>
              <a:rPr kumimoji="1" lang="zh-CN" altLang="en-US" dirty="0"/>
              <a:t>不</a:t>
            </a:r>
            <a:r>
              <a:rPr kumimoji="1" lang="en-US" altLang="zh-CN" dirty="0"/>
              <a:t>own</a:t>
            </a:r>
            <a:r>
              <a:rPr kumimoji="1" lang="zh-CN" altLang="en-US" dirty="0"/>
              <a:t>任何</a:t>
            </a:r>
            <a:r>
              <a:rPr kumimoji="1" lang="en-US" altLang="zh-CN" dirty="0"/>
              <a:t>partition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14924" y="64686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000" b="1" dirty="0"/>
              <a:t>现有痛点</a:t>
            </a:r>
            <a:r>
              <a:rPr lang="en-US" altLang="zh-CN" sz="3000" b="1" dirty="0"/>
              <a:t>:</a:t>
            </a:r>
            <a:r>
              <a:rPr lang="zh-CN" altLang="en-US" sz="3000" b="1" dirty="0"/>
              <a:t>集群规模有瓶颈</a:t>
            </a:r>
          </a:p>
        </p:txBody>
      </p:sp>
      <p:sp>
        <p:nvSpPr>
          <p:cNvPr id="10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630" y="2101216"/>
            <a:ext cx="5436605" cy="331933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93205" y="2524260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Pull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"/>
            <a:ext cx="12192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637" y="904875"/>
            <a:ext cx="8910955" cy="119697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</a:t>
            </a:r>
            <a:r>
              <a:rPr lang="en-US" altLang="zh-CN" sz="33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DDMQ</a:t>
            </a:r>
            <a:r>
              <a:rPr lang="zh-CN" altLang="en-US" sz="33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应用</a:t>
            </a:r>
            <a:r>
              <a:rPr lang="en-US" altLang="zh-CN" sz="33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Pulsar</a:t>
            </a:r>
            <a:r>
              <a:rPr lang="zh-CN" altLang="en-US" sz="33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未来规划</a:t>
            </a:r>
            <a:br>
              <a:rPr lang="zh-CN" altLang="en-US" sz="44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</a:br>
            <a:br>
              <a:rPr lang="en-US" altLang="zh-CN" sz="4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altLang="zh-CN" sz="4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9274" y="1550712"/>
            <a:ext cx="6292689" cy="327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DDMQ</a:t>
            </a:r>
            <a:r>
              <a:rPr kumimoji="1" lang="zh-CN" altLang="en-US" dirty="0"/>
              <a:t> </a:t>
            </a:r>
            <a:r>
              <a:rPr kumimoji="1" lang="en-US" altLang="zh-CN" dirty="0"/>
              <a:t>SDK</a:t>
            </a:r>
            <a:r>
              <a:rPr kumimoji="1" lang="zh-CN" altLang="en-US" dirty="0"/>
              <a:t>封装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原生</a:t>
            </a:r>
            <a:r>
              <a:rPr kumimoji="1" lang="en-US" altLang="zh-CN" dirty="0"/>
              <a:t>SDK</a:t>
            </a:r>
            <a:r>
              <a:rPr kumimoji="1" lang="zh-CN" altLang="en-US" dirty="0"/>
              <a:t>，解决现有集群瓶颈痛点</a:t>
            </a:r>
            <a:endParaRPr kumimoji="1"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拥抱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原生特性</a:t>
            </a:r>
            <a:r>
              <a:rPr kumimoji="1" lang="en-US" altLang="zh-CN" dirty="0"/>
              <a:t>(offload</a:t>
            </a:r>
            <a:r>
              <a:rPr kumimoji="1" lang="zh-CN" altLang="en-US" dirty="0"/>
              <a:t>，延迟消息等</a:t>
            </a:r>
            <a:r>
              <a:rPr kumimoji="1" lang="en-US" altLang="zh-CN" dirty="0"/>
              <a:t>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积极融入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周边生态</a:t>
            </a:r>
            <a:r>
              <a:rPr kumimoji="1" lang="en-US" altLang="zh-CN" dirty="0"/>
              <a:t>(connector</a:t>
            </a:r>
            <a:r>
              <a:rPr kumimoji="1" lang="zh-CN" altLang="en-US" dirty="0"/>
              <a:t>的使用等</a:t>
            </a:r>
            <a:r>
              <a:rPr kumimoji="1" lang="en-US" altLang="zh-CN" dirty="0"/>
              <a:t>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endParaRPr kumimoji="1" lang="zh-CN" altLang="en-US" dirty="0"/>
          </a:p>
        </p:txBody>
      </p:sp>
      <p:sp>
        <p:nvSpPr>
          <p:cNvPr id="3" name="文本占位符 3"/>
          <p:cNvSpPr txBox="1"/>
          <p:nvPr/>
        </p:nvSpPr>
        <p:spPr>
          <a:xfrm>
            <a:off x="674036" y="629274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776063"/>
            <a:ext cx="6006921" cy="150211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微软雅黑" charset="0"/>
                <a:ea typeface="微软雅黑" charset="0"/>
              </a:rPr>
              <a:t>加入我们</a:t>
            </a:r>
          </a:p>
        </p:txBody>
      </p:sp>
      <p:sp>
        <p:nvSpPr>
          <p:cNvPr id="7" name="AutoShape 2" descr="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" name="图片 2" descr="1831697126912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00" y="2320290"/>
            <a:ext cx="3161665" cy="4284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070" y="2295770"/>
            <a:ext cx="6006921" cy="1502117"/>
          </a:xfrm>
        </p:spPr>
        <p:txBody>
          <a:bodyPr>
            <a:normAutofit/>
          </a:bodyPr>
          <a:lstStyle/>
          <a:p>
            <a:r>
              <a:rPr kumimoji="1" lang="en-US" altLang="zh-CN" sz="9600" dirty="0"/>
              <a:t>Thanks</a:t>
            </a:r>
            <a:endParaRPr kumimoji="1" lang="zh-CN" altLang="en-US" sz="9600" dirty="0"/>
          </a:p>
        </p:txBody>
      </p:sp>
      <p:sp>
        <p:nvSpPr>
          <p:cNvPr id="7" name="AutoShape 2" descr="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700" y="-622"/>
            <a:ext cx="12192000" cy="6858000"/>
          </a:xfrm>
        </p:spPr>
      </p:pic>
      <p:sp>
        <p:nvSpPr>
          <p:cNvPr id="7" name="文本占位符 2"/>
          <p:cNvSpPr txBox="1"/>
          <p:nvPr/>
        </p:nvSpPr>
        <p:spPr>
          <a:xfrm>
            <a:off x="6542096" y="3905325"/>
            <a:ext cx="5169428" cy="5242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24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endParaRPr kumimoji="1"/>
          </a:p>
        </p:txBody>
      </p:sp>
      <p:sp>
        <p:nvSpPr>
          <p:cNvPr id="35" name="文本占位符 2"/>
          <p:cNvSpPr>
            <a:spLocks noGrp="1"/>
          </p:cNvSpPr>
          <p:nvPr/>
        </p:nvSpPr>
        <p:spPr>
          <a:xfrm>
            <a:off x="6527676" y="2693846"/>
            <a:ext cx="5169428" cy="524245"/>
          </a:xfrm>
          <a:prstGeom prst="rect">
            <a:avLst/>
          </a:prstGeom>
          <a:ln w="12700">
            <a:miter lim="400000"/>
          </a:ln>
        </p:spPr>
        <p:txBody>
          <a:bodyPr lIns="45719" tIns="0" rIns="45719" bIns="0" anchor="ctr">
            <a:noAutofit/>
          </a:bodyPr>
          <a:lstStyle>
            <a:lvl1pPr marL="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2400" b="0" i="0" u="none" strike="noStrike" cap="none" spc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r>
              <a:t>DDMQ如何融合Pulsar</a:t>
            </a:r>
          </a:p>
        </p:txBody>
      </p:sp>
      <p:sp>
        <p:nvSpPr>
          <p:cNvPr id="36" name="文本占位符 3"/>
          <p:cNvSpPr>
            <a:spLocks noGrp="1"/>
          </p:cNvSpPr>
          <p:nvPr/>
        </p:nvSpPr>
        <p:spPr>
          <a:xfrm>
            <a:off x="6527675" y="4424662"/>
            <a:ext cx="5169429" cy="524245"/>
          </a:xfrm>
          <a:prstGeom prst="rect">
            <a:avLst/>
          </a:prstGeom>
          <a:ln w="12700">
            <a:miter lim="400000"/>
          </a:ln>
        </p:spPr>
        <p:txBody>
          <a:bodyPr lIns="45719" tIns="0" rIns="45719" bIns="0" anchor="ctr">
            <a:noAutofit/>
          </a:bodyPr>
          <a:lstStyle>
            <a:lvl1pPr marL="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2400" b="0" i="0" u="none" strike="noStrike" cap="none" spc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r>
              <a:rPr lang="en-US" altLang="zh-CN" dirty="0"/>
              <a:t>DDMQ</a:t>
            </a:r>
            <a:r>
              <a:rPr lang="zh-CN" altLang="en-US" dirty="0"/>
              <a:t>应用</a:t>
            </a:r>
            <a:r>
              <a:rPr lang="en-US" altLang="zh-CN" dirty="0"/>
              <a:t>Pulsar:</a:t>
            </a:r>
            <a:r>
              <a:rPr lang="zh-CN" altLang="en-US" dirty="0"/>
              <a:t> 痛点和未来规划</a:t>
            </a:r>
            <a:endParaRPr lang="en-US" altLang="zh-CN" dirty="0"/>
          </a:p>
        </p:txBody>
      </p:sp>
      <p:sp>
        <p:nvSpPr>
          <p:cNvPr id="37" name="文本占位符 4"/>
          <p:cNvSpPr>
            <a:spLocks noGrp="1"/>
          </p:cNvSpPr>
          <p:nvPr/>
        </p:nvSpPr>
        <p:spPr>
          <a:xfrm>
            <a:off x="6585636" y="1550674"/>
            <a:ext cx="5111468" cy="1046680"/>
          </a:xfrm>
          <a:prstGeom prst="rect">
            <a:avLst/>
          </a:prstGeom>
          <a:ln w="12700">
            <a:miter lim="400000"/>
          </a:ln>
        </p:spPr>
        <p:txBody>
          <a:bodyPr lIns="45719" tIns="0" rIns="45719" anchor="t">
            <a:normAutofit/>
          </a:bodyPr>
          <a:lstStyle>
            <a:lvl1pPr marL="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DDMQ</a:t>
            </a:r>
            <a:r>
              <a:rPr lang="zh-CN" altLang="en-US" dirty="0">
                <a:solidFill>
                  <a:schemeClr val="tx1"/>
                </a:solidFill>
              </a:rPr>
              <a:t> 简介</a:t>
            </a: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整体架构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引入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Pulsar</a:t>
            </a:r>
            <a:r>
              <a:rPr lang="zh-CN" altLang="en-US" dirty="0">
                <a:solidFill>
                  <a:schemeClr val="tx1"/>
                </a:solidFill>
              </a:rPr>
              <a:t>的初衷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" name="文本占位符 5"/>
          <p:cNvSpPr>
            <a:spLocks noGrp="1"/>
          </p:cNvSpPr>
          <p:nvPr/>
        </p:nvSpPr>
        <p:spPr>
          <a:xfrm>
            <a:off x="6585635" y="3332827"/>
            <a:ext cx="5111469" cy="960269"/>
          </a:xfrm>
          <a:prstGeom prst="rect">
            <a:avLst/>
          </a:prstGeom>
          <a:ln w="12700">
            <a:miter lim="400000"/>
          </a:ln>
        </p:spPr>
        <p:txBody>
          <a:bodyPr lIns="45719" tIns="0" rIns="45719" anchor="t">
            <a:normAutofit/>
          </a:bodyPr>
          <a:lstStyle>
            <a:lvl1pPr marL="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DDMQ vs Pulsar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DDMQ on Pulsar</a:t>
            </a: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如何升级线上服务</a:t>
            </a: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DDMQ with Pulsar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文本占位符 6"/>
          <p:cNvSpPr>
            <a:spLocks noGrp="1"/>
          </p:cNvSpPr>
          <p:nvPr/>
        </p:nvSpPr>
        <p:spPr>
          <a:xfrm>
            <a:off x="6585635" y="5065398"/>
            <a:ext cx="5111469" cy="1027898"/>
          </a:xfrm>
          <a:prstGeom prst="rect">
            <a:avLst/>
          </a:prstGeom>
          <a:ln w="12700">
            <a:miter lim="400000"/>
          </a:ln>
        </p:spPr>
        <p:txBody>
          <a:bodyPr lIns="45719" tIns="0" rIns="45719" anchor="t">
            <a:normAutofit/>
          </a:bodyPr>
          <a:lstStyle>
            <a:lvl1pPr marL="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" name="文本占位符 7"/>
          <p:cNvSpPr>
            <a:spLocks noGrp="1"/>
          </p:cNvSpPr>
          <p:nvPr/>
        </p:nvSpPr>
        <p:spPr>
          <a:xfrm>
            <a:off x="5862388" y="962176"/>
            <a:ext cx="432000" cy="432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rmAutofit/>
          </a:bodyPr>
          <a:lstStyle>
            <a:lvl1pPr marL="0" marR="0" indent="0" algn="ctr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/>
              <a:t>01</a:t>
            </a:r>
            <a:r>
              <a:rPr lang="en-US" sz="100">
                <a:solidFill>
                  <a:srgbClr val="FFFFFF"/>
                </a:solidFill>
              </a:rPr>
              <a:t>INTERNAL USE ONLY                              </a:t>
            </a:r>
            <a:endParaRPr kumimoji="1" lang="zh-CN" altLang="en-US" dirty="0"/>
          </a:p>
        </p:txBody>
      </p:sp>
      <p:sp>
        <p:nvSpPr>
          <p:cNvPr id="41" name="文本占位符 8"/>
          <p:cNvSpPr>
            <a:spLocks noGrp="1"/>
          </p:cNvSpPr>
          <p:nvPr/>
        </p:nvSpPr>
        <p:spPr>
          <a:xfrm>
            <a:off x="5862388" y="2753621"/>
            <a:ext cx="432000" cy="432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rmAutofit/>
          </a:bodyPr>
          <a:lstStyle>
            <a:lvl1pPr marL="0" marR="0" indent="0" algn="ctr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/>
              <a:t>02</a:t>
            </a:r>
            <a:r>
              <a:rPr lang="en-US" sz="100">
                <a:solidFill>
                  <a:srgbClr val="FFFFFF"/>
                </a:solidFill>
              </a:rPr>
              <a:t>INTERNAL USE ONLY                              </a:t>
            </a:r>
            <a:endParaRPr kumimoji="1" lang="zh-CN" altLang="en-US" dirty="0"/>
          </a:p>
        </p:txBody>
      </p:sp>
      <p:sp>
        <p:nvSpPr>
          <p:cNvPr id="42" name="文本占位符 9"/>
          <p:cNvSpPr>
            <a:spLocks noGrp="1"/>
          </p:cNvSpPr>
          <p:nvPr/>
        </p:nvSpPr>
        <p:spPr>
          <a:xfrm>
            <a:off x="5862388" y="4494120"/>
            <a:ext cx="432000" cy="432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rmAutofit/>
          </a:bodyPr>
          <a:lstStyle>
            <a:lvl1pPr marL="0" marR="0" indent="0" algn="ctr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/>
              <a:t>03</a:t>
            </a:r>
            <a:r>
              <a:rPr lang="en-US" sz="100">
                <a:solidFill>
                  <a:srgbClr val="FFFFFF"/>
                </a:solidFill>
              </a:rPr>
              <a:t>INTERNAL USE ONLY                              </a:t>
            </a:r>
            <a:endParaRPr kumimoji="1" lang="zh-CN" altLang="en-US" dirty="0"/>
          </a:p>
        </p:txBody>
      </p:sp>
      <p:sp>
        <p:nvSpPr>
          <p:cNvPr id="43" name="文本占位符 10"/>
          <p:cNvSpPr>
            <a:spLocks noGrp="1"/>
          </p:cNvSpPr>
          <p:nvPr/>
        </p:nvSpPr>
        <p:spPr>
          <a:xfrm>
            <a:off x="623391" y="916054"/>
            <a:ext cx="2664000" cy="2664000"/>
          </a:xfrm>
          <a:prstGeom prst="ellipse">
            <a:avLst/>
          </a:prstGeom>
          <a:noFill/>
          <a:ln w="38100">
            <a:solidFill>
              <a:srgbClr val="4472C4"/>
            </a:solidFill>
            <a:miter lim="400000"/>
          </a:ln>
        </p:spPr>
        <p:txBody>
          <a:bodyPr lIns="0" tIns="0" rIns="0" bIns="0" anchor="ctr" anchorCtr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2600" b="0" i="0" u="none" strike="noStrike" cap="none" spc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r>
              <a:rPr kumimoji="1" lang="en-US" altLang="zh-CN" dirty="0"/>
              <a:t>CONTENTS</a:t>
            </a:r>
            <a:r>
              <a:rPr lang="en-US" sz="100">
                <a:solidFill>
                  <a:srgbClr val="FFFFFF"/>
                </a:solidFill>
              </a:rPr>
              <a:t>INTERNAL USE ONLY                              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77"/>
            <a:ext cx="12192000" cy="92912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81" y="-241001"/>
            <a:ext cx="2067998" cy="1336888"/>
          </a:xfrm>
          <a:prstGeom prst="rect">
            <a:avLst/>
          </a:prstGeom>
        </p:spPr>
      </p:pic>
      <p:sp>
        <p:nvSpPr>
          <p:cNvPr id="46" name="TextBox 11"/>
          <p:cNvSpPr txBox="1"/>
          <p:nvPr/>
        </p:nvSpPr>
        <p:spPr>
          <a:xfrm>
            <a:off x="7467600" y="511544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r>
              <a:rPr lang="en-US" sz="100"/>
              <a:t>INTERNAL USE ONLY                              </a:t>
            </a:r>
            <a:endParaRPr lang="en-US"/>
          </a:p>
        </p:txBody>
      </p:sp>
      <p:sp>
        <p:nvSpPr>
          <p:cNvPr id="48" name="文本占位符 2"/>
          <p:cNvSpPr>
            <a:spLocks noGrp="1"/>
          </p:cNvSpPr>
          <p:nvPr/>
        </p:nvSpPr>
        <p:spPr>
          <a:xfrm>
            <a:off x="6527676" y="870126"/>
            <a:ext cx="5169428" cy="524245"/>
          </a:xfrm>
          <a:prstGeom prst="rect">
            <a:avLst/>
          </a:prstGeom>
          <a:ln w="12700">
            <a:miter lim="400000"/>
          </a:ln>
        </p:spPr>
        <p:txBody>
          <a:bodyPr lIns="45719" tIns="0" rIns="45719" bIns="0" anchor="ctr">
            <a:noAutofit/>
          </a:bodyPr>
          <a:lstStyle>
            <a:lvl1pPr marL="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2400" b="0" i="0" u="none" strike="noStrike" cap="none" spc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r>
              <a:t>引入Pulsar的背景和初衷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27675" y="5028821"/>
            <a:ext cx="6201176" cy="95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解决的痛点和社区贡献</a:t>
            </a:r>
            <a:endParaRPr lang="en-US" altLang="zh-CN" sz="1200" dirty="0">
              <a:latin typeface="微软雅黑" charset="-122"/>
              <a:ea typeface="微软雅黑" charset="-122"/>
              <a:sym typeface="PingFang SC Regular" panose="020B0400000000000000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DDMQ</a:t>
            </a:r>
            <a:r>
              <a:rPr lang="zh-CN" altLang="en-US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应用</a:t>
            </a:r>
            <a:r>
              <a:rPr lang="en-US" altLang="zh-CN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Pulsar</a:t>
            </a:r>
            <a:r>
              <a:rPr lang="zh-CN" altLang="en-US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现存痛点</a:t>
            </a:r>
            <a:endParaRPr lang="en-US" altLang="zh-CN" sz="1200" dirty="0">
              <a:latin typeface="微软雅黑" charset="-122"/>
              <a:ea typeface="微软雅黑" charset="-122"/>
              <a:sym typeface="PingFang SC Regular" panose="020B0400000000000000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DDMQ</a:t>
            </a:r>
            <a:r>
              <a:rPr lang="zh-CN" altLang="en-US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应用</a:t>
            </a:r>
            <a:r>
              <a:rPr lang="en-US" altLang="zh-CN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Pulsar</a:t>
            </a:r>
            <a:r>
              <a:rPr lang="zh-CN" altLang="en-US" sz="1200" dirty="0">
                <a:latin typeface="微软雅黑" charset="-122"/>
                <a:ea typeface="微软雅黑" charset="-122"/>
                <a:sym typeface="PingFang SC Regular" panose="020B0400000000000000" charset="-122"/>
              </a:rPr>
              <a:t>未来规划</a:t>
            </a:r>
          </a:p>
          <a:p>
            <a:pPr marL="171450" indent="-171450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en-US" altLang="zh-CN" sz="1200" dirty="0">
              <a:latin typeface="微软雅黑" charset="-122"/>
              <a:ea typeface="微软雅黑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99764" y="980423"/>
            <a:ext cx="10152757" cy="10081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zh-CN" altLang="en-US" dirty="0"/>
              <a:t>关于我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840105" y="1700530"/>
            <a:ext cx="5321300" cy="42265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zh-CN" sz="16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黄强</a:t>
            </a:r>
          </a:p>
          <a:p>
            <a:pPr>
              <a:lnSpc>
                <a:spcPct val="110000"/>
              </a:lnSpc>
            </a:pPr>
            <a:r>
              <a:rPr lang="zh-CN" sz="16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长期从事消息中间件研发，熟悉主流消息队列，负责DDMQ的开发与系统稳定性体系建设。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Apache Pulsar Committer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Github: @HQebupt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Email: huangqiang@apache.org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WeChat: HuangQiangBupt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11" name="标题 7"/>
          <p:cNvSpPr txBox="1"/>
          <p:nvPr/>
        </p:nvSpPr>
        <p:spPr>
          <a:xfrm>
            <a:off x="1199764" y="980423"/>
            <a:ext cx="10152757" cy="10081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zh-CN" altLang="en-US" dirty="0"/>
              <a:t>简介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877570" y="1700530"/>
            <a:ext cx="4034790" cy="43199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消息队列系统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1200" dirty="0">
                <a:latin typeface="微软雅黑" charset="0"/>
                <a:ea typeface="微软雅黑" charset="0"/>
                <a:cs typeface="微软雅黑" charset="0"/>
              </a:rPr>
              <a:t>Kafka-&gt; RocketMQ-&gt; Pulsar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特点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功能：毫秒级实时、秒级延迟消息等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稳定性：</a:t>
            </a:r>
            <a:r>
              <a:rPr 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可用性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99.996%+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业务场景：网约车、顺风车、两轮车、能源、金融等业务</a:t>
            </a:r>
            <a:endParaRPr lang="en-US" altLang="zh-CN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集群规模：</a:t>
            </a:r>
            <a:endParaRPr lang="zh-CN" alt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万级别的Topic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/Sub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数量</a:t>
            </a:r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千万级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QPS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峰值</a:t>
            </a:r>
            <a:endParaRPr lang="en-US" altLang="zh-CN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万亿级别的消息流转量/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天</a:t>
            </a:r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千级机器数量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0775" y="3766876"/>
            <a:ext cx="2742149" cy="1737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i="0" u="sng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sym typeface="Helvetica Light"/>
              </a:rPr>
              <a:t>千万</a:t>
            </a:r>
            <a:r>
              <a:rPr lang="en-US" altLang="zh-CN" sz="4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sym typeface="Helvetica Light"/>
              </a:rPr>
              <a:t>/s</a:t>
            </a:r>
            <a:endParaRPr kumimoji="0" lang="en-US" altLang="zh-CN" sz="4400" i="0" u="sng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       消息生产消费量峰值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41199" y="1542907"/>
            <a:ext cx="2742149" cy="1737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i="0" u="sng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sym typeface="Helvetica Light"/>
              </a:rPr>
              <a:t>千级</a:t>
            </a:r>
            <a:endParaRPr kumimoji="0" lang="en-US" altLang="zh-CN" sz="4400" i="0" u="sng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                机器数量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0775" y="1542907"/>
            <a:ext cx="2742149" cy="1737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sym typeface="Helvetica Light"/>
              </a:rPr>
              <a:t>万级  </a:t>
            </a:r>
            <a:endParaRPr kumimoji="0" lang="en-US" altLang="zh-CN" sz="4400" i="0" u="sng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               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Topic/Sub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数量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40564" y="3766876"/>
            <a:ext cx="2742149" cy="1737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sym typeface="Helvetica Light"/>
              </a:rPr>
              <a:t>万亿级  </a:t>
            </a:r>
            <a:endParaRPr kumimoji="0" lang="en-US" altLang="zh-CN" sz="4400" i="0" u="sng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                消息流转量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sym typeface="Helvetic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99764" y="980423"/>
            <a:ext cx="10152757" cy="10081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zh-CN" altLang="en-US" dirty="0"/>
              <a:t>整体架构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370" y="1530350"/>
            <a:ext cx="7741920" cy="452755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840105" y="1700530"/>
            <a:ext cx="4034790" cy="4319905"/>
          </a:xfrm>
        </p:spPr>
        <p:txBody>
          <a:bodyPr>
            <a:normAutofit/>
          </a:bodyPr>
          <a:lstStyle/>
          <a:p>
            <a:pPr marL="0" indent="0">
              <a:buFont typeface="Arial" panose="020B0604020202090204" pitchFamily="34" charset="0"/>
              <a:buNone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五大模块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用户运维控制台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14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PProxy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+</a:t>
            </a:r>
            <a:r>
              <a:rPr 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生产Client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sz="14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存储引擎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14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CProxy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+</a:t>
            </a:r>
            <a:r>
              <a:rPr lang="en-US" sz="14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消费Client</a:t>
            </a:r>
            <a:endParaRPr lang="en-US" altLang="zh-CN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sz="14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大数据流式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Connector</a:t>
            </a:r>
            <a:endParaRPr lang="zh-CN" sz="1400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99764" y="980423"/>
            <a:ext cx="10152757" cy="10081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en-US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引入Pulsar的初衷</a:t>
            </a:r>
            <a:r>
              <a:rPr lang="en-US" dirty="0" err="1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INTERNAL</a:t>
            </a:r>
            <a:r>
              <a:rPr 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USE ONLY                              </a:t>
            </a:r>
            <a:endParaRPr lang="zh-CN" alt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839788" y="1412776"/>
            <a:ext cx="10512425" cy="46077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</a:rPr>
              <a:t>云原生架构升级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Broker 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无状态，快速伸缩的支持更友好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存储层Bookie 无主从结构，副本并发写能力，单点的IO抖动，用户感知到的延迟影响更小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减少文件系统依赖，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PageCache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的依赖更小，回溯场景友好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多磁盘支持，避免了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Raid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卡对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影响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运行成本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降低</a:t>
            </a:r>
            <a:endParaRPr lang="en-US" altLang="zh-CN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en-US" sz="1400" dirty="0" err="1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开销更低。相同负载下，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Pulsar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使用量是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DDMQ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30%~50%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写入延迟毛刺小。高负载下，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Pulsar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99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分位延迟是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DDMQ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30%~40%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端到端延迟小。高负载下，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Pular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99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分位延迟是</a:t>
            </a:r>
            <a:r>
              <a:rPr lang="en-US" altLang="en-US" sz="1400" dirty="0">
                <a:latin typeface="微软雅黑" charset="0"/>
                <a:ea typeface="微软雅黑" charset="0"/>
                <a:cs typeface="微软雅黑" charset="0"/>
              </a:rPr>
              <a:t>DDMQ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20%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可以使用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SSD+HDD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的机型，显著降低存储成本</a:t>
            </a:r>
            <a:endParaRPr lang="en-US" altLang="zh-CN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</a:rPr>
              <a:t>客户端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多语言、高性能、</a:t>
            </a:r>
            <a:r>
              <a:rPr lang="en-US" sz="1400" dirty="0">
                <a:latin typeface="微软雅黑" charset="0"/>
                <a:ea typeface="微软雅黑" charset="0"/>
                <a:cs typeface="微软雅黑" charset="0"/>
              </a:rPr>
              <a:t>富客户端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</a:rPr>
              <a:t>业务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长尾</a:t>
            </a:r>
            <a:r>
              <a:rPr lang="en-US" sz="1400" dirty="0">
                <a:latin typeface="微软雅黑" charset="0"/>
                <a:ea typeface="微软雅黑" charset="0"/>
                <a:cs typeface="微软雅黑" charset="0"/>
              </a:rPr>
              <a:t>需求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微软雅黑" charset="0"/>
                <a:ea typeface="微软雅黑" charset="0"/>
                <a:cs typeface="微软雅黑" charset="0"/>
              </a:rPr>
              <a:t>社区合作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、引入更多的可能性</a:t>
            </a:r>
            <a:r>
              <a:rPr lang="en-US" sz="14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INTERNAL USE ONLY                              </a:t>
            </a:r>
            <a:endParaRPr lang="en-US" sz="14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28210" y="3265805"/>
            <a:ext cx="1143000" cy="3263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FFFFFF"/>
                </a:solidFill>
                <a:sym typeface="+mn-ea"/>
              </a:rPr>
              <a:t>ERNAL USE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57" y="886500"/>
            <a:ext cx="6522282" cy="29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11624" y="3933949"/>
          <a:ext cx="9217025" cy="232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53">
                <a:tc>
                  <a:txBody>
                    <a:bodyPr/>
                    <a:lstStyle/>
                    <a:p>
                      <a:endParaRPr lang="en-US" sz="1400" dirty="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DDMQ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charset="0"/>
                          <a:ea typeface="微软雅黑" charset="0"/>
                        </a:rPr>
                        <a:t>Pulsar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</a:rPr>
                        <a:t>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非强依赖ZK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强依赖ZK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Thrift,</a:t>
                      </a:r>
                      <a:r>
                        <a:rPr lang="zh-CN" altLang="en-US" sz="1400" b="0" i="0" u="none" strike="noStrike" cap="none" spc="8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微软雅黑" charset="0"/>
                          <a:sym typeface="Calibri"/>
                        </a:rPr>
                        <a:t> 单连接上请求应答模型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Pb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，连接复用，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Python/Node</a:t>
                      </a:r>
                      <a:endParaRPr lang="en-US" sz="14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</a:rPr>
                        <a:t>延迟消息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</a:rPr>
                        <a:t>持久化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、循环</a:t>
                      </a:r>
                      <a:endParaRPr lang="en-US" sz="1400" dirty="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</a:rPr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</a:rPr>
                        <a:t>读写分离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atin typeface="微软雅黑" charset="0"/>
                          <a:ea typeface="微软雅黑" charset="0"/>
                        </a:rPr>
                        <a:t>独有功能</a:t>
                      </a:r>
                    </a:p>
                    <a:p>
                      <a:endParaRPr lang="en-US" sz="1400" dirty="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HTTP推送消费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、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Groovy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脚本功能、优先级消息、多环境染色功能、压测标记、消息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key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检索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...</a:t>
                      </a:r>
                      <a:endParaRPr lang="en-US" sz="14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强一致存储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、</a:t>
                      </a:r>
                      <a:r>
                        <a:rPr 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单机多盘存储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、读写盘分离、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Schema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、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Topic</a:t>
                      </a: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粒度空间管理、加密认证、分段消息、集群负载均衡</a:t>
                      </a: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cs typeface="微软雅黑" charset="0"/>
                        </a:rPr>
                        <a:t>...</a:t>
                      </a:r>
                      <a:endParaRPr lang="en-US" sz="1400" dirty="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r>
              <a:rPr lang="en-US" sz="100"/>
              <a:t>INTERNAL USE ONLY                              </a:t>
            </a:r>
            <a:endParaRPr lang="en-US"/>
          </a:p>
        </p:txBody>
      </p:sp>
      <p:sp>
        <p:nvSpPr>
          <p:cNvPr id="13" name="标题 7"/>
          <p:cNvSpPr txBox="1"/>
          <p:nvPr/>
        </p:nvSpPr>
        <p:spPr>
          <a:xfrm>
            <a:off x="1153409" y="981058"/>
            <a:ext cx="10152757" cy="10081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en-US">
                <a:sym typeface="+mn-ea"/>
              </a:rPr>
              <a:t>DDMQ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vs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Pulsar</a:t>
            </a:r>
            <a:r>
              <a:rPr lang="en-US">
                <a:solidFill>
                  <a:srgbClr val="FFFFFF"/>
                </a:solidFill>
                <a:sym typeface="+mn-ea"/>
              </a:rPr>
              <a:t>INT</a:t>
            </a:r>
            <a:endParaRPr kumimoji="1" lang="zh-CN" alt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1110109" y="1590056"/>
            <a:ext cx="4608139" cy="3357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15" dirty="0" err="1">
                <a:latin typeface="微软雅黑" charset="0"/>
                <a:ea typeface="微软雅黑" charset="0"/>
                <a:cs typeface="微软雅黑" charset="0"/>
              </a:rPr>
              <a:t>相同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515" dirty="0">
                <a:latin typeface="微软雅黑" charset="0"/>
                <a:ea typeface="微软雅黑" charset="0"/>
                <a:cs typeface="微软雅黑" charset="0"/>
              </a:rPr>
              <a:t>计算存储分离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515" dirty="0">
                <a:latin typeface="微软雅黑" charset="0"/>
                <a:ea typeface="微软雅黑" charset="0"/>
                <a:cs typeface="微软雅黑" charset="0"/>
              </a:rPr>
              <a:t>多租户隔离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515" dirty="0">
                <a:latin typeface="微软雅黑" charset="0"/>
                <a:ea typeface="微软雅黑" charset="0"/>
                <a:cs typeface="微软雅黑" charset="0"/>
              </a:rPr>
              <a:t>水平可扩展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515" dirty="0">
                <a:latin typeface="微软雅黑" charset="0"/>
                <a:ea typeface="微软雅黑" charset="0"/>
                <a:cs typeface="微软雅黑" charset="0"/>
              </a:rPr>
              <a:t>单点故障高可用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515" dirty="0">
                <a:latin typeface="微软雅黑" charset="0"/>
                <a:ea typeface="微软雅黑" charset="0"/>
                <a:cs typeface="微软雅黑" charset="0"/>
              </a:rPr>
              <a:t>多语言客户端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515" dirty="0">
                <a:latin typeface="微软雅黑" charset="0"/>
                <a:ea typeface="微软雅黑" charset="0"/>
                <a:cs typeface="微软雅黑" charset="0"/>
              </a:rPr>
              <a:t>限流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515" dirty="0">
                <a:latin typeface="微软雅黑" charset="0"/>
                <a:ea typeface="微软雅黑" charset="0"/>
                <a:cs typeface="微软雅黑" charset="0"/>
              </a:rPr>
              <a:t>事务消息</a:t>
            </a: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lang="en-US" altLang="zh-CN" sz="1515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99764" y="980423"/>
            <a:ext cx="10152757" cy="10081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lang="en-US">
                <a:sym typeface="+mn-ea"/>
              </a:rPr>
              <a:t>DDMQ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on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Pulsar</a:t>
            </a:r>
            <a:r>
              <a:rPr lang="en-US">
                <a:solidFill>
                  <a:srgbClr val="FFFFFF"/>
                </a:solidFill>
                <a:sym typeface="+mn-ea"/>
              </a:rPr>
              <a:t>INT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696460" y="3265805"/>
            <a:ext cx="1143000" cy="3263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FFFFFF"/>
                </a:solidFill>
                <a:sym typeface="+mn-ea"/>
              </a:rPr>
              <a:t>ERNAL USE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839789" y="1700808"/>
            <a:ext cx="2303884" cy="4319671"/>
          </a:xfrm>
        </p:spPr>
        <p:txBody>
          <a:bodyPr/>
          <a:lstStyle/>
          <a:p>
            <a:pPr marL="0" indent="0">
              <a:buNone/>
            </a:pPr>
            <a:r>
              <a:rPr sz="1600" dirty="0" err="1">
                <a:latin typeface="微软雅黑" charset="0"/>
                <a:ea typeface="微软雅黑" charset="0"/>
                <a:cs typeface="微软雅黑" charset="0"/>
              </a:rPr>
              <a:t>关键点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微软雅黑" charset="0"/>
                <a:ea typeface="微软雅黑" charset="0"/>
                <a:cs typeface="微软雅黑" charset="0"/>
              </a:rPr>
              <a:t>Proxy 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协议适配层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微软雅黑" charset="0"/>
                <a:ea typeface="微软雅黑" charset="0"/>
                <a:cs typeface="微软雅黑" charset="0"/>
              </a:rPr>
              <a:t>DDMQ client 2.0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ONLY                              </a:t>
            </a:r>
            <a:endParaRPr lang="en-US" sz="16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700808"/>
            <a:ext cx="8459087" cy="40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77848" y="1137175"/>
            <a:ext cx="275601" cy="2756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4572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 dirty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2pPr>
            <a:lvl3pPr marL="9144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1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3pPr>
            <a:lvl4pPr marL="13716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4pPr>
            <a:lvl5pPr marL="1828800" marR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None/>
              <a:defRPr sz="20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j-ea"/>
                <a:ea typeface="+mj-ea"/>
                <a:cs typeface="Microsoft YaHei Normal"/>
                <a:sym typeface="PingFang SC Regular" panose="020B0400000000000000" charset="-122"/>
              </a:defRPr>
            </a:lvl5pPr>
            <a:lvl6pPr marL="28194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32766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37338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4191000" marR="0" indent="-5334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424242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kumimoji="1" lang="zh-CN" altLang="en-US"/>
              <a:t>  </a:t>
            </a:r>
            <a:endParaRPr kumimoji="1" lang="zh-CN" altLang="en-US" dirty="0"/>
          </a:p>
        </p:txBody>
      </p:sp>
      <p:sp>
        <p:nvSpPr>
          <p:cNvPr id="7" name="标题 7"/>
          <p:cNvSpPr txBox="1"/>
          <p:nvPr/>
        </p:nvSpPr>
        <p:spPr>
          <a:xfrm>
            <a:off x="1153160" y="975360"/>
            <a:ext cx="10153015" cy="7054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zh-CN" altLang="en-US" sz="30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PingFang SC Regular" panose="020B0400000000000000" charset="-122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9pPr>
          </a:lstStyle>
          <a:p>
            <a:pPr hangingPunct="1"/>
            <a:r>
              <a:rPr dirty="0"/>
              <a:t>如何升级线上服务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92895" y="1628775"/>
            <a:ext cx="587375" cy="6832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ctr" forceAA="0">
            <a:norm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charset="0"/>
                <a:ea typeface="微软雅黑" charset="0"/>
                <a:cs typeface="PingFang SC Regular" panose="020B0400000000000000" charset="-122"/>
                <a:sym typeface="PingFang SC Regular" panose="020B0400000000000000" charset="-122"/>
              </a:rPr>
              <a:t>运维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840105" y="1700530"/>
            <a:ext cx="4718685" cy="2408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目标：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适配成本低：业务无需改造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稳定性高：毫秒级抖动，平滑，业务感知小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方案：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双读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-&gt; 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双写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-&gt; 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单写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-&gt; 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单读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zh-CN" altLang="en-US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1dc40-b14f-43d7-b2ce-3bc18f41c3c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2638</Words>
  <Application>Microsoft Macintosh PowerPoint</Application>
  <PresentationFormat>Widescreen</PresentationFormat>
  <Paragraphs>226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微软雅黑</vt:lpstr>
      <vt:lpstr>PingFang HK Regular</vt:lpstr>
      <vt:lpstr>PingFang SC Regular</vt:lpstr>
      <vt:lpstr>Söhne</vt:lpstr>
      <vt:lpstr>Arial</vt:lpstr>
      <vt:lpstr>Calibri</vt:lpstr>
      <vt:lpstr>Wingdings</vt:lpstr>
      <vt:lpstr>Office 主题​​</vt:lpstr>
      <vt:lpstr>1_Office 主题​​</vt:lpstr>
      <vt:lpstr>Pulsar在滴滴的实践与探索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提升系统可扩展性</vt:lpstr>
      <vt:lpstr>提升系统可维护性</vt:lpstr>
      <vt:lpstr>现有痛点:集群规模有瓶颈</vt:lpstr>
      <vt:lpstr> DDMQ应用Pulsar未来规划  </vt:lpstr>
      <vt:lpstr>加入我们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hangc0276@163.com</dc:creator>
  <cp:lastModifiedBy>Zili Chen</cp:lastModifiedBy>
  <cp:revision>23</cp:revision>
  <dcterms:created xsi:type="dcterms:W3CDTF">2023-10-13T14:58:40Z</dcterms:created>
  <dcterms:modified xsi:type="dcterms:W3CDTF">2023-10-13T15:00:11Z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D53CACE744AFB6C2205B296597CB8FC1_43</vt:lpwstr>
  </property>
  <property fmtid="{D5CDD505-2E9C-101B-9397-08002B2CF9AE}" pid="3" name="KSOProductBuildVer">
    <vt:lpwstr>2052-6.2.2.8394</vt:lpwstr>
  </property>
</Properties>
</file>