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首先，我先自我介绍一下，我是张勇，目前主要在 StreamNative 做一些存储相关的内容。同时也是 Apache Pulsar 和 Apache BookKeeper 的 committer。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我们可以看到这个 metadata 里有一个 ensembles，这就是 bookie 的另一个比较重要的概念。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我们可以看到这个 metadata 里有一个 ensembles，这就是 bookie 的重要概念。不想其他的分布式系统，他们会使用主从，或者日志复制算法来复制数据。让数据写成功第一个份，然后让其服务内部进行数据的副本补齐。BookKeeper 使用了一种通过集群确认的并行投票算法。他可以让用户决定数据容错的能力以及能承受的延迟。我们可以看到这里有三个概念，BookKeeper ensemble， write quorum，和 ack quorum。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BookKeeper ensemble 时 bookkeeper cluster 中一组用来使用的 bookie，在创建一个 ledger 是，你可以指定这个ledger 需要多少个 bookie 来服务，然后他会从 bookkeeper cluster 里自动挑选出来这么一组 bookie 来使用，去存储这个 ledger 的数据。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然后在挑选出来的这组 bookie 中，你可以指定每一个 entry 需要写几份，也就是 bookie 中的 write quorum。 bookie 的数据写入是以条带化的形式写入的。这意味着他会写到这四个 bk 中的每一个。比如我有一个。ledger 1，他的第一个 entry 会写入 1，2，第二个 entry 可能会写入 2，3，第三个写入 3，4，以此类推。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 Quorum 是指需要等待几个副本写成功。当指定要求的副本个数写成功后，客户端会认为这次写操作就成功了。图中示例以为着，只要等到 1 个 ack发送到客户端，那么以为这这个 entry 已经被成功存储到 bookie 2 上，这次写入已经成功了。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那么在运行过程中，如果某一个 bookie 因为某些原因，down 机或者无法读取某些 entry 带来的副本数减少怎么办？我写入的时候指定了副本数，但是我们怎么维持这个副本数？如果 bookie down 机，副本数怎么补齐？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这个时候就需要 Auto Recovery 来帮助恢复了。Auto Recovery 就是在 bookie 里查漏补缺。在用一个新的 bookie 补足了 ensemble 之后，Auto Recovery 会开始做一系列检查和补足数据。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 recovery 里主要有两个组件，一个是 Auditor，一个是 replication worker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Auditor 主要是运行一系列的检查，比如 检查是否有 bookie 在下线，ledger 所在的 bookie 是不是正常的，Ledger 的副本数是不是完整的，以及如果配置了特殊的数据放置策略时，ledger 是不是符合预期放置的。这一系列的检查都是针对 ledger 的，一旦发现有 ledger 有问题，他就会将其标注为需要复制，来满足我们指定的副本数以及防止策略。那么 Auditor 只是做了检查工作，剩下的真正数据操作的工作就huiyou-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0" name="Shape 2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那么 Auditor 只是做了检查工作，剩下的真正数据的工作就会由 Replication Worker 来操作。Auditor 会把有问题的 ledger 都标记到 metadata store，replication worker 的工作时扫描到有问题的 ledger 将其副本数恢复到和之前一样，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BookKeeper是一个分布式日志存储系统，旨在提供可扩展、容错和低延迟的存储服务。它是Apache软件基金会的一个开源项目，最初由Yahoo开发，作为 Hadoop 分布式文件系统（HDFS）NameNode 的高可用（HA）解决方案，以解决严重的单点故障问题。</a:t>
            </a:r>
          </a:p>
          <a:p>
            <a:endParaRPr/>
          </a:p>
          <a:p>
            <a:r>
              <a:t>BookKeeper的设计目标是为实时工作负载提供高性能和可靠的数据存储。它的核心概念是将数据以日志形式存储在称为"ledger"的分布式日志中。一个ledger由多个分布式副本组成，这些副本被称为"bookie"。每个bookie负责存储ledger的一部分数据，并且可以容忍一定数量的故障或节点失效。</a:t>
            </a:r>
          </a:p>
          <a:p>
            <a:endParaRPr/>
          </a:p>
          <a:p>
            <a:r>
              <a:t>BookKeeper的特点包括：</a:t>
            </a:r>
          </a:p>
          <a:p>
            <a:endParaRPr/>
          </a:p>
          <a:p>
            <a:r>
              <a:t>可扩展性：BookKeeper可以轻松地扩展到大规模的集群，以适应高吞吐量和大规模数据存储的需求。</a:t>
            </a:r>
          </a:p>
          <a:p>
            <a:endParaRPr/>
          </a:p>
          <a:p>
            <a:r>
              <a:t>容错性：通过在多个bookie之间复制数据，BookKeeper可以容忍bookie的故障或节点失效，并确保数据的持久性和一致性。</a:t>
            </a:r>
          </a:p>
          <a:p>
            <a:endParaRPr/>
          </a:p>
          <a:p>
            <a:r>
              <a:t>低延迟：由于数据以顺序写入日志的方式存储，BookKeeper能够提供非常低的写入和读取延迟，适用于实时应用和流式处理场景。</a:t>
            </a:r>
          </a:p>
          <a:p>
            <a:endParaRPr/>
          </a:p>
          <a:p>
            <a:r>
              <a:t>BookKeeper 作为 Apache Pulsar 的底层存储，它为系统提供了可靠的数据存储和复制功能，以支持高可用性、容错性和实时数据处理的需求。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比如说这个例子，我们的 bookie 2 因为某种原因丢失了，上面的数据也丢失了，这个时候我们用 bookie 5 来替换掉它，auditor 就会把以前在 bookie 2 上的数据标记，然后 replication worker 就会将那些副本不足的 ledger 从 1，3，4 上找到另一个副本，并将其补足到 bookie 5，这个时候我们的 4，2，1，重新被满足。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在集群部署时，我们一般建议会把 Auto Recovery 单独部署，来避免因为 Auto Recovery 的工作影响正常的 bookie 工作。在裸机部署时，我们一般可以部署在任意一台机器上，他会长期的运行在那里，但是在云环境中，我们想要一种更弹性，更容易扩展的方式来运行 Auto Recovery，因为大部分时间下，Auto Recovery 只是在做一些检查，不需要长期运行。只是在有需要的时候进行一些数据复制。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0" name="Shape 3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所以我们就在想，可不可以在 k8s 中用 operator 来将 Auto Recovery 拆分开来，来实现一个更弹性，更智能的 Recovery。在我们的环境中，Auto recoveyr 一般给很小的资源来运行，但是这样就会在需要复制数据是造成 内存不够，导致 OOM，需要人为介入去调整资源，然后在继续进行。在 kubernets 环境中，operator 可以通过监测一些指标，或者根据一些条件，来动态的调整所需要的资源，并且自动应用起来。这样，我们在云环境上可以避免资源浪费，同时，可以根据动态调整到我们需要的内存。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5" name="Shape 3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那么，我们可以怎么做到这一点呢。在 kubernetes 中， 我们可以通过 Job 运行一些命令，通过 statefulset 来运行一个服务。前面我们提到了，Auditor 的主要工作是做一些基本的检查，这些检查要么是很快就跑完了，比如说 bookie lost check，他只需要检查一下特定的 bookie 是否下线，这个过程不需要特别久。还有一些检查需要遍历 ledger 列表，并且与 metadata store 交互拿到所需要的信息，但是一般来说他的时间间隔比较久，可能一小时或者一天需要跑一次就可以了。在 kubernets 中，我们可以通过调度一个job，来简单的做完这个检查，Auditor 抽象成为不同的 job，来单独执行他们。把 replication worker 抽象成 statefulset，来实现更好的扩容，调度。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2" name="Shape 3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那么，这个云环境下的 Auto Recovery 就会变成这个样子。我们就会有一组 job，以一组 Replication worker 的 pod。当没有任何需要复制的任务时，我们就不需要 Replication worker，可以将他的 replica 将为 0.而当有了任务的时候，我们可以根据任务量，也就是有多少需要复制的数据，来分配一定的 replication worker 去进行复制。后面我们还可以进行优化，比如查看 bookie 的状态来进一步判断需要多少 replication worker。而其他的 check 因为都是 job，不需要长期驻留，运行完就回退出，所以在云环境中，这种方式可以更好的节约资源，也更加智能。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一个 BookKeeper 集群中包括，一个metadata store，默认的是使用 zookeeper 作为元数据管理。 和一组 Bookies。 在 bookie 上线的时候，他会与 metadata store 进行交互，把自己注册成为一个 readwrite 状态的 bookie，然后这个 bookie 就会加入到整个 bookie 集群进行服务。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我们来通过 Pulsar 来简单介绍一下 bookie 的几个概念，bookie 在 pulsar 中是怎么使用的。Pulsar 中有一个基本的概念，就是 topic，用一个 topic 来存储所有的数据。那么大家在查看问题的时候有时候会使用到一个 命令，就是 topic stats-internal，他会显示这么一个 ledger list。这些 ledgers 就是用来保存具体的消息的。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我们可以看到，每一个都有一个 ledger id，和 entries， ledger id 是全局唯一的，而entries 表示着这一个 ledger 里有多少个 entry。Ledger 和 entry 在没有 batch 的情况下就对应着一条消息以及一些他的元数据。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一个 Ledger 是由一组entry 来构成，他是 entry id 也是顺序递增的。理论上来说，如果你想一直用一个 ledger 来写也是可以的。他可以写无限长，但是如果他的 entries 越多，那么压力就会来到索引查询上。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当一个应用，比如说pulsar 去写一个 ledger 的时候，一般分为两个步骤。他会先去 metadata store 创建这个 ledger 的元数据，然后再去做真正的 data operation，将 entries 写入到 bookie cluster 中去。metadata 包含了这个 ledger 全部的信息，你如果想要去读一个 ledger，也是需要从元数据中获取到他在哪个 bookie，然后再去指定的 bookie 上去拿到相应的数据。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在 bookkeeper shell 中，有一个 ledger metadata 的命令，可以查看某一个 ledger 的元信息。我们一般可以用这个命令去找这个 ledger 是干什么的，他在哪些 bookie 上等。他的输出看起来是这个样子的。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我们可以看到这个 metadata 里有一个 ensembles，这就是 bookie 的另一个比较重要的概念。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1.png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1"/>
            <a:ext cx="24384000" cy="1370229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2.png" descr="Pic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1"/>
            <a:ext cx="24384000" cy="1370229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Placeholder"/>
          <p:cNvSpPr txBox="1">
            <a:spLocks noGrp="1"/>
          </p:cNvSpPr>
          <p:nvPr>
            <p:ph sz="half" idx="3"/>
          </p:nvPr>
        </p:nvSpPr>
        <p:spPr>
          <a:xfrm>
            <a:off x="12192000" y="1270000"/>
            <a:ext cx="10922000" cy="11176000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60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1.png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1"/>
            <a:ext cx="24384000" cy="1370229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3.png" descr="Picture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851"/>
            <a:ext cx="24384000" cy="1370229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yma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volve BookKeeper…"/>
          <p:cNvSpPr txBox="1">
            <a:spLocks noGrp="1"/>
          </p:cNvSpPr>
          <p:nvPr>
            <p:ph type="ctrTitle" idx="4294967295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/>
          <a:p>
            <a:pPr>
              <a:defRPr sz="11600" spc="-232"/>
            </a:pPr>
            <a:r>
              <a:t>Evolve BookKeeper </a:t>
            </a:r>
          </a:p>
          <a:p>
            <a:pPr>
              <a:defRPr sz="11600" spc="-232"/>
            </a:pPr>
            <a:r>
              <a:t>Auto-Recovery for the Cloud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edger Metadata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/>
          <a:p>
            <a:r>
              <a:t>Ledger Metadata</a:t>
            </a:r>
          </a:p>
        </p:txBody>
      </p:sp>
      <p:sp>
        <p:nvSpPr>
          <p:cNvPr id="148" name="bin/bookkeeper shell ledgermetadata -l &lt;ledger-id&gt;"/>
          <p:cNvSpPr txBox="1">
            <a:spLocks noGrp="1"/>
          </p:cNvSpPr>
          <p:nvPr>
            <p:ph type="body" idx="4294967295"/>
          </p:nvPr>
        </p:nvSpPr>
        <p:spPr>
          <a:xfrm>
            <a:off x="1206500" y="4069998"/>
            <a:ext cx="22650460" cy="825601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bin/bookkeeper shell ledgermetadata -l &lt;ledger-id&gt;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edger Metadata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/>
          <a:p>
            <a:r>
              <a:t>Ledger Metadata</a:t>
            </a:r>
          </a:p>
        </p:txBody>
      </p:sp>
      <p:sp>
        <p:nvSpPr>
          <p:cNvPr id="153" name="LedgerMetadata{formatVersion=3, ensembleSize=2, writeQuorumSize=2, ackQuorumSize=2, state=OPEN, digestType=CRC32C, password=base64:, ensembles={0=[test-bk-0:3181, test-bk-1:3181]}, customMetadata={component=base64:bWFuYWdlZC1sZWRnZXI=, pulsar/managed-led"/>
          <p:cNvSpPr txBox="1">
            <a:spLocks noGrp="1"/>
          </p:cNvSpPr>
          <p:nvPr>
            <p:ph type="body" idx="4294967295"/>
          </p:nvPr>
        </p:nvSpPr>
        <p:spPr>
          <a:xfrm>
            <a:off x="1206500" y="4069998"/>
            <a:ext cx="22650460" cy="825601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LedgerMetadata{formatVersion=3, ensembleSize=2, writeQuorumSize=2, ackQuorumSize=2, state=OPEN, digestType=CRC32C, password=base64:, ensembles={0=[test-bk-0:3181, test-bk-1:3181]}, customMetadata={component=base64:bWFuYWdlZC1sZWRnZXI=, pulsar/managed-ledger=base64:cHVibGljL2RlZmF1bHQvcGVyc2lzdGVudC90ZXN0aW5nLXBhcnRpdGlvbi0w, application=base64:cHVsc2Fy}}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Ensemble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/>
          <a:p>
            <a:r>
              <a:t>Ensemble</a:t>
            </a:r>
          </a:p>
        </p:txBody>
      </p:sp>
      <p:sp>
        <p:nvSpPr>
          <p:cNvPr id="158" name="LedgerMetadata{formatVersion=3, ensembleSize=2, writeQuorumSize=2, ackQuorumSize=2, state=OPEN, digestType=CRC32C, password=base64:, ensembles={0=[test-bk-0:3181, test-bk-1:3181]}, customMetadata={component=base64:bWFuYWdlZC1sZWRnZXI=, pulsar/managed-led"/>
          <p:cNvSpPr txBox="1">
            <a:spLocks noGrp="1"/>
          </p:cNvSpPr>
          <p:nvPr>
            <p:ph type="body" idx="4294967295"/>
          </p:nvPr>
        </p:nvSpPr>
        <p:spPr>
          <a:xfrm>
            <a:off x="1206500" y="4069998"/>
            <a:ext cx="22650460" cy="825601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LedgerMetadata{formatVersion=3, </a:t>
            </a:r>
            <a:r>
              <a:rPr b="1"/>
              <a:t>ensembleSize=2, writeQuorumSize=2, ackQuorumSize=2</a:t>
            </a:r>
            <a:r>
              <a:t>, state=OPEN, digestType=CRC32C, password=base64:, </a:t>
            </a:r>
            <a:r>
              <a:rPr b="1"/>
              <a:t>ensembles={0=[test-bk-0:3181, test-bk-1:3181]}, </a:t>
            </a:r>
            <a:r>
              <a:t>customMetadata={component=base64:bWFuYWdlZC1sZWRnZXI=, pulsar/managed-ledger=base64:cHVibGljL2RlZmF1bHQvcGVyc2lzdGVudC90ZXN0aW5nLXBhcnRpdGlvbi0w, application=base64:cHVsc2Fy}}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Ensemble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/>
          <a:p>
            <a:r>
              <a:t>Ensemble</a:t>
            </a:r>
          </a:p>
        </p:txBody>
      </p:sp>
      <p:pic>
        <p:nvPicPr>
          <p:cNvPr id="163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28" y="3680268"/>
            <a:ext cx="20277744" cy="9197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BookKeeper Ensemble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>
            <a:lvl1pPr defTabSz="2194505">
              <a:defRPr sz="7650" spc="-153"/>
            </a:lvl1pPr>
          </a:lstStyle>
          <a:p>
            <a:r>
              <a:t>BookKeeper Ensemble</a:t>
            </a:r>
          </a:p>
        </p:txBody>
      </p:sp>
      <p:sp>
        <p:nvSpPr>
          <p:cNvPr id="168" name="Rounded Rectangle"/>
          <p:cNvSpPr/>
          <p:nvPr/>
        </p:nvSpPr>
        <p:spPr>
          <a:xfrm>
            <a:off x="1910351" y="5741510"/>
            <a:ext cx="11059024" cy="5941406"/>
          </a:xfrm>
          <a:prstGeom prst="roundRect">
            <a:avLst>
              <a:gd name="adj" fmla="val 9147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9" name="Bookie 1"/>
          <p:cNvSpPr/>
          <p:nvPr/>
        </p:nvSpPr>
        <p:spPr>
          <a:xfrm>
            <a:off x="3047545" y="7176831"/>
            <a:ext cx="3421081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1</a:t>
            </a:r>
          </a:p>
        </p:txBody>
      </p:sp>
      <p:sp>
        <p:nvSpPr>
          <p:cNvPr id="170" name="Bookie 2"/>
          <p:cNvSpPr/>
          <p:nvPr/>
        </p:nvSpPr>
        <p:spPr>
          <a:xfrm>
            <a:off x="8275145" y="7176831"/>
            <a:ext cx="3421080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2</a:t>
            </a:r>
          </a:p>
        </p:txBody>
      </p:sp>
      <p:sp>
        <p:nvSpPr>
          <p:cNvPr id="171" name="Bookie 3"/>
          <p:cNvSpPr/>
          <p:nvPr/>
        </p:nvSpPr>
        <p:spPr>
          <a:xfrm>
            <a:off x="3047545" y="8793260"/>
            <a:ext cx="3421081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3</a:t>
            </a:r>
          </a:p>
        </p:txBody>
      </p:sp>
      <p:sp>
        <p:nvSpPr>
          <p:cNvPr id="172" name="Bookie 4"/>
          <p:cNvSpPr/>
          <p:nvPr/>
        </p:nvSpPr>
        <p:spPr>
          <a:xfrm>
            <a:off x="8275145" y="8793260"/>
            <a:ext cx="3421080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4</a:t>
            </a:r>
          </a:p>
        </p:txBody>
      </p:sp>
      <p:sp>
        <p:nvSpPr>
          <p:cNvPr id="173" name="Bookie 5"/>
          <p:cNvSpPr/>
          <p:nvPr/>
        </p:nvSpPr>
        <p:spPr>
          <a:xfrm>
            <a:off x="5729323" y="10409689"/>
            <a:ext cx="3421080" cy="711286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5</a:t>
            </a:r>
          </a:p>
        </p:txBody>
      </p:sp>
      <p:sp>
        <p:nvSpPr>
          <p:cNvPr id="174" name="Rounded Rectangle"/>
          <p:cNvSpPr/>
          <p:nvPr/>
        </p:nvSpPr>
        <p:spPr>
          <a:xfrm>
            <a:off x="13477344" y="5741510"/>
            <a:ext cx="8423998" cy="5941406"/>
          </a:xfrm>
          <a:prstGeom prst="roundRect">
            <a:avLst>
              <a:gd name="adj" fmla="val 9147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5" name="Other bookies in the cluster"/>
          <p:cNvSpPr txBox="1"/>
          <p:nvPr/>
        </p:nvSpPr>
        <p:spPr>
          <a:xfrm>
            <a:off x="13696797" y="6042651"/>
            <a:ext cx="38688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Other bookies in the cluster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14534334" y="7176831"/>
            <a:ext cx="4228489" cy="1499887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7" name="Rounded Rectangle"/>
          <p:cNvSpPr/>
          <p:nvPr/>
        </p:nvSpPr>
        <p:spPr>
          <a:xfrm>
            <a:off x="14902079" y="7613360"/>
            <a:ext cx="4228489" cy="1499887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Bookie X"/>
          <p:cNvSpPr/>
          <p:nvPr/>
        </p:nvSpPr>
        <p:spPr>
          <a:xfrm>
            <a:off x="15575098" y="7962269"/>
            <a:ext cx="4228489" cy="1499887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X</a:t>
            </a:r>
          </a:p>
        </p:txBody>
      </p:sp>
      <p:cxnSp>
        <p:nvCxnSpPr>
          <p:cNvPr id="179" name="Connection Line"/>
          <p:cNvCxnSpPr>
            <a:stCxn id="178" idx="0"/>
            <a:endCxn id="173" idx="0"/>
          </p:cNvCxnSpPr>
          <p:nvPr/>
        </p:nvCxnSpPr>
        <p:spPr>
          <a:xfrm flipH="1">
            <a:off x="7439862" y="8712212"/>
            <a:ext cx="10249481" cy="20531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Write Quorum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/>
          <a:p>
            <a:r>
              <a:t>Write Quorum</a:t>
            </a:r>
          </a:p>
        </p:txBody>
      </p:sp>
      <p:sp>
        <p:nvSpPr>
          <p:cNvPr id="184" name="Rounded Rectangle"/>
          <p:cNvSpPr/>
          <p:nvPr/>
        </p:nvSpPr>
        <p:spPr>
          <a:xfrm>
            <a:off x="1910351" y="5741510"/>
            <a:ext cx="11059024" cy="5941406"/>
          </a:xfrm>
          <a:prstGeom prst="roundRect">
            <a:avLst>
              <a:gd name="adj" fmla="val 9147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5" name="Bookie 1"/>
          <p:cNvSpPr/>
          <p:nvPr/>
        </p:nvSpPr>
        <p:spPr>
          <a:xfrm>
            <a:off x="3047545" y="7176831"/>
            <a:ext cx="3421081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1</a:t>
            </a:r>
          </a:p>
        </p:txBody>
      </p:sp>
      <p:sp>
        <p:nvSpPr>
          <p:cNvPr id="186" name="Bookie 2"/>
          <p:cNvSpPr/>
          <p:nvPr/>
        </p:nvSpPr>
        <p:spPr>
          <a:xfrm>
            <a:off x="8275145" y="7176831"/>
            <a:ext cx="3421080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2</a:t>
            </a:r>
          </a:p>
        </p:txBody>
      </p:sp>
      <p:sp>
        <p:nvSpPr>
          <p:cNvPr id="187" name="Bookie 3"/>
          <p:cNvSpPr/>
          <p:nvPr/>
        </p:nvSpPr>
        <p:spPr>
          <a:xfrm>
            <a:off x="3047545" y="8793260"/>
            <a:ext cx="3421081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3</a:t>
            </a:r>
          </a:p>
        </p:txBody>
      </p:sp>
      <p:sp>
        <p:nvSpPr>
          <p:cNvPr id="188" name="Bookie 4"/>
          <p:cNvSpPr/>
          <p:nvPr/>
        </p:nvSpPr>
        <p:spPr>
          <a:xfrm>
            <a:off x="8275145" y="8793260"/>
            <a:ext cx="3421080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4</a:t>
            </a:r>
          </a:p>
        </p:txBody>
      </p:sp>
      <p:sp>
        <p:nvSpPr>
          <p:cNvPr id="189" name="Bookie 5"/>
          <p:cNvSpPr/>
          <p:nvPr/>
        </p:nvSpPr>
        <p:spPr>
          <a:xfrm>
            <a:off x="5729323" y="10409689"/>
            <a:ext cx="3421080" cy="711286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5</a:t>
            </a:r>
          </a:p>
        </p:txBody>
      </p:sp>
      <p:sp>
        <p:nvSpPr>
          <p:cNvPr id="190" name="Rounded Rectangle"/>
          <p:cNvSpPr/>
          <p:nvPr/>
        </p:nvSpPr>
        <p:spPr>
          <a:xfrm>
            <a:off x="13477344" y="5741510"/>
            <a:ext cx="8423998" cy="5941406"/>
          </a:xfrm>
          <a:prstGeom prst="roundRect">
            <a:avLst>
              <a:gd name="adj" fmla="val 9147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1" name="Other bookies in the cluster"/>
          <p:cNvSpPr txBox="1"/>
          <p:nvPr/>
        </p:nvSpPr>
        <p:spPr>
          <a:xfrm>
            <a:off x="13696797" y="6042651"/>
            <a:ext cx="38688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Other bookies in the cluster</a:t>
            </a:r>
          </a:p>
        </p:txBody>
      </p:sp>
      <p:sp>
        <p:nvSpPr>
          <p:cNvPr id="192" name="Rounded Rectangle"/>
          <p:cNvSpPr/>
          <p:nvPr/>
        </p:nvSpPr>
        <p:spPr>
          <a:xfrm>
            <a:off x="14534334" y="7176831"/>
            <a:ext cx="4228489" cy="1499887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3" name="Rounded Rectangle"/>
          <p:cNvSpPr/>
          <p:nvPr/>
        </p:nvSpPr>
        <p:spPr>
          <a:xfrm>
            <a:off x="14902079" y="7613360"/>
            <a:ext cx="4228489" cy="1499887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4" name="Bookie X"/>
          <p:cNvSpPr/>
          <p:nvPr/>
        </p:nvSpPr>
        <p:spPr>
          <a:xfrm>
            <a:off x="15575098" y="7962269"/>
            <a:ext cx="4228489" cy="1499887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X</a:t>
            </a:r>
          </a:p>
        </p:txBody>
      </p:sp>
      <p:cxnSp>
        <p:nvCxnSpPr>
          <p:cNvPr id="195" name="Connection Line"/>
          <p:cNvCxnSpPr>
            <a:stCxn id="194" idx="0"/>
            <a:endCxn id="189" idx="0"/>
          </p:cNvCxnSpPr>
          <p:nvPr/>
        </p:nvCxnSpPr>
        <p:spPr>
          <a:xfrm flipH="1">
            <a:off x="7439862" y="8712212"/>
            <a:ext cx="10249481" cy="20531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96" name="Rounded Rectangle"/>
          <p:cNvSpPr/>
          <p:nvPr/>
        </p:nvSpPr>
        <p:spPr>
          <a:xfrm>
            <a:off x="2670690" y="6516004"/>
            <a:ext cx="9538346" cy="1829544"/>
          </a:xfrm>
          <a:prstGeom prst="roundRect">
            <a:avLst>
              <a:gd name="adj" fmla="val 18812"/>
            </a:avLst>
          </a:prstGeom>
          <a:ln w="266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ck Quorum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/>
          <a:p>
            <a:r>
              <a:t>Ack Quorum</a:t>
            </a:r>
          </a:p>
        </p:txBody>
      </p:sp>
      <p:sp>
        <p:nvSpPr>
          <p:cNvPr id="201" name="Rounded Rectangle"/>
          <p:cNvSpPr/>
          <p:nvPr/>
        </p:nvSpPr>
        <p:spPr>
          <a:xfrm>
            <a:off x="1910351" y="5741510"/>
            <a:ext cx="11059024" cy="5941406"/>
          </a:xfrm>
          <a:prstGeom prst="roundRect">
            <a:avLst>
              <a:gd name="adj" fmla="val 9147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2" name="Bookie 1"/>
          <p:cNvSpPr/>
          <p:nvPr/>
        </p:nvSpPr>
        <p:spPr>
          <a:xfrm>
            <a:off x="3047545" y="7176831"/>
            <a:ext cx="3421081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1</a:t>
            </a:r>
          </a:p>
        </p:txBody>
      </p:sp>
      <p:sp>
        <p:nvSpPr>
          <p:cNvPr id="203" name="Bookie 2"/>
          <p:cNvSpPr/>
          <p:nvPr/>
        </p:nvSpPr>
        <p:spPr>
          <a:xfrm>
            <a:off x="8275145" y="7176831"/>
            <a:ext cx="3421080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2</a:t>
            </a:r>
          </a:p>
        </p:txBody>
      </p:sp>
      <p:sp>
        <p:nvSpPr>
          <p:cNvPr id="204" name="Bookie 3"/>
          <p:cNvSpPr/>
          <p:nvPr/>
        </p:nvSpPr>
        <p:spPr>
          <a:xfrm>
            <a:off x="3047545" y="8793260"/>
            <a:ext cx="3421081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3</a:t>
            </a:r>
          </a:p>
        </p:txBody>
      </p:sp>
      <p:sp>
        <p:nvSpPr>
          <p:cNvPr id="205" name="Bookie 4"/>
          <p:cNvSpPr/>
          <p:nvPr/>
        </p:nvSpPr>
        <p:spPr>
          <a:xfrm>
            <a:off x="8275145" y="8793260"/>
            <a:ext cx="3421080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4</a:t>
            </a:r>
          </a:p>
        </p:txBody>
      </p:sp>
      <p:sp>
        <p:nvSpPr>
          <p:cNvPr id="206" name="Bookie 5"/>
          <p:cNvSpPr/>
          <p:nvPr/>
        </p:nvSpPr>
        <p:spPr>
          <a:xfrm>
            <a:off x="5729323" y="10409689"/>
            <a:ext cx="3421080" cy="711286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5</a:t>
            </a:r>
          </a:p>
        </p:txBody>
      </p:sp>
      <p:sp>
        <p:nvSpPr>
          <p:cNvPr id="207" name="Rounded Rectangle"/>
          <p:cNvSpPr/>
          <p:nvPr/>
        </p:nvSpPr>
        <p:spPr>
          <a:xfrm>
            <a:off x="13477344" y="5741510"/>
            <a:ext cx="8423998" cy="5941406"/>
          </a:xfrm>
          <a:prstGeom prst="roundRect">
            <a:avLst>
              <a:gd name="adj" fmla="val 9147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8" name="Other bookies in the cluster"/>
          <p:cNvSpPr txBox="1"/>
          <p:nvPr/>
        </p:nvSpPr>
        <p:spPr>
          <a:xfrm>
            <a:off x="13696797" y="6042651"/>
            <a:ext cx="38688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Other bookies in the cluster</a:t>
            </a:r>
          </a:p>
        </p:txBody>
      </p:sp>
      <p:sp>
        <p:nvSpPr>
          <p:cNvPr id="209" name="Rounded Rectangle"/>
          <p:cNvSpPr/>
          <p:nvPr/>
        </p:nvSpPr>
        <p:spPr>
          <a:xfrm>
            <a:off x="14534334" y="7176831"/>
            <a:ext cx="4228489" cy="1499887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0" name="Rounded Rectangle"/>
          <p:cNvSpPr/>
          <p:nvPr/>
        </p:nvSpPr>
        <p:spPr>
          <a:xfrm>
            <a:off x="14902079" y="7613360"/>
            <a:ext cx="4228489" cy="1499887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1" name="Bookie X"/>
          <p:cNvSpPr/>
          <p:nvPr/>
        </p:nvSpPr>
        <p:spPr>
          <a:xfrm>
            <a:off x="15575098" y="7962269"/>
            <a:ext cx="4228489" cy="1499887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X</a:t>
            </a:r>
          </a:p>
        </p:txBody>
      </p:sp>
      <p:cxnSp>
        <p:nvCxnSpPr>
          <p:cNvPr id="212" name="Connection Line"/>
          <p:cNvCxnSpPr>
            <a:stCxn id="211" idx="0"/>
            <a:endCxn id="206" idx="0"/>
          </p:cNvCxnSpPr>
          <p:nvPr/>
        </p:nvCxnSpPr>
        <p:spPr>
          <a:xfrm flipH="1">
            <a:off x="7439862" y="8712212"/>
            <a:ext cx="10249481" cy="20531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213" name="Rounded Rectangle"/>
          <p:cNvSpPr/>
          <p:nvPr/>
        </p:nvSpPr>
        <p:spPr>
          <a:xfrm>
            <a:off x="2550452" y="6456892"/>
            <a:ext cx="9778822" cy="2151164"/>
          </a:xfrm>
          <a:prstGeom prst="roundRect">
            <a:avLst>
              <a:gd name="adj" fmla="val 16403"/>
            </a:avLst>
          </a:prstGeom>
          <a:ln w="508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4" name="Rounded Rectangle"/>
          <p:cNvSpPr/>
          <p:nvPr/>
        </p:nvSpPr>
        <p:spPr>
          <a:xfrm>
            <a:off x="7762334" y="6719400"/>
            <a:ext cx="4446702" cy="1626148"/>
          </a:xfrm>
          <a:prstGeom prst="roundRect">
            <a:avLst>
              <a:gd name="adj" fmla="val 18812"/>
            </a:avLst>
          </a:prstGeom>
          <a:ln w="266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ounded Rectangle"/>
          <p:cNvSpPr/>
          <p:nvPr/>
        </p:nvSpPr>
        <p:spPr>
          <a:xfrm>
            <a:off x="2196505" y="4021905"/>
            <a:ext cx="11059023" cy="5941406"/>
          </a:xfrm>
          <a:prstGeom prst="roundRect">
            <a:avLst>
              <a:gd name="adj" fmla="val 9147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9" name="Bookie 1"/>
          <p:cNvSpPr/>
          <p:nvPr/>
        </p:nvSpPr>
        <p:spPr>
          <a:xfrm>
            <a:off x="3333699" y="5457226"/>
            <a:ext cx="3421080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1</a:t>
            </a:r>
          </a:p>
        </p:txBody>
      </p:sp>
      <p:sp>
        <p:nvSpPr>
          <p:cNvPr id="220" name="Bookie 3"/>
          <p:cNvSpPr/>
          <p:nvPr/>
        </p:nvSpPr>
        <p:spPr>
          <a:xfrm>
            <a:off x="3333699" y="7073655"/>
            <a:ext cx="3421080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3</a:t>
            </a:r>
          </a:p>
        </p:txBody>
      </p:sp>
      <p:sp>
        <p:nvSpPr>
          <p:cNvPr id="221" name="Bookie 4"/>
          <p:cNvSpPr/>
          <p:nvPr/>
        </p:nvSpPr>
        <p:spPr>
          <a:xfrm>
            <a:off x="8561298" y="7073655"/>
            <a:ext cx="3421080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4</a:t>
            </a:r>
          </a:p>
        </p:txBody>
      </p:sp>
      <p:sp>
        <p:nvSpPr>
          <p:cNvPr id="222" name="Bookie 5"/>
          <p:cNvSpPr/>
          <p:nvPr/>
        </p:nvSpPr>
        <p:spPr>
          <a:xfrm>
            <a:off x="6015476" y="8690084"/>
            <a:ext cx="3421081" cy="711286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5</a:t>
            </a:r>
          </a:p>
        </p:txBody>
      </p:sp>
      <p:sp>
        <p:nvSpPr>
          <p:cNvPr id="223" name="Rounded Rectangle"/>
          <p:cNvSpPr/>
          <p:nvPr/>
        </p:nvSpPr>
        <p:spPr>
          <a:xfrm>
            <a:off x="13763497" y="4021905"/>
            <a:ext cx="8423998" cy="5941406"/>
          </a:xfrm>
          <a:prstGeom prst="roundRect">
            <a:avLst>
              <a:gd name="adj" fmla="val 9147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4" name="Other bookies in the cluster"/>
          <p:cNvSpPr txBox="1"/>
          <p:nvPr/>
        </p:nvSpPr>
        <p:spPr>
          <a:xfrm>
            <a:off x="13982950" y="4323046"/>
            <a:ext cx="38688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Other bookies in the cluster</a:t>
            </a:r>
          </a:p>
        </p:txBody>
      </p:sp>
      <p:sp>
        <p:nvSpPr>
          <p:cNvPr id="225" name="Rounded Rectangle"/>
          <p:cNvSpPr/>
          <p:nvPr/>
        </p:nvSpPr>
        <p:spPr>
          <a:xfrm>
            <a:off x="14820487" y="5457226"/>
            <a:ext cx="4228489" cy="1499887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6" name="Rounded Rectangle"/>
          <p:cNvSpPr/>
          <p:nvPr/>
        </p:nvSpPr>
        <p:spPr>
          <a:xfrm>
            <a:off x="15188232" y="5893755"/>
            <a:ext cx="4228489" cy="1499887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7" name="Bookie X"/>
          <p:cNvSpPr/>
          <p:nvPr/>
        </p:nvSpPr>
        <p:spPr>
          <a:xfrm>
            <a:off x="15861252" y="6242664"/>
            <a:ext cx="4228489" cy="1499887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X</a:t>
            </a:r>
          </a:p>
        </p:txBody>
      </p:sp>
      <p:cxnSp>
        <p:nvCxnSpPr>
          <p:cNvPr id="228" name="Connection Line"/>
          <p:cNvCxnSpPr>
            <a:stCxn id="227" idx="0"/>
            <a:endCxn id="222" idx="0"/>
          </p:cNvCxnSpPr>
          <p:nvPr/>
        </p:nvCxnSpPr>
        <p:spPr>
          <a:xfrm flipH="1">
            <a:off x="7726016" y="6992607"/>
            <a:ext cx="10249481" cy="20531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229" name="Rounded Rectangle"/>
          <p:cNvSpPr/>
          <p:nvPr/>
        </p:nvSpPr>
        <p:spPr>
          <a:xfrm>
            <a:off x="2836605" y="4737287"/>
            <a:ext cx="9778822" cy="2151164"/>
          </a:xfrm>
          <a:prstGeom prst="roundRect">
            <a:avLst>
              <a:gd name="adj" fmla="val 16403"/>
            </a:avLst>
          </a:prstGeom>
          <a:ln w="508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0" name="Rounded Rectangle"/>
          <p:cNvSpPr/>
          <p:nvPr/>
        </p:nvSpPr>
        <p:spPr>
          <a:xfrm>
            <a:off x="8048487" y="4999795"/>
            <a:ext cx="4446702" cy="1626148"/>
          </a:xfrm>
          <a:prstGeom prst="roundRect">
            <a:avLst>
              <a:gd name="adj" fmla="val 18812"/>
            </a:avLst>
          </a:prstGeom>
          <a:ln w="266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Auto Recovery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/>
          <a:p>
            <a:r>
              <a:t>Auto Recovery</a:t>
            </a:r>
          </a:p>
        </p:txBody>
      </p:sp>
      <p:sp>
        <p:nvSpPr>
          <p:cNvPr id="235" name="Rounded Rectangle"/>
          <p:cNvSpPr/>
          <p:nvPr/>
        </p:nvSpPr>
        <p:spPr>
          <a:xfrm>
            <a:off x="2196505" y="7289155"/>
            <a:ext cx="11059023" cy="4691199"/>
          </a:xfrm>
          <a:prstGeom prst="roundRect">
            <a:avLst>
              <a:gd name="adj" fmla="val 11585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6" name="Bookie 1"/>
          <p:cNvSpPr/>
          <p:nvPr/>
        </p:nvSpPr>
        <p:spPr>
          <a:xfrm>
            <a:off x="3333699" y="8724475"/>
            <a:ext cx="3421081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1</a:t>
            </a:r>
          </a:p>
        </p:txBody>
      </p:sp>
      <p:sp>
        <p:nvSpPr>
          <p:cNvPr id="237" name="Bookie 3"/>
          <p:cNvSpPr/>
          <p:nvPr/>
        </p:nvSpPr>
        <p:spPr>
          <a:xfrm>
            <a:off x="3333699" y="10340905"/>
            <a:ext cx="3421081" cy="711286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3</a:t>
            </a:r>
          </a:p>
        </p:txBody>
      </p:sp>
      <p:sp>
        <p:nvSpPr>
          <p:cNvPr id="238" name="Bookie 4"/>
          <p:cNvSpPr/>
          <p:nvPr/>
        </p:nvSpPr>
        <p:spPr>
          <a:xfrm>
            <a:off x="8561298" y="10340905"/>
            <a:ext cx="3421080" cy="711286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4</a:t>
            </a:r>
          </a:p>
        </p:txBody>
      </p:sp>
      <p:sp>
        <p:nvSpPr>
          <p:cNvPr id="239" name="Bookie 5"/>
          <p:cNvSpPr/>
          <p:nvPr/>
        </p:nvSpPr>
        <p:spPr>
          <a:xfrm>
            <a:off x="8561298" y="8724475"/>
            <a:ext cx="3421080" cy="711287"/>
          </a:xfrm>
          <a:prstGeom prst="roundRect">
            <a:avLst>
              <a:gd name="adj" fmla="val 26782"/>
            </a:avLst>
          </a:prstGeom>
          <a:ln w="1143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5</a:t>
            </a:r>
          </a:p>
        </p:txBody>
      </p:sp>
      <p:sp>
        <p:nvSpPr>
          <p:cNvPr id="240" name="Rounded Rectangle"/>
          <p:cNvSpPr/>
          <p:nvPr/>
        </p:nvSpPr>
        <p:spPr>
          <a:xfrm>
            <a:off x="13763497" y="7289155"/>
            <a:ext cx="8423998" cy="4691199"/>
          </a:xfrm>
          <a:prstGeom prst="roundRect">
            <a:avLst>
              <a:gd name="adj" fmla="val 11585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1" name="Other bookies in the cluster"/>
          <p:cNvSpPr txBox="1"/>
          <p:nvPr/>
        </p:nvSpPr>
        <p:spPr>
          <a:xfrm>
            <a:off x="13982950" y="7590295"/>
            <a:ext cx="386882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Other bookies in the cluster</a:t>
            </a:r>
          </a:p>
        </p:txBody>
      </p:sp>
      <p:sp>
        <p:nvSpPr>
          <p:cNvPr id="242" name="Rounded Rectangle"/>
          <p:cNvSpPr/>
          <p:nvPr/>
        </p:nvSpPr>
        <p:spPr>
          <a:xfrm>
            <a:off x="14820487" y="8724475"/>
            <a:ext cx="4228489" cy="1499887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Rounded Rectangle"/>
          <p:cNvSpPr/>
          <p:nvPr/>
        </p:nvSpPr>
        <p:spPr>
          <a:xfrm>
            <a:off x="15188232" y="9161005"/>
            <a:ext cx="4228489" cy="1499886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4" name="Bookie X"/>
          <p:cNvSpPr/>
          <p:nvPr/>
        </p:nvSpPr>
        <p:spPr>
          <a:xfrm>
            <a:off x="15861252" y="9509914"/>
            <a:ext cx="4228489" cy="1499886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X</a:t>
            </a:r>
          </a:p>
        </p:txBody>
      </p:sp>
      <p:cxnSp>
        <p:nvCxnSpPr>
          <p:cNvPr id="245" name="Connection Line"/>
          <p:cNvCxnSpPr>
            <a:stCxn id="244" idx="0"/>
            <a:endCxn id="239" idx="0"/>
          </p:cNvCxnSpPr>
          <p:nvPr/>
        </p:nvCxnSpPr>
        <p:spPr>
          <a:xfrm flipH="1" flipV="1">
            <a:off x="10271838" y="9080118"/>
            <a:ext cx="7703659" cy="117973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sp>
        <p:nvSpPr>
          <p:cNvPr id="246" name="Rounded Rectangle"/>
          <p:cNvSpPr/>
          <p:nvPr/>
        </p:nvSpPr>
        <p:spPr>
          <a:xfrm>
            <a:off x="2836606" y="8004536"/>
            <a:ext cx="9778822" cy="2151165"/>
          </a:xfrm>
          <a:prstGeom prst="roundRect">
            <a:avLst>
              <a:gd name="adj" fmla="val 16403"/>
            </a:avLst>
          </a:prstGeom>
          <a:ln w="508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7" name="Rounded Rectangle"/>
          <p:cNvSpPr/>
          <p:nvPr/>
        </p:nvSpPr>
        <p:spPr>
          <a:xfrm>
            <a:off x="8048487" y="8267045"/>
            <a:ext cx="4446702" cy="1626148"/>
          </a:xfrm>
          <a:prstGeom prst="roundRect">
            <a:avLst>
              <a:gd name="adj" fmla="val 18812"/>
            </a:avLst>
          </a:prstGeom>
          <a:ln w="508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8" name="Auto Recovery"/>
          <p:cNvSpPr/>
          <p:nvPr/>
        </p:nvSpPr>
        <p:spPr>
          <a:xfrm>
            <a:off x="10284492" y="2710840"/>
            <a:ext cx="10970124" cy="2403060"/>
          </a:xfrm>
          <a:prstGeom prst="roundRect">
            <a:avLst>
              <a:gd name="adj" fmla="val 13767"/>
            </a:avLst>
          </a:prstGeom>
          <a:ln w="1143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Auto Recovery</a:t>
            </a:r>
          </a:p>
        </p:txBody>
      </p:sp>
      <p:sp>
        <p:nvSpPr>
          <p:cNvPr id="249" name="Line"/>
          <p:cNvSpPr/>
          <p:nvPr/>
        </p:nvSpPr>
        <p:spPr>
          <a:xfrm flipV="1">
            <a:off x="14825995" y="5183843"/>
            <a:ext cx="1875389" cy="73330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0" name="Ambulance"/>
          <p:cNvSpPr/>
          <p:nvPr/>
        </p:nvSpPr>
        <p:spPr>
          <a:xfrm>
            <a:off x="11323347" y="3399081"/>
            <a:ext cx="2258154" cy="1026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7" y="0"/>
                </a:moveTo>
                <a:cubicBezTo>
                  <a:pt x="642" y="0"/>
                  <a:pt x="493" y="329"/>
                  <a:pt x="493" y="735"/>
                </a:cubicBezTo>
                <a:lnTo>
                  <a:pt x="493" y="17049"/>
                </a:lnTo>
                <a:lnTo>
                  <a:pt x="0" y="17049"/>
                </a:lnTo>
                <a:lnTo>
                  <a:pt x="0" y="18708"/>
                </a:lnTo>
                <a:lnTo>
                  <a:pt x="3616" y="18708"/>
                </a:lnTo>
                <a:lnTo>
                  <a:pt x="3616" y="18363"/>
                </a:lnTo>
                <a:cubicBezTo>
                  <a:pt x="3616" y="15988"/>
                  <a:pt x="4492" y="14061"/>
                  <a:pt x="5572" y="14061"/>
                </a:cubicBezTo>
                <a:cubicBezTo>
                  <a:pt x="6652" y="14061"/>
                  <a:pt x="7526" y="15988"/>
                  <a:pt x="7526" y="18363"/>
                </a:cubicBezTo>
                <a:lnTo>
                  <a:pt x="7526" y="18708"/>
                </a:lnTo>
                <a:lnTo>
                  <a:pt x="8351" y="18708"/>
                </a:lnTo>
                <a:lnTo>
                  <a:pt x="8351" y="4517"/>
                </a:lnTo>
                <a:cubicBezTo>
                  <a:pt x="8351" y="3874"/>
                  <a:pt x="8590" y="3348"/>
                  <a:pt x="8883" y="3348"/>
                </a:cubicBezTo>
                <a:lnTo>
                  <a:pt x="11244" y="3348"/>
                </a:lnTo>
                <a:cubicBezTo>
                  <a:pt x="11537" y="3348"/>
                  <a:pt x="11775" y="3874"/>
                  <a:pt x="11775" y="4517"/>
                </a:cubicBezTo>
                <a:lnTo>
                  <a:pt x="11775" y="18708"/>
                </a:lnTo>
                <a:lnTo>
                  <a:pt x="14053" y="18708"/>
                </a:lnTo>
                <a:lnTo>
                  <a:pt x="14053" y="735"/>
                </a:lnTo>
                <a:cubicBezTo>
                  <a:pt x="14053" y="328"/>
                  <a:pt x="13904" y="0"/>
                  <a:pt x="13719" y="0"/>
                </a:cubicBezTo>
                <a:lnTo>
                  <a:pt x="827" y="0"/>
                </a:lnTo>
                <a:close/>
                <a:moveTo>
                  <a:pt x="1498" y="1440"/>
                </a:moveTo>
                <a:lnTo>
                  <a:pt x="2226" y="1440"/>
                </a:lnTo>
                <a:cubicBezTo>
                  <a:pt x="2329" y="1440"/>
                  <a:pt x="2413" y="1624"/>
                  <a:pt x="2413" y="1852"/>
                </a:cubicBezTo>
                <a:lnTo>
                  <a:pt x="2413" y="2758"/>
                </a:lnTo>
                <a:cubicBezTo>
                  <a:pt x="2413" y="2986"/>
                  <a:pt x="2329" y="3170"/>
                  <a:pt x="2226" y="3170"/>
                </a:cubicBezTo>
                <a:lnTo>
                  <a:pt x="1498" y="3170"/>
                </a:lnTo>
                <a:cubicBezTo>
                  <a:pt x="1395" y="3170"/>
                  <a:pt x="1311" y="2986"/>
                  <a:pt x="1311" y="2758"/>
                </a:cubicBezTo>
                <a:lnTo>
                  <a:pt x="1311" y="1852"/>
                </a:lnTo>
                <a:cubicBezTo>
                  <a:pt x="1311" y="1624"/>
                  <a:pt x="1395" y="1440"/>
                  <a:pt x="1498" y="1440"/>
                </a:cubicBezTo>
                <a:close/>
                <a:moveTo>
                  <a:pt x="6958" y="1440"/>
                </a:moveTo>
                <a:lnTo>
                  <a:pt x="7685" y="1440"/>
                </a:lnTo>
                <a:cubicBezTo>
                  <a:pt x="7788" y="1440"/>
                  <a:pt x="7872" y="1624"/>
                  <a:pt x="7872" y="1852"/>
                </a:cubicBezTo>
                <a:lnTo>
                  <a:pt x="7872" y="2758"/>
                </a:lnTo>
                <a:cubicBezTo>
                  <a:pt x="7872" y="2986"/>
                  <a:pt x="7788" y="3170"/>
                  <a:pt x="7685" y="3170"/>
                </a:cubicBezTo>
                <a:lnTo>
                  <a:pt x="6958" y="3170"/>
                </a:lnTo>
                <a:cubicBezTo>
                  <a:pt x="6854" y="3170"/>
                  <a:pt x="6770" y="2986"/>
                  <a:pt x="6770" y="2758"/>
                </a:cubicBezTo>
                <a:lnTo>
                  <a:pt x="6770" y="1852"/>
                </a:lnTo>
                <a:cubicBezTo>
                  <a:pt x="6770" y="1624"/>
                  <a:pt x="6854" y="1440"/>
                  <a:pt x="6958" y="1440"/>
                </a:cubicBezTo>
                <a:close/>
                <a:moveTo>
                  <a:pt x="12418" y="1440"/>
                </a:moveTo>
                <a:lnTo>
                  <a:pt x="13146" y="1440"/>
                </a:lnTo>
                <a:cubicBezTo>
                  <a:pt x="13249" y="1440"/>
                  <a:pt x="13333" y="1624"/>
                  <a:pt x="13333" y="1852"/>
                </a:cubicBezTo>
                <a:lnTo>
                  <a:pt x="13333" y="2758"/>
                </a:lnTo>
                <a:cubicBezTo>
                  <a:pt x="13333" y="2986"/>
                  <a:pt x="13249" y="3170"/>
                  <a:pt x="13146" y="3170"/>
                </a:cubicBezTo>
                <a:lnTo>
                  <a:pt x="12418" y="3170"/>
                </a:lnTo>
                <a:cubicBezTo>
                  <a:pt x="12315" y="3170"/>
                  <a:pt x="12231" y="2986"/>
                  <a:pt x="12231" y="2758"/>
                </a:cubicBezTo>
                <a:lnTo>
                  <a:pt x="12231" y="1852"/>
                </a:lnTo>
                <a:cubicBezTo>
                  <a:pt x="12231" y="1624"/>
                  <a:pt x="12315" y="1440"/>
                  <a:pt x="12418" y="1440"/>
                </a:cubicBezTo>
                <a:close/>
                <a:moveTo>
                  <a:pt x="8883" y="4009"/>
                </a:moveTo>
                <a:cubicBezTo>
                  <a:pt x="8755" y="4009"/>
                  <a:pt x="8650" y="4237"/>
                  <a:pt x="8650" y="4517"/>
                </a:cubicBezTo>
                <a:lnTo>
                  <a:pt x="8650" y="18708"/>
                </a:lnTo>
                <a:lnTo>
                  <a:pt x="11477" y="18708"/>
                </a:lnTo>
                <a:lnTo>
                  <a:pt x="11477" y="4517"/>
                </a:lnTo>
                <a:cubicBezTo>
                  <a:pt x="11477" y="4237"/>
                  <a:pt x="11371" y="4009"/>
                  <a:pt x="11244" y="4009"/>
                </a:cubicBezTo>
                <a:lnTo>
                  <a:pt x="8883" y="4009"/>
                </a:lnTo>
                <a:close/>
                <a:moveTo>
                  <a:pt x="4185" y="4250"/>
                </a:moveTo>
                <a:lnTo>
                  <a:pt x="4951" y="4250"/>
                </a:lnTo>
                <a:lnTo>
                  <a:pt x="4951" y="6028"/>
                </a:lnTo>
                <a:lnTo>
                  <a:pt x="5651" y="5141"/>
                </a:lnTo>
                <a:lnTo>
                  <a:pt x="6034" y="6600"/>
                </a:lnTo>
                <a:lnTo>
                  <a:pt x="5334" y="7487"/>
                </a:lnTo>
                <a:lnTo>
                  <a:pt x="6034" y="8374"/>
                </a:lnTo>
                <a:lnTo>
                  <a:pt x="5651" y="9837"/>
                </a:lnTo>
                <a:lnTo>
                  <a:pt x="4951" y="8946"/>
                </a:lnTo>
                <a:lnTo>
                  <a:pt x="4951" y="10724"/>
                </a:lnTo>
                <a:lnTo>
                  <a:pt x="4185" y="10724"/>
                </a:lnTo>
                <a:lnTo>
                  <a:pt x="4185" y="8946"/>
                </a:lnTo>
                <a:lnTo>
                  <a:pt x="3486" y="9837"/>
                </a:lnTo>
                <a:lnTo>
                  <a:pt x="3103" y="8374"/>
                </a:lnTo>
                <a:lnTo>
                  <a:pt x="3802" y="7487"/>
                </a:lnTo>
                <a:lnTo>
                  <a:pt x="3103" y="6600"/>
                </a:lnTo>
                <a:lnTo>
                  <a:pt x="3486" y="5141"/>
                </a:lnTo>
                <a:lnTo>
                  <a:pt x="4185" y="6028"/>
                </a:lnTo>
                <a:lnTo>
                  <a:pt x="4185" y="4250"/>
                </a:lnTo>
                <a:close/>
                <a:moveTo>
                  <a:pt x="14546" y="5152"/>
                </a:moveTo>
                <a:cubicBezTo>
                  <a:pt x="14507" y="5152"/>
                  <a:pt x="14475" y="5225"/>
                  <a:pt x="14475" y="5312"/>
                </a:cubicBezTo>
                <a:lnTo>
                  <a:pt x="14475" y="18549"/>
                </a:lnTo>
                <a:cubicBezTo>
                  <a:pt x="14475" y="18636"/>
                  <a:pt x="14507" y="18708"/>
                  <a:pt x="14546" y="18708"/>
                </a:cubicBezTo>
                <a:lnTo>
                  <a:pt x="17209" y="18708"/>
                </a:lnTo>
                <a:cubicBezTo>
                  <a:pt x="17245" y="18708"/>
                  <a:pt x="17275" y="18652"/>
                  <a:pt x="17280" y="18575"/>
                </a:cubicBezTo>
                <a:cubicBezTo>
                  <a:pt x="17331" y="17837"/>
                  <a:pt x="17619" y="14302"/>
                  <a:pt x="18497" y="14302"/>
                </a:cubicBezTo>
                <a:cubicBezTo>
                  <a:pt x="19477" y="14302"/>
                  <a:pt x="19256" y="14302"/>
                  <a:pt x="19553" y="14302"/>
                </a:cubicBezTo>
                <a:cubicBezTo>
                  <a:pt x="19847" y="14302"/>
                  <a:pt x="20600" y="14434"/>
                  <a:pt x="20771" y="18022"/>
                </a:cubicBezTo>
                <a:cubicBezTo>
                  <a:pt x="20775" y="18104"/>
                  <a:pt x="20806" y="18170"/>
                  <a:pt x="20844" y="18166"/>
                </a:cubicBezTo>
                <a:cubicBezTo>
                  <a:pt x="21172" y="18133"/>
                  <a:pt x="21600" y="17845"/>
                  <a:pt x="21600" y="17053"/>
                </a:cubicBezTo>
                <a:lnTo>
                  <a:pt x="21600" y="15078"/>
                </a:lnTo>
                <a:cubicBezTo>
                  <a:pt x="21600" y="14587"/>
                  <a:pt x="21387" y="14185"/>
                  <a:pt x="21165" y="14143"/>
                </a:cubicBezTo>
                <a:cubicBezTo>
                  <a:pt x="21162" y="14569"/>
                  <a:pt x="21160" y="14915"/>
                  <a:pt x="21160" y="14915"/>
                </a:cubicBezTo>
                <a:cubicBezTo>
                  <a:pt x="21160" y="14915"/>
                  <a:pt x="20670" y="14482"/>
                  <a:pt x="20670" y="13894"/>
                </a:cubicBezTo>
                <a:cubicBezTo>
                  <a:pt x="20670" y="13306"/>
                  <a:pt x="20670" y="12543"/>
                  <a:pt x="20670" y="12543"/>
                </a:cubicBezTo>
                <a:lnTo>
                  <a:pt x="21102" y="12543"/>
                </a:lnTo>
                <a:cubicBezTo>
                  <a:pt x="21102" y="12517"/>
                  <a:pt x="21103" y="12497"/>
                  <a:pt x="21102" y="12491"/>
                </a:cubicBezTo>
                <a:cubicBezTo>
                  <a:pt x="21076" y="12124"/>
                  <a:pt x="20982" y="11120"/>
                  <a:pt x="20726" y="10932"/>
                </a:cubicBezTo>
                <a:cubicBezTo>
                  <a:pt x="20485" y="10755"/>
                  <a:pt x="19562" y="10148"/>
                  <a:pt x="18969" y="9874"/>
                </a:cubicBezTo>
                <a:cubicBezTo>
                  <a:pt x="18773" y="9783"/>
                  <a:pt x="18592" y="9570"/>
                  <a:pt x="18454" y="9250"/>
                </a:cubicBezTo>
                <a:lnTo>
                  <a:pt x="16846" y="6128"/>
                </a:lnTo>
                <a:cubicBezTo>
                  <a:pt x="16578" y="5506"/>
                  <a:pt x="16205" y="5152"/>
                  <a:pt x="15815" y="5152"/>
                </a:cubicBezTo>
                <a:lnTo>
                  <a:pt x="14546" y="5152"/>
                </a:lnTo>
                <a:close/>
                <a:moveTo>
                  <a:pt x="9426" y="5973"/>
                </a:moveTo>
                <a:lnTo>
                  <a:pt x="9874" y="5973"/>
                </a:lnTo>
                <a:lnTo>
                  <a:pt x="9874" y="9814"/>
                </a:lnTo>
                <a:lnTo>
                  <a:pt x="9426" y="9814"/>
                </a:lnTo>
                <a:cubicBezTo>
                  <a:pt x="9258" y="9814"/>
                  <a:pt x="9121" y="9514"/>
                  <a:pt x="9121" y="9143"/>
                </a:cubicBezTo>
                <a:lnTo>
                  <a:pt x="9121" y="6644"/>
                </a:lnTo>
                <a:cubicBezTo>
                  <a:pt x="9121" y="6273"/>
                  <a:pt x="9258" y="5973"/>
                  <a:pt x="9426" y="5973"/>
                </a:cubicBezTo>
                <a:close/>
                <a:moveTo>
                  <a:pt x="10252" y="5973"/>
                </a:moveTo>
                <a:lnTo>
                  <a:pt x="10700" y="5973"/>
                </a:lnTo>
                <a:cubicBezTo>
                  <a:pt x="10869" y="5973"/>
                  <a:pt x="11006" y="6273"/>
                  <a:pt x="11006" y="6644"/>
                </a:cubicBezTo>
                <a:lnTo>
                  <a:pt x="11006" y="9143"/>
                </a:lnTo>
                <a:cubicBezTo>
                  <a:pt x="11006" y="9514"/>
                  <a:pt x="10869" y="9814"/>
                  <a:pt x="10700" y="9814"/>
                </a:cubicBezTo>
                <a:lnTo>
                  <a:pt x="10252" y="9814"/>
                </a:lnTo>
                <a:lnTo>
                  <a:pt x="10252" y="5973"/>
                </a:lnTo>
                <a:close/>
                <a:moveTo>
                  <a:pt x="15208" y="6396"/>
                </a:moveTo>
                <a:lnTo>
                  <a:pt x="15955" y="6396"/>
                </a:lnTo>
                <a:cubicBezTo>
                  <a:pt x="16152" y="6396"/>
                  <a:pt x="16340" y="6601"/>
                  <a:pt x="16473" y="6960"/>
                </a:cubicBezTo>
                <a:lnTo>
                  <a:pt x="17324" y="8593"/>
                </a:lnTo>
                <a:cubicBezTo>
                  <a:pt x="17359" y="8688"/>
                  <a:pt x="17378" y="8813"/>
                  <a:pt x="17378" y="8942"/>
                </a:cubicBezTo>
                <a:lnTo>
                  <a:pt x="17378" y="9952"/>
                </a:lnTo>
                <a:cubicBezTo>
                  <a:pt x="17378" y="10235"/>
                  <a:pt x="17286" y="10464"/>
                  <a:pt x="17172" y="10464"/>
                </a:cubicBezTo>
                <a:lnTo>
                  <a:pt x="15208" y="10464"/>
                </a:lnTo>
                <a:cubicBezTo>
                  <a:pt x="15094" y="10464"/>
                  <a:pt x="15002" y="10235"/>
                  <a:pt x="15002" y="9952"/>
                </a:cubicBezTo>
                <a:lnTo>
                  <a:pt x="15002" y="6908"/>
                </a:lnTo>
                <a:cubicBezTo>
                  <a:pt x="15002" y="6625"/>
                  <a:pt x="15094" y="6396"/>
                  <a:pt x="15208" y="6396"/>
                </a:cubicBezTo>
                <a:close/>
                <a:moveTo>
                  <a:pt x="5547" y="15123"/>
                </a:moveTo>
                <a:cubicBezTo>
                  <a:pt x="4734" y="15123"/>
                  <a:pt x="4075" y="16575"/>
                  <a:pt x="4075" y="18363"/>
                </a:cubicBezTo>
                <a:cubicBezTo>
                  <a:pt x="4075" y="20151"/>
                  <a:pt x="4734" y="21600"/>
                  <a:pt x="5547" y="21600"/>
                </a:cubicBezTo>
                <a:cubicBezTo>
                  <a:pt x="6360" y="21600"/>
                  <a:pt x="7018" y="20151"/>
                  <a:pt x="7018" y="18363"/>
                </a:cubicBezTo>
                <a:cubicBezTo>
                  <a:pt x="7018" y="16575"/>
                  <a:pt x="6360" y="15123"/>
                  <a:pt x="5547" y="15123"/>
                </a:cubicBezTo>
                <a:close/>
                <a:moveTo>
                  <a:pt x="19074" y="15123"/>
                </a:moveTo>
                <a:cubicBezTo>
                  <a:pt x="18261" y="15123"/>
                  <a:pt x="17602" y="16575"/>
                  <a:pt x="17602" y="18363"/>
                </a:cubicBezTo>
                <a:cubicBezTo>
                  <a:pt x="17602" y="20151"/>
                  <a:pt x="18261" y="21600"/>
                  <a:pt x="19074" y="21600"/>
                </a:cubicBezTo>
                <a:cubicBezTo>
                  <a:pt x="19887" y="21600"/>
                  <a:pt x="20547" y="20151"/>
                  <a:pt x="20547" y="18363"/>
                </a:cubicBezTo>
                <a:cubicBezTo>
                  <a:pt x="20547" y="16575"/>
                  <a:pt x="19887" y="15123"/>
                  <a:pt x="19074" y="15123"/>
                </a:cubicBezTo>
                <a:close/>
                <a:moveTo>
                  <a:pt x="5547" y="16990"/>
                </a:moveTo>
                <a:cubicBezTo>
                  <a:pt x="5892" y="16990"/>
                  <a:pt x="6171" y="17605"/>
                  <a:pt x="6171" y="18363"/>
                </a:cubicBezTo>
                <a:cubicBezTo>
                  <a:pt x="6171" y="19122"/>
                  <a:pt x="5892" y="19737"/>
                  <a:pt x="5547" y="19737"/>
                </a:cubicBezTo>
                <a:cubicBezTo>
                  <a:pt x="5202" y="19737"/>
                  <a:pt x="4922" y="19122"/>
                  <a:pt x="4922" y="18363"/>
                </a:cubicBezTo>
                <a:cubicBezTo>
                  <a:pt x="4922" y="17605"/>
                  <a:pt x="5202" y="16990"/>
                  <a:pt x="5547" y="16990"/>
                </a:cubicBezTo>
                <a:close/>
                <a:moveTo>
                  <a:pt x="19074" y="16990"/>
                </a:moveTo>
                <a:cubicBezTo>
                  <a:pt x="19419" y="16990"/>
                  <a:pt x="19698" y="17605"/>
                  <a:pt x="19698" y="18363"/>
                </a:cubicBezTo>
                <a:cubicBezTo>
                  <a:pt x="19698" y="19122"/>
                  <a:pt x="19419" y="19737"/>
                  <a:pt x="19074" y="19737"/>
                </a:cubicBezTo>
                <a:cubicBezTo>
                  <a:pt x="18729" y="19737"/>
                  <a:pt x="18449" y="19122"/>
                  <a:pt x="18449" y="18363"/>
                </a:cubicBezTo>
                <a:cubicBezTo>
                  <a:pt x="18449" y="17605"/>
                  <a:pt x="18729" y="16990"/>
                  <a:pt x="19074" y="1699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uto Recovery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/>
          <a:p>
            <a:r>
              <a:t>Auto Recovery</a:t>
            </a:r>
          </a:p>
        </p:txBody>
      </p:sp>
      <p:sp>
        <p:nvSpPr>
          <p:cNvPr id="255" name="Rounded Rectangle"/>
          <p:cNvSpPr/>
          <p:nvPr/>
        </p:nvSpPr>
        <p:spPr>
          <a:xfrm>
            <a:off x="5337702" y="4997109"/>
            <a:ext cx="13708596" cy="3721782"/>
          </a:xfrm>
          <a:prstGeom prst="roundRect">
            <a:avLst>
              <a:gd name="adj" fmla="val 11108"/>
            </a:avLst>
          </a:prstGeom>
          <a:ln w="1143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6" name="Ambulance"/>
          <p:cNvSpPr/>
          <p:nvPr/>
        </p:nvSpPr>
        <p:spPr>
          <a:xfrm>
            <a:off x="6376558" y="5992103"/>
            <a:ext cx="3809410" cy="1731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7" y="0"/>
                </a:moveTo>
                <a:cubicBezTo>
                  <a:pt x="642" y="0"/>
                  <a:pt x="493" y="329"/>
                  <a:pt x="493" y="735"/>
                </a:cubicBezTo>
                <a:lnTo>
                  <a:pt x="493" y="17049"/>
                </a:lnTo>
                <a:lnTo>
                  <a:pt x="0" y="17049"/>
                </a:lnTo>
                <a:lnTo>
                  <a:pt x="0" y="18708"/>
                </a:lnTo>
                <a:lnTo>
                  <a:pt x="3616" y="18708"/>
                </a:lnTo>
                <a:lnTo>
                  <a:pt x="3616" y="18363"/>
                </a:lnTo>
                <a:cubicBezTo>
                  <a:pt x="3616" y="15988"/>
                  <a:pt x="4492" y="14061"/>
                  <a:pt x="5572" y="14061"/>
                </a:cubicBezTo>
                <a:cubicBezTo>
                  <a:pt x="6652" y="14061"/>
                  <a:pt x="7526" y="15988"/>
                  <a:pt x="7526" y="18363"/>
                </a:cubicBezTo>
                <a:lnTo>
                  <a:pt x="7526" y="18708"/>
                </a:lnTo>
                <a:lnTo>
                  <a:pt x="8351" y="18708"/>
                </a:lnTo>
                <a:lnTo>
                  <a:pt x="8351" y="4517"/>
                </a:lnTo>
                <a:cubicBezTo>
                  <a:pt x="8351" y="3874"/>
                  <a:pt x="8590" y="3348"/>
                  <a:pt x="8883" y="3348"/>
                </a:cubicBezTo>
                <a:lnTo>
                  <a:pt x="11244" y="3348"/>
                </a:lnTo>
                <a:cubicBezTo>
                  <a:pt x="11537" y="3348"/>
                  <a:pt x="11775" y="3874"/>
                  <a:pt x="11775" y="4517"/>
                </a:cubicBezTo>
                <a:lnTo>
                  <a:pt x="11775" y="18708"/>
                </a:lnTo>
                <a:lnTo>
                  <a:pt x="14053" y="18708"/>
                </a:lnTo>
                <a:lnTo>
                  <a:pt x="14053" y="735"/>
                </a:lnTo>
                <a:cubicBezTo>
                  <a:pt x="14053" y="328"/>
                  <a:pt x="13904" y="0"/>
                  <a:pt x="13719" y="0"/>
                </a:cubicBezTo>
                <a:lnTo>
                  <a:pt x="827" y="0"/>
                </a:lnTo>
                <a:close/>
                <a:moveTo>
                  <a:pt x="1499" y="1440"/>
                </a:moveTo>
                <a:lnTo>
                  <a:pt x="2226" y="1440"/>
                </a:lnTo>
                <a:cubicBezTo>
                  <a:pt x="2329" y="1440"/>
                  <a:pt x="2413" y="1624"/>
                  <a:pt x="2413" y="1852"/>
                </a:cubicBezTo>
                <a:lnTo>
                  <a:pt x="2413" y="2758"/>
                </a:lnTo>
                <a:cubicBezTo>
                  <a:pt x="2413" y="2986"/>
                  <a:pt x="2329" y="3170"/>
                  <a:pt x="2226" y="3170"/>
                </a:cubicBezTo>
                <a:lnTo>
                  <a:pt x="1499" y="3170"/>
                </a:lnTo>
                <a:cubicBezTo>
                  <a:pt x="1395" y="3170"/>
                  <a:pt x="1311" y="2986"/>
                  <a:pt x="1311" y="2758"/>
                </a:cubicBezTo>
                <a:lnTo>
                  <a:pt x="1311" y="1852"/>
                </a:lnTo>
                <a:cubicBezTo>
                  <a:pt x="1311" y="1624"/>
                  <a:pt x="1395" y="1440"/>
                  <a:pt x="1499" y="1440"/>
                </a:cubicBezTo>
                <a:close/>
                <a:moveTo>
                  <a:pt x="6958" y="1440"/>
                </a:moveTo>
                <a:lnTo>
                  <a:pt x="7685" y="1440"/>
                </a:lnTo>
                <a:cubicBezTo>
                  <a:pt x="7788" y="1440"/>
                  <a:pt x="7872" y="1624"/>
                  <a:pt x="7872" y="1852"/>
                </a:cubicBezTo>
                <a:lnTo>
                  <a:pt x="7872" y="2758"/>
                </a:lnTo>
                <a:cubicBezTo>
                  <a:pt x="7872" y="2986"/>
                  <a:pt x="7788" y="3170"/>
                  <a:pt x="7685" y="3170"/>
                </a:cubicBezTo>
                <a:lnTo>
                  <a:pt x="6958" y="3170"/>
                </a:lnTo>
                <a:cubicBezTo>
                  <a:pt x="6854" y="3170"/>
                  <a:pt x="6770" y="2986"/>
                  <a:pt x="6770" y="2758"/>
                </a:cubicBezTo>
                <a:lnTo>
                  <a:pt x="6770" y="1852"/>
                </a:lnTo>
                <a:cubicBezTo>
                  <a:pt x="6770" y="1624"/>
                  <a:pt x="6854" y="1440"/>
                  <a:pt x="6958" y="1440"/>
                </a:cubicBezTo>
                <a:close/>
                <a:moveTo>
                  <a:pt x="12418" y="1440"/>
                </a:moveTo>
                <a:lnTo>
                  <a:pt x="13146" y="1440"/>
                </a:lnTo>
                <a:cubicBezTo>
                  <a:pt x="13249" y="1440"/>
                  <a:pt x="13333" y="1624"/>
                  <a:pt x="13333" y="1852"/>
                </a:cubicBezTo>
                <a:lnTo>
                  <a:pt x="13333" y="2758"/>
                </a:lnTo>
                <a:cubicBezTo>
                  <a:pt x="13333" y="2986"/>
                  <a:pt x="13249" y="3170"/>
                  <a:pt x="13146" y="3170"/>
                </a:cubicBezTo>
                <a:lnTo>
                  <a:pt x="12418" y="3170"/>
                </a:lnTo>
                <a:cubicBezTo>
                  <a:pt x="12315" y="3170"/>
                  <a:pt x="12231" y="2986"/>
                  <a:pt x="12231" y="2758"/>
                </a:cubicBezTo>
                <a:lnTo>
                  <a:pt x="12231" y="1852"/>
                </a:lnTo>
                <a:cubicBezTo>
                  <a:pt x="12231" y="1624"/>
                  <a:pt x="12315" y="1440"/>
                  <a:pt x="12418" y="1440"/>
                </a:cubicBezTo>
                <a:close/>
                <a:moveTo>
                  <a:pt x="8883" y="4009"/>
                </a:moveTo>
                <a:cubicBezTo>
                  <a:pt x="8755" y="4009"/>
                  <a:pt x="8650" y="4237"/>
                  <a:pt x="8650" y="4517"/>
                </a:cubicBezTo>
                <a:lnTo>
                  <a:pt x="8650" y="18708"/>
                </a:lnTo>
                <a:lnTo>
                  <a:pt x="11477" y="18708"/>
                </a:lnTo>
                <a:lnTo>
                  <a:pt x="11477" y="4517"/>
                </a:lnTo>
                <a:cubicBezTo>
                  <a:pt x="11477" y="4237"/>
                  <a:pt x="11371" y="4009"/>
                  <a:pt x="11244" y="4009"/>
                </a:cubicBezTo>
                <a:lnTo>
                  <a:pt x="8883" y="4009"/>
                </a:lnTo>
                <a:close/>
                <a:moveTo>
                  <a:pt x="4185" y="4250"/>
                </a:moveTo>
                <a:lnTo>
                  <a:pt x="4951" y="4250"/>
                </a:lnTo>
                <a:lnTo>
                  <a:pt x="4951" y="6028"/>
                </a:lnTo>
                <a:lnTo>
                  <a:pt x="5651" y="5141"/>
                </a:lnTo>
                <a:lnTo>
                  <a:pt x="6034" y="6600"/>
                </a:lnTo>
                <a:lnTo>
                  <a:pt x="5334" y="7487"/>
                </a:lnTo>
                <a:lnTo>
                  <a:pt x="6034" y="8374"/>
                </a:lnTo>
                <a:lnTo>
                  <a:pt x="5651" y="9837"/>
                </a:lnTo>
                <a:lnTo>
                  <a:pt x="4951" y="8946"/>
                </a:lnTo>
                <a:lnTo>
                  <a:pt x="4951" y="10724"/>
                </a:lnTo>
                <a:lnTo>
                  <a:pt x="4185" y="10724"/>
                </a:lnTo>
                <a:lnTo>
                  <a:pt x="4185" y="8946"/>
                </a:lnTo>
                <a:lnTo>
                  <a:pt x="3486" y="9837"/>
                </a:lnTo>
                <a:lnTo>
                  <a:pt x="3103" y="8374"/>
                </a:lnTo>
                <a:lnTo>
                  <a:pt x="3802" y="7487"/>
                </a:lnTo>
                <a:lnTo>
                  <a:pt x="3103" y="6600"/>
                </a:lnTo>
                <a:lnTo>
                  <a:pt x="3486" y="5141"/>
                </a:lnTo>
                <a:lnTo>
                  <a:pt x="4185" y="6028"/>
                </a:lnTo>
                <a:lnTo>
                  <a:pt x="4185" y="4250"/>
                </a:lnTo>
                <a:close/>
                <a:moveTo>
                  <a:pt x="14546" y="5152"/>
                </a:moveTo>
                <a:cubicBezTo>
                  <a:pt x="14507" y="5152"/>
                  <a:pt x="14475" y="5225"/>
                  <a:pt x="14475" y="5312"/>
                </a:cubicBezTo>
                <a:lnTo>
                  <a:pt x="14475" y="18549"/>
                </a:lnTo>
                <a:cubicBezTo>
                  <a:pt x="14475" y="18636"/>
                  <a:pt x="14507" y="18708"/>
                  <a:pt x="14546" y="18708"/>
                </a:cubicBezTo>
                <a:lnTo>
                  <a:pt x="17209" y="18708"/>
                </a:lnTo>
                <a:cubicBezTo>
                  <a:pt x="17245" y="18708"/>
                  <a:pt x="17275" y="18652"/>
                  <a:pt x="17280" y="18575"/>
                </a:cubicBezTo>
                <a:cubicBezTo>
                  <a:pt x="17331" y="17837"/>
                  <a:pt x="17619" y="14302"/>
                  <a:pt x="18497" y="14302"/>
                </a:cubicBezTo>
                <a:cubicBezTo>
                  <a:pt x="19477" y="14302"/>
                  <a:pt x="19256" y="14302"/>
                  <a:pt x="19553" y="14302"/>
                </a:cubicBezTo>
                <a:cubicBezTo>
                  <a:pt x="19847" y="14302"/>
                  <a:pt x="20600" y="14434"/>
                  <a:pt x="20771" y="18022"/>
                </a:cubicBezTo>
                <a:cubicBezTo>
                  <a:pt x="20775" y="18104"/>
                  <a:pt x="20806" y="18170"/>
                  <a:pt x="20844" y="18166"/>
                </a:cubicBezTo>
                <a:cubicBezTo>
                  <a:pt x="21172" y="18133"/>
                  <a:pt x="21600" y="17845"/>
                  <a:pt x="21600" y="17053"/>
                </a:cubicBezTo>
                <a:lnTo>
                  <a:pt x="21600" y="15078"/>
                </a:lnTo>
                <a:cubicBezTo>
                  <a:pt x="21600" y="14587"/>
                  <a:pt x="21387" y="14185"/>
                  <a:pt x="21165" y="14143"/>
                </a:cubicBezTo>
                <a:cubicBezTo>
                  <a:pt x="21162" y="14569"/>
                  <a:pt x="21160" y="14915"/>
                  <a:pt x="21160" y="14915"/>
                </a:cubicBezTo>
                <a:cubicBezTo>
                  <a:pt x="21160" y="14915"/>
                  <a:pt x="20670" y="14482"/>
                  <a:pt x="20670" y="13894"/>
                </a:cubicBezTo>
                <a:cubicBezTo>
                  <a:pt x="20670" y="13306"/>
                  <a:pt x="20670" y="12543"/>
                  <a:pt x="20670" y="12543"/>
                </a:cubicBezTo>
                <a:lnTo>
                  <a:pt x="21102" y="12543"/>
                </a:lnTo>
                <a:cubicBezTo>
                  <a:pt x="21102" y="12517"/>
                  <a:pt x="21103" y="12497"/>
                  <a:pt x="21102" y="12491"/>
                </a:cubicBezTo>
                <a:cubicBezTo>
                  <a:pt x="21076" y="12124"/>
                  <a:pt x="20982" y="11120"/>
                  <a:pt x="20726" y="10932"/>
                </a:cubicBezTo>
                <a:cubicBezTo>
                  <a:pt x="20485" y="10755"/>
                  <a:pt x="19562" y="10148"/>
                  <a:pt x="18969" y="9874"/>
                </a:cubicBezTo>
                <a:cubicBezTo>
                  <a:pt x="18773" y="9783"/>
                  <a:pt x="18592" y="9570"/>
                  <a:pt x="18454" y="9250"/>
                </a:cubicBezTo>
                <a:lnTo>
                  <a:pt x="16846" y="6128"/>
                </a:lnTo>
                <a:cubicBezTo>
                  <a:pt x="16578" y="5506"/>
                  <a:pt x="16205" y="5152"/>
                  <a:pt x="15815" y="5152"/>
                </a:cubicBezTo>
                <a:lnTo>
                  <a:pt x="14546" y="5152"/>
                </a:lnTo>
                <a:close/>
                <a:moveTo>
                  <a:pt x="9426" y="5973"/>
                </a:moveTo>
                <a:lnTo>
                  <a:pt x="9874" y="5973"/>
                </a:lnTo>
                <a:lnTo>
                  <a:pt x="9874" y="9814"/>
                </a:lnTo>
                <a:lnTo>
                  <a:pt x="9426" y="9814"/>
                </a:lnTo>
                <a:cubicBezTo>
                  <a:pt x="9258" y="9814"/>
                  <a:pt x="9121" y="9514"/>
                  <a:pt x="9121" y="9143"/>
                </a:cubicBezTo>
                <a:lnTo>
                  <a:pt x="9121" y="6644"/>
                </a:lnTo>
                <a:cubicBezTo>
                  <a:pt x="9121" y="6273"/>
                  <a:pt x="9258" y="5973"/>
                  <a:pt x="9426" y="5973"/>
                </a:cubicBezTo>
                <a:close/>
                <a:moveTo>
                  <a:pt x="10252" y="5973"/>
                </a:moveTo>
                <a:lnTo>
                  <a:pt x="10700" y="5973"/>
                </a:lnTo>
                <a:cubicBezTo>
                  <a:pt x="10869" y="5973"/>
                  <a:pt x="11006" y="6273"/>
                  <a:pt x="11006" y="6644"/>
                </a:cubicBezTo>
                <a:lnTo>
                  <a:pt x="11006" y="9143"/>
                </a:lnTo>
                <a:cubicBezTo>
                  <a:pt x="11006" y="9514"/>
                  <a:pt x="10869" y="9814"/>
                  <a:pt x="10700" y="9814"/>
                </a:cubicBezTo>
                <a:lnTo>
                  <a:pt x="10252" y="9814"/>
                </a:lnTo>
                <a:lnTo>
                  <a:pt x="10252" y="5973"/>
                </a:lnTo>
                <a:close/>
                <a:moveTo>
                  <a:pt x="15208" y="6396"/>
                </a:moveTo>
                <a:lnTo>
                  <a:pt x="15955" y="6396"/>
                </a:lnTo>
                <a:cubicBezTo>
                  <a:pt x="16152" y="6396"/>
                  <a:pt x="16340" y="6601"/>
                  <a:pt x="16473" y="6960"/>
                </a:cubicBezTo>
                <a:lnTo>
                  <a:pt x="17324" y="8593"/>
                </a:lnTo>
                <a:cubicBezTo>
                  <a:pt x="17359" y="8688"/>
                  <a:pt x="17378" y="8813"/>
                  <a:pt x="17378" y="8942"/>
                </a:cubicBezTo>
                <a:lnTo>
                  <a:pt x="17378" y="9952"/>
                </a:lnTo>
                <a:cubicBezTo>
                  <a:pt x="17378" y="10235"/>
                  <a:pt x="17286" y="10464"/>
                  <a:pt x="17172" y="10464"/>
                </a:cubicBezTo>
                <a:lnTo>
                  <a:pt x="15208" y="10464"/>
                </a:lnTo>
                <a:cubicBezTo>
                  <a:pt x="15094" y="10464"/>
                  <a:pt x="15002" y="10235"/>
                  <a:pt x="15002" y="9952"/>
                </a:cubicBezTo>
                <a:lnTo>
                  <a:pt x="15002" y="6908"/>
                </a:lnTo>
                <a:cubicBezTo>
                  <a:pt x="15002" y="6625"/>
                  <a:pt x="15094" y="6396"/>
                  <a:pt x="15208" y="6396"/>
                </a:cubicBezTo>
                <a:close/>
                <a:moveTo>
                  <a:pt x="5547" y="15123"/>
                </a:moveTo>
                <a:cubicBezTo>
                  <a:pt x="4734" y="15123"/>
                  <a:pt x="4075" y="16575"/>
                  <a:pt x="4075" y="18363"/>
                </a:cubicBezTo>
                <a:cubicBezTo>
                  <a:pt x="4075" y="20151"/>
                  <a:pt x="4734" y="21600"/>
                  <a:pt x="5547" y="21600"/>
                </a:cubicBezTo>
                <a:cubicBezTo>
                  <a:pt x="6360" y="21600"/>
                  <a:pt x="7018" y="20151"/>
                  <a:pt x="7018" y="18363"/>
                </a:cubicBezTo>
                <a:cubicBezTo>
                  <a:pt x="7018" y="16575"/>
                  <a:pt x="6360" y="15123"/>
                  <a:pt x="5547" y="15123"/>
                </a:cubicBezTo>
                <a:close/>
                <a:moveTo>
                  <a:pt x="19074" y="15123"/>
                </a:moveTo>
                <a:cubicBezTo>
                  <a:pt x="18261" y="15123"/>
                  <a:pt x="17602" y="16575"/>
                  <a:pt x="17602" y="18363"/>
                </a:cubicBezTo>
                <a:cubicBezTo>
                  <a:pt x="17602" y="20151"/>
                  <a:pt x="18261" y="21600"/>
                  <a:pt x="19074" y="21600"/>
                </a:cubicBezTo>
                <a:cubicBezTo>
                  <a:pt x="19887" y="21600"/>
                  <a:pt x="20547" y="20151"/>
                  <a:pt x="20547" y="18363"/>
                </a:cubicBezTo>
                <a:cubicBezTo>
                  <a:pt x="20547" y="16575"/>
                  <a:pt x="19887" y="15123"/>
                  <a:pt x="19074" y="15123"/>
                </a:cubicBezTo>
                <a:close/>
                <a:moveTo>
                  <a:pt x="5547" y="16990"/>
                </a:moveTo>
                <a:cubicBezTo>
                  <a:pt x="5892" y="16990"/>
                  <a:pt x="6171" y="17605"/>
                  <a:pt x="6171" y="18363"/>
                </a:cubicBezTo>
                <a:cubicBezTo>
                  <a:pt x="6171" y="19122"/>
                  <a:pt x="5892" y="19737"/>
                  <a:pt x="5547" y="19737"/>
                </a:cubicBezTo>
                <a:cubicBezTo>
                  <a:pt x="5202" y="19737"/>
                  <a:pt x="4922" y="19122"/>
                  <a:pt x="4922" y="18363"/>
                </a:cubicBezTo>
                <a:cubicBezTo>
                  <a:pt x="4922" y="17605"/>
                  <a:pt x="5202" y="16990"/>
                  <a:pt x="5547" y="16990"/>
                </a:cubicBezTo>
                <a:close/>
                <a:moveTo>
                  <a:pt x="19074" y="16990"/>
                </a:moveTo>
                <a:cubicBezTo>
                  <a:pt x="19419" y="16990"/>
                  <a:pt x="19698" y="17605"/>
                  <a:pt x="19698" y="18363"/>
                </a:cubicBezTo>
                <a:cubicBezTo>
                  <a:pt x="19698" y="19122"/>
                  <a:pt x="19419" y="19737"/>
                  <a:pt x="19074" y="19737"/>
                </a:cubicBezTo>
                <a:cubicBezTo>
                  <a:pt x="18729" y="19737"/>
                  <a:pt x="18449" y="19122"/>
                  <a:pt x="18449" y="18363"/>
                </a:cubicBezTo>
                <a:cubicBezTo>
                  <a:pt x="18449" y="17605"/>
                  <a:pt x="18729" y="16990"/>
                  <a:pt x="19074" y="1699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7" name="Auditor"/>
          <p:cNvSpPr/>
          <p:nvPr/>
        </p:nvSpPr>
        <p:spPr>
          <a:xfrm>
            <a:off x="11723183" y="5467582"/>
            <a:ext cx="2780835" cy="27808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Auditor</a:t>
            </a:r>
          </a:p>
        </p:txBody>
      </p:sp>
      <p:sp>
        <p:nvSpPr>
          <p:cNvPr id="258" name="Replication Worker"/>
          <p:cNvSpPr/>
          <p:nvPr/>
        </p:nvSpPr>
        <p:spPr>
          <a:xfrm>
            <a:off x="15358177" y="5467582"/>
            <a:ext cx="2780835" cy="27808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Replication Worker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bout me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/>
          <a:p>
            <a:r>
              <a:t>About me</a:t>
            </a:r>
          </a:p>
        </p:txBody>
      </p:sp>
      <p:sp>
        <p:nvSpPr>
          <p:cNvPr id="56" name="StreamNative software engineer，focus on storage now…"/>
          <p:cNvSpPr txBox="1">
            <a:spLocks noGrp="1"/>
          </p:cNvSpPr>
          <p:nvPr>
            <p:ph type="body" idx="4294967295"/>
          </p:nvPr>
        </p:nvSpPr>
        <p:spPr>
          <a:xfrm>
            <a:off x="1206500" y="4069998"/>
            <a:ext cx="22650460" cy="8256011"/>
          </a:xfrm>
          <a:prstGeom prst="rect">
            <a:avLst/>
          </a:prstGeom>
        </p:spPr>
        <p:txBody>
          <a:bodyPr/>
          <a:lstStyle/>
          <a:p>
            <a:r>
              <a:t>StreamNative software engineer，focus on storage now</a:t>
            </a:r>
          </a:p>
          <a:p>
            <a:r>
              <a:t>Apache Pulsar &amp; Apache BookKeeper Committer</a:t>
            </a:r>
          </a:p>
          <a:p>
            <a:r>
              <a:t>Github: </a:t>
            </a:r>
            <a:r>
              <a:rPr u="sng">
                <a:hlinkClick r:id="rId3"/>
              </a:rPr>
              <a:t>https://github.com/zymap</a:t>
            </a:r>
          </a:p>
          <a:p>
            <a:r>
              <a:t>Email: yong@apache.org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Auditor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/>
          <a:p>
            <a:r>
              <a:t>Auditor</a:t>
            </a:r>
          </a:p>
        </p:txBody>
      </p:sp>
      <p:sp>
        <p:nvSpPr>
          <p:cNvPr id="263" name="Bookie lost check — check if it has bookie offline…"/>
          <p:cNvSpPr txBox="1">
            <a:spLocks noGrp="1"/>
          </p:cNvSpPr>
          <p:nvPr>
            <p:ph type="body" idx="4294967295"/>
          </p:nvPr>
        </p:nvSpPr>
        <p:spPr>
          <a:xfrm>
            <a:off x="1206500" y="4069998"/>
            <a:ext cx="22650460" cy="8256011"/>
          </a:xfrm>
          <a:prstGeom prst="rect">
            <a:avLst/>
          </a:prstGeom>
        </p:spPr>
        <p:txBody>
          <a:bodyPr/>
          <a:lstStyle/>
          <a:p>
            <a:r>
              <a:t>Bookie lost check — check if it has bookie offline</a:t>
            </a:r>
          </a:p>
          <a:p>
            <a:r>
              <a:t>Ledger’s bookie check — check if bookie ensembles in the Ledger </a:t>
            </a:r>
          </a:p>
          <a:p>
            <a:r>
              <a:t>Replica check — check the ledger’s replica number</a:t>
            </a:r>
          </a:p>
          <a:p>
            <a:r>
              <a:t>Placement Policy check — check ledger placement Policy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plication Worker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/>
          <a:p>
            <a:r>
              <a:t>Replication Worker</a:t>
            </a:r>
          </a:p>
        </p:txBody>
      </p:sp>
      <p:grpSp>
        <p:nvGrpSpPr>
          <p:cNvPr id="270" name="Auditor"/>
          <p:cNvGrpSpPr/>
          <p:nvPr/>
        </p:nvGrpSpPr>
        <p:grpSpPr>
          <a:xfrm>
            <a:off x="3262735" y="4432112"/>
            <a:ext cx="2857036" cy="2857035"/>
            <a:chOff x="0" y="0"/>
            <a:chExt cx="2857034" cy="2857034"/>
          </a:xfrm>
        </p:grpSpPr>
        <p:sp>
          <p:nvSpPr>
            <p:cNvPr id="269" name="Auditor"/>
            <p:cNvSpPr/>
            <p:nvPr/>
          </p:nvSpPr>
          <p:spPr>
            <a:xfrm>
              <a:off x="38100" y="38100"/>
              <a:ext cx="2780835" cy="278083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Auditor</a:t>
              </a:r>
            </a:p>
          </p:txBody>
        </p:sp>
        <p:pic>
          <p:nvPicPr>
            <p:cNvPr id="268" name="Auditor Auditor" descr="Auditor Auditor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857035" cy="2857035"/>
            </a:xfrm>
            <a:prstGeom prst="rect">
              <a:avLst/>
            </a:prstGeom>
            <a:effectLst/>
          </p:spPr>
        </p:pic>
      </p:grpSp>
      <p:sp>
        <p:nvSpPr>
          <p:cNvPr id="271" name="Rounded Rectangle"/>
          <p:cNvSpPr/>
          <p:nvPr/>
        </p:nvSpPr>
        <p:spPr>
          <a:xfrm>
            <a:off x="7934183" y="7372746"/>
            <a:ext cx="4101697" cy="4404460"/>
          </a:xfrm>
          <a:prstGeom prst="roundRect">
            <a:avLst>
              <a:gd name="adj" fmla="val 15000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2" name="ZK 1"/>
          <p:cNvSpPr/>
          <p:nvPr/>
        </p:nvSpPr>
        <p:spPr>
          <a:xfrm>
            <a:off x="9300477" y="7835677"/>
            <a:ext cx="1369111" cy="1369111"/>
          </a:xfrm>
          <a:prstGeom prst="ellipse">
            <a:avLst/>
          </a:pr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ZK 1</a:t>
            </a:r>
          </a:p>
        </p:txBody>
      </p:sp>
      <p:sp>
        <p:nvSpPr>
          <p:cNvPr id="273" name="ZK 2"/>
          <p:cNvSpPr/>
          <p:nvPr/>
        </p:nvSpPr>
        <p:spPr>
          <a:xfrm>
            <a:off x="8483280" y="9657390"/>
            <a:ext cx="1369112" cy="1369111"/>
          </a:xfrm>
          <a:prstGeom prst="ellipse">
            <a:avLst/>
          </a:pr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ZK 2</a:t>
            </a:r>
          </a:p>
        </p:txBody>
      </p:sp>
      <p:sp>
        <p:nvSpPr>
          <p:cNvPr id="274" name="ZK3"/>
          <p:cNvSpPr/>
          <p:nvPr/>
        </p:nvSpPr>
        <p:spPr>
          <a:xfrm>
            <a:off x="10274833" y="9657390"/>
            <a:ext cx="1369111" cy="1369111"/>
          </a:xfrm>
          <a:prstGeom prst="ellipse">
            <a:avLst/>
          </a:pr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ZK3</a:t>
            </a:r>
          </a:p>
        </p:txBody>
      </p:sp>
      <p:cxnSp>
        <p:nvCxnSpPr>
          <p:cNvPr id="275" name="Connection Line"/>
          <p:cNvCxnSpPr>
            <a:stCxn id="273" idx="0"/>
            <a:endCxn id="272" idx="0"/>
          </p:cNvCxnSpPr>
          <p:nvPr/>
        </p:nvCxnSpPr>
        <p:spPr>
          <a:xfrm flipV="1">
            <a:off x="9167835" y="8520232"/>
            <a:ext cx="817198" cy="1821714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</p:cxnSp>
      <p:cxnSp>
        <p:nvCxnSpPr>
          <p:cNvPr id="276" name="Connection Line"/>
          <p:cNvCxnSpPr>
            <a:stCxn id="274" idx="0"/>
            <a:endCxn id="273" idx="0"/>
          </p:cNvCxnSpPr>
          <p:nvPr/>
        </p:nvCxnSpPr>
        <p:spPr>
          <a:xfrm flipH="1">
            <a:off x="9167835" y="10341945"/>
            <a:ext cx="1791554" cy="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</p:cxnSp>
      <p:cxnSp>
        <p:nvCxnSpPr>
          <p:cNvPr id="277" name="Connection Line"/>
          <p:cNvCxnSpPr>
            <a:stCxn id="272" idx="0"/>
            <a:endCxn id="274" idx="0"/>
          </p:cNvCxnSpPr>
          <p:nvPr/>
        </p:nvCxnSpPr>
        <p:spPr>
          <a:xfrm>
            <a:off x="9985032" y="8520232"/>
            <a:ext cx="974357" cy="1821714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</p:cxnSp>
      <p:sp>
        <p:nvSpPr>
          <p:cNvPr id="278" name="Metadata Store…"/>
          <p:cNvSpPr txBox="1"/>
          <p:nvPr/>
        </p:nvSpPr>
        <p:spPr>
          <a:xfrm>
            <a:off x="8874950" y="10967015"/>
            <a:ext cx="2220164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Metadata Store</a:t>
            </a:r>
          </a:p>
          <a:p>
            <a:r>
              <a:t>(Zookeeper)</a:t>
            </a:r>
          </a:p>
        </p:txBody>
      </p:sp>
      <p:grpSp>
        <p:nvGrpSpPr>
          <p:cNvPr id="281" name="Replication Worker"/>
          <p:cNvGrpSpPr/>
          <p:nvPr/>
        </p:nvGrpSpPr>
        <p:grpSpPr>
          <a:xfrm>
            <a:off x="12715355" y="3606701"/>
            <a:ext cx="2857036" cy="2857035"/>
            <a:chOff x="0" y="0"/>
            <a:chExt cx="2857034" cy="2857034"/>
          </a:xfrm>
        </p:grpSpPr>
        <p:sp>
          <p:nvSpPr>
            <p:cNvPr id="280" name="Replication Worker"/>
            <p:cNvSpPr/>
            <p:nvPr/>
          </p:nvSpPr>
          <p:spPr>
            <a:xfrm>
              <a:off x="38100" y="38100"/>
              <a:ext cx="2780835" cy="278083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Replication Worker</a:t>
              </a:r>
            </a:p>
          </p:txBody>
        </p:sp>
        <p:pic>
          <p:nvPicPr>
            <p:cNvPr id="279" name="Replication Worker Replication Worker" descr="Replication Worker Replication Worker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857035" cy="2857035"/>
            </a:xfrm>
            <a:prstGeom prst="rect">
              <a:avLst/>
            </a:prstGeom>
            <a:effectLst/>
          </p:spPr>
        </p:pic>
      </p:grpSp>
      <p:sp>
        <p:nvSpPr>
          <p:cNvPr id="282" name="Line"/>
          <p:cNvSpPr/>
          <p:nvPr/>
        </p:nvSpPr>
        <p:spPr>
          <a:xfrm>
            <a:off x="6197004" y="6889814"/>
            <a:ext cx="1229666" cy="72142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3" name="Line"/>
          <p:cNvSpPr/>
          <p:nvPr/>
        </p:nvSpPr>
        <p:spPr>
          <a:xfrm flipV="1">
            <a:off x="12069805" y="6311138"/>
            <a:ext cx="664251" cy="66425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4" name="Bookie 3"/>
          <p:cNvSpPr/>
          <p:nvPr/>
        </p:nvSpPr>
        <p:spPr>
          <a:xfrm>
            <a:off x="14270387" y="8331049"/>
            <a:ext cx="3527233" cy="1922520"/>
          </a:xfrm>
          <a:prstGeom prst="roundRect">
            <a:avLst>
              <a:gd name="adj" fmla="val 11954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3</a:t>
            </a:r>
          </a:p>
        </p:txBody>
      </p:sp>
      <p:sp>
        <p:nvSpPr>
          <p:cNvPr id="285" name="Bookie 5"/>
          <p:cNvSpPr/>
          <p:nvPr/>
        </p:nvSpPr>
        <p:spPr>
          <a:xfrm>
            <a:off x="18421263" y="8331049"/>
            <a:ext cx="3527232" cy="1922520"/>
          </a:xfrm>
          <a:prstGeom prst="roundRect">
            <a:avLst>
              <a:gd name="adj" fmla="val 11954"/>
            </a:avLst>
          </a:prstGeom>
          <a:ln w="762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5</a:t>
            </a:r>
          </a:p>
        </p:txBody>
      </p:sp>
      <p:cxnSp>
        <p:nvCxnSpPr>
          <p:cNvPr id="286" name="Connection Line"/>
          <p:cNvCxnSpPr>
            <a:stCxn id="284" idx="0"/>
            <a:endCxn id="285" idx="0"/>
          </p:cNvCxnSpPr>
          <p:nvPr/>
        </p:nvCxnSpPr>
        <p:spPr>
          <a:xfrm>
            <a:off x="16034003" y="9292309"/>
            <a:ext cx="4150876" cy="1"/>
          </a:xfrm>
          <a:prstGeom prst="straightConnector1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87" name="Rounded Rectangle"/>
          <p:cNvSpPr/>
          <p:nvPr/>
        </p:nvSpPr>
        <p:spPr>
          <a:xfrm>
            <a:off x="13427488" y="7100876"/>
            <a:ext cx="9619230" cy="4382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8" y="0"/>
                </a:moveTo>
                <a:lnTo>
                  <a:pt x="1842" y="0"/>
                </a:lnTo>
                <a:cubicBezTo>
                  <a:pt x="1301" y="0"/>
                  <a:pt x="977" y="0"/>
                  <a:pt x="761" y="198"/>
                </a:cubicBezTo>
                <a:cubicBezTo>
                  <a:pt x="449" y="447"/>
                  <a:pt x="204" y="986"/>
                  <a:pt x="90" y="1670"/>
                </a:cubicBezTo>
                <a:cubicBezTo>
                  <a:pt x="0" y="2144"/>
                  <a:pt x="0" y="2856"/>
                  <a:pt x="0" y="4042"/>
                </a:cubicBezTo>
                <a:lnTo>
                  <a:pt x="0" y="17558"/>
                </a:lnTo>
                <a:cubicBezTo>
                  <a:pt x="0" y="18744"/>
                  <a:pt x="0" y="19456"/>
                  <a:pt x="90" y="19930"/>
                </a:cubicBezTo>
                <a:cubicBezTo>
                  <a:pt x="204" y="20614"/>
                  <a:pt x="449" y="21153"/>
                  <a:pt x="761" y="21402"/>
                </a:cubicBezTo>
                <a:cubicBezTo>
                  <a:pt x="977" y="21600"/>
                  <a:pt x="1301" y="21600"/>
                  <a:pt x="1842" y="21600"/>
                </a:cubicBezTo>
                <a:lnTo>
                  <a:pt x="19758" y="21600"/>
                </a:lnTo>
                <a:cubicBezTo>
                  <a:pt x="20299" y="21600"/>
                  <a:pt x="20623" y="21600"/>
                  <a:pt x="20839" y="21402"/>
                </a:cubicBezTo>
                <a:cubicBezTo>
                  <a:pt x="21151" y="21153"/>
                  <a:pt x="21396" y="20614"/>
                  <a:pt x="21510" y="19930"/>
                </a:cubicBezTo>
                <a:cubicBezTo>
                  <a:pt x="21600" y="19456"/>
                  <a:pt x="21600" y="18744"/>
                  <a:pt x="21600" y="17558"/>
                </a:cubicBezTo>
                <a:lnTo>
                  <a:pt x="21600" y="4042"/>
                </a:lnTo>
                <a:cubicBezTo>
                  <a:pt x="21600" y="2856"/>
                  <a:pt x="21600" y="2144"/>
                  <a:pt x="21510" y="1670"/>
                </a:cubicBezTo>
                <a:cubicBezTo>
                  <a:pt x="21396" y="986"/>
                  <a:pt x="21151" y="447"/>
                  <a:pt x="20839" y="198"/>
                </a:cubicBezTo>
                <a:cubicBezTo>
                  <a:pt x="20623" y="0"/>
                  <a:pt x="20299" y="0"/>
                  <a:pt x="19758" y="0"/>
                </a:cubicBezTo>
                <a:close/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>
            <a:off x="15649840" y="5416281"/>
            <a:ext cx="1403490" cy="141053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Auto Recovery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/>
          <a:p>
            <a:r>
              <a:t>Auto Recovery</a:t>
            </a:r>
          </a:p>
        </p:txBody>
      </p:sp>
      <p:sp>
        <p:nvSpPr>
          <p:cNvPr id="293" name="Rounded Rectangle"/>
          <p:cNvSpPr/>
          <p:nvPr/>
        </p:nvSpPr>
        <p:spPr>
          <a:xfrm>
            <a:off x="2196505" y="7289155"/>
            <a:ext cx="11059023" cy="4691199"/>
          </a:xfrm>
          <a:prstGeom prst="roundRect">
            <a:avLst>
              <a:gd name="adj" fmla="val 11585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4" name="Bookie 1"/>
          <p:cNvSpPr/>
          <p:nvPr/>
        </p:nvSpPr>
        <p:spPr>
          <a:xfrm>
            <a:off x="3333699" y="8724475"/>
            <a:ext cx="3421081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1</a:t>
            </a:r>
          </a:p>
        </p:txBody>
      </p:sp>
      <p:sp>
        <p:nvSpPr>
          <p:cNvPr id="295" name="Bookie 3"/>
          <p:cNvSpPr/>
          <p:nvPr/>
        </p:nvSpPr>
        <p:spPr>
          <a:xfrm>
            <a:off x="3333699" y="10340905"/>
            <a:ext cx="3421081" cy="711286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3</a:t>
            </a:r>
          </a:p>
        </p:txBody>
      </p:sp>
      <p:sp>
        <p:nvSpPr>
          <p:cNvPr id="296" name="Bookie 4"/>
          <p:cNvSpPr/>
          <p:nvPr/>
        </p:nvSpPr>
        <p:spPr>
          <a:xfrm>
            <a:off x="8561298" y="10340905"/>
            <a:ext cx="3421080" cy="711286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4</a:t>
            </a:r>
          </a:p>
        </p:txBody>
      </p:sp>
      <p:sp>
        <p:nvSpPr>
          <p:cNvPr id="297" name="Bookie 5"/>
          <p:cNvSpPr/>
          <p:nvPr/>
        </p:nvSpPr>
        <p:spPr>
          <a:xfrm>
            <a:off x="8561298" y="8724475"/>
            <a:ext cx="3421080" cy="711287"/>
          </a:xfrm>
          <a:prstGeom prst="roundRect">
            <a:avLst>
              <a:gd name="adj" fmla="val 26782"/>
            </a:avLst>
          </a:prstGeom>
          <a:ln w="1143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5</a:t>
            </a:r>
          </a:p>
        </p:txBody>
      </p:sp>
      <p:sp>
        <p:nvSpPr>
          <p:cNvPr id="298" name="Rounded Rectangle"/>
          <p:cNvSpPr/>
          <p:nvPr/>
        </p:nvSpPr>
        <p:spPr>
          <a:xfrm>
            <a:off x="13763497" y="7289155"/>
            <a:ext cx="8423998" cy="4691199"/>
          </a:xfrm>
          <a:prstGeom prst="roundRect">
            <a:avLst>
              <a:gd name="adj" fmla="val 11585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9" name="Other bookies in the cluster"/>
          <p:cNvSpPr txBox="1"/>
          <p:nvPr/>
        </p:nvSpPr>
        <p:spPr>
          <a:xfrm>
            <a:off x="13982950" y="7590295"/>
            <a:ext cx="386882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Other bookies in the cluster</a:t>
            </a:r>
          </a:p>
        </p:txBody>
      </p:sp>
      <p:sp>
        <p:nvSpPr>
          <p:cNvPr id="300" name="Rounded Rectangle"/>
          <p:cNvSpPr/>
          <p:nvPr/>
        </p:nvSpPr>
        <p:spPr>
          <a:xfrm>
            <a:off x="14820487" y="8724475"/>
            <a:ext cx="4228489" cy="1499887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1" name="Rounded Rectangle"/>
          <p:cNvSpPr/>
          <p:nvPr/>
        </p:nvSpPr>
        <p:spPr>
          <a:xfrm>
            <a:off x="15188232" y="9161005"/>
            <a:ext cx="4228489" cy="1499886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2" name="Bookie X"/>
          <p:cNvSpPr/>
          <p:nvPr/>
        </p:nvSpPr>
        <p:spPr>
          <a:xfrm>
            <a:off x="15861252" y="9509914"/>
            <a:ext cx="4228489" cy="1499886"/>
          </a:xfrm>
          <a:prstGeom prst="roundRect">
            <a:avLst>
              <a:gd name="adj" fmla="val 15699"/>
            </a:avLst>
          </a:prstGeom>
          <a:solidFill>
            <a:srgbClr val="FFFFFF"/>
          </a:solidFill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X</a:t>
            </a:r>
          </a:p>
        </p:txBody>
      </p:sp>
      <p:cxnSp>
        <p:nvCxnSpPr>
          <p:cNvPr id="303" name="Connection Line"/>
          <p:cNvCxnSpPr>
            <a:stCxn id="302" idx="0"/>
            <a:endCxn id="297" idx="0"/>
          </p:cNvCxnSpPr>
          <p:nvPr/>
        </p:nvCxnSpPr>
        <p:spPr>
          <a:xfrm flipH="1" flipV="1">
            <a:off x="10271838" y="9080118"/>
            <a:ext cx="7703659" cy="117973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</a:ln>
        </p:spPr>
      </p:cxnSp>
      <p:sp>
        <p:nvSpPr>
          <p:cNvPr id="304" name="Rounded Rectangle"/>
          <p:cNvSpPr/>
          <p:nvPr/>
        </p:nvSpPr>
        <p:spPr>
          <a:xfrm>
            <a:off x="2836606" y="8004536"/>
            <a:ext cx="9778822" cy="2151165"/>
          </a:xfrm>
          <a:prstGeom prst="roundRect">
            <a:avLst>
              <a:gd name="adj" fmla="val 16403"/>
            </a:avLst>
          </a:prstGeom>
          <a:ln w="508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5" name="Rounded Rectangle"/>
          <p:cNvSpPr/>
          <p:nvPr/>
        </p:nvSpPr>
        <p:spPr>
          <a:xfrm>
            <a:off x="8048487" y="8267045"/>
            <a:ext cx="4446702" cy="1626148"/>
          </a:xfrm>
          <a:prstGeom prst="roundRect">
            <a:avLst>
              <a:gd name="adj" fmla="val 18812"/>
            </a:avLst>
          </a:prstGeom>
          <a:ln w="508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6" name="Auto Recovery"/>
          <p:cNvSpPr/>
          <p:nvPr/>
        </p:nvSpPr>
        <p:spPr>
          <a:xfrm>
            <a:off x="10284492" y="2710840"/>
            <a:ext cx="10970124" cy="2403060"/>
          </a:xfrm>
          <a:prstGeom prst="roundRect">
            <a:avLst>
              <a:gd name="adj" fmla="val 13767"/>
            </a:avLst>
          </a:prstGeom>
          <a:ln w="1143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Auto Recovery</a:t>
            </a:r>
          </a:p>
        </p:txBody>
      </p:sp>
      <p:sp>
        <p:nvSpPr>
          <p:cNvPr id="307" name="Line"/>
          <p:cNvSpPr/>
          <p:nvPr/>
        </p:nvSpPr>
        <p:spPr>
          <a:xfrm flipV="1">
            <a:off x="14825995" y="5183843"/>
            <a:ext cx="1875389" cy="73330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8" name="Ambulance"/>
          <p:cNvSpPr/>
          <p:nvPr/>
        </p:nvSpPr>
        <p:spPr>
          <a:xfrm>
            <a:off x="11323347" y="3399081"/>
            <a:ext cx="2258154" cy="1026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7" y="0"/>
                </a:moveTo>
                <a:cubicBezTo>
                  <a:pt x="642" y="0"/>
                  <a:pt x="493" y="329"/>
                  <a:pt x="493" y="735"/>
                </a:cubicBezTo>
                <a:lnTo>
                  <a:pt x="493" y="17049"/>
                </a:lnTo>
                <a:lnTo>
                  <a:pt x="0" y="17049"/>
                </a:lnTo>
                <a:lnTo>
                  <a:pt x="0" y="18708"/>
                </a:lnTo>
                <a:lnTo>
                  <a:pt x="3616" y="18708"/>
                </a:lnTo>
                <a:lnTo>
                  <a:pt x="3616" y="18363"/>
                </a:lnTo>
                <a:cubicBezTo>
                  <a:pt x="3616" y="15988"/>
                  <a:pt x="4492" y="14061"/>
                  <a:pt x="5572" y="14061"/>
                </a:cubicBezTo>
                <a:cubicBezTo>
                  <a:pt x="6652" y="14061"/>
                  <a:pt x="7526" y="15988"/>
                  <a:pt x="7526" y="18363"/>
                </a:cubicBezTo>
                <a:lnTo>
                  <a:pt x="7526" y="18708"/>
                </a:lnTo>
                <a:lnTo>
                  <a:pt x="8351" y="18708"/>
                </a:lnTo>
                <a:lnTo>
                  <a:pt x="8351" y="4517"/>
                </a:lnTo>
                <a:cubicBezTo>
                  <a:pt x="8351" y="3874"/>
                  <a:pt x="8590" y="3348"/>
                  <a:pt x="8883" y="3348"/>
                </a:cubicBezTo>
                <a:lnTo>
                  <a:pt x="11244" y="3348"/>
                </a:lnTo>
                <a:cubicBezTo>
                  <a:pt x="11537" y="3348"/>
                  <a:pt x="11775" y="3874"/>
                  <a:pt x="11775" y="4517"/>
                </a:cubicBezTo>
                <a:lnTo>
                  <a:pt x="11775" y="18708"/>
                </a:lnTo>
                <a:lnTo>
                  <a:pt x="14053" y="18708"/>
                </a:lnTo>
                <a:lnTo>
                  <a:pt x="14053" y="735"/>
                </a:lnTo>
                <a:cubicBezTo>
                  <a:pt x="14053" y="328"/>
                  <a:pt x="13904" y="0"/>
                  <a:pt x="13719" y="0"/>
                </a:cubicBezTo>
                <a:lnTo>
                  <a:pt x="827" y="0"/>
                </a:lnTo>
                <a:close/>
                <a:moveTo>
                  <a:pt x="1498" y="1440"/>
                </a:moveTo>
                <a:lnTo>
                  <a:pt x="2226" y="1440"/>
                </a:lnTo>
                <a:cubicBezTo>
                  <a:pt x="2329" y="1440"/>
                  <a:pt x="2413" y="1624"/>
                  <a:pt x="2413" y="1852"/>
                </a:cubicBezTo>
                <a:lnTo>
                  <a:pt x="2413" y="2758"/>
                </a:lnTo>
                <a:cubicBezTo>
                  <a:pt x="2413" y="2986"/>
                  <a:pt x="2329" y="3170"/>
                  <a:pt x="2226" y="3170"/>
                </a:cubicBezTo>
                <a:lnTo>
                  <a:pt x="1498" y="3170"/>
                </a:lnTo>
                <a:cubicBezTo>
                  <a:pt x="1395" y="3170"/>
                  <a:pt x="1311" y="2986"/>
                  <a:pt x="1311" y="2758"/>
                </a:cubicBezTo>
                <a:lnTo>
                  <a:pt x="1311" y="1852"/>
                </a:lnTo>
                <a:cubicBezTo>
                  <a:pt x="1311" y="1624"/>
                  <a:pt x="1395" y="1440"/>
                  <a:pt x="1498" y="1440"/>
                </a:cubicBezTo>
                <a:close/>
                <a:moveTo>
                  <a:pt x="6958" y="1440"/>
                </a:moveTo>
                <a:lnTo>
                  <a:pt x="7685" y="1440"/>
                </a:lnTo>
                <a:cubicBezTo>
                  <a:pt x="7788" y="1440"/>
                  <a:pt x="7872" y="1624"/>
                  <a:pt x="7872" y="1852"/>
                </a:cubicBezTo>
                <a:lnTo>
                  <a:pt x="7872" y="2758"/>
                </a:lnTo>
                <a:cubicBezTo>
                  <a:pt x="7872" y="2986"/>
                  <a:pt x="7788" y="3170"/>
                  <a:pt x="7685" y="3170"/>
                </a:cubicBezTo>
                <a:lnTo>
                  <a:pt x="6958" y="3170"/>
                </a:lnTo>
                <a:cubicBezTo>
                  <a:pt x="6854" y="3170"/>
                  <a:pt x="6770" y="2986"/>
                  <a:pt x="6770" y="2758"/>
                </a:cubicBezTo>
                <a:lnTo>
                  <a:pt x="6770" y="1852"/>
                </a:lnTo>
                <a:cubicBezTo>
                  <a:pt x="6770" y="1624"/>
                  <a:pt x="6854" y="1440"/>
                  <a:pt x="6958" y="1440"/>
                </a:cubicBezTo>
                <a:close/>
                <a:moveTo>
                  <a:pt x="12418" y="1440"/>
                </a:moveTo>
                <a:lnTo>
                  <a:pt x="13146" y="1440"/>
                </a:lnTo>
                <a:cubicBezTo>
                  <a:pt x="13249" y="1440"/>
                  <a:pt x="13333" y="1624"/>
                  <a:pt x="13333" y="1852"/>
                </a:cubicBezTo>
                <a:lnTo>
                  <a:pt x="13333" y="2758"/>
                </a:lnTo>
                <a:cubicBezTo>
                  <a:pt x="13333" y="2986"/>
                  <a:pt x="13249" y="3170"/>
                  <a:pt x="13146" y="3170"/>
                </a:cubicBezTo>
                <a:lnTo>
                  <a:pt x="12418" y="3170"/>
                </a:lnTo>
                <a:cubicBezTo>
                  <a:pt x="12315" y="3170"/>
                  <a:pt x="12231" y="2986"/>
                  <a:pt x="12231" y="2758"/>
                </a:cubicBezTo>
                <a:lnTo>
                  <a:pt x="12231" y="1852"/>
                </a:lnTo>
                <a:cubicBezTo>
                  <a:pt x="12231" y="1624"/>
                  <a:pt x="12315" y="1440"/>
                  <a:pt x="12418" y="1440"/>
                </a:cubicBezTo>
                <a:close/>
                <a:moveTo>
                  <a:pt x="8883" y="4009"/>
                </a:moveTo>
                <a:cubicBezTo>
                  <a:pt x="8755" y="4009"/>
                  <a:pt x="8650" y="4237"/>
                  <a:pt x="8650" y="4517"/>
                </a:cubicBezTo>
                <a:lnTo>
                  <a:pt x="8650" y="18708"/>
                </a:lnTo>
                <a:lnTo>
                  <a:pt x="11477" y="18708"/>
                </a:lnTo>
                <a:lnTo>
                  <a:pt x="11477" y="4517"/>
                </a:lnTo>
                <a:cubicBezTo>
                  <a:pt x="11477" y="4237"/>
                  <a:pt x="11371" y="4009"/>
                  <a:pt x="11244" y="4009"/>
                </a:cubicBezTo>
                <a:lnTo>
                  <a:pt x="8883" y="4009"/>
                </a:lnTo>
                <a:close/>
                <a:moveTo>
                  <a:pt x="4185" y="4250"/>
                </a:moveTo>
                <a:lnTo>
                  <a:pt x="4951" y="4250"/>
                </a:lnTo>
                <a:lnTo>
                  <a:pt x="4951" y="6028"/>
                </a:lnTo>
                <a:lnTo>
                  <a:pt x="5651" y="5141"/>
                </a:lnTo>
                <a:lnTo>
                  <a:pt x="6034" y="6600"/>
                </a:lnTo>
                <a:lnTo>
                  <a:pt x="5334" y="7487"/>
                </a:lnTo>
                <a:lnTo>
                  <a:pt x="6034" y="8374"/>
                </a:lnTo>
                <a:lnTo>
                  <a:pt x="5651" y="9837"/>
                </a:lnTo>
                <a:lnTo>
                  <a:pt x="4951" y="8946"/>
                </a:lnTo>
                <a:lnTo>
                  <a:pt x="4951" y="10724"/>
                </a:lnTo>
                <a:lnTo>
                  <a:pt x="4185" y="10724"/>
                </a:lnTo>
                <a:lnTo>
                  <a:pt x="4185" y="8946"/>
                </a:lnTo>
                <a:lnTo>
                  <a:pt x="3486" y="9837"/>
                </a:lnTo>
                <a:lnTo>
                  <a:pt x="3103" y="8374"/>
                </a:lnTo>
                <a:lnTo>
                  <a:pt x="3802" y="7487"/>
                </a:lnTo>
                <a:lnTo>
                  <a:pt x="3103" y="6600"/>
                </a:lnTo>
                <a:lnTo>
                  <a:pt x="3486" y="5141"/>
                </a:lnTo>
                <a:lnTo>
                  <a:pt x="4185" y="6028"/>
                </a:lnTo>
                <a:lnTo>
                  <a:pt x="4185" y="4250"/>
                </a:lnTo>
                <a:close/>
                <a:moveTo>
                  <a:pt x="14546" y="5152"/>
                </a:moveTo>
                <a:cubicBezTo>
                  <a:pt x="14507" y="5152"/>
                  <a:pt x="14475" y="5225"/>
                  <a:pt x="14475" y="5312"/>
                </a:cubicBezTo>
                <a:lnTo>
                  <a:pt x="14475" y="18549"/>
                </a:lnTo>
                <a:cubicBezTo>
                  <a:pt x="14475" y="18636"/>
                  <a:pt x="14507" y="18708"/>
                  <a:pt x="14546" y="18708"/>
                </a:cubicBezTo>
                <a:lnTo>
                  <a:pt x="17209" y="18708"/>
                </a:lnTo>
                <a:cubicBezTo>
                  <a:pt x="17245" y="18708"/>
                  <a:pt x="17275" y="18652"/>
                  <a:pt x="17280" y="18575"/>
                </a:cubicBezTo>
                <a:cubicBezTo>
                  <a:pt x="17331" y="17837"/>
                  <a:pt x="17619" y="14302"/>
                  <a:pt x="18497" y="14302"/>
                </a:cubicBezTo>
                <a:cubicBezTo>
                  <a:pt x="19477" y="14302"/>
                  <a:pt x="19256" y="14302"/>
                  <a:pt x="19553" y="14302"/>
                </a:cubicBezTo>
                <a:cubicBezTo>
                  <a:pt x="19847" y="14302"/>
                  <a:pt x="20600" y="14434"/>
                  <a:pt x="20771" y="18022"/>
                </a:cubicBezTo>
                <a:cubicBezTo>
                  <a:pt x="20775" y="18104"/>
                  <a:pt x="20806" y="18170"/>
                  <a:pt x="20844" y="18166"/>
                </a:cubicBezTo>
                <a:cubicBezTo>
                  <a:pt x="21172" y="18133"/>
                  <a:pt x="21600" y="17845"/>
                  <a:pt x="21600" y="17053"/>
                </a:cubicBezTo>
                <a:lnTo>
                  <a:pt x="21600" y="15078"/>
                </a:lnTo>
                <a:cubicBezTo>
                  <a:pt x="21600" y="14587"/>
                  <a:pt x="21387" y="14185"/>
                  <a:pt x="21165" y="14143"/>
                </a:cubicBezTo>
                <a:cubicBezTo>
                  <a:pt x="21162" y="14569"/>
                  <a:pt x="21160" y="14915"/>
                  <a:pt x="21160" y="14915"/>
                </a:cubicBezTo>
                <a:cubicBezTo>
                  <a:pt x="21160" y="14915"/>
                  <a:pt x="20670" y="14482"/>
                  <a:pt x="20670" y="13894"/>
                </a:cubicBezTo>
                <a:cubicBezTo>
                  <a:pt x="20670" y="13306"/>
                  <a:pt x="20670" y="12543"/>
                  <a:pt x="20670" y="12543"/>
                </a:cubicBezTo>
                <a:lnTo>
                  <a:pt x="21102" y="12543"/>
                </a:lnTo>
                <a:cubicBezTo>
                  <a:pt x="21102" y="12517"/>
                  <a:pt x="21103" y="12497"/>
                  <a:pt x="21102" y="12491"/>
                </a:cubicBezTo>
                <a:cubicBezTo>
                  <a:pt x="21076" y="12124"/>
                  <a:pt x="20982" y="11120"/>
                  <a:pt x="20726" y="10932"/>
                </a:cubicBezTo>
                <a:cubicBezTo>
                  <a:pt x="20485" y="10755"/>
                  <a:pt x="19562" y="10148"/>
                  <a:pt x="18969" y="9874"/>
                </a:cubicBezTo>
                <a:cubicBezTo>
                  <a:pt x="18773" y="9783"/>
                  <a:pt x="18592" y="9570"/>
                  <a:pt x="18454" y="9250"/>
                </a:cubicBezTo>
                <a:lnTo>
                  <a:pt x="16846" y="6128"/>
                </a:lnTo>
                <a:cubicBezTo>
                  <a:pt x="16578" y="5506"/>
                  <a:pt x="16205" y="5152"/>
                  <a:pt x="15815" y="5152"/>
                </a:cubicBezTo>
                <a:lnTo>
                  <a:pt x="14546" y="5152"/>
                </a:lnTo>
                <a:close/>
                <a:moveTo>
                  <a:pt x="9426" y="5973"/>
                </a:moveTo>
                <a:lnTo>
                  <a:pt x="9874" y="5973"/>
                </a:lnTo>
                <a:lnTo>
                  <a:pt x="9874" y="9814"/>
                </a:lnTo>
                <a:lnTo>
                  <a:pt x="9426" y="9814"/>
                </a:lnTo>
                <a:cubicBezTo>
                  <a:pt x="9258" y="9814"/>
                  <a:pt x="9121" y="9514"/>
                  <a:pt x="9121" y="9143"/>
                </a:cubicBezTo>
                <a:lnTo>
                  <a:pt x="9121" y="6644"/>
                </a:lnTo>
                <a:cubicBezTo>
                  <a:pt x="9121" y="6273"/>
                  <a:pt x="9258" y="5973"/>
                  <a:pt x="9426" y="5973"/>
                </a:cubicBezTo>
                <a:close/>
                <a:moveTo>
                  <a:pt x="10252" y="5973"/>
                </a:moveTo>
                <a:lnTo>
                  <a:pt x="10700" y="5973"/>
                </a:lnTo>
                <a:cubicBezTo>
                  <a:pt x="10869" y="5973"/>
                  <a:pt x="11006" y="6273"/>
                  <a:pt x="11006" y="6644"/>
                </a:cubicBezTo>
                <a:lnTo>
                  <a:pt x="11006" y="9143"/>
                </a:lnTo>
                <a:cubicBezTo>
                  <a:pt x="11006" y="9514"/>
                  <a:pt x="10869" y="9814"/>
                  <a:pt x="10700" y="9814"/>
                </a:cubicBezTo>
                <a:lnTo>
                  <a:pt x="10252" y="9814"/>
                </a:lnTo>
                <a:lnTo>
                  <a:pt x="10252" y="5973"/>
                </a:lnTo>
                <a:close/>
                <a:moveTo>
                  <a:pt x="15208" y="6396"/>
                </a:moveTo>
                <a:lnTo>
                  <a:pt x="15955" y="6396"/>
                </a:lnTo>
                <a:cubicBezTo>
                  <a:pt x="16152" y="6396"/>
                  <a:pt x="16340" y="6601"/>
                  <a:pt x="16473" y="6960"/>
                </a:cubicBezTo>
                <a:lnTo>
                  <a:pt x="17324" y="8593"/>
                </a:lnTo>
                <a:cubicBezTo>
                  <a:pt x="17359" y="8688"/>
                  <a:pt x="17378" y="8813"/>
                  <a:pt x="17378" y="8942"/>
                </a:cubicBezTo>
                <a:lnTo>
                  <a:pt x="17378" y="9952"/>
                </a:lnTo>
                <a:cubicBezTo>
                  <a:pt x="17378" y="10235"/>
                  <a:pt x="17286" y="10464"/>
                  <a:pt x="17172" y="10464"/>
                </a:cubicBezTo>
                <a:lnTo>
                  <a:pt x="15208" y="10464"/>
                </a:lnTo>
                <a:cubicBezTo>
                  <a:pt x="15094" y="10464"/>
                  <a:pt x="15002" y="10235"/>
                  <a:pt x="15002" y="9952"/>
                </a:cubicBezTo>
                <a:lnTo>
                  <a:pt x="15002" y="6908"/>
                </a:lnTo>
                <a:cubicBezTo>
                  <a:pt x="15002" y="6625"/>
                  <a:pt x="15094" y="6396"/>
                  <a:pt x="15208" y="6396"/>
                </a:cubicBezTo>
                <a:close/>
                <a:moveTo>
                  <a:pt x="5547" y="15123"/>
                </a:moveTo>
                <a:cubicBezTo>
                  <a:pt x="4734" y="15123"/>
                  <a:pt x="4075" y="16575"/>
                  <a:pt x="4075" y="18363"/>
                </a:cubicBezTo>
                <a:cubicBezTo>
                  <a:pt x="4075" y="20151"/>
                  <a:pt x="4734" y="21600"/>
                  <a:pt x="5547" y="21600"/>
                </a:cubicBezTo>
                <a:cubicBezTo>
                  <a:pt x="6360" y="21600"/>
                  <a:pt x="7018" y="20151"/>
                  <a:pt x="7018" y="18363"/>
                </a:cubicBezTo>
                <a:cubicBezTo>
                  <a:pt x="7018" y="16575"/>
                  <a:pt x="6360" y="15123"/>
                  <a:pt x="5547" y="15123"/>
                </a:cubicBezTo>
                <a:close/>
                <a:moveTo>
                  <a:pt x="19074" y="15123"/>
                </a:moveTo>
                <a:cubicBezTo>
                  <a:pt x="18261" y="15123"/>
                  <a:pt x="17602" y="16575"/>
                  <a:pt x="17602" y="18363"/>
                </a:cubicBezTo>
                <a:cubicBezTo>
                  <a:pt x="17602" y="20151"/>
                  <a:pt x="18261" y="21600"/>
                  <a:pt x="19074" y="21600"/>
                </a:cubicBezTo>
                <a:cubicBezTo>
                  <a:pt x="19887" y="21600"/>
                  <a:pt x="20547" y="20151"/>
                  <a:pt x="20547" y="18363"/>
                </a:cubicBezTo>
                <a:cubicBezTo>
                  <a:pt x="20547" y="16575"/>
                  <a:pt x="19887" y="15123"/>
                  <a:pt x="19074" y="15123"/>
                </a:cubicBezTo>
                <a:close/>
                <a:moveTo>
                  <a:pt x="5547" y="16990"/>
                </a:moveTo>
                <a:cubicBezTo>
                  <a:pt x="5892" y="16990"/>
                  <a:pt x="6171" y="17605"/>
                  <a:pt x="6171" y="18363"/>
                </a:cubicBezTo>
                <a:cubicBezTo>
                  <a:pt x="6171" y="19122"/>
                  <a:pt x="5892" y="19737"/>
                  <a:pt x="5547" y="19737"/>
                </a:cubicBezTo>
                <a:cubicBezTo>
                  <a:pt x="5202" y="19737"/>
                  <a:pt x="4922" y="19122"/>
                  <a:pt x="4922" y="18363"/>
                </a:cubicBezTo>
                <a:cubicBezTo>
                  <a:pt x="4922" y="17605"/>
                  <a:pt x="5202" y="16990"/>
                  <a:pt x="5547" y="16990"/>
                </a:cubicBezTo>
                <a:close/>
                <a:moveTo>
                  <a:pt x="19074" y="16990"/>
                </a:moveTo>
                <a:cubicBezTo>
                  <a:pt x="19419" y="16990"/>
                  <a:pt x="19698" y="17605"/>
                  <a:pt x="19698" y="18363"/>
                </a:cubicBezTo>
                <a:cubicBezTo>
                  <a:pt x="19698" y="19122"/>
                  <a:pt x="19419" y="19737"/>
                  <a:pt x="19074" y="19737"/>
                </a:cubicBezTo>
                <a:cubicBezTo>
                  <a:pt x="18729" y="19737"/>
                  <a:pt x="18449" y="19122"/>
                  <a:pt x="18449" y="18363"/>
                </a:cubicBezTo>
                <a:cubicBezTo>
                  <a:pt x="18449" y="17605"/>
                  <a:pt x="18729" y="16990"/>
                  <a:pt x="19074" y="1699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Deployment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/>
          <a:p>
            <a:r>
              <a:t>Deployment</a:t>
            </a:r>
          </a:p>
        </p:txBody>
      </p:sp>
      <p:sp>
        <p:nvSpPr>
          <p:cNvPr id="313" name="Rounded Rectangle"/>
          <p:cNvSpPr/>
          <p:nvPr/>
        </p:nvSpPr>
        <p:spPr>
          <a:xfrm>
            <a:off x="5943660" y="3975450"/>
            <a:ext cx="4101697" cy="7275798"/>
          </a:xfrm>
          <a:prstGeom prst="roundRect">
            <a:avLst>
              <a:gd name="adj" fmla="val 15000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1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584" y="7052667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Rounded Rectangle"/>
          <p:cNvSpPr/>
          <p:nvPr/>
        </p:nvSpPr>
        <p:spPr>
          <a:xfrm>
            <a:off x="14407427" y="5411118"/>
            <a:ext cx="4101696" cy="4404461"/>
          </a:xfrm>
          <a:prstGeom prst="roundRect">
            <a:avLst>
              <a:gd name="adj" fmla="val 15000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6" name="ZK 1"/>
          <p:cNvSpPr/>
          <p:nvPr/>
        </p:nvSpPr>
        <p:spPr>
          <a:xfrm>
            <a:off x="15773720" y="5874050"/>
            <a:ext cx="1369112" cy="1369111"/>
          </a:xfrm>
          <a:prstGeom prst="ellipse">
            <a:avLst/>
          </a:pr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ZK 1</a:t>
            </a:r>
          </a:p>
        </p:txBody>
      </p:sp>
      <p:sp>
        <p:nvSpPr>
          <p:cNvPr id="317" name="ZK 2"/>
          <p:cNvSpPr/>
          <p:nvPr/>
        </p:nvSpPr>
        <p:spPr>
          <a:xfrm>
            <a:off x="14956524" y="7695762"/>
            <a:ext cx="1369111" cy="1369112"/>
          </a:xfrm>
          <a:prstGeom prst="ellipse">
            <a:avLst/>
          </a:pr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ZK 2</a:t>
            </a:r>
          </a:p>
        </p:txBody>
      </p:sp>
      <p:sp>
        <p:nvSpPr>
          <p:cNvPr id="318" name="ZK3"/>
          <p:cNvSpPr/>
          <p:nvPr/>
        </p:nvSpPr>
        <p:spPr>
          <a:xfrm>
            <a:off x="16748076" y="7695762"/>
            <a:ext cx="1369112" cy="1369112"/>
          </a:xfrm>
          <a:prstGeom prst="ellipse">
            <a:avLst/>
          </a:pr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ZK3</a:t>
            </a:r>
          </a:p>
        </p:txBody>
      </p:sp>
      <p:cxnSp>
        <p:nvCxnSpPr>
          <p:cNvPr id="319" name="Connection Line"/>
          <p:cNvCxnSpPr>
            <a:stCxn id="317" idx="0"/>
            <a:endCxn id="316" idx="0"/>
          </p:cNvCxnSpPr>
          <p:nvPr/>
        </p:nvCxnSpPr>
        <p:spPr>
          <a:xfrm flipV="1">
            <a:off x="15641079" y="6558605"/>
            <a:ext cx="817198" cy="1821714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</p:cxnSp>
      <p:cxnSp>
        <p:nvCxnSpPr>
          <p:cNvPr id="320" name="Connection Line"/>
          <p:cNvCxnSpPr>
            <a:stCxn id="318" idx="0"/>
            <a:endCxn id="317" idx="0"/>
          </p:cNvCxnSpPr>
          <p:nvPr/>
        </p:nvCxnSpPr>
        <p:spPr>
          <a:xfrm flipH="1">
            <a:off x="15641079" y="8380318"/>
            <a:ext cx="1791554" cy="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</p:cxnSp>
      <p:cxnSp>
        <p:nvCxnSpPr>
          <p:cNvPr id="321" name="Connection Line"/>
          <p:cNvCxnSpPr>
            <a:stCxn id="316" idx="0"/>
            <a:endCxn id="318" idx="0"/>
          </p:cNvCxnSpPr>
          <p:nvPr/>
        </p:nvCxnSpPr>
        <p:spPr>
          <a:xfrm>
            <a:off x="16458276" y="6558605"/>
            <a:ext cx="974357" cy="1821714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</p:cxnSp>
      <p:sp>
        <p:nvSpPr>
          <p:cNvPr id="322" name="Metadata Store…"/>
          <p:cNvSpPr txBox="1"/>
          <p:nvPr/>
        </p:nvSpPr>
        <p:spPr>
          <a:xfrm>
            <a:off x="15348194" y="9005388"/>
            <a:ext cx="2220164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Metadata Store</a:t>
            </a:r>
          </a:p>
          <a:p>
            <a:r>
              <a:t>(Zookeeper)</a:t>
            </a:r>
          </a:p>
        </p:txBody>
      </p:sp>
      <p:sp>
        <p:nvSpPr>
          <p:cNvPr id="323" name="BookKeeper cluster"/>
          <p:cNvSpPr txBox="1"/>
          <p:nvPr/>
        </p:nvSpPr>
        <p:spPr>
          <a:xfrm>
            <a:off x="6613369" y="8093952"/>
            <a:ext cx="280690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BookKeeper cluster</a:t>
            </a:r>
          </a:p>
        </p:txBody>
      </p:sp>
      <p:sp>
        <p:nvSpPr>
          <p:cNvPr id="324" name="Bookie 1"/>
          <p:cNvSpPr/>
          <p:nvPr/>
        </p:nvSpPr>
        <p:spPr>
          <a:xfrm>
            <a:off x="6283968" y="4293120"/>
            <a:ext cx="3421081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1</a:t>
            </a:r>
          </a:p>
        </p:txBody>
      </p:sp>
      <p:sp>
        <p:nvSpPr>
          <p:cNvPr id="325" name="Bookie 3"/>
          <p:cNvSpPr/>
          <p:nvPr/>
        </p:nvSpPr>
        <p:spPr>
          <a:xfrm>
            <a:off x="6283968" y="6156890"/>
            <a:ext cx="3421081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3</a:t>
            </a:r>
          </a:p>
        </p:txBody>
      </p:sp>
      <p:sp>
        <p:nvSpPr>
          <p:cNvPr id="326" name="Bookie 2"/>
          <p:cNvSpPr/>
          <p:nvPr/>
        </p:nvSpPr>
        <p:spPr>
          <a:xfrm>
            <a:off x="6283968" y="5225005"/>
            <a:ext cx="3421081" cy="711287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2</a:t>
            </a:r>
          </a:p>
        </p:txBody>
      </p:sp>
      <p:sp>
        <p:nvSpPr>
          <p:cNvPr id="327" name="Line"/>
          <p:cNvSpPr/>
          <p:nvPr/>
        </p:nvSpPr>
        <p:spPr>
          <a:xfrm>
            <a:off x="10178187" y="7613348"/>
            <a:ext cx="416519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8" name="Service discovery…"/>
          <p:cNvSpPr txBox="1"/>
          <p:nvPr/>
        </p:nvSpPr>
        <p:spPr>
          <a:xfrm>
            <a:off x="10924744" y="6259017"/>
            <a:ext cx="2603297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Service discovery </a:t>
            </a:r>
          </a:p>
          <a:p>
            <a:r>
              <a:t>and </a:t>
            </a:r>
          </a:p>
          <a:p>
            <a:r>
              <a:t>metadata storage</a:t>
            </a:r>
          </a:p>
        </p:txBody>
      </p:sp>
      <p:sp>
        <p:nvSpPr>
          <p:cNvPr id="329" name="Auto Recovery"/>
          <p:cNvSpPr/>
          <p:nvPr/>
        </p:nvSpPr>
        <p:spPr>
          <a:xfrm>
            <a:off x="6358205" y="9100929"/>
            <a:ext cx="3317232" cy="1535488"/>
          </a:xfrm>
          <a:prstGeom prst="roundRect">
            <a:avLst>
              <a:gd name="adj" fmla="val 12406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Auto Recovery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ounded Rectangle"/>
          <p:cNvSpPr/>
          <p:nvPr/>
        </p:nvSpPr>
        <p:spPr>
          <a:xfrm>
            <a:off x="1760924" y="5822520"/>
            <a:ext cx="11999066" cy="3721781"/>
          </a:xfrm>
          <a:prstGeom prst="roundRect">
            <a:avLst>
              <a:gd name="adj" fmla="val 11108"/>
            </a:avLst>
          </a:prstGeom>
          <a:ln w="1143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4" name="Ambulance"/>
          <p:cNvSpPr/>
          <p:nvPr/>
        </p:nvSpPr>
        <p:spPr>
          <a:xfrm>
            <a:off x="2799779" y="6817513"/>
            <a:ext cx="3809410" cy="1731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7" y="0"/>
                </a:moveTo>
                <a:cubicBezTo>
                  <a:pt x="642" y="0"/>
                  <a:pt x="493" y="329"/>
                  <a:pt x="493" y="735"/>
                </a:cubicBezTo>
                <a:lnTo>
                  <a:pt x="493" y="17049"/>
                </a:lnTo>
                <a:lnTo>
                  <a:pt x="0" y="17049"/>
                </a:lnTo>
                <a:lnTo>
                  <a:pt x="0" y="18708"/>
                </a:lnTo>
                <a:lnTo>
                  <a:pt x="3616" y="18708"/>
                </a:lnTo>
                <a:lnTo>
                  <a:pt x="3616" y="18363"/>
                </a:lnTo>
                <a:cubicBezTo>
                  <a:pt x="3616" y="15988"/>
                  <a:pt x="4492" y="14061"/>
                  <a:pt x="5572" y="14061"/>
                </a:cubicBezTo>
                <a:cubicBezTo>
                  <a:pt x="6652" y="14061"/>
                  <a:pt x="7526" y="15988"/>
                  <a:pt x="7526" y="18363"/>
                </a:cubicBezTo>
                <a:lnTo>
                  <a:pt x="7526" y="18708"/>
                </a:lnTo>
                <a:lnTo>
                  <a:pt x="8351" y="18708"/>
                </a:lnTo>
                <a:lnTo>
                  <a:pt x="8351" y="4517"/>
                </a:lnTo>
                <a:cubicBezTo>
                  <a:pt x="8351" y="3874"/>
                  <a:pt x="8590" y="3348"/>
                  <a:pt x="8883" y="3348"/>
                </a:cubicBezTo>
                <a:lnTo>
                  <a:pt x="11244" y="3348"/>
                </a:lnTo>
                <a:cubicBezTo>
                  <a:pt x="11537" y="3348"/>
                  <a:pt x="11775" y="3874"/>
                  <a:pt x="11775" y="4517"/>
                </a:cubicBezTo>
                <a:lnTo>
                  <a:pt x="11775" y="18708"/>
                </a:lnTo>
                <a:lnTo>
                  <a:pt x="14053" y="18708"/>
                </a:lnTo>
                <a:lnTo>
                  <a:pt x="14053" y="735"/>
                </a:lnTo>
                <a:cubicBezTo>
                  <a:pt x="14053" y="328"/>
                  <a:pt x="13904" y="0"/>
                  <a:pt x="13719" y="0"/>
                </a:cubicBezTo>
                <a:lnTo>
                  <a:pt x="827" y="0"/>
                </a:lnTo>
                <a:close/>
                <a:moveTo>
                  <a:pt x="1499" y="1440"/>
                </a:moveTo>
                <a:lnTo>
                  <a:pt x="2226" y="1440"/>
                </a:lnTo>
                <a:cubicBezTo>
                  <a:pt x="2329" y="1440"/>
                  <a:pt x="2413" y="1624"/>
                  <a:pt x="2413" y="1852"/>
                </a:cubicBezTo>
                <a:lnTo>
                  <a:pt x="2413" y="2758"/>
                </a:lnTo>
                <a:cubicBezTo>
                  <a:pt x="2413" y="2986"/>
                  <a:pt x="2329" y="3170"/>
                  <a:pt x="2226" y="3170"/>
                </a:cubicBezTo>
                <a:lnTo>
                  <a:pt x="1499" y="3170"/>
                </a:lnTo>
                <a:cubicBezTo>
                  <a:pt x="1395" y="3170"/>
                  <a:pt x="1311" y="2986"/>
                  <a:pt x="1311" y="2758"/>
                </a:cubicBezTo>
                <a:lnTo>
                  <a:pt x="1311" y="1852"/>
                </a:lnTo>
                <a:cubicBezTo>
                  <a:pt x="1311" y="1624"/>
                  <a:pt x="1395" y="1440"/>
                  <a:pt x="1499" y="1440"/>
                </a:cubicBezTo>
                <a:close/>
                <a:moveTo>
                  <a:pt x="6958" y="1440"/>
                </a:moveTo>
                <a:lnTo>
                  <a:pt x="7685" y="1440"/>
                </a:lnTo>
                <a:cubicBezTo>
                  <a:pt x="7788" y="1440"/>
                  <a:pt x="7872" y="1624"/>
                  <a:pt x="7872" y="1852"/>
                </a:cubicBezTo>
                <a:lnTo>
                  <a:pt x="7872" y="2758"/>
                </a:lnTo>
                <a:cubicBezTo>
                  <a:pt x="7872" y="2986"/>
                  <a:pt x="7788" y="3170"/>
                  <a:pt x="7685" y="3170"/>
                </a:cubicBezTo>
                <a:lnTo>
                  <a:pt x="6958" y="3170"/>
                </a:lnTo>
                <a:cubicBezTo>
                  <a:pt x="6854" y="3170"/>
                  <a:pt x="6770" y="2986"/>
                  <a:pt x="6770" y="2758"/>
                </a:cubicBezTo>
                <a:lnTo>
                  <a:pt x="6770" y="1852"/>
                </a:lnTo>
                <a:cubicBezTo>
                  <a:pt x="6770" y="1624"/>
                  <a:pt x="6854" y="1440"/>
                  <a:pt x="6958" y="1440"/>
                </a:cubicBezTo>
                <a:close/>
                <a:moveTo>
                  <a:pt x="12418" y="1440"/>
                </a:moveTo>
                <a:lnTo>
                  <a:pt x="13146" y="1440"/>
                </a:lnTo>
                <a:cubicBezTo>
                  <a:pt x="13249" y="1440"/>
                  <a:pt x="13333" y="1624"/>
                  <a:pt x="13333" y="1852"/>
                </a:cubicBezTo>
                <a:lnTo>
                  <a:pt x="13333" y="2758"/>
                </a:lnTo>
                <a:cubicBezTo>
                  <a:pt x="13333" y="2986"/>
                  <a:pt x="13249" y="3170"/>
                  <a:pt x="13146" y="3170"/>
                </a:cubicBezTo>
                <a:lnTo>
                  <a:pt x="12418" y="3170"/>
                </a:lnTo>
                <a:cubicBezTo>
                  <a:pt x="12315" y="3170"/>
                  <a:pt x="12231" y="2986"/>
                  <a:pt x="12231" y="2758"/>
                </a:cubicBezTo>
                <a:lnTo>
                  <a:pt x="12231" y="1852"/>
                </a:lnTo>
                <a:cubicBezTo>
                  <a:pt x="12231" y="1624"/>
                  <a:pt x="12315" y="1440"/>
                  <a:pt x="12418" y="1440"/>
                </a:cubicBezTo>
                <a:close/>
                <a:moveTo>
                  <a:pt x="8883" y="4009"/>
                </a:moveTo>
                <a:cubicBezTo>
                  <a:pt x="8755" y="4009"/>
                  <a:pt x="8650" y="4237"/>
                  <a:pt x="8650" y="4517"/>
                </a:cubicBezTo>
                <a:lnTo>
                  <a:pt x="8650" y="18708"/>
                </a:lnTo>
                <a:lnTo>
                  <a:pt x="11477" y="18708"/>
                </a:lnTo>
                <a:lnTo>
                  <a:pt x="11477" y="4517"/>
                </a:lnTo>
                <a:cubicBezTo>
                  <a:pt x="11477" y="4237"/>
                  <a:pt x="11371" y="4009"/>
                  <a:pt x="11244" y="4009"/>
                </a:cubicBezTo>
                <a:lnTo>
                  <a:pt x="8883" y="4009"/>
                </a:lnTo>
                <a:close/>
                <a:moveTo>
                  <a:pt x="4185" y="4250"/>
                </a:moveTo>
                <a:lnTo>
                  <a:pt x="4951" y="4250"/>
                </a:lnTo>
                <a:lnTo>
                  <a:pt x="4951" y="6028"/>
                </a:lnTo>
                <a:lnTo>
                  <a:pt x="5651" y="5141"/>
                </a:lnTo>
                <a:lnTo>
                  <a:pt x="6034" y="6600"/>
                </a:lnTo>
                <a:lnTo>
                  <a:pt x="5334" y="7487"/>
                </a:lnTo>
                <a:lnTo>
                  <a:pt x="6034" y="8374"/>
                </a:lnTo>
                <a:lnTo>
                  <a:pt x="5651" y="9837"/>
                </a:lnTo>
                <a:lnTo>
                  <a:pt x="4951" y="8946"/>
                </a:lnTo>
                <a:lnTo>
                  <a:pt x="4951" y="10724"/>
                </a:lnTo>
                <a:lnTo>
                  <a:pt x="4185" y="10724"/>
                </a:lnTo>
                <a:lnTo>
                  <a:pt x="4185" y="8946"/>
                </a:lnTo>
                <a:lnTo>
                  <a:pt x="3486" y="9837"/>
                </a:lnTo>
                <a:lnTo>
                  <a:pt x="3103" y="8374"/>
                </a:lnTo>
                <a:lnTo>
                  <a:pt x="3802" y="7487"/>
                </a:lnTo>
                <a:lnTo>
                  <a:pt x="3103" y="6600"/>
                </a:lnTo>
                <a:lnTo>
                  <a:pt x="3486" y="5141"/>
                </a:lnTo>
                <a:lnTo>
                  <a:pt x="4185" y="6028"/>
                </a:lnTo>
                <a:lnTo>
                  <a:pt x="4185" y="4250"/>
                </a:lnTo>
                <a:close/>
                <a:moveTo>
                  <a:pt x="14546" y="5152"/>
                </a:moveTo>
                <a:cubicBezTo>
                  <a:pt x="14507" y="5152"/>
                  <a:pt x="14475" y="5225"/>
                  <a:pt x="14475" y="5312"/>
                </a:cubicBezTo>
                <a:lnTo>
                  <a:pt x="14475" y="18549"/>
                </a:lnTo>
                <a:cubicBezTo>
                  <a:pt x="14475" y="18636"/>
                  <a:pt x="14507" y="18708"/>
                  <a:pt x="14546" y="18708"/>
                </a:cubicBezTo>
                <a:lnTo>
                  <a:pt x="17209" y="18708"/>
                </a:lnTo>
                <a:cubicBezTo>
                  <a:pt x="17245" y="18708"/>
                  <a:pt x="17275" y="18652"/>
                  <a:pt x="17280" y="18575"/>
                </a:cubicBezTo>
                <a:cubicBezTo>
                  <a:pt x="17331" y="17837"/>
                  <a:pt x="17619" y="14302"/>
                  <a:pt x="18497" y="14302"/>
                </a:cubicBezTo>
                <a:cubicBezTo>
                  <a:pt x="19477" y="14302"/>
                  <a:pt x="19256" y="14302"/>
                  <a:pt x="19553" y="14302"/>
                </a:cubicBezTo>
                <a:cubicBezTo>
                  <a:pt x="19847" y="14302"/>
                  <a:pt x="20600" y="14434"/>
                  <a:pt x="20771" y="18022"/>
                </a:cubicBezTo>
                <a:cubicBezTo>
                  <a:pt x="20775" y="18104"/>
                  <a:pt x="20806" y="18170"/>
                  <a:pt x="20844" y="18166"/>
                </a:cubicBezTo>
                <a:cubicBezTo>
                  <a:pt x="21172" y="18133"/>
                  <a:pt x="21600" y="17845"/>
                  <a:pt x="21600" y="17053"/>
                </a:cubicBezTo>
                <a:lnTo>
                  <a:pt x="21600" y="15078"/>
                </a:lnTo>
                <a:cubicBezTo>
                  <a:pt x="21600" y="14587"/>
                  <a:pt x="21387" y="14185"/>
                  <a:pt x="21165" y="14143"/>
                </a:cubicBezTo>
                <a:cubicBezTo>
                  <a:pt x="21162" y="14569"/>
                  <a:pt x="21160" y="14915"/>
                  <a:pt x="21160" y="14915"/>
                </a:cubicBezTo>
                <a:cubicBezTo>
                  <a:pt x="21160" y="14915"/>
                  <a:pt x="20670" y="14482"/>
                  <a:pt x="20670" y="13894"/>
                </a:cubicBezTo>
                <a:cubicBezTo>
                  <a:pt x="20670" y="13306"/>
                  <a:pt x="20670" y="12543"/>
                  <a:pt x="20670" y="12543"/>
                </a:cubicBezTo>
                <a:lnTo>
                  <a:pt x="21102" y="12543"/>
                </a:lnTo>
                <a:cubicBezTo>
                  <a:pt x="21102" y="12517"/>
                  <a:pt x="21103" y="12497"/>
                  <a:pt x="21102" y="12491"/>
                </a:cubicBezTo>
                <a:cubicBezTo>
                  <a:pt x="21076" y="12124"/>
                  <a:pt x="20982" y="11120"/>
                  <a:pt x="20726" y="10932"/>
                </a:cubicBezTo>
                <a:cubicBezTo>
                  <a:pt x="20485" y="10755"/>
                  <a:pt x="19562" y="10148"/>
                  <a:pt x="18969" y="9874"/>
                </a:cubicBezTo>
                <a:cubicBezTo>
                  <a:pt x="18773" y="9783"/>
                  <a:pt x="18592" y="9570"/>
                  <a:pt x="18454" y="9250"/>
                </a:cubicBezTo>
                <a:lnTo>
                  <a:pt x="16846" y="6128"/>
                </a:lnTo>
                <a:cubicBezTo>
                  <a:pt x="16578" y="5506"/>
                  <a:pt x="16205" y="5152"/>
                  <a:pt x="15815" y="5152"/>
                </a:cubicBezTo>
                <a:lnTo>
                  <a:pt x="14546" y="5152"/>
                </a:lnTo>
                <a:close/>
                <a:moveTo>
                  <a:pt x="9426" y="5973"/>
                </a:moveTo>
                <a:lnTo>
                  <a:pt x="9874" y="5973"/>
                </a:lnTo>
                <a:lnTo>
                  <a:pt x="9874" y="9814"/>
                </a:lnTo>
                <a:lnTo>
                  <a:pt x="9426" y="9814"/>
                </a:lnTo>
                <a:cubicBezTo>
                  <a:pt x="9258" y="9814"/>
                  <a:pt x="9121" y="9514"/>
                  <a:pt x="9121" y="9143"/>
                </a:cubicBezTo>
                <a:lnTo>
                  <a:pt x="9121" y="6644"/>
                </a:lnTo>
                <a:cubicBezTo>
                  <a:pt x="9121" y="6273"/>
                  <a:pt x="9258" y="5973"/>
                  <a:pt x="9426" y="5973"/>
                </a:cubicBezTo>
                <a:close/>
                <a:moveTo>
                  <a:pt x="10252" y="5973"/>
                </a:moveTo>
                <a:lnTo>
                  <a:pt x="10700" y="5973"/>
                </a:lnTo>
                <a:cubicBezTo>
                  <a:pt x="10869" y="5973"/>
                  <a:pt x="11006" y="6273"/>
                  <a:pt x="11006" y="6644"/>
                </a:cubicBezTo>
                <a:lnTo>
                  <a:pt x="11006" y="9143"/>
                </a:lnTo>
                <a:cubicBezTo>
                  <a:pt x="11006" y="9514"/>
                  <a:pt x="10869" y="9814"/>
                  <a:pt x="10700" y="9814"/>
                </a:cubicBezTo>
                <a:lnTo>
                  <a:pt x="10252" y="9814"/>
                </a:lnTo>
                <a:lnTo>
                  <a:pt x="10252" y="5973"/>
                </a:lnTo>
                <a:close/>
                <a:moveTo>
                  <a:pt x="15208" y="6396"/>
                </a:moveTo>
                <a:lnTo>
                  <a:pt x="15955" y="6396"/>
                </a:lnTo>
                <a:cubicBezTo>
                  <a:pt x="16152" y="6396"/>
                  <a:pt x="16340" y="6601"/>
                  <a:pt x="16473" y="6960"/>
                </a:cubicBezTo>
                <a:lnTo>
                  <a:pt x="17324" y="8593"/>
                </a:lnTo>
                <a:cubicBezTo>
                  <a:pt x="17359" y="8688"/>
                  <a:pt x="17378" y="8813"/>
                  <a:pt x="17378" y="8942"/>
                </a:cubicBezTo>
                <a:lnTo>
                  <a:pt x="17378" y="9952"/>
                </a:lnTo>
                <a:cubicBezTo>
                  <a:pt x="17378" y="10235"/>
                  <a:pt x="17286" y="10464"/>
                  <a:pt x="17172" y="10464"/>
                </a:cubicBezTo>
                <a:lnTo>
                  <a:pt x="15208" y="10464"/>
                </a:lnTo>
                <a:cubicBezTo>
                  <a:pt x="15094" y="10464"/>
                  <a:pt x="15002" y="10235"/>
                  <a:pt x="15002" y="9952"/>
                </a:cubicBezTo>
                <a:lnTo>
                  <a:pt x="15002" y="6908"/>
                </a:lnTo>
                <a:cubicBezTo>
                  <a:pt x="15002" y="6625"/>
                  <a:pt x="15094" y="6396"/>
                  <a:pt x="15208" y="6396"/>
                </a:cubicBezTo>
                <a:close/>
                <a:moveTo>
                  <a:pt x="5547" y="15123"/>
                </a:moveTo>
                <a:cubicBezTo>
                  <a:pt x="4734" y="15123"/>
                  <a:pt x="4075" y="16575"/>
                  <a:pt x="4075" y="18363"/>
                </a:cubicBezTo>
                <a:cubicBezTo>
                  <a:pt x="4075" y="20151"/>
                  <a:pt x="4734" y="21600"/>
                  <a:pt x="5547" y="21600"/>
                </a:cubicBezTo>
                <a:cubicBezTo>
                  <a:pt x="6360" y="21600"/>
                  <a:pt x="7018" y="20151"/>
                  <a:pt x="7018" y="18363"/>
                </a:cubicBezTo>
                <a:cubicBezTo>
                  <a:pt x="7018" y="16575"/>
                  <a:pt x="6360" y="15123"/>
                  <a:pt x="5547" y="15123"/>
                </a:cubicBezTo>
                <a:close/>
                <a:moveTo>
                  <a:pt x="19074" y="15123"/>
                </a:moveTo>
                <a:cubicBezTo>
                  <a:pt x="18261" y="15123"/>
                  <a:pt x="17602" y="16575"/>
                  <a:pt x="17602" y="18363"/>
                </a:cubicBezTo>
                <a:cubicBezTo>
                  <a:pt x="17602" y="20151"/>
                  <a:pt x="18261" y="21600"/>
                  <a:pt x="19074" y="21600"/>
                </a:cubicBezTo>
                <a:cubicBezTo>
                  <a:pt x="19887" y="21600"/>
                  <a:pt x="20547" y="20151"/>
                  <a:pt x="20547" y="18363"/>
                </a:cubicBezTo>
                <a:cubicBezTo>
                  <a:pt x="20547" y="16575"/>
                  <a:pt x="19887" y="15123"/>
                  <a:pt x="19074" y="15123"/>
                </a:cubicBezTo>
                <a:close/>
                <a:moveTo>
                  <a:pt x="5547" y="16990"/>
                </a:moveTo>
                <a:cubicBezTo>
                  <a:pt x="5892" y="16990"/>
                  <a:pt x="6171" y="17605"/>
                  <a:pt x="6171" y="18363"/>
                </a:cubicBezTo>
                <a:cubicBezTo>
                  <a:pt x="6171" y="19122"/>
                  <a:pt x="5892" y="19737"/>
                  <a:pt x="5547" y="19737"/>
                </a:cubicBezTo>
                <a:cubicBezTo>
                  <a:pt x="5202" y="19737"/>
                  <a:pt x="4922" y="19122"/>
                  <a:pt x="4922" y="18363"/>
                </a:cubicBezTo>
                <a:cubicBezTo>
                  <a:pt x="4922" y="17605"/>
                  <a:pt x="5202" y="16990"/>
                  <a:pt x="5547" y="16990"/>
                </a:cubicBezTo>
                <a:close/>
                <a:moveTo>
                  <a:pt x="19074" y="16990"/>
                </a:moveTo>
                <a:cubicBezTo>
                  <a:pt x="19419" y="16990"/>
                  <a:pt x="19698" y="17605"/>
                  <a:pt x="19698" y="18363"/>
                </a:cubicBezTo>
                <a:cubicBezTo>
                  <a:pt x="19698" y="19122"/>
                  <a:pt x="19419" y="19737"/>
                  <a:pt x="19074" y="19737"/>
                </a:cubicBezTo>
                <a:cubicBezTo>
                  <a:pt x="18729" y="19737"/>
                  <a:pt x="18449" y="19122"/>
                  <a:pt x="18449" y="18363"/>
                </a:cubicBezTo>
                <a:cubicBezTo>
                  <a:pt x="18449" y="17605"/>
                  <a:pt x="18729" y="16990"/>
                  <a:pt x="19074" y="1699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5" name="Auditor"/>
          <p:cNvSpPr/>
          <p:nvPr/>
        </p:nvSpPr>
        <p:spPr>
          <a:xfrm>
            <a:off x="6942681" y="6292993"/>
            <a:ext cx="2780835" cy="278083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Auditor</a:t>
            </a:r>
          </a:p>
        </p:txBody>
      </p:sp>
      <p:sp>
        <p:nvSpPr>
          <p:cNvPr id="336" name="Replication Worker"/>
          <p:cNvSpPr/>
          <p:nvPr/>
        </p:nvSpPr>
        <p:spPr>
          <a:xfrm>
            <a:off x="10371322" y="6292993"/>
            <a:ext cx="2780836" cy="278083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Replication Worker</a:t>
            </a:r>
          </a:p>
        </p:txBody>
      </p:sp>
      <p:sp>
        <p:nvSpPr>
          <p:cNvPr id="337" name="Plus Mark"/>
          <p:cNvSpPr/>
          <p:nvPr/>
        </p:nvSpPr>
        <p:spPr>
          <a:xfrm>
            <a:off x="14764456" y="7023010"/>
            <a:ext cx="1270002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38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75" y="5743264"/>
            <a:ext cx="3946800" cy="3829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Kubernetes Resource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>
            <a:lvl1pPr defTabSz="2340805">
              <a:defRPr sz="8160" spc="-163"/>
            </a:lvl1pPr>
          </a:lstStyle>
          <a:p>
            <a:r>
              <a:t>Kubernetes Resource</a:t>
            </a:r>
          </a:p>
        </p:txBody>
      </p:sp>
      <p:sp>
        <p:nvSpPr>
          <p:cNvPr id="343" name="Statefulset — Running Replication Worker…"/>
          <p:cNvSpPr txBox="1">
            <a:spLocks noGrp="1"/>
          </p:cNvSpPr>
          <p:nvPr>
            <p:ph type="body" idx="4294967295"/>
          </p:nvPr>
        </p:nvSpPr>
        <p:spPr>
          <a:xfrm>
            <a:off x="1206500" y="4069998"/>
            <a:ext cx="22650460" cy="8256011"/>
          </a:xfrm>
          <a:prstGeom prst="rect">
            <a:avLst/>
          </a:prstGeom>
        </p:spPr>
        <p:txBody>
          <a:bodyPr/>
          <a:lstStyle/>
          <a:p>
            <a:r>
              <a:t>Statefulset — Running Replication Worker</a:t>
            </a:r>
          </a:p>
          <a:p>
            <a:r>
              <a:t>Job — Running Auditor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Rectangle"/>
          <p:cNvSpPr/>
          <p:nvPr/>
        </p:nvSpPr>
        <p:spPr>
          <a:xfrm>
            <a:off x="3986841" y="2583818"/>
            <a:ext cx="16410318" cy="85483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8" name="Kubernetes"/>
          <p:cNvSpPr txBox="1"/>
          <p:nvPr/>
        </p:nvSpPr>
        <p:spPr>
          <a:xfrm>
            <a:off x="4256024" y="2850561"/>
            <a:ext cx="3056954" cy="7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r>
              <a:t>Kubernetes</a:t>
            </a:r>
          </a:p>
        </p:txBody>
      </p:sp>
      <p:sp>
        <p:nvSpPr>
          <p:cNvPr id="349" name="Rectangle"/>
          <p:cNvSpPr/>
          <p:nvPr/>
        </p:nvSpPr>
        <p:spPr>
          <a:xfrm>
            <a:off x="4904860" y="4327247"/>
            <a:ext cx="6818414" cy="614239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0" name="Rectangle"/>
          <p:cNvSpPr/>
          <p:nvPr/>
        </p:nvSpPr>
        <p:spPr>
          <a:xfrm>
            <a:off x="12770083" y="4327247"/>
            <a:ext cx="6818414" cy="614239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1" name="Job"/>
          <p:cNvSpPr txBox="1"/>
          <p:nvPr/>
        </p:nvSpPr>
        <p:spPr>
          <a:xfrm>
            <a:off x="5245576" y="4559598"/>
            <a:ext cx="1077850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r>
              <a:t>Job</a:t>
            </a:r>
          </a:p>
        </p:txBody>
      </p:sp>
      <p:sp>
        <p:nvSpPr>
          <p:cNvPr id="352" name="Pod"/>
          <p:cNvSpPr txBox="1"/>
          <p:nvPr/>
        </p:nvSpPr>
        <p:spPr>
          <a:xfrm>
            <a:off x="13108328" y="4559598"/>
            <a:ext cx="1151574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r>
              <a:t>Pod</a:t>
            </a:r>
          </a:p>
        </p:txBody>
      </p:sp>
      <p:sp>
        <p:nvSpPr>
          <p:cNvPr id="353" name="Bookie lost check"/>
          <p:cNvSpPr/>
          <p:nvPr/>
        </p:nvSpPr>
        <p:spPr>
          <a:xfrm>
            <a:off x="5562205" y="5627765"/>
            <a:ext cx="5503723" cy="946904"/>
          </a:xfrm>
          <a:prstGeom prst="roundRect">
            <a:avLst>
              <a:gd name="adj" fmla="val 20118"/>
            </a:avLst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lost check</a:t>
            </a:r>
          </a:p>
        </p:txBody>
      </p:sp>
      <p:sp>
        <p:nvSpPr>
          <p:cNvPr id="354" name="Ledger’s bookie check"/>
          <p:cNvSpPr/>
          <p:nvPr/>
        </p:nvSpPr>
        <p:spPr>
          <a:xfrm>
            <a:off x="5562205" y="6833337"/>
            <a:ext cx="5503723" cy="946903"/>
          </a:xfrm>
          <a:prstGeom prst="roundRect">
            <a:avLst>
              <a:gd name="adj" fmla="val 20118"/>
            </a:avLst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Ledger’s bookie check</a:t>
            </a:r>
          </a:p>
        </p:txBody>
      </p:sp>
      <p:sp>
        <p:nvSpPr>
          <p:cNvPr id="355" name="Replica check"/>
          <p:cNvSpPr/>
          <p:nvPr/>
        </p:nvSpPr>
        <p:spPr>
          <a:xfrm>
            <a:off x="5562205" y="8038908"/>
            <a:ext cx="5503723" cy="946903"/>
          </a:xfrm>
          <a:prstGeom prst="roundRect">
            <a:avLst>
              <a:gd name="adj" fmla="val 20118"/>
            </a:avLst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Replica check</a:t>
            </a:r>
          </a:p>
        </p:txBody>
      </p:sp>
      <p:sp>
        <p:nvSpPr>
          <p:cNvPr id="356" name="…"/>
          <p:cNvSpPr txBox="1"/>
          <p:nvPr/>
        </p:nvSpPr>
        <p:spPr>
          <a:xfrm>
            <a:off x="7920366" y="9219080"/>
            <a:ext cx="787401" cy="87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t>…</a:t>
            </a:r>
          </a:p>
        </p:txBody>
      </p:sp>
      <p:sp>
        <p:nvSpPr>
          <p:cNvPr id="357" name="Replication Worker"/>
          <p:cNvSpPr/>
          <p:nvPr/>
        </p:nvSpPr>
        <p:spPr>
          <a:xfrm>
            <a:off x="13002811" y="6311219"/>
            <a:ext cx="5503723" cy="946903"/>
          </a:xfrm>
          <a:prstGeom prst="roundRect">
            <a:avLst>
              <a:gd name="adj" fmla="val 20118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Replication Worker</a:t>
            </a:r>
          </a:p>
        </p:txBody>
      </p:sp>
      <p:sp>
        <p:nvSpPr>
          <p:cNvPr id="358" name="Replication Worker"/>
          <p:cNvSpPr/>
          <p:nvPr/>
        </p:nvSpPr>
        <p:spPr>
          <a:xfrm>
            <a:off x="13232987" y="6665865"/>
            <a:ext cx="5503723" cy="946904"/>
          </a:xfrm>
          <a:prstGeom prst="roundRect">
            <a:avLst>
              <a:gd name="adj" fmla="val 20118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Replication Worker</a:t>
            </a:r>
          </a:p>
        </p:txBody>
      </p:sp>
      <p:sp>
        <p:nvSpPr>
          <p:cNvPr id="359" name="Replication Worker"/>
          <p:cNvSpPr/>
          <p:nvPr/>
        </p:nvSpPr>
        <p:spPr>
          <a:xfrm>
            <a:off x="13473732" y="7114654"/>
            <a:ext cx="5503723" cy="946903"/>
          </a:xfrm>
          <a:prstGeom prst="roundRect">
            <a:avLst>
              <a:gd name="adj" fmla="val 20118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Replication Worker</a:t>
            </a:r>
          </a:p>
        </p:txBody>
      </p:sp>
      <p:sp>
        <p:nvSpPr>
          <p:cNvPr id="360" name="Replication Worker"/>
          <p:cNvSpPr/>
          <p:nvPr/>
        </p:nvSpPr>
        <p:spPr>
          <a:xfrm>
            <a:off x="13852045" y="7538766"/>
            <a:ext cx="5503723" cy="946904"/>
          </a:xfrm>
          <a:prstGeom prst="roundRect">
            <a:avLst>
              <a:gd name="adj" fmla="val 20118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Replication Worker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hanks"/>
          <p:cNvSpPr txBox="1">
            <a:spLocks noGrp="1"/>
          </p:cNvSpPr>
          <p:nvPr>
            <p:ph type="title" idx="4294967295"/>
          </p:nvPr>
        </p:nvSpPr>
        <p:spPr>
          <a:xfrm>
            <a:off x="1099392" y="5080501"/>
            <a:ext cx="9990489" cy="3084871"/>
          </a:xfrm>
          <a:prstGeom prst="rect">
            <a:avLst/>
          </a:prstGeom>
        </p:spPr>
        <p:txBody>
          <a:bodyPr anchor="b"/>
          <a:lstStyle>
            <a:lvl1pPr defTabSz="1194786">
              <a:defRPr sz="19600" b="0" spc="-39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pache BookKeeper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/>
          <a:p>
            <a:r>
              <a:t>Apache BookKeeper</a:t>
            </a:r>
          </a:p>
        </p:txBody>
      </p:sp>
      <p:sp>
        <p:nvSpPr>
          <p:cNvPr id="61" name="Low latency…"/>
          <p:cNvSpPr txBox="1">
            <a:spLocks noGrp="1"/>
          </p:cNvSpPr>
          <p:nvPr>
            <p:ph type="body" idx="4294967295"/>
          </p:nvPr>
        </p:nvSpPr>
        <p:spPr>
          <a:xfrm>
            <a:off x="1206500" y="4069998"/>
            <a:ext cx="22650460" cy="8256011"/>
          </a:xfrm>
          <a:prstGeom prst="rect">
            <a:avLst/>
          </a:prstGeom>
        </p:spPr>
        <p:txBody>
          <a:bodyPr/>
          <a:lstStyle/>
          <a:p>
            <a:r>
              <a:t>Low latency</a:t>
            </a:r>
          </a:p>
          <a:p>
            <a:r>
              <a:t>Scalable </a:t>
            </a:r>
          </a:p>
          <a:p>
            <a:r>
              <a:t>Fault-tolerant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"/>
          <p:cNvSpPr/>
          <p:nvPr/>
        </p:nvSpPr>
        <p:spPr>
          <a:xfrm>
            <a:off x="6142484" y="7896149"/>
            <a:ext cx="4101697" cy="4404461"/>
          </a:xfrm>
          <a:prstGeom prst="roundRect">
            <a:avLst>
              <a:gd name="adj" fmla="val 15000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6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32" y="10633285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Application"/>
          <p:cNvSpPr/>
          <p:nvPr/>
        </p:nvSpPr>
        <p:spPr>
          <a:xfrm>
            <a:off x="10541874" y="1706105"/>
            <a:ext cx="3300251" cy="1270001"/>
          </a:xfrm>
          <a:prstGeom prst="roundRect">
            <a:avLst>
              <a:gd name="adj" fmla="val 15000"/>
            </a:avLst>
          </a:prstGeom>
          <a:solidFill>
            <a:schemeClr val="accent6">
              <a:satOff val="-20754"/>
              <a:lumOff val="-1673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Application</a:t>
            </a:r>
          </a:p>
        </p:txBody>
      </p:sp>
      <p:sp>
        <p:nvSpPr>
          <p:cNvPr id="68" name="Ledger API"/>
          <p:cNvSpPr/>
          <p:nvPr/>
        </p:nvSpPr>
        <p:spPr>
          <a:xfrm>
            <a:off x="10289773" y="5132259"/>
            <a:ext cx="3804454" cy="1843282"/>
          </a:xfrm>
          <a:prstGeom prst="roundRect">
            <a:avLst>
              <a:gd name="adj" fmla="val 30959"/>
            </a:avLst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Ledger API</a:t>
            </a:r>
          </a:p>
        </p:txBody>
      </p:sp>
      <p:sp>
        <p:nvSpPr>
          <p:cNvPr id="69" name="Line"/>
          <p:cNvSpPr/>
          <p:nvPr/>
        </p:nvSpPr>
        <p:spPr>
          <a:xfrm>
            <a:off x="12218240" y="3008165"/>
            <a:ext cx="1" cy="210181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0" name="Direct usage of low-level API"/>
          <p:cNvSpPr txBox="1"/>
          <p:nvPr/>
        </p:nvSpPr>
        <p:spPr>
          <a:xfrm>
            <a:off x="12368099" y="3828388"/>
            <a:ext cx="402549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Direct usage of low-level API</a:t>
            </a:r>
          </a:p>
        </p:txBody>
      </p:sp>
      <p:sp>
        <p:nvSpPr>
          <p:cNvPr id="71" name="Rounded Rectangle"/>
          <p:cNvSpPr/>
          <p:nvPr/>
        </p:nvSpPr>
        <p:spPr>
          <a:xfrm>
            <a:off x="14537467" y="7896149"/>
            <a:ext cx="4101697" cy="4404461"/>
          </a:xfrm>
          <a:prstGeom prst="roundRect">
            <a:avLst>
              <a:gd name="adj" fmla="val 15000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2" name="ZK 1"/>
          <p:cNvSpPr/>
          <p:nvPr/>
        </p:nvSpPr>
        <p:spPr>
          <a:xfrm>
            <a:off x="15903761" y="8359081"/>
            <a:ext cx="1369111" cy="1369111"/>
          </a:xfrm>
          <a:prstGeom prst="ellipse">
            <a:avLst/>
          </a:pr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ZK 1</a:t>
            </a:r>
          </a:p>
        </p:txBody>
      </p:sp>
      <p:sp>
        <p:nvSpPr>
          <p:cNvPr id="73" name="ZK 2"/>
          <p:cNvSpPr/>
          <p:nvPr/>
        </p:nvSpPr>
        <p:spPr>
          <a:xfrm>
            <a:off x="15086564" y="10180794"/>
            <a:ext cx="1369111" cy="1369111"/>
          </a:xfrm>
          <a:prstGeom prst="ellipse">
            <a:avLst/>
          </a:pr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ZK 2</a:t>
            </a:r>
          </a:p>
        </p:txBody>
      </p:sp>
      <p:sp>
        <p:nvSpPr>
          <p:cNvPr id="74" name="ZK3"/>
          <p:cNvSpPr/>
          <p:nvPr/>
        </p:nvSpPr>
        <p:spPr>
          <a:xfrm>
            <a:off x="16878117" y="10180794"/>
            <a:ext cx="1369111" cy="1369111"/>
          </a:xfrm>
          <a:prstGeom prst="ellipse">
            <a:avLst/>
          </a:pr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ZK3</a:t>
            </a:r>
          </a:p>
        </p:txBody>
      </p:sp>
      <p:cxnSp>
        <p:nvCxnSpPr>
          <p:cNvPr id="75" name="Connection Line"/>
          <p:cNvCxnSpPr>
            <a:stCxn id="73" idx="0"/>
            <a:endCxn id="72" idx="0"/>
          </p:cNvCxnSpPr>
          <p:nvPr/>
        </p:nvCxnSpPr>
        <p:spPr>
          <a:xfrm flipV="1">
            <a:off x="15771119" y="9043636"/>
            <a:ext cx="817198" cy="1821714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</p:cxnSp>
      <p:cxnSp>
        <p:nvCxnSpPr>
          <p:cNvPr id="76" name="Connection Line"/>
          <p:cNvCxnSpPr>
            <a:stCxn id="74" idx="0"/>
            <a:endCxn id="73" idx="0"/>
          </p:cNvCxnSpPr>
          <p:nvPr/>
        </p:nvCxnSpPr>
        <p:spPr>
          <a:xfrm flipH="1">
            <a:off x="15771119" y="10865349"/>
            <a:ext cx="1791554" cy="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</p:cxnSp>
      <p:cxnSp>
        <p:nvCxnSpPr>
          <p:cNvPr id="77" name="Connection Line"/>
          <p:cNvCxnSpPr>
            <a:stCxn id="72" idx="0"/>
            <a:endCxn id="74" idx="0"/>
          </p:cNvCxnSpPr>
          <p:nvPr/>
        </p:nvCxnSpPr>
        <p:spPr>
          <a:xfrm>
            <a:off x="16588316" y="9043636"/>
            <a:ext cx="974357" cy="1821714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</p:cxnSp>
      <p:sp>
        <p:nvSpPr>
          <p:cNvPr id="78" name="Metadata Store…"/>
          <p:cNvSpPr txBox="1"/>
          <p:nvPr/>
        </p:nvSpPr>
        <p:spPr>
          <a:xfrm>
            <a:off x="15478234" y="11490419"/>
            <a:ext cx="2220164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Metadata Store</a:t>
            </a:r>
          </a:p>
          <a:p>
            <a:r>
              <a:t>(Zookeeper)</a:t>
            </a:r>
          </a:p>
        </p:txBody>
      </p:sp>
      <p:sp>
        <p:nvSpPr>
          <p:cNvPr id="79" name="BookKeeper cluster"/>
          <p:cNvSpPr txBox="1"/>
          <p:nvPr/>
        </p:nvSpPr>
        <p:spPr>
          <a:xfrm>
            <a:off x="6864117" y="11674569"/>
            <a:ext cx="280690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BookKeeper cluster</a:t>
            </a:r>
          </a:p>
        </p:txBody>
      </p:sp>
      <p:sp>
        <p:nvSpPr>
          <p:cNvPr id="80" name="Bookie 1"/>
          <p:cNvSpPr/>
          <p:nvPr/>
        </p:nvSpPr>
        <p:spPr>
          <a:xfrm>
            <a:off x="6482792" y="8213820"/>
            <a:ext cx="3421081" cy="711286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1</a:t>
            </a:r>
          </a:p>
        </p:txBody>
      </p:sp>
      <p:sp>
        <p:nvSpPr>
          <p:cNvPr id="81" name="Bookie 3"/>
          <p:cNvSpPr/>
          <p:nvPr/>
        </p:nvSpPr>
        <p:spPr>
          <a:xfrm>
            <a:off x="6482792" y="10077590"/>
            <a:ext cx="3421081" cy="711286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3</a:t>
            </a:r>
          </a:p>
        </p:txBody>
      </p:sp>
      <p:sp>
        <p:nvSpPr>
          <p:cNvPr id="82" name="Bookie 2"/>
          <p:cNvSpPr/>
          <p:nvPr/>
        </p:nvSpPr>
        <p:spPr>
          <a:xfrm>
            <a:off x="6482792" y="9145705"/>
            <a:ext cx="3421081" cy="711286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2</a:t>
            </a:r>
          </a:p>
        </p:txBody>
      </p:sp>
      <p:cxnSp>
        <p:nvCxnSpPr>
          <p:cNvPr id="83" name="Connection Line"/>
          <p:cNvCxnSpPr>
            <a:stCxn id="65" idx="0"/>
            <a:endCxn id="68" idx="0"/>
          </p:cNvCxnSpPr>
          <p:nvPr/>
        </p:nvCxnSpPr>
        <p:spPr>
          <a:xfrm flipV="1">
            <a:off x="8193332" y="6053900"/>
            <a:ext cx="3998668" cy="4044480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84" name="Data Operations"/>
          <p:cNvSpPr txBox="1"/>
          <p:nvPr/>
        </p:nvSpPr>
        <p:spPr>
          <a:xfrm>
            <a:off x="6481051" y="6334137"/>
            <a:ext cx="233873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Operations</a:t>
            </a:r>
          </a:p>
        </p:txBody>
      </p:sp>
      <p:cxnSp>
        <p:nvCxnSpPr>
          <p:cNvPr id="85" name="Connection Line"/>
          <p:cNvCxnSpPr>
            <a:stCxn id="71" idx="0"/>
            <a:endCxn id="68" idx="0"/>
          </p:cNvCxnSpPr>
          <p:nvPr/>
        </p:nvCxnSpPr>
        <p:spPr>
          <a:xfrm flipH="1" flipV="1">
            <a:off x="12192000" y="6053900"/>
            <a:ext cx="4396316" cy="4044480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86" name="Metadata Operations"/>
          <p:cNvSpPr txBox="1"/>
          <p:nvPr/>
        </p:nvSpPr>
        <p:spPr>
          <a:xfrm>
            <a:off x="15236710" y="6077860"/>
            <a:ext cx="299374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Metadata Operations</a:t>
            </a:r>
          </a:p>
        </p:txBody>
      </p:sp>
      <p:sp>
        <p:nvSpPr>
          <p:cNvPr id="87" name="Line"/>
          <p:cNvSpPr/>
          <p:nvPr/>
        </p:nvSpPr>
        <p:spPr>
          <a:xfrm>
            <a:off x="10308226" y="10098379"/>
            <a:ext cx="416519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8" name="Service discovery…"/>
          <p:cNvSpPr txBox="1"/>
          <p:nvPr/>
        </p:nvSpPr>
        <p:spPr>
          <a:xfrm>
            <a:off x="11089175" y="9316347"/>
            <a:ext cx="2603298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Service discovery </a:t>
            </a:r>
          </a:p>
          <a:p>
            <a:r>
              <a:t>and </a:t>
            </a:r>
          </a:p>
          <a:p>
            <a:r>
              <a:t>metadata storage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oncept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/>
          <a:p>
            <a:r>
              <a:t>Concept</a:t>
            </a:r>
          </a:p>
        </p:txBody>
      </p:sp>
      <p:sp>
        <p:nvSpPr>
          <p:cNvPr id="93" name="Ledger &amp; Entry…"/>
          <p:cNvSpPr txBox="1">
            <a:spLocks noGrp="1"/>
          </p:cNvSpPr>
          <p:nvPr>
            <p:ph type="body" idx="4294967295"/>
          </p:nvPr>
        </p:nvSpPr>
        <p:spPr>
          <a:xfrm>
            <a:off x="1206500" y="4069998"/>
            <a:ext cx="22650460" cy="8256011"/>
          </a:xfrm>
          <a:prstGeom prst="rect">
            <a:avLst/>
          </a:prstGeom>
        </p:spPr>
        <p:txBody>
          <a:bodyPr/>
          <a:lstStyle/>
          <a:p>
            <a:r>
              <a:t>Ledger &amp; Entry</a:t>
            </a:r>
          </a:p>
          <a:p>
            <a:r>
              <a:t>Ensemble Size</a:t>
            </a:r>
          </a:p>
          <a:p>
            <a:r>
              <a:t>Write Quorum</a:t>
            </a:r>
          </a:p>
          <a:p>
            <a:r>
              <a:t>Ack Quorum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opic"/>
          <p:cNvSpPr/>
          <p:nvPr/>
        </p:nvSpPr>
        <p:spPr>
          <a:xfrm>
            <a:off x="3150415" y="5646641"/>
            <a:ext cx="5430907" cy="2195229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ffectLst>
            <a:outerShdw blurRad="355600" dist="314935" dir="27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6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Topic</a:t>
            </a:r>
          </a:p>
        </p:txBody>
      </p:sp>
      <p:sp>
        <p:nvSpPr>
          <p:cNvPr id="96" name="Topic"/>
          <p:cNvSpPr/>
          <p:nvPr/>
        </p:nvSpPr>
        <p:spPr>
          <a:xfrm>
            <a:off x="3690120" y="6186346"/>
            <a:ext cx="5430907" cy="2195229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ffectLst>
            <a:outerShdw blurRad="355600" dist="314935" dir="27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6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Topic</a:t>
            </a:r>
          </a:p>
        </p:txBody>
      </p:sp>
      <p:sp>
        <p:nvSpPr>
          <p:cNvPr id="97" name="Topic"/>
          <p:cNvSpPr/>
          <p:nvPr/>
        </p:nvSpPr>
        <p:spPr>
          <a:xfrm>
            <a:off x="4309178" y="6942972"/>
            <a:ext cx="5430907" cy="2195229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ffectLst>
            <a:outerShdw blurRad="355600" dist="314935" dir="27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6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Topic</a:t>
            </a:r>
          </a:p>
        </p:txBody>
      </p:sp>
      <p:pic>
        <p:nvPicPr>
          <p:cNvPr id="98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010" y="570878"/>
            <a:ext cx="5942938" cy="12346755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BookKeeper in Pulsar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>
            <a:lvl1pPr defTabSz="2340805">
              <a:defRPr sz="8160" spc="-163"/>
            </a:lvl1pPr>
          </a:lstStyle>
          <a:p>
            <a:r>
              <a:t>BookKeeper in Pulsar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okKeeper in Pulsar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>
            <a:lvl1pPr defTabSz="2340805">
              <a:defRPr sz="8160" spc="-163"/>
            </a:lvl1pPr>
          </a:lstStyle>
          <a:p>
            <a:r>
              <a:t>BookKeeper in Pulsar</a:t>
            </a:r>
          </a:p>
        </p:txBody>
      </p:sp>
      <p:sp>
        <p:nvSpPr>
          <p:cNvPr id="104" name="Topic"/>
          <p:cNvSpPr/>
          <p:nvPr/>
        </p:nvSpPr>
        <p:spPr>
          <a:xfrm>
            <a:off x="3150415" y="5646641"/>
            <a:ext cx="5430907" cy="2195229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ffectLst>
            <a:outerShdw blurRad="355600" dist="314935" dir="27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6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Topic</a:t>
            </a:r>
          </a:p>
        </p:txBody>
      </p:sp>
      <p:sp>
        <p:nvSpPr>
          <p:cNvPr id="105" name="Topic"/>
          <p:cNvSpPr/>
          <p:nvPr/>
        </p:nvSpPr>
        <p:spPr>
          <a:xfrm>
            <a:off x="3690120" y="6186346"/>
            <a:ext cx="5430907" cy="2195229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ffectLst>
            <a:outerShdw blurRad="355600" dist="314935" dir="27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6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Topic</a:t>
            </a:r>
          </a:p>
        </p:txBody>
      </p:sp>
      <p:sp>
        <p:nvSpPr>
          <p:cNvPr id="106" name="Topic"/>
          <p:cNvSpPr/>
          <p:nvPr/>
        </p:nvSpPr>
        <p:spPr>
          <a:xfrm>
            <a:off x="4309178" y="6942972"/>
            <a:ext cx="5430907" cy="2195229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ffectLst>
            <a:outerShdw blurRad="355600" dist="314935" dir="27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6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Topic</a:t>
            </a:r>
          </a:p>
        </p:txBody>
      </p:sp>
      <p:pic>
        <p:nvPicPr>
          <p:cNvPr id="107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9578" y="684622"/>
            <a:ext cx="5942938" cy="12346756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Rectangle"/>
          <p:cNvSpPr/>
          <p:nvPr/>
        </p:nvSpPr>
        <p:spPr>
          <a:xfrm>
            <a:off x="14514720" y="1625026"/>
            <a:ext cx="3245532" cy="920975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9" name="Rectangle"/>
          <p:cNvSpPr/>
          <p:nvPr/>
        </p:nvSpPr>
        <p:spPr>
          <a:xfrm>
            <a:off x="14514720" y="5574834"/>
            <a:ext cx="3245532" cy="920975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0" name="Rectangle"/>
          <p:cNvSpPr/>
          <p:nvPr/>
        </p:nvSpPr>
        <p:spPr>
          <a:xfrm>
            <a:off x="14549113" y="9490249"/>
            <a:ext cx="3245532" cy="920975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Ledger &amp; Entry"/>
          <p:cNvSpPr txBox="1">
            <a:spLocks noGrp="1"/>
          </p:cNvSpPr>
          <p:nvPr>
            <p:ph type="title" idx="4294967295"/>
          </p:nvPr>
        </p:nvSpPr>
        <p:spPr>
          <a:xfrm>
            <a:off x="1206500" y="2204091"/>
            <a:ext cx="10477500" cy="1435101"/>
          </a:xfrm>
          <a:prstGeom prst="rect">
            <a:avLst/>
          </a:prstGeom>
        </p:spPr>
        <p:txBody>
          <a:bodyPr/>
          <a:lstStyle/>
          <a:p>
            <a:r>
              <a:t>Ledger &amp; Entry</a:t>
            </a:r>
          </a:p>
        </p:txBody>
      </p:sp>
      <p:pic>
        <p:nvPicPr>
          <p:cNvPr id="115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550" y="3664326"/>
            <a:ext cx="17780001" cy="920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"/>
          <p:cNvSpPr/>
          <p:nvPr/>
        </p:nvSpPr>
        <p:spPr>
          <a:xfrm>
            <a:off x="6142484" y="7896149"/>
            <a:ext cx="4101697" cy="4404461"/>
          </a:xfrm>
          <a:prstGeom prst="roundRect">
            <a:avLst>
              <a:gd name="adj" fmla="val 15000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32" y="10633285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Application"/>
          <p:cNvSpPr/>
          <p:nvPr/>
        </p:nvSpPr>
        <p:spPr>
          <a:xfrm>
            <a:off x="10541874" y="1706105"/>
            <a:ext cx="3300251" cy="1270001"/>
          </a:xfrm>
          <a:prstGeom prst="roundRect">
            <a:avLst>
              <a:gd name="adj" fmla="val 15000"/>
            </a:avLst>
          </a:prstGeom>
          <a:solidFill>
            <a:schemeClr val="accent6">
              <a:satOff val="-20754"/>
              <a:lumOff val="-1673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Application</a:t>
            </a:r>
          </a:p>
        </p:txBody>
      </p:sp>
      <p:sp>
        <p:nvSpPr>
          <p:cNvPr id="122" name="Ledger API"/>
          <p:cNvSpPr/>
          <p:nvPr/>
        </p:nvSpPr>
        <p:spPr>
          <a:xfrm>
            <a:off x="10289773" y="5132259"/>
            <a:ext cx="3804454" cy="1843282"/>
          </a:xfrm>
          <a:prstGeom prst="roundRect">
            <a:avLst>
              <a:gd name="adj" fmla="val 30959"/>
            </a:avLst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Ledger API</a:t>
            </a:r>
          </a:p>
        </p:txBody>
      </p:sp>
      <p:sp>
        <p:nvSpPr>
          <p:cNvPr id="123" name="Line"/>
          <p:cNvSpPr/>
          <p:nvPr/>
        </p:nvSpPr>
        <p:spPr>
          <a:xfrm>
            <a:off x="12218240" y="3008165"/>
            <a:ext cx="1" cy="210181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4" name="Direct usage of low-level API"/>
          <p:cNvSpPr txBox="1"/>
          <p:nvPr/>
        </p:nvSpPr>
        <p:spPr>
          <a:xfrm>
            <a:off x="12368099" y="3828388"/>
            <a:ext cx="402549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Direct usage of low-level API</a:t>
            </a:r>
          </a:p>
        </p:txBody>
      </p:sp>
      <p:sp>
        <p:nvSpPr>
          <p:cNvPr id="125" name="Rounded Rectangle"/>
          <p:cNvSpPr/>
          <p:nvPr/>
        </p:nvSpPr>
        <p:spPr>
          <a:xfrm>
            <a:off x="14537467" y="7896149"/>
            <a:ext cx="4101697" cy="4404461"/>
          </a:xfrm>
          <a:prstGeom prst="roundRect">
            <a:avLst>
              <a:gd name="adj" fmla="val 15000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6" name="ZK 1"/>
          <p:cNvSpPr/>
          <p:nvPr/>
        </p:nvSpPr>
        <p:spPr>
          <a:xfrm>
            <a:off x="15903761" y="8359081"/>
            <a:ext cx="1369111" cy="1369111"/>
          </a:xfrm>
          <a:prstGeom prst="ellipse">
            <a:avLst/>
          </a:pr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ZK 1</a:t>
            </a:r>
          </a:p>
        </p:txBody>
      </p:sp>
      <p:sp>
        <p:nvSpPr>
          <p:cNvPr id="127" name="ZK 2"/>
          <p:cNvSpPr/>
          <p:nvPr/>
        </p:nvSpPr>
        <p:spPr>
          <a:xfrm>
            <a:off x="15086564" y="10180794"/>
            <a:ext cx="1369111" cy="1369111"/>
          </a:xfrm>
          <a:prstGeom prst="ellipse">
            <a:avLst/>
          </a:pr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ZK 2</a:t>
            </a:r>
          </a:p>
        </p:txBody>
      </p:sp>
      <p:sp>
        <p:nvSpPr>
          <p:cNvPr id="128" name="ZK3"/>
          <p:cNvSpPr/>
          <p:nvPr/>
        </p:nvSpPr>
        <p:spPr>
          <a:xfrm>
            <a:off x="16878117" y="10180794"/>
            <a:ext cx="1369111" cy="1369111"/>
          </a:xfrm>
          <a:prstGeom prst="ellipse">
            <a:avLst/>
          </a:pr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ZK3</a:t>
            </a:r>
          </a:p>
        </p:txBody>
      </p:sp>
      <p:cxnSp>
        <p:nvCxnSpPr>
          <p:cNvPr id="129" name="Connection Line"/>
          <p:cNvCxnSpPr>
            <a:stCxn id="127" idx="0"/>
            <a:endCxn id="126" idx="0"/>
          </p:cNvCxnSpPr>
          <p:nvPr/>
        </p:nvCxnSpPr>
        <p:spPr>
          <a:xfrm flipV="1">
            <a:off x="15771119" y="9043636"/>
            <a:ext cx="817198" cy="1821714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</p:cxnSp>
      <p:cxnSp>
        <p:nvCxnSpPr>
          <p:cNvPr id="130" name="Connection Line"/>
          <p:cNvCxnSpPr>
            <a:stCxn id="128" idx="0"/>
            <a:endCxn id="127" idx="0"/>
          </p:cNvCxnSpPr>
          <p:nvPr/>
        </p:nvCxnSpPr>
        <p:spPr>
          <a:xfrm flipH="1">
            <a:off x="15771119" y="10865349"/>
            <a:ext cx="1791554" cy="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</p:cxnSp>
      <p:cxnSp>
        <p:nvCxnSpPr>
          <p:cNvPr id="131" name="Connection Line"/>
          <p:cNvCxnSpPr>
            <a:stCxn id="126" idx="0"/>
            <a:endCxn id="128" idx="0"/>
          </p:cNvCxnSpPr>
          <p:nvPr/>
        </p:nvCxnSpPr>
        <p:spPr>
          <a:xfrm>
            <a:off x="16588316" y="9043636"/>
            <a:ext cx="974357" cy="1821714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</p:cxnSp>
      <p:sp>
        <p:nvSpPr>
          <p:cNvPr id="132" name="Metadata Store…"/>
          <p:cNvSpPr txBox="1"/>
          <p:nvPr/>
        </p:nvSpPr>
        <p:spPr>
          <a:xfrm>
            <a:off x="15478234" y="11490419"/>
            <a:ext cx="2220164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Metadata Store</a:t>
            </a:r>
          </a:p>
          <a:p>
            <a:r>
              <a:t>(Zookeeper)</a:t>
            </a:r>
          </a:p>
        </p:txBody>
      </p:sp>
      <p:sp>
        <p:nvSpPr>
          <p:cNvPr id="133" name="BookKeeper cluster"/>
          <p:cNvSpPr txBox="1"/>
          <p:nvPr/>
        </p:nvSpPr>
        <p:spPr>
          <a:xfrm>
            <a:off x="6864117" y="11674569"/>
            <a:ext cx="280690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BookKeeper cluster</a:t>
            </a:r>
          </a:p>
        </p:txBody>
      </p:sp>
      <p:sp>
        <p:nvSpPr>
          <p:cNvPr id="134" name="Bookie 1"/>
          <p:cNvSpPr/>
          <p:nvPr/>
        </p:nvSpPr>
        <p:spPr>
          <a:xfrm>
            <a:off x="6482792" y="8213820"/>
            <a:ext cx="3421081" cy="711286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1</a:t>
            </a:r>
          </a:p>
        </p:txBody>
      </p:sp>
      <p:sp>
        <p:nvSpPr>
          <p:cNvPr id="135" name="Bookie 3"/>
          <p:cNvSpPr/>
          <p:nvPr/>
        </p:nvSpPr>
        <p:spPr>
          <a:xfrm>
            <a:off x="6482792" y="10077590"/>
            <a:ext cx="3421081" cy="711286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3</a:t>
            </a:r>
          </a:p>
        </p:txBody>
      </p:sp>
      <p:sp>
        <p:nvSpPr>
          <p:cNvPr id="136" name="Bookie 2"/>
          <p:cNvSpPr/>
          <p:nvPr/>
        </p:nvSpPr>
        <p:spPr>
          <a:xfrm>
            <a:off x="6482792" y="9145705"/>
            <a:ext cx="3421081" cy="711286"/>
          </a:xfrm>
          <a:prstGeom prst="roundRect">
            <a:avLst>
              <a:gd name="adj" fmla="val 26782"/>
            </a:avLst>
          </a:prstGeom>
          <a:ln w="76200">
            <a:solidFill>
              <a:srgbClr val="AA7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AA794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Bookie 2</a:t>
            </a:r>
          </a:p>
        </p:txBody>
      </p:sp>
      <p:cxnSp>
        <p:nvCxnSpPr>
          <p:cNvPr id="137" name="Connection Line"/>
          <p:cNvCxnSpPr>
            <a:stCxn id="119" idx="0"/>
            <a:endCxn id="122" idx="0"/>
          </p:cNvCxnSpPr>
          <p:nvPr/>
        </p:nvCxnSpPr>
        <p:spPr>
          <a:xfrm flipV="1">
            <a:off x="8193332" y="6053900"/>
            <a:ext cx="3998668" cy="4044480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138" name="Data Operations"/>
          <p:cNvSpPr txBox="1"/>
          <p:nvPr/>
        </p:nvSpPr>
        <p:spPr>
          <a:xfrm>
            <a:off x="6481051" y="6334137"/>
            <a:ext cx="233873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Operations</a:t>
            </a:r>
          </a:p>
        </p:txBody>
      </p:sp>
      <p:cxnSp>
        <p:nvCxnSpPr>
          <p:cNvPr id="139" name="Connection Line"/>
          <p:cNvCxnSpPr>
            <a:stCxn id="125" idx="0"/>
            <a:endCxn id="122" idx="0"/>
          </p:cNvCxnSpPr>
          <p:nvPr/>
        </p:nvCxnSpPr>
        <p:spPr>
          <a:xfrm flipH="1" flipV="1">
            <a:off x="12192000" y="6053900"/>
            <a:ext cx="4396316" cy="4044480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140" name="Metadata Operations"/>
          <p:cNvSpPr txBox="1"/>
          <p:nvPr/>
        </p:nvSpPr>
        <p:spPr>
          <a:xfrm>
            <a:off x="15236710" y="6077860"/>
            <a:ext cx="299374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Metadata Operations</a:t>
            </a:r>
          </a:p>
        </p:txBody>
      </p:sp>
      <p:sp>
        <p:nvSpPr>
          <p:cNvPr id="141" name="Line"/>
          <p:cNvSpPr/>
          <p:nvPr/>
        </p:nvSpPr>
        <p:spPr>
          <a:xfrm>
            <a:off x="10308226" y="10098379"/>
            <a:ext cx="416519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2" name="Service discovery…"/>
          <p:cNvSpPr txBox="1"/>
          <p:nvPr/>
        </p:nvSpPr>
        <p:spPr>
          <a:xfrm>
            <a:off x="11089175" y="9316347"/>
            <a:ext cx="2603298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Service discovery </a:t>
            </a:r>
          </a:p>
          <a:p>
            <a:r>
              <a:t>and </a:t>
            </a:r>
          </a:p>
          <a:p>
            <a:r>
              <a:t>metadata storage</a:t>
            </a:r>
          </a:p>
        </p:txBody>
      </p:sp>
      <p:sp>
        <p:nvSpPr>
          <p:cNvPr id="143" name="Rectangle"/>
          <p:cNvSpPr/>
          <p:nvPr/>
        </p:nvSpPr>
        <p:spPr>
          <a:xfrm>
            <a:off x="5790205" y="4882495"/>
            <a:ext cx="13201239" cy="2527463"/>
          </a:xfrm>
          <a:prstGeom prst="rect">
            <a:avLst/>
          </a:pr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1341</Words>
  <Application>Microsoft Macintosh PowerPoint</Application>
  <PresentationFormat>Custom</PresentationFormat>
  <Paragraphs>197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Helvetica</vt:lpstr>
      <vt:lpstr>Helvetica Neue</vt:lpstr>
      <vt:lpstr>Helvetica Neue Medium</vt:lpstr>
      <vt:lpstr>21_BasicWhite</vt:lpstr>
      <vt:lpstr>Evolve BookKeeper  Auto-Recovery for the Cloud</vt:lpstr>
      <vt:lpstr>About me</vt:lpstr>
      <vt:lpstr>Apache BookKeeper</vt:lpstr>
      <vt:lpstr>PowerPoint Presentation</vt:lpstr>
      <vt:lpstr>Concept</vt:lpstr>
      <vt:lpstr>BookKeeper in Pulsar</vt:lpstr>
      <vt:lpstr>BookKeeper in Pulsar</vt:lpstr>
      <vt:lpstr>Ledger &amp; Entry</vt:lpstr>
      <vt:lpstr>PowerPoint Presentation</vt:lpstr>
      <vt:lpstr>Ledger Metadata</vt:lpstr>
      <vt:lpstr>Ledger Metadata</vt:lpstr>
      <vt:lpstr>Ensemble</vt:lpstr>
      <vt:lpstr>Ensemble</vt:lpstr>
      <vt:lpstr>BookKeeper Ensemble</vt:lpstr>
      <vt:lpstr>Write Quorum</vt:lpstr>
      <vt:lpstr>Ack Quorum</vt:lpstr>
      <vt:lpstr>PowerPoint Presentation</vt:lpstr>
      <vt:lpstr>Auto Recovery</vt:lpstr>
      <vt:lpstr>Auto Recovery</vt:lpstr>
      <vt:lpstr>Auditor</vt:lpstr>
      <vt:lpstr>Replication Worker</vt:lpstr>
      <vt:lpstr>Auto Recovery</vt:lpstr>
      <vt:lpstr>Deployment</vt:lpstr>
      <vt:lpstr>PowerPoint Presentation</vt:lpstr>
      <vt:lpstr>Kubernetes Resource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Evolve BookKeeper  Auto-Recovery for the Cloud</dc:title>
  <cp:lastModifiedBy>Zili Chen</cp:lastModifiedBy>
  <cp:revision>1</cp:revision>
  <dcterms:modified xsi:type="dcterms:W3CDTF">2023-10-14T01:13:14Z</dcterms:modified>
</cp:coreProperties>
</file>