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22435db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22435db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2950f20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2950f20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2950f20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e2950f20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e2950f20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e2950f20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e2950f20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e2950f20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e2950f20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e2950f20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e2950f20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e2950f20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e2950f20c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e2950f20c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e2950f20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e2950f20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e2950f20c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e2950f20c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7e2950f20c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7e2950f20c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2950f2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2950f2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950f20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950f20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e2950f20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e2950f20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7e2950f20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7e2950f20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950f20c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950f20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e2950f20c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e2950f20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7e2950f20c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7e2950f20c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2950f2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2950f2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2950f2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e2950f2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e2950f2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e2950f2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2950f2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2950f2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e2950f20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e2950f20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950f20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950f20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950f20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950f20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63000"/>
          </a:blip>
          <a:srcRect b="59468" l="10212" r="9627" t="8371"/>
          <a:stretch/>
        </p:blipFill>
        <p:spPr>
          <a:xfrm>
            <a:off x="0" y="3462525"/>
            <a:ext cx="9144000" cy="1678551"/>
          </a:xfrm>
          <a:prstGeom prst="rect">
            <a:avLst/>
          </a:prstGeom>
          <a:noFill/>
          <a:ln>
            <a:noFill/>
          </a:ln>
          <a:effectLst>
            <a:outerShdw blurRad="1243013" rotWithShape="0" algn="bl" dir="21540000" dist="723900">
              <a:schemeClr val="lt1">
                <a:alpha val="4000"/>
              </a:schemeClr>
            </a:outerShdw>
            <a:reflection blurRad="0" dir="5400000" dist="38100" endA="0" endPos="30000" fadeDir="5400012" kx="0" rotWithShape="0" algn="bl" stA="17000" stPos="0" sy="-100000" ky="0"/>
          </a:effectLst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311700" y="1497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311700" y="243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18EFF"/>
              </a:buClr>
              <a:buSzPts val="2400"/>
              <a:buFont typeface="Trebuchet MS"/>
              <a:buNone/>
              <a:defRPr sz="2400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147" y="4493300"/>
            <a:ext cx="1453450" cy="5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75" y="1585925"/>
            <a:ext cx="1285900" cy="12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2700350" y="2719400"/>
            <a:ext cx="2886000" cy="98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Thanks!</a:t>
            </a:r>
            <a:endParaRPr b="1" sz="4800">
              <a:solidFill>
                <a:srgbClr val="018E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0" y="4782050"/>
            <a:ext cx="1099425" cy="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 1">
  <p:cSld name="CUSTOM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700350" y="2719400"/>
            <a:ext cx="2886000" cy="98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18E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Thanks!</a:t>
            </a:r>
            <a:endParaRPr b="1" sz="4800">
              <a:solidFill>
                <a:srgbClr val="018E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075" y="2114550"/>
            <a:ext cx="1627927" cy="6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0" y="4782050"/>
            <a:ext cx="1099425" cy="2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Trebuchet MS"/>
              <a:buNone/>
              <a:defRPr sz="36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 amt="63000"/>
          </a:blip>
          <a:srcRect b="59468" l="10212" r="9627" t="8371"/>
          <a:stretch/>
        </p:blipFill>
        <p:spPr>
          <a:xfrm>
            <a:off x="0" y="3462525"/>
            <a:ext cx="9144000" cy="1678551"/>
          </a:xfrm>
          <a:prstGeom prst="rect">
            <a:avLst/>
          </a:prstGeom>
          <a:noFill/>
          <a:ln>
            <a:noFill/>
          </a:ln>
          <a:effectLst>
            <a:outerShdw blurRad="1243013" rotWithShape="0" algn="bl" dir="21540000" dist="723900">
              <a:schemeClr val="lt1">
                <a:alpha val="4000"/>
              </a:schemeClr>
            </a:outerShdw>
            <a:reflection blurRad="0" dir="5400000" dist="38100" endA="0" endPos="30000" fadeDir="5400012" kx="0" rotWithShape="0" algn="bl" stA="17000" stPos="0" sy="-100000" ky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  <a:reflection blurRad="0" dir="5400000" dist="228600" endA="0" endPos="30000" fadeDir="5400012" kx="0" rotWithShape="0" algn="bl" stA="20000" stPos="0" sy="-100000" ky="0"/>
          </a:effectLst>
        </p:spPr>
      </p:pic>
      <p:sp>
        <p:nvSpPr>
          <p:cNvPr id="44" name="Google Shape;44;p7"/>
          <p:cNvSpPr txBox="1"/>
          <p:nvPr>
            <p:ph type="title"/>
          </p:nvPr>
        </p:nvSpPr>
        <p:spPr>
          <a:xfrm>
            <a:off x="362150" y="2869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71" y="286975"/>
            <a:ext cx="172128" cy="3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0" y="4782048"/>
            <a:ext cx="1210226" cy="2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25" y="4705850"/>
            <a:ext cx="784425" cy="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1497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2" type="title"/>
          </p:nvPr>
        </p:nvSpPr>
        <p:spPr>
          <a:xfrm>
            <a:off x="311700" y="243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0" y="0"/>
            <a:ext cx="90571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Manager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355732" y="837462"/>
            <a:ext cx="3884065" cy="3874371"/>
            <a:chOff x="4671500" y="435425"/>
            <a:chExt cx="4407200" cy="4396200"/>
          </a:xfrm>
        </p:grpSpPr>
        <p:sp>
          <p:nvSpPr>
            <p:cNvPr id="272" name="Google Shape;272;p24"/>
            <p:cNvSpPr/>
            <p:nvPr/>
          </p:nvSpPr>
          <p:spPr>
            <a:xfrm>
              <a:off x="5153100" y="849750"/>
              <a:ext cx="3444000" cy="3444000"/>
            </a:xfrm>
            <a:prstGeom prst="ellipse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6759750" y="735125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040600" y="2456400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491675" y="2456388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759750" y="4189763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 txBox="1"/>
            <p:nvPr/>
          </p:nvSpPr>
          <p:spPr>
            <a:xfrm>
              <a:off x="6405150" y="4354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0x00000000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8" name="Google Shape;278;p24"/>
            <p:cNvSpPr txBox="1"/>
            <p:nvPr/>
          </p:nvSpPr>
          <p:spPr>
            <a:xfrm rot="5400000">
              <a:off x="8458900" y="2421888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0x40000000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9" name="Google Shape;279;p24"/>
            <p:cNvSpPr txBox="1"/>
            <p:nvPr/>
          </p:nvSpPr>
          <p:spPr>
            <a:xfrm>
              <a:off x="6405150" y="45319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0x80000000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Google Shape;280;p24"/>
            <p:cNvSpPr txBox="1"/>
            <p:nvPr/>
          </p:nvSpPr>
          <p:spPr>
            <a:xfrm rot="-5400000">
              <a:off x="4351400" y="2421900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0xc0000000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1530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425113" y="34951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7517438" y="8497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8088588" y="32326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7517438" y="38550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81437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87" name="Google Shape;287;p24"/>
          <p:cNvSpPr/>
          <p:nvPr/>
        </p:nvSpPr>
        <p:spPr>
          <a:xfrm>
            <a:off x="4725972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288" name="Google Shape;288;p24"/>
          <p:cNvSpPr/>
          <p:nvPr/>
        </p:nvSpPr>
        <p:spPr>
          <a:xfrm>
            <a:off x="5788100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289" name="Google Shape;289;p24"/>
          <p:cNvSpPr/>
          <p:nvPr/>
        </p:nvSpPr>
        <p:spPr>
          <a:xfrm>
            <a:off x="6850225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290" name="Google Shape;290;p24"/>
          <p:cNvSpPr/>
          <p:nvPr/>
        </p:nvSpPr>
        <p:spPr>
          <a:xfrm>
            <a:off x="7912350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Manager - Leader Election</a:t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355732" y="837462"/>
            <a:ext cx="3884065" cy="3874371"/>
            <a:chOff x="4671500" y="435425"/>
            <a:chExt cx="4407200" cy="4396200"/>
          </a:xfrm>
        </p:grpSpPr>
        <p:sp>
          <p:nvSpPr>
            <p:cNvPr id="297" name="Google Shape;297;p25"/>
            <p:cNvSpPr/>
            <p:nvPr/>
          </p:nvSpPr>
          <p:spPr>
            <a:xfrm>
              <a:off x="5153100" y="849750"/>
              <a:ext cx="3444000" cy="3444000"/>
            </a:xfrm>
            <a:prstGeom prst="ellipse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759750" y="735125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040600" y="2456400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8491675" y="2456388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759750" y="4189763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 txBox="1"/>
            <p:nvPr/>
          </p:nvSpPr>
          <p:spPr>
            <a:xfrm>
              <a:off x="6405150" y="4354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0x00000000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3" name="Google Shape;303;p25"/>
            <p:cNvSpPr txBox="1"/>
            <p:nvPr/>
          </p:nvSpPr>
          <p:spPr>
            <a:xfrm rot="5400000">
              <a:off x="8458900" y="2421888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0x40000000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4" name="Google Shape;304;p25"/>
            <p:cNvSpPr txBox="1"/>
            <p:nvPr/>
          </p:nvSpPr>
          <p:spPr>
            <a:xfrm>
              <a:off x="6405150" y="45319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0x80000000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5" name="Google Shape;305;p25"/>
            <p:cNvSpPr txBox="1"/>
            <p:nvPr/>
          </p:nvSpPr>
          <p:spPr>
            <a:xfrm rot="-5400000">
              <a:off x="4351400" y="2421900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0xc0000000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1530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425113" y="34951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7517438" y="8497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8088588" y="32326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7517438" y="38550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81437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2" name="Google Shape;312;p25"/>
          <p:cNvSpPr/>
          <p:nvPr/>
        </p:nvSpPr>
        <p:spPr>
          <a:xfrm>
            <a:off x="4725972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313" name="Google Shape;313;p25"/>
          <p:cNvSpPr/>
          <p:nvPr/>
        </p:nvSpPr>
        <p:spPr>
          <a:xfrm>
            <a:off x="5788100" y="3016725"/>
            <a:ext cx="820200" cy="1038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314" name="Google Shape;314;p25"/>
          <p:cNvSpPr/>
          <p:nvPr/>
        </p:nvSpPr>
        <p:spPr>
          <a:xfrm>
            <a:off x="6850225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315" name="Google Shape;315;p25"/>
          <p:cNvSpPr/>
          <p:nvPr/>
        </p:nvSpPr>
        <p:spPr>
          <a:xfrm>
            <a:off x="7912350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316" name="Google Shape;316;p25"/>
          <p:cNvSpPr txBox="1"/>
          <p:nvPr/>
        </p:nvSpPr>
        <p:spPr>
          <a:xfrm>
            <a:off x="5625950" y="4499600"/>
            <a:ext cx="11445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Load Manager (Leader)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17" name="Google Shape;317;p25"/>
          <p:cNvCxnSpPr>
            <a:stCxn id="316" idx="0"/>
            <a:endCxn id="313" idx="2"/>
          </p:cNvCxnSpPr>
          <p:nvPr/>
        </p:nvCxnSpPr>
        <p:spPr>
          <a:xfrm rot="10800000">
            <a:off x="6198200" y="4055600"/>
            <a:ext cx="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Manager - Assign bundles to brokers</a:t>
            </a:r>
            <a:endParaRPr/>
          </a:p>
        </p:txBody>
      </p:sp>
      <p:grpSp>
        <p:nvGrpSpPr>
          <p:cNvPr id="323" name="Google Shape;323;p26"/>
          <p:cNvGrpSpPr/>
          <p:nvPr/>
        </p:nvGrpSpPr>
        <p:grpSpPr>
          <a:xfrm>
            <a:off x="355732" y="837462"/>
            <a:ext cx="3884065" cy="3874371"/>
            <a:chOff x="4671500" y="435425"/>
            <a:chExt cx="4407200" cy="4396200"/>
          </a:xfrm>
        </p:grpSpPr>
        <p:sp>
          <p:nvSpPr>
            <p:cNvPr id="324" name="Google Shape;324;p26"/>
            <p:cNvSpPr/>
            <p:nvPr/>
          </p:nvSpPr>
          <p:spPr>
            <a:xfrm>
              <a:off x="5153100" y="849750"/>
              <a:ext cx="3444000" cy="3444000"/>
            </a:xfrm>
            <a:prstGeom prst="ellipse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759750" y="735125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5040600" y="2456400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8491675" y="2456388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759750" y="4189763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 txBox="1"/>
            <p:nvPr/>
          </p:nvSpPr>
          <p:spPr>
            <a:xfrm>
              <a:off x="6405150" y="4354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0x00000000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0" name="Google Shape;330;p26"/>
            <p:cNvSpPr txBox="1"/>
            <p:nvPr/>
          </p:nvSpPr>
          <p:spPr>
            <a:xfrm rot="5400000">
              <a:off x="8458900" y="2421888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0x40000000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6405150" y="45319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0x80000000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 rot="-5400000">
              <a:off x="4351400" y="2421900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0xc0000000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51530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425113" y="34951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7517438" y="8497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8088588" y="32326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517438" y="38550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1437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39" name="Google Shape;339;p26"/>
          <p:cNvSpPr/>
          <p:nvPr/>
        </p:nvSpPr>
        <p:spPr>
          <a:xfrm>
            <a:off x="4725972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340" name="Google Shape;340;p26"/>
          <p:cNvSpPr/>
          <p:nvPr/>
        </p:nvSpPr>
        <p:spPr>
          <a:xfrm>
            <a:off x="5788100" y="3016725"/>
            <a:ext cx="820200" cy="10389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341" name="Google Shape;341;p26"/>
          <p:cNvSpPr/>
          <p:nvPr/>
        </p:nvSpPr>
        <p:spPr>
          <a:xfrm>
            <a:off x="6850225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342" name="Google Shape;342;p26"/>
          <p:cNvSpPr/>
          <p:nvPr/>
        </p:nvSpPr>
        <p:spPr>
          <a:xfrm>
            <a:off x="7912350" y="301672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cxnSp>
        <p:nvCxnSpPr>
          <p:cNvPr id="343" name="Google Shape;343;p26"/>
          <p:cNvCxnSpPr/>
          <p:nvPr/>
        </p:nvCxnSpPr>
        <p:spPr>
          <a:xfrm>
            <a:off x="4730175" y="2244788"/>
            <a:ext cx="811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4" name="Google Shape;344;p26"/>
          <p:cNvSpPr txBox="1"/>
          <p:nvPr/>
        </p:nvSpPr>
        <p:spPr>
          <a:xfrm>
            <a:off x="4730175" y="2422413"/>
            <a:ext cx="8118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0x00000000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0x40000000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5" name="Google Shape;345;p26"/>
          <p:cNvCxnSpPr/>
          <p:nvPr/>
        </p:nvCxnSpPr>
        <p:spPr>
          <a:xfrm>
            <a:off x="5792300" y="2244788"/>
            <a:ext cx="811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6" name="Google Shape;346;p26"/>
          <p:cNvSpPr txBox="1"/>
          <p:nvPr/>
        </p:nvSpPr>
        <p:spPr>
          <a:xfrm>
            <a:off x="5792300" y="2422413"/>
            <a:ext cx="8118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0x40000000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0x80000000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7" name="Google Shape;347;p26"/>
          <p:cNvCxnSpPr/>
          <p:nvPr/>
        </p:nvCxnSpPr>
        <p:spPr>
          <a:xfrm>
            <a:off x="6854425" y="2244788"/>
            <a:ext cx="811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8" name="Google Shape;348;p26"/>
          <p:cNvSpPr txBox="1"/>
          <p:nvPr/>
        </p:nvSpPr>
        <p:spPr>
          <a:xfrm>
            <a:off x="6854425" y="2422413"/>
            <a:ext cx="8118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0x80000000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0xc0000000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9" name="Google Shape;349;p26"/>
          <p:cNvCxnSpPr/>
          <p:nvPr/>
        </p:nvCxnSpPr>
        <p:spPr>
          <a:xfrm>
            <a:off x="7916550" y="2244788"/>
            <a:ext cx="8118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0" name="Google Shape;350;p26"/>
          <p:cNvSpPr txBox="1"/>
          <p:nvPr/>
        </p:nvSpPr>
        <p:spPr>
          <a:xfrm>
            <a:off x="7916550" y="2422413"/>
            <a:ext cx="8118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0xc0000000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br>
              <a:rPr lang="en" sz="8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800">
                <a:latin typeface="Trebuchet MS"/>
                <a:ea typeface="Trebuchet MS"/>
                <a:cs typeface="Trebuchet MS"/>
                <a:sym typeface="Trebuchet MS"/>
              </a:rPr>
              <a:t>0xffffffff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4936282" y="1688307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4936284" y="10147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5998407" y="1688307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5998407" y="10147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7060532" y="1688307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22657" y="1688307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5625950" y="4499600"/>
            <a:ext cx="11445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Load Manager (Leader)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58" name="Google Shape;358;p26"/>
          <p:cNvCxnSpPr>
            <a:stCxn id="357" idx="0"/>
          </p:cNvCxnSpPr>
          <p:nvPr/>
        </p:nvCxnSpPr>
        <p:spPr>
          <a:xfrm rot="10800000">
            <a:off x="6198200" y="4055600"/>
            <a:ext cx="0" cy="4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6"/>
          <p:cNvSpPr txBox="1"/>
          <p:nvPr/>
        </p:nvSpPr>
        <p:spPr>
          <a:xfrm>
            <a:off x="3067800" y="4458200"/>
            <a:ext cx="2230500" cy="6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Load Manager assigns namespace bundles to brokers based on load reports.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60" name="Google Shape;360;p26"/>
          <p:cNvCxnSpPr>
            <a:stCxn id="359" idx="0"/>
          </p:cNvCxnSpPr>
          <p:nvPr/>
        </p:nvCxnSpPr>
        <p:spPr>
          <a:xfrm rot="10800000">
            <a:off x="3486750" y="3931100"/>
            <a:ext cx="696300" cy="5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6"/>
          <p:cNvCxnSpPr>
            <a:stCxn id="357" idx="1"/>
            <a:endCxn id="359" idx="3"/>
          </p:cNvCxnSpPr>
          <p:nvPr/>
        </p:nvCxnSpPr>
        <p:spPr>
          <a:xfrm rot="10800000">
            <a:off x="5298350" y="4764650"/>
            <a:ext cx="3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26"/>
          <p:cNvCxnSpPr>
            <a:stCxn id="359" idx="0"/>
            <a:endCxn id="339" idx="2"/>
          </p:cNvCxnSpPr>
          <p:nvPr/>
        </p:nvCxnSpPr>
        <p:spPr>
          <a:xfrm flipH="1" rot="10800000">
            <a:off x="4183050" y="4055600"/>
            <a:ext cx="9531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6"/>
          <p:cNvCxnSpPr>
            <a:stCxn id="359" idx="0"/>
            <a:endCxn id="341" idx="2"/>
          </p:cNvCxnSpPr>
          <p:nvPr/>
        </p:nvCxnSpPr>
        <p:spPr>
          <a:xfrm flipH="1" rot="10800000">
            <a:off x="4183050" y="4055600"/>
            <a:ext cx="30774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6"/>
          <p:cNvCxnSpPr>
            <a:stCxn id="359" idx="0"/>
            <a:endCxn id="340" idx="2"/>
          </p:cNvCxnSpPr>
          <p:nvPr/>
        </p:nvCxnSpPr>
        <p:spPr>
          <a:xfrm flipH="1" rot="10800000">
            <a:off x="4183050" y="4055600"/>
            <a:ext cx="20151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6"/>
          <p:cNvCxnSpPr>
            <a:stCxn id="359" idx="0"/>
            <a:endCxn id="342" idx="2"/>
          </p:cNvCxnSpPr>
          <p:nvPr/>
        </p:nvCxnSpPr>
        <p:spPr>
          <a:xfrm flipH="1" rot="10800000">
            <a:off x="4183050" y="4055600"/>
            <a:ext cx="413940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>
            <p:ph type="title"/>
          </p:nvPr>
        </p:nvSpPr>
        <p:spPr>
          <a:xfrm>
            <a:off x="311700" y="2254650"/>
            <a:ext cx="85206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Pulsar client locate owner brokers?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Owners</a:t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822034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377" name="Google Shape;377;p28"/>
          <p:cNvSpPr/>
          <p:nvPr/>
        </p:nvSpPr>
        <p:spPr>
          <a:xfrm>
            <a:off x="302928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378" name="Google Shape;378;p28"/>
          <p:cNvSpPr/>
          <p:nvPr/>
        </p:nvSpPr>
        <p:spPr>
          <a:xfrm>
            <a:off x="5236563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379" name="Google Shape;379;p28"/>
          <p:cNvSpPr/>
          <p:nvPr/>
        </p:nvSpPr>
        <p:spPr>
          <a:xfrm>
            <a:off x="744383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380" name="Google Shape;380;p28"/>
          <p:cNvSpPr/>
          <p:nvPr/>
        </p:nvSpPr>
        <p:spPr>
          <a:xfrm>
            <a:off x="1719745" y="28714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1719747" y="34522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94407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3944070" y="28714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6168395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839272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86" name="Google Shape;386;p28"/>
          <p:cNvGrpSpPr/>
          <p:nvPr/>
        </p:nvGrpSpPr>
        <p:grpSpPr>
          <a:xfrm>
            <a:off x="3737850" y="4293900"/>
            <a:ext cx="1668300" cy="798000"/>
            <a:chOff x="6976675" y="1689250"/>
            <a:chExt cx="1668300" cy="798000"/>
          </a:xfrm>
        </p:grpSpPr>
        <p:sp>
          <p:nvSpPr>
            <p:cNvPr id="387" name="Google Shape;387;p28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</p:grpSp>
      <p:cxnSp>
        <p:nvCxnSpPr>
          <p:cNvPr id="390" name="Google Shape;390;p28"/>
          <p:cNvCxnSpPr>
            <a:stCxn id="376" idx="2"/>
            <a:endCxn id="387" idx="1"/>
          </p:cNvCxnSpPr>
          <p:nvPr/>
        </p:nvCxnSpPr>
        <p:spPr>
          <a:xfrm>
            <a:off x="1232134" y="3910375"/>
            <a:ext cx="25056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28"/>
          <p:cNvCxnSpPr>
            <a:stCxn id="377" idx="2"/>
            <a:endCxn id="387" idx="0"/>
          </p:cNvCxnSpPr>
          <p:nvPr/>
        </p:nvCxnSpPr>
        <p:spPr>
          <a:xfrm>
            <a:off x="3439388" y="3910375"/>
            <a:ext cx="980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8"/>
          <p:cNvCxnSpPr>
            <a:stCxn id="378" idx="2"/>
            <a:endCxn id="387" idx="0"/>
          </p:cNvCxnSpPr>
          <p:nvPr/>
        </p:nvCxnSpPr>
        <p:spPr>
          <a:xfrm flipH="1">
            <a:off x="4419663" y="3910375"/>
            <a:ext cx="12270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28"/>
          <p:cNvCxnSpPr>
            <a:stCxn id="379" idx="2"/>
            <a:endCxn id="389" idx="3"/>
          </p:cNvCxnSpPr>
          <p:nvPr/>
        </p:nvCxnSpPr>
        <p:spPr>
          <a:xfrm flipH="1">
            <a:off x="5406238" y="3910375"/>
            <a:ext cx="24477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Lookup</a:t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822034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400" name="Google Shape;400;p29"/>
          <p:cNvSpPr/>
          <p:nvPr/>
        </p:nvSpPr>
        <p:spPr>
          <a:xfrm>
            <a:off x="302928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401" name="Google Shape;401;p29"/>
          <p:cNvSpPr/>
          <p:nvPr/>
        </p:nvSpPr>
        <p:spPr>
          <a:xfrm>
            <a:off x="5236563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402" name="Google Shape;402;p29"/>
          <p:cNvSpPr/>
          <p:nvPr/>
        </p:nvSpPr>
        <p:spPr>
          <a:xfrm>
            <a:off x="744383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403" name="Google Shape;403;p29"/>
          <p:cNvSpPr/>
          <p:nvPr/>
        </p:nvSpPr>
        <p:spPr>
          <a:xfrm>
            <a:off x="1719745" y="28714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1719747" y="34522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394407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3944070" y="28714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6168395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839272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09" name="Google Shape;409;p29"/>
          <p:cNvGrpSpPr/>
          <p:nvPr/>
        </p:nvGrpSpPr>
        <p:grpSpPr>
          <a:xfrm>
            <a:off x="3737850" y="4293900"/>
            <a:ext cx="1668300" cy="798000"/>
            <a:chOff x="6976675" y="1689250"/>
            <a:chExt cx="1668300" cy="798000"/>
          </a:xfrm>
        </p:grpSpPr>
        <p:sp>
          <p:nvSpPr>
            <p:cNvPr id="410" name="Google Shape;410;p29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</p:grpSp>
      <p:sp>
        <p:nvSpPr>
          <p:cNvPr id="413" name="Google Shape;413;p29"/>
          <p:cNvSpPr/>
          <p:nvPr/>
        </p:nvSpPr>
        <p:spPr>
          <a:xfrm>
            <a:off x="3696450" y="99332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Pulsar Client</a:t>
            </a:r>
            <a:endParaRPr sz="1000"/>
          </a:p>
        </p:txBody>
      </p:sp>
      <p:cxnSp>
        <p:nvCxnSpPr>
          <p:cNvPr id="414" name="Google Shape;414;p29"/>
          <p:cNvCxnSpPr/>
          <p:nvPr/>
        </p:nvCxnSpPr>
        <p:spPr>
          <a:xfrm>
            <a:off x="1232134" y="3910375"/>
            <a:ext cx="25056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29"/>
          <p:cNvCxnSpPr/>
          <p:nvPr/>
        </p:nvCxnSpPr>
        <p:spPr>
          <a:xfrm>
            <a:off x="3439388" y="3910375"/>
            <a:ext cx="980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29"/>
          <p:cNvCxnSpPr/>
          <p:nvPr/>
        </p:nvCxnSpPr>
        <p:spPr>
          <a:xfrm flipH="1">
            <a:off x="4419663" y="3910375"/>
            <a:ext cx="12270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29"/>
          <p:cNvCxnSpPr/>
          <p:nvPr/>
        </p:nvCxnSpPr>
        <p:spPr>
          <a:xfrm flipH="1">
            <a:off x="5406238" y="3910375"/>
            <a:ext cx="24477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Lookup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822034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424" name="Google Shape;424;p30"/>
          <p:cNvSpPr/>
          <p:nvPr/>
        </p:nvSpPr>
        <p:spPr>
          <a:xfrm>
            <a:off x="302928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425" name="Google Shape;425;p30"/>
          <p:cNvSpPr/>
          <p:nvPr/>
        </p:nvSpPr>
        <p:spPr>
          <a:xfrm>
            <a:off x="5236563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426" name="Google Shape;426;p30"/>
          <p:cNvSpPr/>
          <p:nvPr/>
        </p:nvSpPr>
        <p:spPr>
          <a:xfrm>
            <a:off x="744383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427" name="Google Shape;427;p30"/>
          <p:cNvSpPr/>
          <p:nvPr/>
        </p:nvSpPr>
        <p:spPr>
          <a:xfrm>
            <a:off x="1719745" y="28714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1719747" y="34522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30"/>
          <p:cNvSpPr/>
          <p:nvPr/>
        </p:nvSpPr>
        <p:spPr>
          <a:xfrm>
            <a:off x="394407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30"/>
          <p:cNvSpPr/>
          <p:nvPr/>
        </p:nvSpPr>
        <p:spPr>
          <a:xfrm>
            <a:off x="3944070" y="28714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6168395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839272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3" name="Google Shape;433;p30"/>
          <p:cNvGrpSpPr/>
          <p:nvPr/>
        </p:nvGrpSpPr>
        <p:grpSpPr>
          <a:xfrm>
            <a:off x="3737850" y="4293900"/>
            <a:ext cx="1668300" cy="798000"/>
            <a:chOff x="6976675" y="1689250"/>
            <a:chExt cx="1668300" cy="798000"/>
          </a:xfrm>
        </p:grpSpPr>
        <p:sp>
          <p:nvSpPr>
            <p:cNvPr id="434" name="Google Shape;434;p30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</p:grpSp>
      <p:sp>
        <p:nvSpPr>
          <p:cNvPr id="437" name="Google Shape;437;p30"/>
          <p:cNvSpPr/>
          <p:nvPr/>
        </p:nvSpPr>
        <p:spPr>
          <a:xfrm>
            <a:off x="3696450" y="99332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Pulsar Client</a:t>
            </a:r>
            <a:endParaRPr sz="1000"/>
          </a:p>
        </p:txBody>
      </p:sp>
      <p:cxnSp>
        <p:nvCxnSpPr>
          <p:cNvPr id="438" name="Google Shape;438;p30"/>
          <p:cNvCxnSpPr/>
          <p:nvPr/>
        </p:nvCxnSpPr>
        <p:spPr>
          <a:xfrm>
            <a:off x="1232134" y="3910375"/>
            <a:ext cx="25056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0"/>
          <p:cNvCxnSpPr/>
          <p:nvPr/>
        </p:nvCxnSpPr>
        <p:spPr>
          <a:xfrm>
            <a:off x="3439388" y="3910375"/>
            <a:ext cx="980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0"/>
          <p:cNvCxnSpPr/>
          <p:nvPr/>
        </p:nvCxnSpPr>
        <p:spPr>
          <a:xfrm flipH="1">
            <a:off x="4419663" y="3910375"/>
            <a:ext cx="12270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0"/>
          <p:cNvCxnSpPr/>
          <p:nvPr/>
        </p:nvCxnSpPr>
        <p:spPr>
          <a:xfrm flipH="1">
            <a:off x="5406238" y="3910375"/>
            <a:ext cx="24477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0"/>
          <p:cNvCxnSpPr/>
          <p:nvPr/>
        </p:nvCxnSpPr>
        <p:spPr>
          <a:xfrm flipH="1">
            <a:off x="982850" y="1427150"/>
            <a:ext cx="2888400" cy="14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 txBox="1"/>
          <p:nvPr/>
        </p:nvSpPr>
        <p:spPr>
          <a:xfrm rot="-1601541">
            <a:off x="1455461" y="1819871"/>
            <a:ext cx="1751114" cy="306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1. Lookup Topic (T1)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4" name="Google Shape;444;p30"/>
          <p:cNvCxnSpPr/>
          <p:nvPr/>
        </p:nvCxnSpPr>
        <p:spPr>
          <a:xfrm flipH="1" rot="10800000">
            <a:off x="1427150" y="1432000"/>
            <a:ext cx="2802900" cy="14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0"/>
          <p:cNvSpPr txBox="1"/>
          <p:nvPr/>
        </p:nvSpPr>
        <p:spPr>
          <a:xfrm rot="-1601489">
            <a:off x="2081904" y="2114652"/>
            <a:ext cx="2006295" cy="30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2. Lookup Result </a:t>
            </a:r>
            <a:br>
              <a:rPr lang="en" sz="11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(Owner Broker = Broker 2)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6" name="Google Shape;446;p30"/>
          <p:cNvCxnSpPr>
            <a:endCxn id="425" idx="0"/>
          </p:cNvCxnSpPr>
          <p:nvPr/>
        </p:nvCxnSpPr>
        <p:spPr>
          <a:xfrm>
            <a:off x="4930863" y="1423375"/>
            <a:ext cx="7158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0"/>
          <p:cNvSpPr txBox="1"/>
          <p:nvPr/>
        </p:nvSpPr>
        <p:spPr>
          <a:xfrm>
            <a:off x="5406150" y="1940399"/>
            <a:ext cx="1823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3. Establish the persist TCP connection to the owner broker for subsequent requests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Topic Lookup</a:t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822034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454" name="Google Shape;454;p31"/>
          <p:cNvSpPr/>
          <p:nvPr/>
        </p:nvSpPr>
        <p:spPr>
          <a:xfrm>
            <a:off x="302928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455" name="Google Shape;455;p31"/>
          <p:cNvSpPr/>
          <p:nvPr/>
        </p:nvSpPr>
        <p:spPr>
          <a:xfrm>
            <a:off x="5236563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456" name="Google Shape;456;p31"/>
          <p:cNvSpPr/>
          <p:nvPr/>
        </p:nvSpPr>
        <p:spPr>
          <a:xfrm>
            <a:off x="744383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457" name="Google Shape;457;p31"/>
          <p:cNvSpPr/>
          <p:nvPr/>
        </p:nvSpPr>
        <p:spPr>
          <a:xfrm>
            <a:off x="1719745" y="28714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1719747" y="34522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394407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31"/>
          <p:cNvSpPr/>
          <p:nvPr/>
        </p:nvSpPr>
        <p:spPr>
          <a:xfrm>
            <a:off x="3944070" y="28714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6168395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839272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3" name="Google Shape;463;p31"/>
          <p:cNvGrpSpPr/>
          <p:nvPr/>
        </p:nvGrpSpPr>
        <p:grpSpPr>
          <a:xfrm>
            <a:off x="3737850" y="4293900"/>
            <a:ext cx="1668300" cy="798000"/>
            <a:chOff x="6976675" y="1689250"/>
            <a:chExt cx="1668300" cy="798000"/>
          </a:xfrm>
        </p:grpSpPr>
        <p:sp>
          <p:nvSpPr>
            <p:cNvPr id="464" name="Google Shape;464;p31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</p:grpSp>
      <p:sp>
        <p:nvSpPr>
          <p:cNvPr id="467" name="Google Shape;467;p31"/>
          <p:cNvSpPr/>
          <p:nvPr/>
        </p:nvSpPr>
        <p:spPr>
          <a:xfrm>
            <a:off x="3696450" y="99332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Pulsar Client</a:t>
            </a:r>
            <a:endParaRPr sz="1000"/>
          </a:p>
        </p:txBody>
      </p:sp>
      <p:cxnSp>
        <p:nvCxnSpPr>
          <p:cNvPr id="468" name="Google Shape;468;p31"/>
          <p:cNvCxnSpPr/>
          <p:nvPr/>
        </p:nvCxnSpPr>
        <p:spPr>
          <a:xfrm>
            <a:off x="1232134" y="3910375"/>
            <a:ext cx="25056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/>
          <p:nvPr/>
        </p:nvCxnSpPr>
        <p:spPr>
          <a:xfrm>
            <a:off x="3439388" y="3910375"/>
            <a:ext cx="980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1"/>
          <p:cNvCxnSpPr/>
          <p:nvPr/>
        </p:nvCxnSpPr>
        <p:spPr>
          <a:xfrm flipH="1">
            <a:off x="4419663" y="3910375"/>
            <a:ext cx="12270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1"/>
          <p:cNvCxnSpPr/>
          <p:nvPr/>
        </p:nvCxnSpPr>
        <p:spPr>
          <a:xfrm flipH="1">
            <a:off x="5406238" y="3910375"/>
            <a:ext cx="24477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31"/>
          <p:cNvCxnSpPr/>
          <p:nvPr/>
        </p:nvCxnSpPr>
        <p:spPr>
          <a:xfrm flipH="1">
            <a:off x="982850" y="1427150"/>
            <a:ext cx="2888400" cy="14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3" name="Google Shape;473;p31"/>
          <p:cNvSpPr txBox="1"/>
          <p:nvPr/>
        </p:nvSpPr>
        <p:spPr>
          <a:xfrm rot="-1601712">
            <a:off x="1441756" y="1762119"/>
            <a:ext cx="2008039" cy="306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1. HTTP Lookup Topic (T1)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4" name="Google Shape;474;p31"/>
          <p:cNvCxnSpPr/>
          <p:nvPr/>
        </p:nvCxnSpPr>
        <p:spPr>
          <a:xfrm flipH="1" rot="10800000">
            <a:off x="1427150" y="1432000"/>
            <a:ext cx="2802900" cy="14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75" name="Google Shape;475;p31"/>
          <p:cNvSpPr txBox="1"/>
          <p:nvPr/>
        </p:nvSpPr>
        <p:spPr>
          <a:xfrm rot="-1601489">
            <a:off x="2081904" y="2114652"/>
            <a:ext cx="2006295" cy="309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2. HTTP Lookup Result </a:t>
            </a:r>
            <a:br>
              <a:rPr lang="en" sz="11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(Owner Broker = Broker 2)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76" name="Google Shape;476;p31"/>
          <p:cNvCxnSpPr>
            <a:endCxn id="455" idx="0"/>
          </p:cNvCxnSpPr>
          <p:nvPr/>
        </p:nvCxnSpPr>
        <p:spPr>
          <a:xfrm>
            <a:off x="4930863" y="1423375"/>
            <a:ext cx="7158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1"/>
          <p:cNvSpPr txBox="1"/>
          <p:nvPr/>
        </p:nvSpPr>
        <p:spPr>
          <a:xfrm>
            <a:off x="5406150" y="1940399"/>
            <a:ext cx="1823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3. Establish the persist TCP connection to the owner broker for subsequent requests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Lookup Summary</a:t>
            </a:r>
            <a:endParaRPr/>
          </a:p>
        </p:txBody>
      </p:sp>
      <p:sp>
        <p:nvSpPr>
          <p:cNvPr id="483" name="Google Shape;483;p3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Topic Lookup Requests can be served by any broker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Client doesn’t have to know all the broker’s address ahead of time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DNS, Load Balancer or Multi-hosts service url can be used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Persistent TCP connection is established with owner broker for subsequent requests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Client requires connectivity to the owner broker address returned from lookup result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URL</a:t>
            </a:r>
            <a:endParaRPr/>
          </a:p>
        </p:txBody>
      </p:sp>
      <p:sp>
        <p:nvSpPr>
          <p:cNvPr id="489" name="Google Shape;489;p3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Service URL is the access point for Pulsar clients to lookup topic ownerships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Service URL protocol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HTTP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Service URL host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DNS: pulsar://example.pulsar.local:6650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Load Balancer: pulsar://1.2.3.4:6650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Multi-Hosts: pulsar://broker-0:6650,broker-1:6650,broker-3:6650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1497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Discovery, ServiceURL, Cluster</a:t>
            </a:r>
            <a:endParaRPr/>
          </a:p>
        </p:txBody>
      </p:sp>
      <p:sp>
        <p:nvSpPr>
          <p:cNvPr id="98" name="Google Shape;98;p16"/>
          <p:cNvSpPr txBox="1"/>
          <p:nvPr>
            <p:ph idx="2" type="title"/>
          </p:nvPr>
        </p:nvSpPr>
        <p:spPr>
          <a:xfrm>
            <a:off x="311700" y="2433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TGIP-CN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Episode 003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/>
          <p:nvPr>
            <p:ph type="title"/>
          </p:nvPr>
        </p:nvSpPr>
        <p:spPr>
          <a:xfrm>
            <a:off x="311700" y="2254650"/>
            <a:ext cx="85206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a client can not access the broker address directly?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Proxies</a:t>
            </a:r>
            <a:endParaRPr/>
          </a:p>
        </p:txBody>
      </p:sp>
      <p:sp>
        <p:nvSpPr>
          <p:cNvPr id="500" name="Google Shape;500;p35"/>
          <p:cNvSpPr/>
          <p:nvPr/>
        </p:nvSpPr>
        <p:spPr>
          <a:xfrm>
            <a:off x="3450050" y="2479506"/>
            <a:ext cx="2244000" cy="74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Brokers</a:t>
            </a:r>
            <a:endParaRPr sz="1000"/>
          </a:p>
        </p:txBody>
      </p:sp>
      <p:sp>
        <p:nvSpPr>
          <p:cNvPr id="501" name="Google Shape;501;p35"/>
          <p:cNvSpPr/>
          <p:nvPr/>
        </p:nvSpPr>
        <p:spPr>
          <a:xfrm>
            <a:off x="3450000" y="3743050"/>
            <a:ext cx="2244000" cy="685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Bookies</a:t>
            </a:r>
            <a:endParaRPr sz="1000"/>
          </a:p>
        </p:txBody>
      </p:sp>
      <p:sp>
        <p:nvSpPr>
          <p:cNvPr id="502" name="Google Shape;502;p35"/>
          <p:cNvSpPr/>
          <p:nvPr/>
        </p:nvSpPr>
        <p:spPr>
          <a:xfrm>
            <a:off x="1395813" y="1395525"/>
            <a:ext cx="1441200" cy="38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Producer</a:t>
            </a:r>
            <a:endParaRPr sz="1000"/>
          </a:p>
        </p:txBody>
      </p:sp>
      <p:sp>
        <p:nvSpPr>
          <p:cNvPr id="503" name="Google Shape;503;p35"/>
          <p:cNvSpPr/>
          <p:nvPr/>
        </p:nvSpPr>
        <p:spPr>
          <a:xfrm>
            <a:off x="6306963" y="1395525"/>
            <a:ext cx="1441200" cy="388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Consumer</a:t>
            </a:r>
            <a:endParaRPr sz="1000"/>
          </a:p>
        </p:txBody>
      </p:sp>
      <p:cxnSp>
        <p:nvCxnSpPr>
          <p:cNvPr id="504" name="Google Shape;504;p35"/>
          <p:cNvCxnSpPr>
            <a:stCxn id="502" idx="3"/>
            <a:endCxn id="505" idx="1"/>
          </p:cNvCxnSpPr>
          <p:nvPr/>
        </p:nvCxnSpPr>
        <p:spPr>
          <a:xfrm>
            <a:off x="2837013" y="1589775"/>
            <a:ext cx="61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5"/>
          <p:cNvCxnSpPr>
            <a:stCxn id="505" idx="3"/>
            <a:endCxn id="503" idx="1"/>
          </p:cNvCxnSpPr>
          <p:nvPr/>
        </p:nvCxnSpPr>
        <p:spPr>
          <a:xfrm>
            <a:off x="5694000" y="1589769"/>
            <a:ext cx="61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5"/>
          <p:cNvCxnSpPr>
            <a:stCxn id="500" idx="2"/>
            <a:endCxn id="501" idx="0"/>
          </p:cNvCxnSpPr>
          <p:nvPr/>
        </p:nvCxnSpPr>
        <p:spPr>
          <a:xfrm>
            <a:off x="4572050" y="3227106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08" name="Google Shape;508;p35"/>
          <p:cNvSpPr txBox="1"/>
          <p:nvPr/>
        </p:nvSpPr>
        <p:spPr>
          <a:xfrm>
            <a:off x="170925" y="2306700"/>
            <a:ext cx="27945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Producers send data through the proxies and do not interact with brokers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6187200" y="2306700"/>
            <a:ext cx="27945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Consumers receive data through the proxies and do not interact with brokers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0" name="Google Shape;510;p35"/>
          <p:cNvCxnSpPr>
            <a:stCxn id="508" idx="0"/>
            <a:endCxn id="502" idx="2"/>
          </p:cNvCxnSpPr>
          <p:nvPr/>
        </p:nvCxnSpPr>
        <p:spPr>
          <a:xfrm flipH="1" rot="10800000">
            <a:off x="1568175" y="1784100"/>
            <a:ext cx="5481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5"/>
          <p:cNvCxnSpPr>
            <a:stCxn id="509" idx="0"/>
            <a:endCxn id="503" idx="2"/>
          </p:cNvCxnSpPr>
          <p:nvPr/>
        </p:nvCxnSpPr>
        <p:spPr>
          <a:xfrm rot="10800000">
            <a:off x="7027650" y="1784100"/>
            <a:ext cx="5568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5"/>
          <p:cNvSpPr/>
          <p:nvPr/>
        </p:nvSpPr>
        <p:spPr>
          <a:xfrm>
            <a:off x="3450000" y="1215969"/>
            <a:ext cx="2244000" cy="747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Proxies</a:t>
            </a:r>
            <a:endParaRPr sz="1000"/>
          </a:p>
        </p:txBody>
      </p:sp>
      <p:cxnSp>
        <p:nvCxnSpPr>
          <p:cNvPr id="512" name="Google Shape;512;p35"/>
          <p:cNvCxnSpPr>
            <a:stCxn id="505" idx="2"/>
            <a:endCxn id="500" idx="0"/>
          </p:cNvCxnSpPr>
          <p:nvPr/>
        </p:nvCxnSpPr>
        <p:spPr>
          <a:xfrm>
            <a:off x="4572000" y="1963569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13" name="Google Shape;513;p35"/>
          <p:cNvSpPr txBox="1"/>
          <p:nvPr/>
        </p:nvSpPr>
        <p:spPr>
          <a:xfrm>
            <a:off x="5510625" y="342750"/>
            <a:ext cx="2794500" cy="53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Proxies allow for load balancing across Pulsar brokers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14" name="Google Shape;514;p35"/>
          <p:cNvCxnSpPr>
            <a:stCxn id="513" idx="2"/>
            <a:endCxn id="505" idx="0"/>
          </p:cNvCxnSpPr>
          <p:nvPr/>
        </p:nvCxnSpPr>
        <p:spPr>
          <a:xfrm flipH="1">
            <a:off x="4572075" y="872850"/>
            <a:ext cx="23358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Lookup with Proxies</a:t>
            </a:r>
            <a:endParaRPr/>
          </a:p>
        </p:txBody>
      </p:sp>
      <p:sp>
        <p:nvSpPr>
          <p:cNvPr id="520" name="Google Shape;520;p36"/>
          <p:cNvSpPr/>
          <p:nvPr/>
        </p:nvSpPr>
        <p:spPr>
          <a:xfrm>
            <a:off x="822034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0</a:t>
            </a:r>
            <a:endParaRPr sz="1000"/>
          </a:p>
        </p:txBody>
      </p:sp>
      <p:sp>
        <p:nvSpPr>
          <p:cNvPr id="521" name="Google Shape;521;p36"/>
          <p:cNvSpPr/>
          <p:nvPr/>
        </p:nvSpPr>
        <p:spPr>
          <a:xfrm>
            <a:off x="302928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1</a:t>
            </a:r>
            <a:endParaRPr sz="1000"/>
          </a:p>
        </p:txBody>
      </p:sp>
      <p:sp>
        <p:nvSpPr>
          <p:cNvPr id="522" name="Google Shape;522;p36"/>
          <p:cNvSpPr/>
          <p:nvPr/>
        </p:nvSpPr>
        <p:spPr>
          <a:xfrm>
            <a:off x="5236563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2</a:t>
            </a:r>
            <a:endParaRPr sz="1000"/>
          </a:p>
        </p:txBody>
      </p:sp>
      <p:sp>
        <p:nvSpPr>
          <p:cNvPr id="523" name="Google Shape;523;p36"/>
          <p:cNvSpPr/>
          <p:nvPr/>
        </p:nvSpPr>
        <p:spPr>
          <a:xfrm>
            <a:off x="7443838" y="2871475"/>
            <a:ext cx="820200" cy="1038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Broker 3</a:t>
            </a:r>
            <a:endParaRPr sz="1000"/>
          </a:p>
        </p:txBody>
      </p:sp>
      <p:sp>
        <p:nvSpPr>
          <p:cNvPr id="524" name="Google Shape;524;p36"/>
          <p:cNvSpPr/>
          <p:nvPr/>
        </p:nvSpPr>
        <p:spPr>
          <a:xfrm>
            <a:off x="1719745" y="28714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1719747" y="3452283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T5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394407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T3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3944070" y="2871469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8" name="Google Shape;528;p36"/>
          <p:cNvSpPr/>
          <p:nvPr/>
        </p:nvSpPr>
        <p:spPr>
          <a:xfrm>
            <a:off x="6168395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T1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8392720" y="3452282"/>
            <a:ext cx="399600" cy="45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T0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30" name="Google Shape;530;p36"/>
          <p:cNvGrpSpPr/>
          <p:nvPr/>
        </p:nvGrpSpPr>
        <p:grpSpPr>
          <a:xfrm>
            <a:off x="3737850" y="4293900"/>
            <a:ext cx="1668300" cy="798000"/>
            <a:chOff x="6976675" y="1689250"/>
            <a:chExt cx="1668300" cy="798000"/>
          </a:xfrm>
        </p:grpSpPr>
        <p:sp>
          <p:nvSpPr>
            <p:cNvPr id="531" name="Google Shape;531;p36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</p:grpSp>
      <p:sp>
        <p:nvSpPr>
          <p:cNvPr id="534" name="Google Shape;534;p36"/>
          <p:cNvSpPr/>
          <p:nvPr/>
        </p:nvSpPr>
        <p:spPr>
          <a:xfrm>
            <a:off x="3696450" y="1758650"/>
            <a:ext cx="1751100" cy="429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Proxies</a:t>
            </a:r>
            <a:endParaRPr sz="1000"/>
          </a:p>
        </p:txBody>
      </p:sp>
      <p:cxnSp>
        <p:nvCxnSpPr>
          <p:cNvPr id="535" name="Google Shape;535;p36"/>
          <p:cNvCxnSpPr/>
          <p:nvPr/>
        </p:nvCxnSpPr>
        <p:spPr>
          <a:xfrm>
            <a:off x="1232134" y="3910375"/>
            <a:ext cx="2505600" cy="6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6"/>
          <p:cNvCxnSpPr/>
          <p:nvPr/>
        </p:nvCxnSpPr>
        <p:spPr>
          <a:xfrm>
            <a:off x="3439388" y="3910375"/>
            <a:ext cx="9801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6"/>
          <p:cNvCxnSpPr/>
          <p:nvPr/>
        </p:nvCxnSpPr>
        <p:spPr>
          <a:xfrm flipH="1">
            <a:off x="4419663" y="3910375"/>
            <a:ext cx="1227000" cy="3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6"/>
          <p:cNvCxnSpPr/>
          <p:nvPr/>
        </p:nvCxnSpPr>
        <p:spPr>
          <a:xfrm flipH="1">
            <a:off x="5406238" y="3910375"/>
            <a:ext cx="2447700" cy="9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6"/>
          <p:cNvCxnSpPr>
            <a:stCxn id="534" idx="1"/>
          </p:cNvCxnSpPr>
          <p:nvPr/>
        </p:nvCxnSpPr>
        <p:spPr>
          <a:xfrm flipH="1">
            <a:off x="991350" y="1973150"/>
            <a:ext cx="27051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6"/>
          <p:cNvSpPr txBox="1"/>
          <p:nvPr/>
        </p:nvSpPr>
        <p:spPr>
          <a:xfrm rot="-1601541">
            <a:off x="1969786" y="1819871"/>
            <a:ext cx="1751114" cy="306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1. Lookup Topic (T1)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41" name="Google Shape;541;p36"/>
          <p:cNvCxnSpPr/>
          <p:nvPr/>
        </p:nvCxnSpPr>
        <p:spPr>
          <a:xfrm flipH="1" rot="10800000">
            <a:off x="1623700" y="2187525"/>
            <a:ext cx="23418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36"/>
          <p:cNvSpPr txBox="1"/>
          <p:nvPr/>
        </p:nvSpPr>
        <p:spPr>
          <a:xfrm rot="-720838">
            <a:off x="2522028" y="2451346"/>
            <a:ext cx="2006243" cy="309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2. Lookup Result </a:t>
            </a:r>
            <a:br>
              <a:rPr lang="en" sz="11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(Owner Broker = Broker 2)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43" name="Google Shape;543;p36"/>
          <p:cNvCxnSpPr>
            <a:endCxn id="522" idx="0"/>
          </p:cNvCxnSpPr>
          <p:nvPr/>
        </p:nvCxnSpPr>
        <p:spPr>
          <a:xfrm>
            <a:off x="4930863" y="2179075"/>
            <a:ext cx="715800" cy="6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6"/>
          <p:cNvSpPr txBox="1"/>
          <p:nvPr/>
        </p:nvSpPr>
        <p:spPr>
          <a:xfrm>
            <a:off x="5406150" y="1940399"/>
            <a:ext cx="18237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3. Establish the persist TCP connection to the owner broker for subsequent requests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5" name="Google Shape;545;p36"/>
          <p:cNvSpPr/>
          <p:nvPr/>
        </p:nvSpPr>
        <p:spPr>
          <a:xfrm>
            <a:off x="3696450" y="874513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Pulsar Client</a:t>
            </a:r>
            <a:endParaRPr sz="1000"/>
          </a:p>
        </p:txBody>
      </p:sp>
      <p:cxnSp>
        <p:nvCxnSpPr>
          <p:cNvPr id="546" name="Google Shape;546;p36"/>
          <p:cNvCxnSpPr/>
          <p:nvPr/>
        </p:nvCxnSpPr>
        <p:spPr>
          <a:xfrm flipH="1">
            <a:off x="3845475" y="1316050"/>
            <a:ext cx="2907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6"/>
          <p:cNvCxnSpPr/>
          <p:nvPr/>
        </p:nvCxnSpPr>
        <p:spPr>
          <a:xfrm flipH="1" rot="10800000">
            <a:off x="4110525" y="1307600"/>
            <a:ext cx="282000" cy="4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36"/>
          <p:cNvCxnSpPr/>
          <p:nvPr/>
        </p:nvCxnSpPr>
        <p:spPr>
          <a:xfrm>
            <a:off x="4760000" y="1307500"/>
            <a:ext cx="1026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</a:t>
            </a:r>
            <a:endParaRPr/>
          </a:p>
        </p:txBody>
      </p:sp>
      <p:sp>
        <p:nvSpPr>
          <p:cNvPr id="554" name="Google Shape;554;p3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Identified by a cluster-name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Cluster name is used for configuring geo-replication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Cluster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Web service url (http://)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Web service url tls (https://)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Broker service url (pulsar://)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Broker service url tls (pulsar+ssl://)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Setup</a:t>
            </a:r>
            <a:endParaRPr/>
          </a:p>
        </p:txBody>
      </p:sp>
      <p:sp>
        <p:nvSpPr>
          <p:cNvPr id="560" name="Google Shape;560;p3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$ bin/pulsar initialize-cluster-metadata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--cluster pulsar-cluster-1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--zookeeper zk1.us-west.example.com:2181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--configuration-store zk1.us-west.example.com:2181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--web-service-url http://pulsar.us-west.example.com:8080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--web-service-url-tls https://pulsar.us-west.example.com:8443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--broker-service-url pulsar://pulsar.us-west.example.com:6650 \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--broker-service-url-tls pulsar+ssl://pulsar.us-west.example.com:6651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Operations</a:t>
            </a:r>
            <a:endParaRPr/>
          </a:p>
        </p:txBody>
      </p:sp>
      <p:sp>
        <p:nvSpPr>
          <p:cNvPr id="566" name="Google Shape;566;p3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Update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2254650"/>
            <a:ext cx="8520600" cy="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does Pulsar assign topics to brokers?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 &amp; Namespace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802950" y="2075575"/>
            <a:ext cx="1310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rebuchet MS"/>
                <a:ea typeface="Trebuchet MS"/>
                <a:cs typeface="Trebuchet MS"/>
                <a:sym typeface="Trebuchet MS"/>
              </a:rPr>
              <a:t>persistent</a:t>
            </a:r>
            <a:endParaRPr b="1" sz="18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38550" y="2075575"/>
            <a:ext cx="1544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my-tenant</a:t>
            </a:r>
            <a:endParaRPr b="1" sz="1800" u="sng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016750" y="2075575"/>
            <a:ext cx="55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://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76925" y="2075575"/>
            <a:ext cx="1848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B45F06"/>
                </a:solidFill>
                <a:latin typeface="Trebuchet MS"/>
                <a:ea typeface="Trebuchet MS"/>
                <a:cs typeface="Trebuchet MS"/>
                <a:sym typeface="Trebuchet MS"/>
              </a:rPr>
              <a:t>my-namespace</a:t>
            </a:r>
            <a:endParaRPr b="1" sz="1800" u="sng">
              <a:solidFill>
                <a:srgbClr val="B45F0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734425" y="2075575"/>
            <a:ext cx="295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947325" y="2075575"/>
            <a:ext cx="1742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my-topic</a:t>
            </a:r>
            <a:endParaRPr sz="1800" u="sng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696925" y="2075575"/>
            <a:ext cx="295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880500" y="2571750"/>
            <a:ext cx="11553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Topic Domain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575650" y="2571750"/>
            <a:ext cx="11553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Tenant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082950" y="2571750"/>
            <a:ext cx="16140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Namespace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992425" y="2571750"/>
            <a:ext cx="1029600" cy="41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Tenant, Namespace and Topics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950850" y="802950"/>
            <a:ext cx="1242300" cy="386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Pulsar Instance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171650" y="1674975"/>
            <a:ext cx="1242300" cy="38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Tenant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(Data Serving)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217838" y="1674975"/>
            <a:ext cx="1242300" cy="38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Tenant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(Marketing)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6347800" y="1674975"/>
            <a:ext cx="1242300" cy="386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Tenant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(Product Safety)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45925" y="2571750"/>
            <a:ext cx="1242300" cy="38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NS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(Microservice)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687575" y="2571750"/>
            <a:ext cx="744000" cy="38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NS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(ETL)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917275" y="2571750"/>
            <a:ext cx="1104900" cy="38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NS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(Campaigns)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862450" y="2571750"/>
            <a:ext cx="744000" cy="38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NS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(ETL)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972425" y="2571750"/>
            <a:ext cx="1360200" cy="386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NS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(Fraud Detection)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82325" y="3567875"/>
            <a:ext cx="12423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(Customer Authentication)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64900" y="3567875"/>
            <a:ext cx="9105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(Location Resolution)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302800" y="3567875"/>
            <a:ext cx="10452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(Demographic classification)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4575400" y="3567875"/>
            <a:ext cx="7440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(Budget spend)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5546800" y="3567875"/>
            <a:ext cx="8010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(Acct history)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683963" y="3567875"/>
            <a:ext cx="8010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(User clusterin)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7821125" y="3567875"/>
            <a:ext cx="1140300" cy="519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br>
              <a:rPr lang="en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000">
                <a:latin typeface="Trebuchet MS"/>
                <a:ea typeface="Trebuchet MS"/>
                <a:cs typeface="Trebuchet MS"/>
                <a:sym typeface="Trebuchet MS"/>
              </a:rPr>
              <a:t>(Risk classification)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1" name="Google Shape;141;p19"/>
          <p:cNvCxnSpPr>
            <a:stCxn id="125" idx="2"/>
            <a:endCxn id="126" idx="0"/>
          </p:cNvCxnSpPr>
          <p:nvPr/>
        </p:nvCxnSpPr>
        <p:spPr>
          <a:xfrm flipH="1">
            <a:off x="1792800" y="1189350"/>
            <a:ext cx="27792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26" idx="2"/>
            <a:endCxn id="129" idx="0"/>
          </p:cNvCxnSpPr>
          <p:nvPr/>
        </p:nvCxnSpPr>
        <p:spPr>
          <a:xfrm flipH="1">
            <a:off x="1467000" y="2061375"/>
            <a:ext cx="3258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29" idx="2"/>
            <a:endCxn id="134" idx="0"/>
          </p:cNvCxnSpPr>
          <p:nvPr/>
        </p:nvCxnSpPr>
        <p:spPr>
          <a:xfrm flipH="1">
            <a:off x="1103475" y="2958150"/>
            <a:ext cx="363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25" idx="2"/>
            <a:endCxn id="127" idx="0"/>
          </p:cNvCxnSpPr>
          <p:nvPr/>
        </p:nvCxnSpPr>
        <p:spPr>
          <a:xfrm flipH="1">
            <a:off x="3839100" y="1189350"/>
            <a:ext cx="7329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27" idx="2"/>
            <a:endCxn id="130" idx="0"/>
          </p:cNvCxnSpPr>
          <p:nvPr/>
        </p:nvCxnSpPr>
        <p:spPr>
          <a:xfrm flipH="1">
            <a:off x="3059588" y="2061375"/>
            <a:ext cx="7794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30" idx="2"/>
            <a:endCxn id="135" idx="0"/>
          </p:cNvCxnSpPr>
          <p:nvPr/>
        </p:nvCxnSpPr>
        <p:spPr>
          <a:xfrm flipH="1">
            <a:off x="2620075" y="2958150"/>
            <a:ext cx="4395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27" idx="2"/>
            <a:endCxn id="131" idx="0"/>
          </p:cNvCxnSpPr>
          <p:nvPr/>
        </p:nvCxnSpPr>
        <p:spPr>
          <a:xfrm>
            <a:off x="3838988" y="2061375"/>
            <a:ext cx="6306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31" idx="2"/>
            <a:endCxn id="136" idx="0"/>
          </p:cNvCxnSpPr>
          <p:nvPr/>
        </p:nvCxnSpPr>
        <p:spPr>
          <a:xfrm flipH="1">
            <a:off x="3825325" y="2958150"/>
            <a:ext cx="6444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31" idx="2"/>
            <a:endCxn id="137" idx="0"/>
          </p:cNvCxnSpPr>
          <p:nvPr/>
        </p:nvCxnSpPr>
        <p:spPr>
          <a:xfrm>
            <a:off x="4469725" y="2958150"/>
            <a:ext cx="4776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25" idx="2"/>
            <a:endCxn id="128" idx="0"/>
          </p:cNvCxnSpPr>
          <p:nvPr/>
        </p:nvCxnSpPr>
        <p:spPr>
          <a:xfrm>
            <a:off x="4572000" y="1189350"/>
            <a:ext cx="23970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28" idx="2"/>
            <a:endCxn id="132" idx="0"/>
          </p:cNvCxnSpPr>
          <p:nvPr/>
        </p:nvCxnSpPr>
        <p:spPr>
          <a:xfrm flipH="1">
            <a:off x="6234550" y="2061375"/>
            <a:ext cx="7344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28" idx="2"/>
            <a:endCxn id="133" idx="0"/>
          </p:cNvCxnSpPr>
          <p:nvPr/>
        </p:nvCxnSpPr>
        <p:spPr>
          <a:xfrm>
            <a:off x="6968950" y="2061375"/>
            <a:ext cx="683700" cy="5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32" idx="2"/>
            <a:endCxn id="138" idx="0"/>
          </p:cNvCxnSpPr>
          <p:nvPr/>
        </p:nvCxnSpPr>
        <p:spPr>
          <a:xfrm flipH="1">
            <a:off x="5947350" y="2958150"/>
            <a:ext cx="2871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32" idx="2"/>
            <a:endCxn id="139" idx="0"/>
          </p:cNvCxnSpPr>
          <p:nvPr/>
        </p:nvCxnSpPr>
        <p:spPr>
          <a:xfrm>
            <a:off x="6234450" y="2958150"/>
            <a:ext cx="849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33" idx="2"/>
            <a:endCxn id="140" idx="0"/>
          </p:cNvCxnSpPr>
          <p:nvPr/>
        </p:nvCxnSpPr>
        <p:spPr>
          <a:xfrm>
            <a:off x="7652525" y="2958150"/>
            <a:ext cx="738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2653788" y="1202488"/>
            <a:ext cx="3836425" cy="2738525"/>
            <a:chOff x="311700" y="1197750"/>
            <a:chExt cx="3836425" cy="2738525"/>
          </a:xfrm>
        </p:grpSpPr>
        <p:sp>
          <p:nvSpPr>
            <p:cNvPr id="162" name="Google Shape;162;p20"/>
            <p:cNvSpPr/>
            <p:nvPr/>
          </p:nvSpPr>
          <p:spPr>
            <a:xfrm>
              <a:off x="1635400" y="11977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Tenant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635400" y="18825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Namespace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117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65" name="Google Shape;165;p20"/>
            <p:cNvCxnSpPr>
              <a:stCxn id="162" idx="2"/>
              <a:endCxn id="163" idx="0"/>
            </p:cNvCxnSpPr>
            <p:nvPr/>
          </p:nvCxnSpPr>
          <p:spPr>
            <a:xfrm>
              <a:off x="2256550" y="1584150"/>
              <a:ext cx="0" cy="29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0"/>
            <p:cNvCxnSpPr>
              <a:stCxn id="163" idx="2"/>
              <a:endCxn id="164" idx="0"/>
            </p:cNvCxnSpPr>
            <p:nvPr/>
          </p:nvCxnSpPr>
          <p:spPr>
            <a:xfrm flipH="1">
              <a:off x="538450" y="2268950"/>
              <a:ext cx="1718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0"/>
            <p:cNvCxnSpPr>
              <a:stCxn id="163" idx="2"/>
              <a:endCxn id="168" idx="0"/>
            </p:cNvCxnSpPr>
            <p:nvPr/>
          </p:nvCxnSpPr>
          <p:spPr>
            <a:xfrm flipH="1">
              <a:off x="1175650" y="2268950"/>
              <a:ext cx="1080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8" name="Google Shape;168;p20"/>
            <p:cNvSpPr/>
            <p:nvPr/>
          </p:nvSpPr>
          <p:spPr>
            <a:xfrm>
              <a:off x="9489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354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32187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29591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6948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73" name="Google Shape;173;p20"/>
            <p:cNvCxnSpPr>
              <a:stCxn id="163" idx="2"/>
              <a:endCxn id="169" idx="0"/>
            </p:cNvCxnSpPr>
            <p:nvPr/>
          </p:nvCxnSpPr>
          <p:spPr>
            <a:xfrm flipH="1">
              <a:off x="1862050" y="2268950"/>
              <a:ext cx="3945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0"/>
            <p:cNvCxnSpPr>
              <a:stCxn id="163" idx="2"/>
              <a:endCxn id="170" idx="0"/>
            </p:cNvCxnSpPr>
            <p:nvPr/>
          </p:nvCxnSpPr>
          <p:spPr>
            <a:xfrm>
              <a:off x="2256550" y="2268950"/>
              <a:ext cx="291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20"/>
            <p:cNvCxnSpPr>
              <a:endCxn id="171" idx="0"/>
            </p:cNvCxnSpPr>
            <p:nvPr/>
          </p:nvCxnSpPr>
          <p:spPr>
            <a:xfrm>
              <a:off x="2256650" y="2268875"/>
              <a:ext cx="929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0"/>
            <p:cNvCxnSpPr>
              <a:stCxn id="163" idx="2"/>
              <a:endCxn id="172" idx="0"/>
            </p:cNvCxnSpPr>
            <p:nvPr/>
          </p:nvCxnSpPr>
          <p:spPr>
            <a:xfrm>
              <a:off x="2256550" y="2268950"/>
              <a:ext cx="16650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Bundles</a:t>
            </a:r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411538" y="1202475"/>
            <a:ext cx="3836425" cy="2738525"/>
            <a:chOff x="311700" y="1197750"/>
            <a:chExt cx="3836425" cy="2738525"/>
          </a:xfrm>
        </p:grpSpPr>
        <p:sp>
          <p:nvSpPr>
            <p:cNvPr id="183" name="Google Shape;183;p21"/>
            <p:cNvSpPr/>
            <p:nvPr/>
          </p:nvSpPr>
          <p:spPr>
            <a:xfrm>
              <a:off x="1635400" y="11977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Tenant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635400" y="18825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Namespace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117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6" name="Google Shape;186;p21"/>
            <p:cNvCxnSpPr>
              <a:stCxn id="183" idx="2"/>
              <a:endCxn id="184" idx="0"/>
            </p:cNvCxnSpPr>
            <p:nvPr/>
          </p:nvCxnSpPr>
          <p:spPr>
            <a:xfrm>
              <a:off x="2256550" y="1584150"/>
              <a:ext cx="0" cy="29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1"/>
            <p:cNvCxnSpPr>
              <a:stCxn id="184" idx="2"/>
              <a:endCxn id="185" idx="0"/>
            </p:cNvCxnSpPr>
            <p:nvPr/>
          </p:nvCxnSpPr>
          <p:spPr>
            <a:xfrm flipH="1">
              <a:off x="538450" y="2268950"/>
              <a:ext cx="1718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21"/>
            <p:cNvCxnSpPr>
              <a:stCxn id="184" idx="2"/>
              <a:endCxn id="189" idx="0"/>
            </p:cNvCxnSpPr>
            <p:nvPr/>
          </p:nvCxnSpPr>
          <p:spPr>
            <a:xfrm flipH="1">
              <a:off x="1175650" y="2268950"/>
              <a:ext cx="1080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1"/>
            <p:cNvSpPr/>
            <p:nvPr/>
          </p:nvSpPr>
          <p:spPr>
            <a:xfrm>
              <a:off x="9489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6354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32187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9591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36948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94" name="Google Shape;194;p21"/>
            <p:cNvCxnSpPr>
              <a:stCxn id="184" idx="2"/>
              <a:endCxn id="190" idx="0"/>
            </p:cNvCxnSpPr>
            <p:nvPr/>
          </p:nvCxnSpPr>
          <p:spPr>
            <a:xfrm flipH="1">
              <a:off x="1862050" y="2268950"/>
              <a:ext cx="3945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5" name="Google Shape;195;p21"/>
            <p:cNvCxnSpPr>
              <a:stCxn id="184" idx="2"/>
              <a:endCxn id="191" idx="0"/>
            </p:cNvCxnSpPr>
            <p:nvPr/>
          </p:nvCxnSpPr>
          <p:spPr>
            <a:xfrm>
              <a:off x="2256550" y="2268950"/>
              <a:ext cx="291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6" name="Google Shape;196;p21"/>
            <p:cNvCxnSpPr>
              <a:endCxn id="192" idx="0"/>
            </p:cNvCxnSpPr>
            <p:nvPr/>
          </p:nvCxnSpPr>
          <p:spPr>
            <a:xfrm>
              <a:off x="2256650" y="2268875"/>
              <a:ext cx="929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7" name="Google Shape;197;p21"/>
            <p:cNvCxnSpPr>
              <a:stCxn id="184" idx="2"/>
              <a:endCxn id="193" idx="0"/>
            </p:cNvCxnSpPr>
            <p:nvPr/>
          </p:nvCxnSpPr>
          <p:spPr>
            <a:xfrm>
              <a:off x="2256550" y="2268950"/>
              <a:ext cx="16650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8" name="Google Shape;198;p21"/>
          <p:cNvSpPr/>
          <p:nvPr/>
        </p:nvSpPr>
        <p:spPr>
          <a:xfrm>
            <a:off x="5153100" y="849750"/>
            <a:ext cx="3444000" cy="34440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6759750" y="735125"/>
            <a:ext cx="230700" cy="2307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040600" y="2456400"/>
            <a:ext cx="230700" cy="2307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8491675" y="2456388"/>
            <a:ext cx="230700" cy="2307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6759750" y="4189763"/>
            <a:ext cx="230700" cy="2307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6405150" y="435425"/>
            <a:ext cx="93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0x00000000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 rot="5400000">
            <a:off x="8458900" y="2421888"/>
            <a:ext cx="93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0x40000000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405150" y="4531925"/>
            <a:ext cx="93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0x80000000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 rot="-5400000">
            <a:off x="4351400" y="2421900"/>
            <a:ext cx="9399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0xc0000000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Bundles</a:t>
            </a:r>
            <a:endParaRPr/>
          </a:p>
        </p:txBody>
      </p:sp>
      <p:grpSp>
        <p:nvGrpSpPr>
          <p:cNvPr id="212" name="Google Shape;212;p22"/>
          <p:cNvGrpSpPr/>
          <p:nvPr/>
        </p:nvGrpSpPr>
        <p:grpSpPr>
          <a:xfrm>
            <a:off x="411538" y="1202475"/>
            <a:ext cx="3836425" cy="2738525"/>
            <a:chOff x="311700" y="1197750"/>
            <a:chExt cx="3836425" cy="2738525"/>
          </a:xfrm>
        </p:grpSpPr>
        <p:sp>
          <p:nvSpPr>
            <p:cNvPr id="213" name="Google Shape;213;p22"/>
            <p:cNvSpPr/>
            <p:nvPr/>
          </p:nvSpPr>
          <p:spPr>
            <a:xfrm>
              <a:off x="1635400" y="11977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Tenant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1635400" y="1882550"/>
              <a:ext cx="1242300" cy="386400"/>
            </a:xfrm>
            <a:prstGeom prst="roundRect">
              <a:avLst>
                <a:gd fmla="val 16667" name="adj"/>
              </a:avLst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Namespace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3117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6" name="Google Shape;216;p22"/>
            <p:cNvCxnSpPr>
              <a:stCxn id="213" idx="2"/>
              <a:endCxn id="214" idx="0"/>
            </p:cNvCxnSpPr>
            <p:nvPr/>
          </p:nvCxnSpPr>
          <p:spPr>
            <a:xfrm>
              <a:off x="2256550" y="1584150"/>
              <a:ext cx="0" cy="29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22"/>
            <p:cNvCxnSpPr>
              <a:stCxn id="214" idx="2"/>
              <a:endCxn id="215" idx="0"/>
            </p:cNvCxnSpPr>
            <p:nvPr/>
          </p:nvCxnSpPr>
          <p:spPr>
            <a:xfrm flipH="1">
              <a:off x="538450" y="2268950"/>
              <a:ext cx="1718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2"/>
            <p:cNvCxnSpPr>
              <a:stCxn id="214" idx="2"/>
              <a:endCxn id="219" idx="0"/>
            </p:cNvCxnSpPr>
            <p:nvPr/>
          </p:nvCxnSpPr>
          <p:spPr>
            <a:xfrm flipH="1">
              <a:off x="1175650" y="2268950"/>
              <a:ext cx="1080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9" name="Google Shape;219;p22"/>
            <p:cNvSpPr/>
            <p:nvPr/>
          </p:nvSpPr>
          <p:spPr>
            <a:xfrm>
              <a:off x="9489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6354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32187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959100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3694825" y="341637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24" name="Google Shape;224;p22"/>
            <p:cNvCxnSpPr>
              <a:stCxn id="214" idx="2"/>
              <a:endCxn id="220" idx="0"/>
            </p:cNvCxnSpPr>
            <p:nvPr/>
          </p:nvCxnSpPr>
          <p:spPr>
            <a:xfrm flipH="1">
              <a:off x="1862050" y="2268950"/>
              <a:ext cx="3945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2"/>
            <p:cNvCxnSpPr>
              <a:stCxn id="214" idx="2"/>
              <a:endCxn id="221" idx="0"/>
            </p:cNvCxnSpPr>
            <p:nvPr/>
          </p:nvCxnSpPr>
          <p:spPr>
            <a:xfrm>
              <a:off x="2256550" y="2268950"/>
              <a:ext cx="2919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2"/>
            <p:cNvCxnSpPr>
              <a:endCxn id="222" idx="0"/>
            </p:cNvCxnSpPr>
            <p:nvPr/>
          </p:nvCxnSpPr>
          <p:spPr>
            <a:xfrm>
              <a:off x="2256650" y="2268875"/>
              <a:ext cx="9291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2"/>
            <p:cNvCxnSpPr>
              <a:stCxn id="214" idx="2"/>
              <a:endCxn id="223" idx="0"/>
            </p:cNvCxnSpPr>
            <p:nvPr/>
          </p:nvCxnSpPr>
          <p:spPr>
            <a:xfrm>
              <a:off x="2256550" y="2268950"/>
              <a:ext cx="1665000" cy="114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8" name="Google Shape;228;p22"/>
          <p:cNvGrpSpPr/>
          <p:nvPr/>
        </p:nvGrpSpPr>
        <p:grpSpPr>
          <a:xfrm>
            <a:off x="4671500" y="435425"/>
            <a:ext cx="4407200" cy="4396200"/>
            <a:chOff x="4671500" y="435425"/>
            <a:chExt cx="4407200" cy="4396200"/>
          </a:xfrm>
        </p:grpSpPr>
        <p:sp>
          <p:nvSpPr>
            <p:cNvPr id="229" name="Google Shape;229;p22"/>
            <p:cNvSpPr/>
            <p:nvPr/>
          </p:nvSpPr>
          <p:spPr>
            <a:xfrm>
              <a:off x="5153100" y="849750"/>
              <a:ext cx="3444000" cy="3444000"/>
            </a:xfrm>
            <a:prstGeom prst="ellipse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6759750" y="735125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040600" y="2456400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8491675" y="2456388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6759750" y="4189763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6405150" y="4354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0x00000000</a:t>
              </a:r>
              <a:endParaRPr sz="11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5" name="Google Shape;235;p22"/>
            <p:cNvSpPr txBox="1"/>
            <p:nvPr/>
          </p:nvSpPr>
          <p:spPr>
            <a:xfrm rot="5400000">
              <a:off x="8458900" y="2421888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0x40000000</a:t>
              </a:r>
              <a:endParaRPr sz="11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6405150" y="45319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0x80000000</a:t>
              </a:r>
              <a:endParaRPr sz="11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 rot="-5400000">
              <a:off x="4351400" y="2421900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Trebuchet MS"/>
                  <a:ea typeface="Trebuchet MS"/>
                  <a:cs typeface="Trebuchet MS"/>
                  <a:sym typeface="Trebuchet MS"/>
                </a:rPr>
                <a:t>0xc0000000</a:t>
              </a:r>
              <a:endParaRPr sz="11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51530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425113" y="34951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517438" y="8497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088588" y="32326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7517438" y="38550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81437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4" name="Google Shape;244;p22"/>
          <p:cNvSpPr/>
          <p:nvPr/>
        </p:nvSpPr>
        <p:spPr>
          <a:xfrm>
            <a:off x="3691800" y="2417850"/>
            <a:ext cx="632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311700" y="16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Assignment</a:t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355732" y="837462"/>
            <a:ext cx="3884065" cy="3874371"/>
            <a:chOff x="4671500" y="435425"/>
            <a:chExt cx="4407200" cy="4396200"/>
          </a:xfrm>
        </p:grpSpPr>
        <p:sp>
          <p:nvSpPr>
            <p:cNvPr id="251" name="Google Shape;251;p23"/>
            <p:cNvSpPr/>
            <p:nvPr/>
          </p:nvSpPr>
          <p:spPr>
            <a:xfrm>
              <a:off x="5153100" y="849750"/>
              <a:ext cx="3444000" cy="3444000"/>
            </a:xfrm>
            <a:prstGeom prst="ellipse">
              <a:avLst/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759750" y="735125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5040600" y="2456400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8491675" y="2456388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6759750" y="4189763"/>
              <a:ext cx="230700" cy="2307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 txBox="1"/>
            <p:nvPr/>
          </p:nvSpPr>
          <p:spPr>
            <a:xfrm>
              <a:off x="6405150" y="4354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0x00000000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7" name="Google Shape;257;p23"/>
            <p:cNvSpPr txBox="1"/>
            <p:nvPr/>
          </p:nvSpPr>
          <p:spPr>
            <a:xfrm rot="5400000">
              <a:off x="8458900" y="2421888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0x40000000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8" name="Google Shape;258;p23"/>
            <p:cNvSpPr txBox="1"/>
            <p:nvPr/>
          </p:nvSpPr>
          <p:spPr>
            <a:xfrm>
              <a:off x="6405150" y="4531925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0x80000000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 rot="-5400000">
              <a:off x="4351400" y="2421900"/>
              <a:ext cx="9399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Trebuchet MS"/>
                  <a:ea typeface="Trebuchet MS"/>
                  <a:cs typeface="Trebuchet MS"/>
                  <a:sym typeface="Trebuchet MS"/>
                </a:rPr>
                <a:t>0xc0000000</a:t>
              </a:r>
              <a:endParaRPr sz="8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51530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T0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5425113" y="34951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T1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517438" y="84975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T2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088588" y="32326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T3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7517438" y="3855000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T4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8143788" y="1488325"/>
              <a:ext cx="453300" cy="5199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Trebuchet MS"/>
                  <a:ea typeface="Trebuchet MS"/>
                  <a:cs typeface="Trebuchet MS"/>
                  <a:sym typeface="Trebuchet MS"/>
                </a:rPr>
                <a:t>T5</a:t>
              </a:r>
              <a:endParaRPr sz="1000"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