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5143500" cx="9144000"/>
  <p:notesSz cx="6858000" cy="9144000"/>
  <p:embeddedFontLst>
    <p:embeddedFont>
      <p:font typeface="Montserrat Medium"/>
      <p:regular r:id="rId36"/>
      <p:bold r:id="rId37"/>
      <p:italic r:id="rId38"/>
      <p:boldItalic r:id="rId39"/>
    </p:embeddedFont>
    <p:embeddedFont>
      <p:font typeface="Work Sans Regular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Regular-regular.fntdata"/><Relationship Id="rId20" Type="http://schemas.openxmlformats.org/officeDocument/2006/relationships/slide" Target="slides/slide16.xml"/><Relationship Id="rId42" Type="http://schemas.openxmlformats.org/officeDocument/2006/relationships/font" Target="fonts/WorkSansRegular-italic.fntdata"/><Relationship Id="rId41" Type="http://schemas.openxmlformats.org/officeDocument/2006/relationships/font" Target="fonts/WorkSansRegular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43" Type="http://schemas.openxmlformats.org/officeDocument/2006/relationships/font" Target="fonts/WorkSansRegular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MontserratMedium-bold.fntdata"/><Relationship Id="rId14" Type="http://schemas.openxmlformats.org/officeDocument/2006/relationships/slide" Target="slides/slide10.xml"/><Relationship Id="rId36" Type="http://schemas.openxmlformats.org/officeDocument/2006/relationships/font" Target="fonts/MontserratMedium-regular.fntdata"/><Relationship Id="rId17" Type="http://schemas.openxmlformats.org/officeDocument/2006/relationships/slide" Target="slides/slide13.xml"/><Relationship Id="rId39" Type="http://schemas.openxmlformats.org/officeDocument/2006/relationships/font" Target="fonts/MontserratMedium-boldItalic.fntdata"/><Relationship Id="rId16" Type="http://schemas.openxmlformats.org/officeDocument/2006/relationships/slide" Target="slides/slide12.xml"/><Relationship Id="rId38" Type="http://schemas.openxmlformats.org/officeDocument/2006/relationships/font" Target="fonts/MontserratMedium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7c38cd2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7c38cd2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e95546b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fe95546b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fe95546b0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fe95546b0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fe95546b0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fe95546b0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fe95546b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fe95546b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fe95546b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fe95546b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fe95546b0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fe95546b0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fe95546b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fe95546b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8fe95546b0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8fe95546b0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8fe95546b0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8fe95546b0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fe95546b0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fe95546b0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7c38cd28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77c38cd28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fe95546b0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fe95546b0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fe95546b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fe95546b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fe95546b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fe95546b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fe95546b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fe95546b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fe95546b0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fe95546b0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fe95546b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fe95546b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fe95546b0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fe95546b0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fe95546b0_0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fe95546b0_0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fe95546b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fe95546b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fe95546b0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fe95546b0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95546b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95546b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8fe95546b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8fe95546b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fe95546b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fe95546b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fe95546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fe95546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fe95546b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fe95546b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fe95546b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fe95546b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fe95546b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fe95546b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fe95546b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fe95546b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fe95546b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fe95546b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6905988" y="4620725"/>
            <a:ext cx="19263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streamnative.io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 Regular"/>
              <a:ea typeface="Work Sans Regular"/>
              <a:cs typeface="Work Sans Regular"/>
              <a:sym typeface="Work Sans Regular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C029D"/>
              </a:buClr>
              <a:buSzPts val="12000"/>
              <a:buNone/>
              <a:defRPr sz="12000">
                <a:solidFill>
                  <a:srgbClr val="0C029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✓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✓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✓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✓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✓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✓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✓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✓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✓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✓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✓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✓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800400" y="10270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10"/>
          <p:cNvSpPr txBox="1"/>
          <p:nvPr>
            <p:ph idx="1" type="subTitle"/>
          </p:nvPr>
        </p:nvSpPr>
        <p:spPr>
          <a:xfrm>
            <a:off x="4957075" y="272062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0"/>
          <p:cNvSpPr/>
          <p:nvPr/>
        </p:nvSpPr>
        <p:spPr>
          <a:xfrm>
            <a:off x="399600" y="358700"/>
            <a:ext cx="3865200" cy="3761400"/>
          </a:xfrm>
          <a:prstGeom prst="rect">
            <a:avLst/>
          </a:prstGeom>
          <a:solidFill>
            <a:srgbClr val="0C029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0"/>
          <p:cNvSpPr txBox="1"/>
          <p:nvPr>
            <p:ph hasCustomPrompt="1" idx="2" type="title"/>
          </p:nvPr>
        </p:nvSpPr>
        <p:spPr>
          <a:xfrm>
            <a:off x="399600" y="358700"/>
            <a:ext cx="3865200" cy="223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0"/>
              <a:buNone/>
              <a:defRPr sz="1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0"/>
          <p:cNvSpPr txBox="1"/>
          <p:nvPr>
            <p:ph idx="3" type="title"/>
          </p:nvPr>
        </p:nvSpPr>
        <p:spPr>
          <a:xfrm>
            <a:off x="399600" y="2597300"/>
            <a:ext cx="4045200" cy="74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  <a:defRPr sz="32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0"/>
          <p:cNvSpPr txBox="1"/>
          <p:nvPr>
            <p:ph idx="4" type="subTitle"/>
          </p:nvPr>
        </p:nvSpPr>
        <p:spPr>
          <a:xfrm>
            <a:off x="399600" y="3301775"/>
            <a:ext cx="40452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90636"/>
              </a:buClr>
              <a:buSzPts val="4000"/>
              <a:buFont typeface="Work Sans Regular"/>
              <a:buNone/>
              <a:defRPr sz="4000">
                <a:solidFill>
                  <a:srgbClr val="090636"/>
                </a:solidFill>
                <a:latin typeface="Work Sans Regular"/>
                <a:ea typeface="Work Sans Regular"/>
                <a:cs typeface="Work Sans Regular"/>
                <a:sym typeface="Work Sans 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91FF"/>
              </a:buClr>
              <a:buSzPts val="1800"/>
              <a:buFont typeface="Montserrat Medium"/>
              <a:buChar char="✓"/>
              <a:defRPr sz="18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91FF"/>
              </a:buClr>
              <a:buSzPts val="1400"/>
              <a:buFont typeface="Montserrat Medium"/>
              <a:buChar char="✓"/>
              <a:defRPr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249708" y="46184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 algn="r"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345599" y="4621184"/>
            <a:ext cx="1865924" cy="47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0;p1"/>
          <p:cNvCxnSpPr/>
          <p:nvPr/>
        </p:nvCxnSpPr>
        <p:spPr>
          <a:xfrm>
            <a:off x="345600" y="4491158"/>
            <a:ext cx="84528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pache/pulsar/pull/7738" TargetMode="External"/><Relationship Id="rId4" Type="http://schemas.openxmlformats.org/officeDocument/2006/relationships/hyperlink" Target="https://github.com/apache/pulsar/pull/7747" TargetMode="External"/><Relationship Id="rId5" Type="http://schemas.openxmlformats.org/officeDocument/2006/relationships/hyperlink" Target="https://github.com/apache/pulsar/pull/7781" TargetMode="External"/><Relationship Id="rId6" Type="http://schemas.openxmlformats.org/officeDocument/2006/relationships/hyperlink" Target="https://github.com/apache/pulsar/pull/7772" TargetMode="External"/><Relationship Id="rId7" Type="http://schemas.openxmlformats.org/officeDocument/2006/relationships/hyperlink" Target="https://github.com/apache/pulsar/pull/7739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" y="0"/>
            <a:ext cx="914222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 Policies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etention_policies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Backlog_quota_map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Message_ttl_in_seconds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Max_producers_per_topic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Max_consumers_per_topic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Max_consumers_per_subscription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Replication_clusters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topicDispatchRate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subscriptionDispatchRate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auth_policies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Retention_policies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Retention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retentionTimeInMinutes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retentionSizeInMB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Retention</a:t>
            </a:r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1034400" y="3492150"/>
            <a:ext cx="7075200" cy="340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(Event Stream)</a:t>
            </a:r>
            <a:endParaRPr sz="1000"/>
          </a:p>
        </p:txBody>
      </p:sp>
      <p:sp>
        <p:nvSpPr>
          <p:cNvPr id="151" name="Google Shape;151;p25"/>
          <p:cNvSpPr/>
          <p:nvPr/>
        </p:nvSpPr>
        <p:spPr>
          <a:xfrm>
            <a:off x="3322475" y="984775"/>
            <a:ext cx="17511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B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152" name="Google Shape;152;p25"/>
          <p:cNvCxnSpPr>
            <a:stCxn id="151" idx="2"/>
          </p:cNvCxnSpPr>
          <p:nvPr/>
        </p:nvCxnSpPr>
        <p:spPr>
          <a:xfrm>
            <a:off x="4198025" y="1413775"/>
            <a:ext cx="21300" cy="207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25"/>
          <p:cNvSpPr/>
          <p:nvPr/>
        </p:nvSpPr>
        <p:spPr>
          <a:xfrm>
            <a:off x="4694475" y="1712775"/>
            <a:ext cx="17511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(3, 2)</a:t>
            </a:r>
            <a:endParaRPr sz="1000"/>
          </a:p>
        </p:txBody>
      </p:sp>
      <p:cxnSp>
        <p:nvCxnSpPr>
          <p:cNvPr id="154" name="Google Shape;154;p25"/>
          <p:cNvCxnSpPr>
            <a:stCxn id="153" idx="2"/>
          </p:cNvCxnSpPr>
          <p:nvPr/>
        </p:nvCxnSpPr>
        <p:spPr>
          <a:xfrm>
            <a:off x="5570025" y="2141775"/>
            <a:ext cx="5400" cy="134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Retention</a:t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1034400" y="3492150"/>
            <a:ext cx="7075200" cy="340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(Event Stream)</a:t>
            </a:r>
            <a:endParaRPr sz="1000"/>
          </a:p>
        </p:txBody>
      </p:sp>
      <p:sp>
        <p:nvSpPr>
          <p:cNvPr id="161" name="Google Shape;161;p26"/>
          <p:cNvSpPr/>
          <p:nvPr/>
        </p:nvSpPr>
        <p:spPr>
          <a:xfrm>
            <a:off x="3322475" y="984775"/>
            <a:ext cx="17511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B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162" name="Google Shape;162;p26"/>
          <p:cNvCxnSpPr>
            <a:stCxn id="161" idx="2"/>
          </p:cNvCxnSpPr>
          <p:nvPr/>
        </p:nvCxnSpPr>
        <p:spPr>
          <a:xfrm>
            <a:off x="4198025" y="1413775"/>
            <a:ext cx="21300" cy="207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6"/>
          <p:cNvSpPr/>
          <p:nvPr/>
        </p:nvSpPr>
        <p:spPr>
          <a:xfrm>
            <a:off x="4694475" y="1712775"/>
            <a:ext cx="17511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(3, 2)</a:t>
            </a:r>
            <a:endParaRPr sz="1000"/>
          </a:p>
        </p:txBody>
      </p:sp>
      <p:cxnSp>
        <p:nvCxnSpPr>
          <p:cNvPr id="164" name="Google Shape;164;p26"/>
          <p:cNvCxnSpPr>
            <a:stCxn id="163" idx="2"/>
          </p:cNvCxnSpPr>
          <p:nvPr/>
        </p:nvCxnSpPr>
        <p:spPr>
          <a:xfrm>
            <a:off x="5570025" y="2141775"/>
            <a:ext cx="5400" cy="134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/>
          <p:nvPr/>
        </p:nvSpPr>
        <p:spPr>
          <a:xfrm>
            <a:off x="4219325" y="3503775"/>
            <a:ext cx="3890400" cy="34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OK to delete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1034400" y="3503775"/>
            <a:ext cx="3163500" cy="34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OK to delete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Retention</a:t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1034400" y="3492150"/>
            <a:ext cx="7075200" cy="340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(Event Stream)</a:t>
            </a:r>
            <a:endParaRPr sz="1000"/>
          </a:p>
        </p:txBody>
      </p:sp>
      <p:sp>
        <p:nvSpPr>
          <p:cNvPr id="173" name="Google Shape;173;p27"/>
          <p:cNvSpPr/>
          <p:nvPr/>
        </p:nvSpPr>
        <p:spPr>
          <a:xfrm>
            <a:off x="3322475" y="984775"/>
            <a:ext cx="17511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B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174" name="Google Shape;174;p27"/>
          <p:cNvCxnSpPr>
            <a:stCxn id="173" idx="2"/>
          </p:cNvCxnSpPr>
          <p:nvPr/>
        </p:nvCxnSpPr>
        <p:spPr>
          <a:xfrm>
            <a:off x="4198025" y="1413775"/>
            <a:ext cx="21300" cy="207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7"/>
          <p:cNvSpPr/>
          <p:nvPr/>
        </p:nvSpPr>
        <p:spPr>
          <a:xfrm>
            <a:off x="4694475" y="1712775"/>
            <a:ext cx="17511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(3, 2)</a:t>
            </a:r>
            <a:endParaRPr sz="1000"/>
          </a:p>
        </p:txBody>
      </p:sp>
      <p:cxnSp>
        <p:nvCxnSpPr>
          <p:cNvPr id="176" name="Google Shape;176;p27"/>
          <p:cNvCxnSpPr>
            <a:stCxn id="175" idx="2"/>
          </p:cNvCxnSpPr>
          <p:nvPr/>
        </p:nvCxnSpPr>
        <p:spPr>
          <a:xfrm>
            <a:off x="5570025" y="2141775"/>
            <a:ext cx="5400" cy="134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7"/>
          <p:cNvSpPr/>
          <p:nvPr/>
        </p:nvSpPr>
        <p:spPr>
          <a:xfrm>
            <a:off x="4219325" y="3503775"/>
            <a:ext cx="3890400" cy="34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OK to delete</a:t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1034400" y="3503775"/>
            <a:ext cx="1401000" cy="34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OK to delete</a:t>
            </a:r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2435400" y="3503775"/>
            <a:ext cx="1783800" cy="340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Retention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Retention</a:t>
            </a:r>
            <a:endParaRPr/>
          </a:p>
        </p:txBody>
      </p:sp>
      <p:sp>
        <p:nvSpPr>
          <p:cNvPr id="185" name="Google Shape;185;p28"/>
          <p:cNvSpPr/>
          <p:nvPr/>
        </p:nvSpPr>
        <p:spPr>
          <a:xfrm>
            <a:off x="1034400" y="3492150"/>
            <a:ext cx="7075200" cy="3408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Partition (Event Stream)</a:t>
            </a:r>
            <a:endParaRPr sz="1000"/>
          </a:p>
        </p:txBody>
      </p:sp>
      <p:sp>
        <p:nvSpPr>
          <p:cNvPr id="186" name="Google Shape;186;p28"/>
          <p:cNvSpPr/>
          <p:nvPr/>
        </p:nvSpPr>
        <p:spPr>
          <a:xfrm>
            <a:off x="3322475" y="984775"/>
            <a:ext cx="17511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B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(2, 2)</a:t>
            </a:r>
            <a:endParaRPr sz="1000"/>
          </a:p>
        </p:txBody>
      </p:sp>
      <p:cxnSp>
        <p:nvCxnSpPr>
          <p:cNvPr id="187" name="Google Shape;187;p28"/>
          <p:cNvCxnSpPr>
            <a:stCxn id="186" idx="2"/>
          </p:cNvCxnSpPr>
          <p:nvPr/>
        </p:nvCxnSpPr>
        <p:spPr>
          <a:xfrm>
            <a:off x="4198025" y="1413775"/>
            <a:ext cx="21300" cy="20751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8"/>
          <p:cNvSpPr/>
          <p:nvPr/>
        </p:nvSpPr>
        <p:spPr>
          <a:xfrm>
            <a:off x="4694475" y="1712775"/>
            <a:ext cx="17511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Subscription C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(3, 2)</a:t>
            </a:r>
            <a:endParaRPr sz="1000"/>
          </a:p>
        </p:txBody>
      </p:sp>
      <p:cxnSp>
        <p:nvCxnSpPr>
          <p:cNvPr id="189" name="Google Shape;189;p28"/>
          <p:cNvCxnSpPr>
            <a:stCxn id="188" idx="2"/>
          </p:cNvCxnSpPr>
          <p:nvPr/>
        </p:nvCxnSpPr>
        <p:spPr>
          <a:xfrm>
            <a:off x="5570025" y="2141775"/>
            <a:ext cx="5400" cy="1347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8"/>
          <p:cNvSpPr/>
          <p:nvPr/>
        </p:nvSpPr>
        <p:spPr>
          <a:xfrm>
            <a:off x="4219325" y="3503775"/>
            <a:ext cx="3890400" cy="34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Yet to be processed</a:t>
            </a:r>
            <a:endParaRPr/>
          </a:p>
        </p:txBody>
      </p:sp>
      <p:sp>
        <p:nvSpPr>
          <p:cNvPr id="191" name="Google Shape;191;p28"/>
          <p:cNvSpPr/>
          <p:nvPr/>
        </p:nvSpPr>
        <p:spPr>
          <a:xfrm>
            <a:off x="1034400" y="3503775"/>
            <a:ext cx="1401000" cy="340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OK to delete</a:t>
            </a:r>
            <a:endParaRPr/>
          </a:p>
        </p:txBody>
      </p:sp>
      <p:sp>
        <p:nvSpPr>
          <p:cNvPr id="192" name="Google Shape;192;p28"/>
          <p:cNvSpPr/>
          <p:nvPr/>
        </p:nvSpPr>
        <p:spPr>
          <a:xfrm>
            <a:off x="2435400" y="3503775"/>
            <a:ext cx="1783800" cy="340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Retention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Retention</a:t>
            </a:r>
            <a:endParaRPr/>
          </a:p>
        </p:txBody>
      </p:sp>
      <p:sp>
        <p:nvSpPr>
          <p:cNvPr id="198" name="Google Shape;198;p29"/>
          <p:cNvSpPr/>
          <p:nvPr/>
        </p:nvSpPr>
        <p:spPr>
          <a:xfrm>
            <a:off x="419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</a:t>
            </a:r>
            <a:endParaRPr sz="1000"/>
          </a:p>
        </p:txBody>
      </p:sp>
      <p:sp>
        <p:nvSpPr>
          <p:cNvPr id="199" name="Google Shape;199;p29"/>
          <p:cNvSpPr/>
          <p:nvPr/>
        </p:nvSpPr>
        <p:spPr>
          <a:xfrm>
            <a:off x="1142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2</a:t>
            </a:r>
            <a:endParaRPr sz="1000"/>
          </a:p>
        </p:txBody>
      </p:sp>
      <p:sp>
        <p:nvSpPr>
          <p:cNvPr id="200" name="Google Shape;200;p29"/>
          <p:cNvSpPr/>
          <p:nvPr/>
        </p:nvSpPr>
        <p:spPr>
          <a:xfrm>
            <a:off x="1865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3</a:t>
            </a:r>
            <a:endParaRPr sz="1000"/>
          </a:p>
        </p:txBody>
      </p:sp>
      <p:sp>
        <p:nvSpPr>
          <p:cNvPr id="201" name="Google Shape;201;p29"/>
          <p:cNvSpPr/>
          <p:nvPr/>
        </p:nvSpPr>
        <p:spPr>
          <a:xfrm>
            <a:off x="2588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4</a:t>
            </a:r>
            <a:endParaRPr sz="1000"/>
          </a:p>
        </p:txBody>
      </p:sp>
      <p:sp>
        <p:nvSpPr>
          <p:cNvPr id="202" name="Google Shape;202;p29"/>
          <p:cNvSpPr/>
          <p:nvPr/>
        </p:nvSpPr>
        <p:spPr>
          <a:xfrm>
            <a:off x="3311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5</a:t>
            </a:r>
            <a:endParaRPr sz="1000"/>
          </a:p>
        </p:txBody>
      </p:sp>
      <p:sp>
        <p:nvSpPr>
          <p:cNvPr id="203" name="Google Shape;203;p29"/>
          <p:cNvSpPr/>
          <p:nvPr/>
        </p:nvSpPr>
        <p:spPr>
          <a:xfrm>
            <a:off x="4034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6</a:t>
            </a:r>
            <a:endParaRPr sz="1000"/>
          </a:p>
        </p:txBody>
      </p:sp>
      <p:sp>
        <p:nvSpPr>
          <p:cNvPr id="204" name="Google Shape;204;p29"/>
          <p:cNvSpPr/>
          <p:nvPr/>
        </p:nvSpPr>
        <p:spPr>
          <a:xfrm>
            <a:off x="4757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7</a:t>
            </a:r>
            <a:endParaRPr sz="1000"/>
          </a:p>
        </p:txBody>
      </p:sp>
      <p:sp>
        <p:nvSpPr>
          <p:cNvPr id="205" name="Google Shape;205;p29"/>
          <p:cNvSpPr/>
          <p:nvPr/>
        </p:nvSpPr>
        <p:spPr>
          <a:xfrm>
            <a:off x="5480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8</a:t>
            </a:r>
            <a:endParaRPr sz="1000"/>
          </a:p>
        </p:txBody>
      </p:sp>
      <p:sp>
        <p:nvSpPr>
          <p:cNvPr id="206" name="Google Shape;206;p29"/>
          <p:cNvSpPr/>
          <p:nvPr/>
        </p:nvSpPr>
        <p:spPr>
          <a:xfrm>
            <a:off x="6203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9</a:t>
            </a:r>
            <a:endParaRPr sz="1000"/>
          </a:p>
        </p:txBody>
      </p:sp>
      <p:sp>
        <p:nvSpPr>
          <p:cNvPr id="207" name="Google Shape;207;p29"/>
          <p:cNvSpPr/>
          <p:nvPr/>
        </p:nvSpPr>
        <p:spPr>
          <a:xfrm>
            <a:off x="6926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10</a:t>
            </a:r>
            <a:endParaRPr sz="1000"/>
          </a:p>
        </p:txBody>
      </p:sp>
      <p:sp>
        <p:nvSpPr>
          <p:cNvPr id="208" name="Google Shape;208;p29"/>
          <p:cNvSpPr/>
          <p:nvPr/>
        </p:nvSpPr>
        <p:spPr>
          <a:xfrm>
            <a:off x="7649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11</a:t>
            </a:r>
            <a:endParaRPr sz="1000"/>
          </a:p>
        </p:txBody>
      </p:sp>
      <p:cxnSp>
        <p:nvCxnSpPr>
          <p:cNvPr id="209" name="Google Shape;209;p29"/>
          <p:cNvCxnSpPr/>
          <p:nvPr/>
        </p:nvCxnSpPr>
        <p:spPr>
          <a:xfrm flipH="1" rot="10800000">
            <a:off x="419100" y="3089975"/>
            <a:ext cx="2880000" cy="84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9"/>
          <p:cNvCxnSpPr/>
          <p:nvPr/>
        </p:nvCxnSpPr>
        <p:spPr>
          <a:xfrm flipH="1" rot="10800000">
            <a:off x="3299100" y="3081575"/>
            <a:ext cx="2880000" cy="84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9"/>
          <p:cNvCxnSpPr/>
          <p:nvPr/>
        </p:nvCxnSpPr>
        <p:spPr>
          <a:xfrm>
            <a:off x="6178600" y="3081300"/>
            <a:ext cx="2217900" cy="3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" name="Google Shape;212;p29"/>
          <p:cNvSpPr txBox="1"/>
          <p:nvPr/>
        </p:nvSpPr>
        <p:spPr>
          <a:xfrm>
            <a:off x="982775" y="3175300"/>
            <a:ext cx="1521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Deleted</a:t>
            </a:r>
            <a:endParaRPr b="1" sz="12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3978450" y="3175300"/>
            <a:ext cx="1521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Retention</a:t>
            </a:r>
            <a:endParaRPr b="1" sz="12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6203100" y="3175300"/>
            <a:ext cx="2169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Yet to be processed</a:t>
            </a:r>
            <a:endParaRPr b="1" sz="12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Message_ttl_in_seconds</a:t>
            </a:r>
            <a:endParaRPr/>
          </a:p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Expiry</a:t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419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5</a:t>
            </a:r>
            <a:endParaRPr sz="1000"/>
          </a:p>
        </p:txBody>
      </p:sp>
      <p:sp>
        <p:nvSpPr>
          <p:cNvPr id="227" name="Google Shape;227;p31"/>
          <p:cNvSpPr/>
          <p:nvPr/>
        </p:nvSpPr>
        <p:spPr>
          <a:xfrm>
            <a:off x="1142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6</a:t>
            </a:r>
            <a:endParaRPr sz="1000"/>
          </a:p>
        </p:txBody>
      </p:sp>
      <p:sp>
        <p:nvSpPr>
          <p:cNvPr id="228" name="Google Shape;228;p31"/>
          <p:cNvSpPr/>
          <p:nvPr/>
        </p:nvSpPr>
        <p:spPr>
          <a:xfrm>
            <a:off x="1865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7</a:t>
            </a:r>
            <a:endParaRPr sz="1000"/>
          </a:p>
        </p:txBody>
      </p:sp>
      <p:sp>
        <p:nvSpPr>
          <p:cNvPr id="229" name="Google Shape;229;p31"/>
          <p:cNvSpPr/>
          <p:nvPr/>
        </p:nvSpPr>
        <p:spPr>
          <a:xfrm>
            <a:off x="2588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8</a:t>
            </a:r>
            <a:endParaRPr sz="1000"/>
          </a:p>
        </p:txBody>
      </p:sp>
      <p:sp>
        <p:nvSpPr>
          <p:cNvPr id="230" name="Google Shape;230;p31"/>
          <p:cNvSpPr/>
          <p:nvPr/>
        </p:nvSpPr>
        <p:spPr>
          <a:xfrm>
            <a:off x="3311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9</a:t>
            </a:r>
            <a:endParaRPr sz="1000"/>
          </a:p>
        </p:txBody>
      </p:sp>
      <p:sp>
        <p:nvSpPr>
          <p:cNvPr id="231" name="Google Shape;231;p31"/>
          <p:cNvSpPr/>
          <p:nvPr/>
        </p:nvSpPr>
        <p:spPr>
          <a:xfrm>
            <a:off x="4034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10</a:t>
            </a:r>
            <a:endParaRPr sz="1000"/>
          </a:p>
        </p:txBody>
      </p:sp>
      <p:sp>
        <p:nvSpPr>
          <p:cNvPr id="232" name="Google Shape;232;p31"/>
          <p:cNvSpPr/>
          <p:nvPr/>
        </p:nvSpPr>
        <p:spPr>
          <a:xfrm>
            <a:off x="4757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11</a:t>
            </a:r>
            <a:endParaRPr sz="1000"/>
          </a:p>
        </p:txBody>
      </p:sp>
      <p:cxnSp>
        <p:nvCxnSpPr>
          <p:cNvPr id="233" name="Google Shape;233;p31"/>
          <p:cNvCxnSpPr/>
          <p:nvPr/>
        </p:nvCxnSpPr>
        <p:spPr>
          <a:xfrm flipH="1" rot="10800000">
            <a:off x="419100" y="3093575"/>
            <a:ext cx="1443900" cy="4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31"/>
          <p:cNvCxnSpPr/>
          <p:nvPr/>
        </p:nvCxnSpPr>
        <p:spPr>
          <a:xfrm flipH="1" rot="10800000">
            <a:off x="1854300" y="3085175"/>
            <a:ext cx="1452900" cy="13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31"/>
          <p:cNvCxnSpPr/>
          <p:nvPr/>
        </p:nvCxnSpPr>
        <p:spPr>
          <a:xfrm>
            <a:off x="6178600" y="3081300"/>
            <a:ext cx="2217900" cy="3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" name="Google Shape;236;p31"/>
          <p:cNvSpPr txBox="1"/>
          <p:nvPr/>
        </p:nvSpPr>
        <p:spPr>
          <a:xfrm>
            <a:off x="401700" y="3175300"/>
            <a:ext cx="1521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Deleted</a:t>
            </a:r>
            <a:endParaRPr b="1" sz="12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1820100" y="3175300"/>
            <a:ext cx="1521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Retention</a:t>
            </a:r>
            <a:endParaRPr b="1" sz="12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6203100" y="3175300"/>
            <a:ext cx="2169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Not within TTL</a:t>
            </a:r>
            <a:endParaRPr b="1" sz="12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(may still be processed)</a:t>
            </a:r>
            <a:endParaRPr b="1" sz="12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5480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12</a:t>
            </a:r>
            <a:endParaRPr sz="1000"/>
          </a:p>
        </p:txBody>
      </p:sp>
      <p:sp>
        <p:nvSpPr>
          <p:cNvPr id="240" name="Google Shape;240;p31"/>
          <p:cNvSpPr/>
          <p:nvPr/>
        </p:nvSpPr>
        <p:spPr>
          <a:xfrm>
            <a:off x="6203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13</a:t>
            </a:r>
            <a:endParaRPr sz="1000"/>
          </a:p>
        </p:txBody>
      </p:sp>
      <p:sp>
        <p:nvSpPr>
          <p:cNvPr id="241" name="Google Shape;241;p31"/>
          <p:cNvSpPr/>
          <p:nvPr/>
        </p:nvSpPr>
        <p:spPr>
          <a:xfrm>
            <a:off x="6926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14</a:t>
            </a:r>
            <a:endParaRPr sz="1000"/>
          </a:p>
        </p:txBody>
      </p:sp>
      <p:sp>
        <p:nvSpPr>
          <p:cNvPr id="242" name="Google Shape;242;p31"/>
          <p:cNvSpPr/>
          <p:nvPr/>
        </p:nvSpPr>
        <p:spPr>
          <a:xfrm>
            <a:off x="7649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15</a:t>
            </a:r>
            <a:endParaRPr sz="1000"/>
          </a:p>
        </p:txBody>
      </p:sp>
      <p:cxnSp>
        <p:nvCxnSpPr>
          <p:cNvPr id="243" name="Google Shape;243;p31"/>
          <p:cNvCxnSpPr/>
          <p:nvPr/>
        </p:nvCxnSpPr>
        <p:spPr>
          <a:xfrm flipH="1" rot="10800000">
            <a:off x="3307200" y="3074850"/>
            <a:ext cx="2909100" cy="13200"/>
          </a:xfrm>
          <a:prstGeom prst="straightConnector1">
            <a:avLst/>
          </a:prstGeom>
          <a:noFill/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" name="Google Shape;244;p31"/>
          <p:cNvSpPr txBox="1"/>
          <p:nvPr/>
        </p:nvSpPr>
        <p:spPr>
          <a:xfrm>
            <a:off x="3687750" y="3175300"/>
            <a:ext cx="2169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45F06"/>
                </a:solidFill>
                <a:latin typeface="Trebuchet MS"/>
                <a:ea typeface="Trebuchet MS"/>
                <a:cs typeface="Trebuchet MS"/>
                <a:sym typeface="Trebuchet MS"/>
              </a:rPr>
              <a:t>Within the applied TTL</a:t>
            </a:r>
            <a:endParaRPr b="1" sz="1200">
              <a:solidFill>
                <a:srgbClr val="B45F0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Expiry</a:t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419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5</a:t>
            </a:r>
            <a:endParaRPr sz="1000"/>
          </a:p>
        </p:txBody>
      </p:sp>
      <p:sp>
        <p:nvSpPr>
          <p:cNvPr id="251" name="Google Shape;251;p32"/>
          <p:cNvSpPr/>
          <p:nvPr/>
        </p:nvSpPr>
        <p:spPr>
          <a:xfrm>
            <a:off x="1142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6</a:t>
            </a:r>
            <a:endParaRPr sz="1000"/>
          </a:p>
        </p:txBody>
      </p:sp>
      <p:sp>
        <p:nvSpPr>
          <p:cNvPr id="252" name="Google Shape;252;p32"/>
          <p:cNvSpPr/>
          <p:nvPr/>
        </p:nvSpPr>
        <p:spPr>
          <a:xfrm>
            <a:off x="1865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7</a:t>
            </a:r>
            <a:endParaRPr sz="1000"/>
          </a:p>
        </p:txBody>
      </p:sp>
      <p:sp>
        <p:nvSpPr>
          <p:cNvPr id="253" name="Google Shape;253;p32"/>
          <p:cNvSpPr/>
          <p:nvPr/>
        </p:nvSpPr>
        <p:spPr>
          <a:xfrm>
            <a:off x="2588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8</a:t>
            </a:r>
            <a:endParaRPr sz="1000"/>
          </a:p>
        </p:txBody>
      </p:sp>
      <p:sp>
        <p:nvSpPr>
          <p:cNvPr id="254" name="Google Shape;254;p32"/>
          <p:cNvSpPr/>
          <p:nvPr/>
        </p:nvSpPr>
        <p:spPr>
          <a:xfrm>
            <a:off x="3311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9</a:t>
            </a:r>
            <a:endParaRPr sz="1000"/>
          </a:p>
        </p:txBody>
      </p:sp>
      <p:sp>
        <p:nvSpPr>
          <p:cNvPr id="255" name="Google Shape;255;p32"/>
          <p:cNvSpPr/>
          <p:nvPr/>
        </p:nvSpPr>
        <p:spPr>
          <a:xfrm>
            <a:off x="4034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10</a:t>
            </a:r>
            <a:endParaRPr sz="1000"/>
          </a:p>
        </p:txBody>
      </p:sp>
      <p:sp>
        <p:nvSpPr>
          <p:cNvPr id="256" name="Google Shape;256;p32"/>
          <p:cNvSpPr/>
          <p:nvPr/>
        </p:nvSpPr>
        <p:spPr>
          <a:xfrm>
            <a:off x="4757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11</a:t>
            </a:r>
            <a:endParaRPr sz="1000"/>
          </a:p>
        </p:txBody>
      </p:sp>
      <p:cxnSp>
        <p:nvCxnSpPr>
          <p:cNvPr id="257" name="Google Shape;257;p32"/>
          <p:cNvCxnSpPr/>
          <p:nvPr/>
        </p:nvCxnSpPr>
        <p:spPr>
          <a:xfrm flipH="1" rot="10800000">
            <a:off x="419100" y="3093575"/>
            <a:ext cx="1443900" cy="4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2"/>
          <p:cNvCxnSpPr/>
          <p:nvPr/>
        </p:nvCxnSpPr>
        <p:spPr>
          <a:xfrm flipH="1" rot="10800000">
            <a:off x="1854300" y="3085175"/>
            <a:ext cx="4341300" cy="13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2"/>
          <p:cNvCxnSpPr/>
          <p:nvPr/>
        </p:nvCxnSpPr>
        <p:spPr>
          <a:xfrm>
            <a:off x="6178600" y="3081300"/>
            <a:ext cx="2217900" cy="3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32"/>
          <p:cNvSpPr txBox="1"/>
          <p:nvPr/>
        </p:nvSpPr>
        <p:spPr>
          <a:xfrm>
            <a:off x="401700" y="3175300"/>
            <a:ext cx="1521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Deleted</a:t>
            </a:r>
            <a:endParaRPr b="1" sz="12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3302400" y="3175300"/>
            <a:ext cx="1521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Retention</a:t>
            </a:r>
            <a:endParaRPr b="1" sz="12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2" name="Google Shape;262;p32"/>
          <p:cNvSpPr txBox="1"/>
          <p:nvPr/>
        </p:nvSpPr>
        <p:spPr>
          <a:xfrm>
            <a:off x="6203100" y="3175300"/>
            <a:ext cx="2169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Not within TTL</a:t>
            </a:r>
            <a:endParaRPr b="1" sz="12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(may still be processed)</a:t>
            </a:r>
            <a:endParaRPr b="1" sz="12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3" name="Google Shape;263;p32"/>
          <p:cNvSpPr/>
          <p:nvPr/>
        </p:nvSpPr>
        <p:spPr>
          <a:xfrm>
            <a:off x="5480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12</a:t>
            </a:r>
            <a:endParaRPr sz="1000"/>
          </a:p>
        </p:txBody>
      </p:sp>
      <p:sp>
        <p:nvSpPr>
          <p:cNvPr id="264" name="Google Shape;264;p32"/>
          <p:cNvSpPr/>
          <p:nvPr/>
        </p:nvSpPr>
        <p:spPr>
          <a:xfrm>
            <a:off x="6203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13</a:t>
            </a:r>
            <a:endParaRPr sz="1000"/>
          </a:p>
        </p:txBody>
      </p:sp>
      <p:sp>
        <p:nvSpPr>
          <p:cNvPr id="265" name="Google Shape;265;p32"/>
          <p:cNvSpPr/>
          <p:nvPr/>
        </p:nvSpPr>
        <p:spPr>
          <a:xfrm>
            <a:off x="6926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14</a:t>
            </a:r>
            <a:endParaRPr sz="1000"/>
          </a:p>
        </p:txBody>
      </p:sp>
      <p:sp>
        <p:nvSpPr>
          <p:cNvPr id="266" name="Google Shape;266;p32"/>
          <p:cNvSpPr/>
          <p:nvPr/>
        </p:nvSpPr>
        <p:spPr>
          <a:xfrm>
            <a:off x="7649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15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Yong Zhang (张勇)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Apache Pulsar / BookKeeper contributor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StreamNative Software Engineer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Max_producers_per_topic</a:t>
            </a:r>
            <a:endParaRPr/>
          </a:p>
        </p:txBody>
      </p:sp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Max_consumers_per_topic</a:t>
            </a:r>
            <a:endParaRPr/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Max_consumers_persubscription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Replication_clusters</a:t>
            </a:r>
            <a:endParaRPr/>
          </a:p>
        </p:txBody>
      </p:sp>
      <p:sp>
        <p:nvSpPr>
          <p:cNvPr id="290" name="Google Shape;29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 Replication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7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Config Store</a:t>
            </a:r>
            <a:endParaRPr/>
          </a:p>
        </p:txBody>
      </p:sp>
      <p:sp>
        <p:nvSpPr>
          <p:cNvPr id="296" name="Google Shape;296;p37"/>
          <p:cNvSpPr/>
          <p:nvPr/>
        </p:nvSpPr>
        <p:spPr>
          <a:xfrm>
            <a:off x="618050" y="2027825"/>
            <a:ext cx="1221000" cy="708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Cluster 1</a:t>
            </a:r>
            <a:endParaRPr sz="1800"/>
          </a:p>
        </p:txBody>
      </p:sp>
      <p:sp>
        <p:nvSpPr>
          <p:cNvPr id="297" name="Google Shape;297;p37"/>
          <p:cNvSpPr/>
          <p:nvPr/>
        </p:nvSpPr>
        <p:spPr>
          <a:xfrm>
            <a:off x="3967475" y="1319525"/>
            <a:ext cx="1221000" cy="708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Cluster 2</a:t>
            </a:r>
            <a:endParaRPr sz="1800"/>
          </a:p>
        </p:txBody>
      </p:sp>
      <p:sp>
        <p:nvSpPr>
          <p:cNvPr id="298" name="Google Shape;298;p37"/>
          <p:cNvSpPr/>
          <p:nvPr/>
        </p:nvSpPr>
        <p:spPr>
          <a:xfrm>
            <a:off x="3967475" y="3350350"/>
            <a:ext cx="1221000" cy="7083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Cluster 3</a:t>
            </a:r>
            <a:endParaRPr sz="1800"/>
          </a:p>
        </p:txBody>
      </p:sp>
      <p:cxnSp>
        <p:nvCxnSpPr>
          <p:cNvPr id="299" name="Google Shape;299;p37"/>
          <p:cNvCxnSpPr>
            <a:stCxn id="296" idx="0"/>
            <a:endCxn id="297" idx="1"/>
          </p:cNvCxnSpPr>
          <p:nvPr/>
        </p:nvCxnSpPr>
        <p:spPr>
          <a:xfrm flipH="1" rot="10800000">
            <a:off x="1228550" y="1673825"/>
            <a:ext cx="2739000" cy="3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0" name="Google Shape;300;p37"/>
          <p:cNvCxnSpPr>
            <a:stCxn id="297" idx="2"/>
            <a:endCxn id="298" idx="0"/>
          </p:cNvCxnSpPr>
          <p:nvPr/>
        </p:nvCxnSpPr>
        <p:spPr>
          <a:xfrm>
            <a:off x="4577975" y="2027825"/>
            <a:ext cx="0" cy="132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1" name="Google Shape;301;p37"/>
          <p:cNvCxnSpPr>
            <a:stCxn id="298" idx="1"/>
            <a:endCxn id="296" idx="2"/>
          </p:cNvCxnSpPr>
          <p:nvPr/>
        </p:nvCxnSpPr>
        <p:spPr>
          <a:xfrm rot="10800000">
            <a:off x="1228475" y="2736100"/>
            <a:ext cx="2739000" cy="9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302" name="Google Shape;302;p37"/>
          <p:cNvGrpSpPr/>
          <p:nvPr/>
        </p:nvGrpSpPr>
        <p:grpSpPr>
          <a:xfrm>
            <a:off x="7096350" y="2133700"/>
            <a:ext cx="1668300" cy="798000"/>
            <a:chOff x="6976675" y="1689250"/>
            <a:chExt cx="1668300" cy="798000"/>
          </a:xfrm>
        </p:grpSpPr>
        <p:sp>
          <p:nvSpPr>
            <p:cNvPr id="303" name="Google Shape;303;p37"/>
            <p:cNvSpPr/>
            <p:nvPr/>
          </p:nvSpPr>
          <p:spPr>
            <a:xfrm>
              <a:off x="6976675" y="16892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7129075" y="18416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ZooKeeper</a:t>
              </a:r>
              <a:endParaRPr sz="1000"/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7281475" y="1994050"/>
              <a:ext cx="1363500" cy="493200"/>
            </a:xfrm>
            <a:prstGeom prst="rect">
              <a:avLst/>
            </a:prstGeom>
            <a:solidFill>
              <a:srgbClr val="D9D2E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Global ZooKeeper</a:t>
              </a:r>
              <a:endParaRPr sz="1000"/>
            </a:p>
          </p:txBody>
        </p:sp>
      </p:grpSp>
      <p:cxnSp>
        <p:nvCxnSpPr>
          <p:cNvPr id="306" name="Google Shape;306;p37"/>
          <p:cNvCxnSpPr>
            <a:stCxn id="297" idx="3"/>
            <a:endCxn id="303" idx="0"/>
          </p:cNvCxnSpPr>
          <p:nvPr/>
        </p:nvCxnSpPr>
        <p:spPr>
          <a:xfrm>
            <a:off x="5188475" y="1673675"/>
            <a:ext cx="2589600" cy="45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37"/>
          <p:cNvCxnSpPr>
            <a:stCxn id="296" idx="3"/>
            <a:endCxn id="303" idx="1"/>
          </p:cNvCxnSpPr>
          <p:nvPr/>
        </p:nvCxnSpPr>
        <p:spPr>
          <a:xfrm flipH="1" rot="10800000">
            <a:off x="1839050" y="2380175"/>
            <a:ext cx="52572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37"/>
          <p:cNvCxnSpPr>
            <a:stCxn id="298" idx="3"/>
            <a:endCxn id="305" idx="2"/>
          </p:cNvCxnSpPr>
          <p:nvPr/>
        </p:nvCxnSpPr>
        <p:spPr>
          <a:xfrm flipH="1" rot="10800000">
            <a:off x="5188475" y="2931700"/>
            <a:ext cx="2894400" cy="77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09" name="Google Shape;309;p37"/>
          <p:cNvSpPr txBox="1"/>
          <p:nvPr/>
        </p:nvSpPr>
        <p:spPr>
          <a:xfrm>
            <a:off x="7021300" y="1350425"/>
            <a:ext cx="2157000" cy="7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“Cluster 1”: …</a:t>
            </a:r>
            <a:br>
              <a:rPr lang="en" sz="1100"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“Cluster 2”: …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“Cluster 3”: … 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Backlog_quota_map</a:t>
            </a:r>
            <a:endParaRPr/>
          </a:p>
        </p:txBody>
      </p:sp>
      <p:sp>
        <p:nvSpPr>
          <p:cNvPr id="315" name="Google Shape;31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BacklogQuotaType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Destination_storage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RetentionPolicy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Producer_request_hold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Producer_exception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Consumer_backlog_eviction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9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Msg Backlog</a:t>
            </a:r>
            <a:endParaRPr/>
          </a:p>
        </p:txBody>
      </p:sp>
      <p:sp>
        <p:nvSpPr>
          <p:cNvPr id="321" name="Google Shape;321;p39"/>
          <p:cNvSpPr/>
          <p:nvPr/>
        </p:nvSpPr>
        <p:spPr>
          <a:xfrm>
            <a:off x="419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5</a:t>
            </a:r>
            <a:endParaRPr sz="1000"/>
          </a:p>
        </p:txBody>
      </p:sp>
      <p:sp>
        <p:nvSpPr>
          <p:cNvPr id="322" name="Google Shape;322;p39"/>
          <p:cNvSpPr/>
          <p:nvPr/>
        </p:nvSpPr>
        <p:spPr>
          <a:xfrm>
            <a:off x="1142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6</a:t>
            </a:r>
            <a:endParaRPr sz="1000"/>
          </a:p>
        </p:txBody>
      </p:sp>
      <p:sp>
        <p:nvSpPr>
          <p:cNvPr id="323" name="Google Shape;323;p39"/>
          <p:cNvSpPr/>
          <p:nvPr/>
        </p:nvSpPr>
        <p:spPr>
          <a:xfrm>
            <a:off x="1865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7</a:t>
            </a:r>
            <a:endParaRPr sz="1000"/>
          </a:p>
        </p:txBody>
      </p:sp>
      <p:sp>
        <p:nvSpPr>
          <p:cNvPr id="324" name="Google Shape;324;p39"/>
          <p:cNvSpPr/>
          <p:nvPr/>
        </p:nvSpPr>
        <p:spPr>
          <a:xfrm>
            <a:off x="2588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8</a:t>
            </a:r>
            <a:endParaRPr sz="1000"/>
          </a:p>
        </p:txBody>
      </p:sp>
      <p:sp>
        <p:nvSpPr>
          <p:cNvPr id="325" name="Google Shape;325;p39"/>
          <p:cNvSpPr/>
          <p:nvPr/>
        </p:nvSpPr>
        <p:spPr>
          <a:xfrm>
            <a:off x="3311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9</a:t>
            </a:r>
            <a:endParaRPr sz="1000"/>
          </a:p>
        </p:txBody>
      </p:sp>
      <p:sp>
        <p:nvSpPr>
          <p:cNvPr id="326" name="Google Shape;326;p39"/>
          <p:cNvSpPr/>
          <p:nvPr/>
        </p:nvSpPr>
        <p:spPr>
          <a:xfrm>
            <a:off x="4034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10</a:t>
            </a:r>
            <a:endParaRPr sz="1000"/>
          </a:p>
        </p:txBody>
      </p:sp>
      <p:sp>
        <p:nvSpPr>
          <p:cNvPr id="327" name="Google Shape;327;p39"/>
          <p:cNvSpPr/>
          <p:nvPr/>
        </p:nvSpPr>
        <p:spPr>
          <a:xfrm>
            <a:off x="4757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11</a:t>
            </a:r>
            <a:endParaRPr sz="1000"/>
          </a:p>
        </p:txBody>
      </p:sp>
      <p:cxnSp>
        <p:nvCxnSpPr>
          <p:cNvPr id="328" name="Google Shape;328;p39"/>
          <p:cNvCxnSpPr/>
          <p:nvPr/>
        </p:nvCxnSpPr>
        <p:spPr>
          <a:xfrm flipH="1" rot="10800000">
            <a:off x="419100" y="3093575"/>
            <a:ext cx="1443900" cy="4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39"/>
          <p:cNvCxnSpPr/>
          <p:nvPr/>
        </p:nvCxnSpPr>
        <p:spPr>
          <a:xfrm flipH="1" rot="10800000">
            <a:off x="1854300" y="3085175"/>
            <a:ext cx="1452900" cy="13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39"/>
          <p:cNvSpPr txBox="1"/>
          <p:nvPr/>
        </p:nvSpPr>
        <p:spPr>
          <a:xfrm>
            <a:off x="401700" y="3175300"/>
            <a:ext cx="1521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Deleted</a:t>
            </a:r>
            <a:endParaRPr b="1" sz="12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1820100" y="3175300"/>
            <a:ext cx="1521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Retention</a:t>
            </a:r>
            <a:endParaRPr b="1" sz="12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2" name="Google Shape;332;p39"/>
          <p:cNvSpPr/>
          <p:nvPr/>
        </p:nvSpPr>
        <p:spPr>
          <a:xfrm>
            <a:off x="5480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12</a:t>
            </a:r>
            <a:endParaRPr sz="1000"/>
          </a:p>
        </p:txBody>
      </p:sp>
      <p:sp>
        <p:nvSpPr>
          <p:cNvPr id="333" name="Google Shape;333;p39"/>
          <p:cNvSpPr/>
          <p:nvPr/>
        </p:nvSpPr>
        <p:spPr>
          <a:xfrm>
            <a:off x="6203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13</a:t>
            </a:r>
            <a:endParaRPr sz="1000"/>
          </a:p>
        </p:txBody>
      </p:sp>
      <p:sp>
        <p:nvSpPr>
          <p:cNvPr id="334" name="Google Shape;334;p39"/>
          <p:cNvSpPr/>
          <p:nvPr/>
        </p:nvSpPr>
        <p:spPr>
          <a:xfrm>
            <a:off x="6926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14</a:t>
            </a:r>
            <a:endParaRPr sz="1000"/>
          </a:p>
        </p:txBody>
      </p:sp>
      <p:sp>
        <p:nvSpPr>
          <p:cNvPr id="335" name="Google Shape;335;p39"/>
          <p:cNvSpPr/>
          <p:nvPr/>
        </p:nvSpPr>
        <p:spPr>
          <a:xfrm>
            <a:off x="7649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15</a:t>
            </a:r>
            <a:endParaRPr sz="1000"/>
          </a:p>
        </p:txBody>
      </p:sp>
      <p:cxnSp>
        <p:nvCxnSpPr>
          <p:cNvPr id="336" name="Google Shape;336;p39"/>
          <p:cNvCxnSpPr/>
          <p:nvPr/>
        </p:nvCxnSpPr>
        <p:spPr>
          <a:xfrm flipH="1" rot="10800000">
            <a:off x="3298675" y="3081725"/>
            <a:ext cx="5097900" cy="33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9"/>
          <p:cNvSpPr txBox="1"/>
          <p:nvPr/>
        </p:nvSpPr>
        <p:spPr>
          <a:xfrm>
            <a:off x="3311100" y="3175300"/>
            <a:ext cx="5061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Yet to be processed</a:t>
            </a:r>
            <a:endParaRPr b="1" sz="12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Msg Backlog</a:t>
            </a:r>
            <a:endParaRPr/>
          </a:p>
        </p:txBody>
      </p:sp>
      <p:sp>
        <p:nvSpPr>
          <p:cNvPr id="343" name="Google Shape;343;p40"/>
          <p:cNvSpPr/>
          <p:nvPr/>
        </p:nvSpPr>
        <p:spPr>
          <a:xfrm>
            <a:off x="419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5</a:t>
            </a:r>
            <a:endParaRPr sz="1000"/>
          </a:p>
        </p:txBody>
      </p:sp>
      <p:sp>
        <p:nvSpPr>
          <p:cNvPr id="344" name="Google Shape;344;p40"/>
          <p:cNvSpPr/>
          <p:nvPr/>
        </p:nvSpPr>
        <p:spPr>
          <a:xfrm>
            <a:off x="1142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6</a:t>
            </a:r>
            <a:endParaRPr sz="1000"/>
          </a:p>
        </p:txBody>
      </p:sp>
      <p:sp>
        <p:nvSpPr>
          <p:cNvPr id="345" name="Google Shape;345;p40"/>
          <p:cNvSpPr/>
          <p:nvPr/>
        </p:nvSpPr>
        <p:spPr>
          <a:xfrm>
            <a:off x="1865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7</a:t>
            </a:r>
            <a:endParaRPr sz="1000"/>
          </a:p>
        </p:txBody>
      </p:sp>
      <p:sp>
        <p:nvSpPr>
          <p:cNvPr id="346" name="Google Shape;346;p40"/>
          <p:cNvSpPr/>
          <p:nvPr/>
        </p:nvSpPr>
        <p:spPr>
          <a:xfrm>
            <a:off x="2588100" y="2200875"/>
            <a:ext cx="723000" cy="6240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8</a:t>
            </a:r>
            <a:endParaRPr sz="1000"/>
          </a:p>
        </p:txBody>
      </p:sp>
      <p:sp>
        <p:nvSpPr>
          <p:cNvPr id="347" name="Google Shape;347;p40"/>
          <p:cNvSpPr/>
          <p:nvPr/>
        </p:nvSpPr>
        <p:spPr>
          <a:xfrm>
            <a:off x="3311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9</a:t>
            </a:r>
            <a:endParaRPr sz="1000"/>
          </a:p>
        </p:txBody>
      </p:sp>
      <p:sp>
        <p:nvSpPr>
          <p:cNvPr id="348" name="Google Shape;348;p40"/>
          <p:cNvSpPr/>
          <p:nvPr/>
        </p:nvSpPr>
        <p:spPr>
          <a:xfrm>
            <a:off x="4034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10</a:t>
            </a:r>
            <a:endParaRPr sz="1000"/>
          </a:p>
        </p:txBody>
      </p:sp>
      <p:sp>
        <p:nvSpPr>
          <p:cNvPr id="349" name="Google Shape;349;p40"/>
          <p:cNvSpPr/>
          <p:nvPr/>
        </p:nvSpPr>
        <p:spPr>
          <a:xfrm>
            <a:off x="4757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11</a:t>
            </a:r>
            <a:endParaRPr sz="1000"/>
          </a:p>
        </p:txBody>
      </p:sp>
      <p:cxnSp>
        <p:nvCxnSpPr>
          <p:cNvPr id="350" name="Google Shape;350;p40"/>
          <p:cNvCxnSpPr/>
          <p:nvPr/>
        </p:nvCxnSpPr>
        <p:spPr>
          <a:xfrm flipH="1" rot="10800000">
            <a:off x="419100" y="3093575"/>
            <a:ext cx="1443900" cy="48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" name="Google Shape;351;p40"/>
          <p:cNvCxnSpPr/>
          <p:nvPr/>
        </p:nvCxnSpPr>
        <p:spPr>
          <a:xfrm flipH="1" rot="10800000">
            <a:off x="1854300" y="3085175"/>
            <a:ext cx="1452900" cy="13200"/>
          </a:xfrm>
          <a:prstGeom prst="straightConnector1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40"/>
          <p:cNvSpPr txBox="1"/>
          <p:nvPr/>
        </p:nvSpPr>
        <p:spPr>
          <a:xfrm>
            <a:off x="401700" y="3175300"/>
            <a:ext cx="1521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Deleted</a:t>
            </a:r>
            <a:endParaRPr b="1" sz="1200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1820100" y="3175300"/>
            <a:ext cx="1521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8761D"/>
                </a:solidFill>
                <a:latin typeface="Trebuchet MS"/>
                <a:ea typeface="Trebuchet MS"/>
                <a:cs typeface="Trebuchet MS"/>
                <a:sym typeface="Trebuchet MS"/>
              </a:rPr>
              <a:t>Retention</a:t>
            </a:r>
            <a:endParaRPr b="1" sz="1200">
              <a:solidFill>
                <a:srgbClr val="38761D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5480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12</a:t>
            </a:r>
            <a:endParaRPr sz="1000"/>
          </a:p>
        </p:txBody>
      </p:sp>
      <p:sp>
        <p:nvSpPr>
          <p:cNvPr id="355" name="Google Shape;355;p40"/>
          <p:cNvSpPr/>
          <p:nvPr/>
        </p:nvSpPr>
        <p:spPr>
          <a:xfrm>
            <a:off x="6203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13</a:t>
            </a:r>
            <a:endParaRPr sz="1000"/>
          </a:p>
        </p:txBody>
      </p:sp>
      <p:sp>
        <p:nvSpPr>
          <p:cNvPr id="356" name="Google Shape;356;p40"/>
          <p:cNvSpPr/>
          <p:nvPr/>
        </p:nvSpPr>
        <p:spPr>
          <a:xfrm>
            <a:off x="6926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14</a:t>
            </a:r>
            <a:endParaRPr sz="1000"/>
          </a:p>
        </p:txBody>
      </p:sp>
      <p:sp>
        <p:nvSpPr>
          <p:cNvPr id="357" name="Google Shape;357;p40"/>
          <p:cNvSpPr/>
          <p:nvPr/>
        </p:nvSpPr>
        <p:spPr>
          <a:xfrm>
            <a:off x="7649100" y="2200875"/>
            <a:ext cx="723000" cy="624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Unacked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Msg 15</a:t>
            </a:r>
            <a:endParaRPr sz="1000"/>
          </a:p>
        </p:txBody>
      </p:sp>
      <p:cxnSp>
        <p:nvCxnSpPr>
          <p:cNvPr id="358" name="Google Shape;358;p40"/>
          <p:cNvCxnSpPr/>
          <p:nvPr/>
        </p:nvCxnSpPr>
        <p:spPr>
          <a:xfrm flipH="1" rot="10800000">
            <a:off x="3298675" y="3081725"/>
            <a:ext cx="5097900" cy="33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9" name="Google Shape;359;p40"/>
          <p:cNvSpPr txBox="1"/>
          <p:nvPr/>
        </p:nvSpPr>
        <p:spPr>
          <a:xfrm>
            <a:off x="3311100" y="3175300"/>
            <a:ext cx="50610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Yet to be processed</a:t>
            </a:r>
            <a:endParaRPr b="1" sz="12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0" name="Google Shape;360;p40"/>
          <p:cNvSpPr/>
          <p:nvPr/>
        </p:nvSpPr>
        <p:spPr>
          <a:xfrm>
            <a:off x="2963250" y="993325"/>
            <a:ext cx="7230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 0</a:t>
            </a:r>
            <a:endParaRPr sz="1000"/>
          </a:p>
        </p:txBody>
      </p:sp>
      <p:cxnSp>
        <p:nvCxnSpPr>
          <p:cNvPr id="361" name="Google Shape;361;p40"/>
          <p:cNvCxnSpPr>
            <a:stCxn id="360" idx="2"/>
          </p:cNvCxnSpPr>
          <p:nvPr/>
        </p:nvCxnSpPr>
        <p:spPr>
          <a:xfrm flipH="1">
            <a:off x="3307050" y="1422325"/>
            <a:ext cx="17700" cy="7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40"/>
          <p:cNvSpPr/>
          <p:nvPr/>
        </p:nvSpPr>
        <p:spPr>
          <a:xfrm>
            <a:off x="5118600" y="993325"/>
            <a:ext cx="723000" cy="429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SUB 2</a:t>
            </a:r>
            <a:endParaRPr sz="1000"/>
          </a:p>
        </p:txBody>
      </p:sp>
      <p:cxnSp>
        <p:nvCxnSpPr>
          <p:cNvPr id="363" name="Google Shape;363;p40"/>
          <p:cNvCxnSpPr>
            <a:stCxn id="362" idx="2"/>
          </p:cNvCxnSpPr>
          <p:nvPr/>
        </p:nvCxnSpPr>
        <p:spPr>
          <a:xfrm flipH="1">
            <a:off x="5462400" y="1422325"/>
            <a:ext cx="17700" cy="7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40"/>
          <p:cNvSpPr/>
          <p:nvPr/>
        </p:nvSpPr>
        <p:spPr>
          <a:xfrm rot="-5400000">
            <a:off x="6790800" y="577875"/>
            <a:ext cx="264900" cy="2886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"/>
          <p:cNvSpPr/>
          <p:nvPr/>
        </p:nvSpPr>
        <p:spPr>
          <a:xfrm rot="-5400000">
            <a:off x="5554800" y="-658125"/>
            <a:ext cx="564000" cy="50592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0"/>
          <p:cNvSpPr txBox="1"/>
          <p:nvPr/>
        </p:nvSpPr>
        <p:spPr>
          <a:xfrm>
            <a:off x="5963575" y="1550475"/>
            <a:ext cx="8133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B45F06"/>
                </a:solidFill>
                <a:latin typeface="Trebuchet MS"/>
                <a:ea typeface="Trebuchet MS"/>
                <a:cs typeface="Trebuchet MS"/>
                <a:sym typeface="Trebuchet MS"/>
              </a:rPr>
              <a:t>Backlog</a:t>
            </a:r>
            <a:endParaRPr b="1" sz="1200">
              <a:solidFill>
                <a:srgbClr val="B45F0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topicDispatchRate</a:t>
            </a:r>
            <a:endParaRPr/>
          </a:p>
        </p:txBody>
      </p:sp>
      <p:sp>
        <p:nvSpPr>
          <p:cNvPr id="372" name="Google Shape;37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2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subscriptionDispatchRate</a:t>
            </a:r>
            <a:endParaRPr/>
          </a:p>
        </p:txBody>
      </p:sp>
      <p:sp>
        <p:nvSpPr>
          <p:cNvPr id="378" name="Google Shape;37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Pulsar changes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message TTL on topic level (</a:t>
            </a:r>
            <a:r>
              <a:rPr lang="en" u="sng">
                <a:solidFill>
                  <a:schemeClr val="hlink"/>
                </a:solidFill>
                <a:hlinkClick r:id="rId3"/>
              </a:rPr>
              <a:t>#7738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 retention on topic level (</a:t>
            </a:r>
            <a:r>
              <a:rPr lang="en" u="sng">
                <a:solidFill>
                  <a:schemeClr val="hlink"/>
                </a:solidFill>
                <a:hlinkClick r:id="rId4"/>
              </a:rPr>
              <a:t>#7747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consume transaction messages (</a:t>
            </a:r>
            <a:r>
              <a:rPr lang="en" u="sng">
                <a:solidFill>
                  <a:schemeClr val="hlink"/>
                </a:solidFill>
                <a:hlinkClick r:id="rId5"/>
              </a:rPr>
              <a:t>#7781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Support subscription position and expose the producere setting(</a:t>
            </a:r>
            <a:r>
              <a:rPr lang="en" u="sng">
                <a:solidFill>
                  <a:schemeClr val="hlink"/>
                </a:solidFill>
                <a:hlinkClick r:id="rId6"/>
              </a:rPr>
              <a:t>#7772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2.6.1 releasing (</a:t>
            </a:r>
            <a:r>
              <a:rPr lang="en" u="sng">
                <a:solidFill>
                  <a:schemeClr val="hlink"/>
                </a:solidFill>
                <a:hlinkClick r:id="rId7"/>
              </a:rPr>
              <a:t>#7739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auth_policies</a:t>
            </a:r>
            <a:endParaRPr/>
          </a:p>
        </p:txBody>
      </p:sp>
      <p:sp>
        <p:nvSpPr>
          <p:cNvPr id="384" name="Google Shape;38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amespace_auth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Destination_auth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ubscription_auth_roles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Namespace Policies</a:t>
            </a:r>
            <a:endParaRPr/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TGIP-CN Episode 020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namespace policies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Configuration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Dynamic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Isolation</a:t>
            </a:r>
            <a:endParaRPr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937" y="1152475"/>
            <a:ext cx="5166125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8937" y="1152475"/>
            <a:ext cx="5166125" cy="3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/>
          <p:nvPr/>
        </p:nvSpPr>
        <p:spPr>
          <a:xfrm>
            <a:off x="4247450" y="3859400"/>
            <a:ext cx="1284000" cy="599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</a:t>
            </a:r>
            <a:endParaRPr/>
          </a:p>
        </p:txBody>
      </p:sp>
      <p:sp>
        <p:nvSpPr>
          <p:cNvPr id="109" name="Google Shape;109;p21"/>
          <p:cNvSpPr/>
          <p:nvPr/>
        </p:nvSpPr>
        <p:spPr>
          <a:xfrm>
            <a:off x="1122725" y="2300100"/>
            <a:ext cx="1404000" cy="543300"/>
          </a:xfrm>
          <a:prstGeom prst="roundRect">
            <a:avLst>
              <a:gd fmla="val 16667" name="adj"/>
            </a:avLst>
          </a:prstGeom>
          <a:solidFill>
            <a:srgbClr val="009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3870000" y="2300100"/>
            <a:ext cx="1404000" cy="543300"/>
          </a:xfrm>
          <a:prstGeom prst="roundRect">
            <a:avLst>
              <a:gd fmla="val 16667" name="adj"/>
            </a:avLst>
          </a:prstGeom>
          <a:solidFill>
            <a:srgbClr val="009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ZK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6617275" y="2300100"/>
            <a:ext cx="1404000" cy="543300"/>
          </a:xfrm>
          <a:prstGeom prst="roundRect">
            <a:avLst>
              <a:gd fmla="val 16667" name="adj"/>
            </a:avLst>
          </a:prstGeom>
          <a:solidFill>
            <a:srgbClr val="009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</a:t>
            </a:r>
            <a:endParaRPr/>
          </a:p>
        </p:txBody>
      </p:sp>
      <p:cxnSp>
        <p:nvCxnSpPr>
          <p:cNvPr id="112" name="Google Shape;112;p21"/>
          <p:cNvCxnSpPr>
            <a:stCxn id="109" idx="3"/>
            <a:endCxn id="110" idx="1"/>
          </p:cNvCxnSpPr>
          <p:nvPr/>
        </p:nvCxnSpPr>
        <p:spPr>
          <a:xfrm>
            <a:off x="2526725" y="2571750"/>
            <a:ext cx="13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p21"/>
          <p:cNvSpPr txBox="1"/>
          <p:nvPr/>
        </p:nvSpPr>
        <p:spPr>
          <a:xfrm>
            <a:off x="2577063" y="2242725"/>
            <a:ext cx="1242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Set policy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5324325" y="2242725"/>
            <a:ext cx="1242600" cy="2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Read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policy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15" name="Google Shape;115;p21"/>
          <p:cNvCxnSpPr>
            <a:endCxn id="111" idx="1"/>
          </p:cNvCxnSpPr>
          <p:nvPr/>
        </p:nvCxnSpPr>
        <p:spPr>
          <a:xfrm>
            <a:off x="5273875" y="2571750"/>
            <a:ext cx="13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21"/>
          <p:cNvCxnSpPr>
            <a:stCxn id="110" idx="3"/>
            <a:endCxn id="111" idx="1"/>
          </p:cNvCxnSpPr>
          <p:nvPr/>
        </p:nvCxnSpPr>
        <p:spPr>
          <a:xfrm>
            <a:off x="5274000" y="2571750"/>
            <a:ext cx="13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250350"/>
            <a:ext cx="8520600" cy="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</a:t>
            </a:r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1601925" y="1437400"/>
            <a:ext cx="1497900" cy="597600"/>
          </a:xfrm>
          <a:prstGeom prst="roundRect">
            <a:avLst>
              <a:gd fmla="val 16667" name="adj"/>
            </a:avLst>
          </a:prstGeom>
          <a:solidFill>
            <a:srgbClr val="009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ns1</a:t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3676650" y="1437400"/>
            <a:ext cx="1497900" cy="597600"/>
          </a:xfrm>
          <a:prstGeom prst="roundRect">
            <a:avLst>
              <a:gd fmla="val 16667" name="adj"/>
            </a:avLst>
          </a:prstGeom>
          <a:solidFill>
            <a:srgbClr val="009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ns2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5798300" y="1437400"/>
            <a:ext cx="1497900" cy="597600"/>
          </a:xfrm>
          <a:prstGeom prst="roundRect">
            <a:avLst>
              <a:gd fmla="val 16667" name="adj"/>
            </a:avLst>
          </a:prstGeom>
          <a:solidFill>
            <a:srgbClr val="0091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ns3</a:t>
            </a:r>
            <a:endParaRPr/>
          </a:p>
        </p:txBody>
      </p:sp>
      <p:cxnSp>
        <p:nvCxnSpPr>
          <p:cNvPr id="125" name="Google Shape;125;p22"/>
          <p:cNvCxnSpPr/>
          <p:nvPr/>
        </p:nvCxnSpPr>
        <p:spPr>
          <a:xfrm>
            <a:off x="3364775" y="1125750"/>
            <a:ext cx="0" cy="28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22"/>
          <p:cNvCxnSpPr/>
          <p:nvPr/>
        </p:nvCxnSpPr>
        <p:spPr>
          <a:xfrm>
            <a:off x="5486425" y="1125752"/>
            <a:ext cx="0" cy="289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27" name="Google Shape;127;p22"/>
          <p:cNvSpPr/>
          <p:nvPr/>
        </p:nvSpPr>
        <p:spPr>
          <a:xfrm>
            <a:off x="1601975" y="2346625"/>
            <a:ext cx="1497900" cy="142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Policies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676650" y="2346625"/>
            <a:ext cx="1497900" cy="142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Policies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798300" y="2346625"/>
            <a:ext cx="1497900" cy="142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Policies</a:t>
            </a:r>
            <a:endParaRPr/>
          </a:p>
        </p:txBody>
      </p:sp>
      <p:cxnSp>
        <p:nvCxnSpPr>
          <p:cNvPr id="130" name="Google Shape;130;p22"/>
          <p:cNvCxnSpPr>
            <a:stCxn id="122" idx="2"/>
            <a:endCxn id="127" idx="0"/>
          </p:cNvCxnSpPr>
          <p:nvPr/>
        </p:nvCxnSpPr>
        <p:spPr>
          <a:xfrm>
            <a:off x="2350875" y="2035000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31" name="Google Shape;131;p22"/>
          <p:cNvCxnSpPr>
            <a:stCxn id="123" idx="2"/>
            <a:endCxn id="128" idx="0"/>
          </p:cNvCxnSpPr>
          <p:nvPr/>
        </p:nvCxnSpPr>
        <p:spPr>
          <a:xfrm>
            <a:off x="4425600" y="2035000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22"/>
          <p:cNvCxnSpPr>
            <a:stCxn id="124" idx="2"/>
            <a:endCxn id="129" idx="0"/>
          </p:cNvCxnSpPr>
          <p:nvPr/>
        </p:nvCxnSpPr>
        <p:spPr>
          <a:xfrm>
            <a:off x="6547250" y="2035000"/>
            <a:ext cx="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