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1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61" d="100"/>
          <a:sy n="161" d="100"/>
        </p:scale>
        <p:origin x="784" y="2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5d22435dba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5d22435dba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6ec88bb0a5_0_1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6ec88bb0a5_0_1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6ec88bb0a5_0_1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6ec88bb0a5_0_1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6ec88bb0a5_0_2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6ec88bb0a5_0_2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6ec88bb0a5_0_2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6ec88bb0a5_0_2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6ec88bb0a5_0_2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6ec88bb0a5_0_2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6ec88bb0a5_0_2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6ec88bb0a5_0_2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6ec88bb0a5_0_2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6ec88bb0a5_0_2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6ec88bb0a5_0_2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6ec88bb0a5_0_2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6ec88bb0a5_0_3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6ec88bb0a5_0_3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6ec88bb0a5_0_3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6ec88bb0a5_0_3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6ec88bb0a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6ec88bb0a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6ec88bb0a5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6ec88bb0a5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6ec88bb0a5_0_3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6ec88bb0a5_0_3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6ec88bb0a5_0_3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6ec88bb0a5_0_3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6ec88bb0a5_0_3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6ec88bb0a5_0_3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6ec88bb0a5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6ec88bb0a5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6ec88bb0a5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6ec88bb0a5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6ec88bb0a5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6ec88bb0a5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6ec88bb0a5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6ec88bb0a5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6ec88bb0a5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6ec88bb0a5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6ec88bb0a5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6ec88bb0a5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6ec88bb0a5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6ec88bb0a5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>
          <a:blip r:embed="rId2">
            <a:alphaModFix amt="9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chemeClr val="lt1">
                <a:alpha val="0"/>
              </a:schemeClr>
            </a:outerShdw>
            <a:reflection stA="20000" endPos="30000" dist="228600" dir="5400000" fadeDir="5400012" sy="-100000" algn="bl" rotWithShape="0"/>
          </a:effectLst>
        </p:spPr>
      </p:pic>
      <p:sp>
        <p:nvSpPr>
          <p:cNvPr id="11" name="Google Shape;11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" name="Google Shape;12;p2"/>
          <p:cNvPicPr preferRelativeResize="0"/>
          <p:nvPr/>
        </p:nvPicPr>
        <p:blipFill rotWithShape="1">
          <a:blip r:embed="rId3">
            <a:alphaModFix amt="63000"/>
          </a:blip>
          <a:srcRect l="10212" t="8371" r="9627" b="59468"/>
          <a:stretch/>
        </p:blipFill>
        <p:spPr>
          <a:xfrm>
            <a:off x="0" y="3462525"/>
            <a:ext cx="9144000" cy="1678551"/>
          </a:xfrm>
          <a:prstGeom prst="rect">
            <a:avLst/>
          </a:prstGeom>
          <a:noFill/>
          <a:ln>
            <a:noFill/>
          </a:ln>
          <a:effectLst>
            <a:outerShdw blurRad="1243013" dist="723900" dir="21540000" algn="bl" rotWithShape="0">
              <a:schemeClr val="lt1">
                <a:alpha val="4000"/>
              </a:schemeClr>
            </a:outerShdw>
            <a:reflection stA="17000" endPos="30000" dist="38100" dir="5400000" fadeDir="5400012" sy="-100000" algn="bl" rotWithShape="0"/>
          </a:effectLst>
        </p:spPr>
      </p:pic>
      <p:sp>
        <p:nvSpPr>
          <p:cNvPr id="13" name="Google Shape;13;p2"/>
          <p:cNvSpPr txBox="1">
            <a:spLocks noGrp="1"/>
          </p:cNvSpPr>
          <p:nvPr>
            <p:ph type="title"/>
          </p:nvPr>
        </p:nvSpPr>
        <p:spPr>
          <a:xfrm>
            <a:off x="311700" y="149770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Font typeface="Trebuchet MS"/>
              <a:buNone/>
              <a:defRPr sz="3600"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title" idx="2"/>
          </p:nvPr>
        </p:nvSpPr>
        <p:spPr>
          <a:xfrm>
            <a:off x="311700" y="2433875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18EFF"/>
              </a:buClr>
              <a:buSzPts val="2400"/>
              <a:buFont typeface="Trebuchet MS"/>
              <a:buNone/>
              <a:defRPr sz="2400">
                <a:solidFill>
                  <a:srgbClr val="018EF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pic>
        <p:nvPicPr>
          <p:cNvPr id="15" name="Google Shape;15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84147" y="4493300"/>
            <a:ext cx="1453450" cy="59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6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9" name="Google Shape;69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70" name="Google Shape;70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450" y="4782048"/>
            <a:ext cx="1210226" cy="234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63525" y="4705850"/>
            <a:ext cx="784425" cy="32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6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450" y="4782048"/>
            <a:ext cx="1210226" cy="234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63525" y="4705850"/>
            <a:ext cx="784425" cy="32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">
  <p:cSld name="CUSTOM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6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86075" y="1585925"/>
            <a:ext cx="1285900" cy="128590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3"/>
          <p:cNvSpPr txBox="1"/>
          <p:nvPr/>
        </p:nvSpPr>
        <p:spPr>
          <a:xfrm>
            <a:off x="2700350" y="2719400"/>
            <a:ext cx="2886000" cy="981900"/>
          </a:xfrm>
          <a:prstGeom prst="rect">
            <a:avLst/>
          </a:prstGeom>
          <a:noFill/>
          <a:ln>
            <a:noFill/>
          </a:ln>
          <a:effectLst>
            <a:outerShdw blurRad="57150" dist="1905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solidFill>
                  <a:srgbClr val="018EFF"/>
                </a:solidFill>
                <a:latin typeface="Trebuchet MS"/>
                <a:ea typeface="Trebuchet MS"/>
                <a:cs typeface="Trebuchet MS"/>
                <a:sym typeface="Trebuchet MS"/>
              </a:rPr>
              <a:t>Thanks!</a:t>
            </a:r>
            <a:endParaRPr sz="4800" b="1">
              <a:solidFill>
                <a:srgbClr val="018E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80" name="Google Shape;80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450" y="4782050"/>
            <a:ext cx="1099425" cy="21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 1">
  <p:cSld name="CUSTOM_1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6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4"/>
          <p:cNvSpPr txBox="1"/>
          <p:nvPr/>
        </p:nvSpPr>
        <p:spPr>
          <a:xfrm>
            <a:off x="2700350" y="2719400"/>
            <a:ext cx="2886000" cy="981900"/>
          </a:xfrm>
          <a:prstGeom prst="rect">
            <a:avLst/>
          </a:prstGeom>
          <a:noFill/>
          <a:ln>
            <a:noFill/>
          </a:ln>
          <a:effectLst>
            <a:outerShdw blurRad="57150" dist="1905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solidFill>
                  <a:srgbClr val="018EFF"/>
                </a:solidFill>
                <a:latin typeface="Trebuchet MS"/>
                <a:ea typeface="Trebuchet MS"/>
                <a:cs typeface="Trebuchet MS"/>
                <a:sym typeface="Trebuchet MS"/>
              </a:rPr>
              <a:t>Thanks!</a:t>
            </a:r>
            <a:endParaRPr sz="4800" b="1">
              <a:solidFill>
                <a:srgbClr val="018E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84" name="Google Shape;8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44075" y="2114550"/>
            <a:ext cx="1627927" cy="67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450" y="4782050"/>
            <a:ext cx="1099425" cy="21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3"/>
          <p:cNvPicPr preferRelativeResize="0"/>
          <p:nvPr/>
        </p:nvPicPr>
        <p:blipFill>
          <a:blip r:embed="rId2">
            <a:alphaModFix amt="9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chemeClr val="lt1">
                <a:alpha val="0"/>
              </a:schemeClr>
            </a:outerShdw>
            <a:reflection stA="20000" endPos="30000" dist="228600" dir="5400000" fadeDir="5400012" sy="-100000" algn="bl" rotWithShape="0"/>
          </a:effectLst>
        </p:spPr>
      </p:pic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Font typeface="Trebuchet MS"/>
              <a:buNone/>
              <a:defRPr sz="3600"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0" name="Google Shape;20;p3"/>
          <p:cNvPicPr preferRelativeResize="0"/>
          <p:nvPr/>
        </p:nvPicPr>
        <p:blipFill rotWithShape="1">
          <a:blip r:embed="rId3">
            <a:alphaModFix amt="63000"/>
          </a:blip>
          <a:srcRect l="10212" t="8371" r="9627" b="59468"/>
          <a:stretch/>
        </p:blipFill>
        <p:spPr>
          <a:xfrm>
            <a:off x="0" y="3462525"/>
            <a:ext cx="9144000" cy="1678551"/>
          </a:xfrm>
          <a:prstGeom prst="rect">
            <a:avLst/>
          </a:prstGeom>
          <a:noFill/>
          <a:ln>
            <a:noFill/>
          </a:ln>
          <a:effectLst>
            <a:outerShdw blurRad="1243013" dist="723900" dir="21540000" algn="bl" rotWithShape="0">
              <a:schemeClr val="lt1">
                <a:alpha val="4000"/>
              </a:schemeClr>
            </a:outerShdw>
            <a:reflection stA="17000" endPos="30000" dist="38100" dir="5400000" fadeDir="5400012" sy="-100000" algn="bl" rotWithShape="0"/>
          </a:effec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4"/>
          <p:cNvPicPr preferRelativeResize="0"/>
          <p:nvPr/>
        </p:nvPicPr>
        <p:blipFill>
          <a:blip r:embed="rId2">
            <a:alphaModFix amt="9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chemeClr val="lt1">
                <a:alpha val="0"/>
              </a:schemeClr>
            </a:outerShdw>
            <a:reflection stA="20000" endPos="30000" dist="228600" dir="5400000" fadeDir="5400012" sy="-100000" algn="bl" rotWithShape="0"/>
          </a:effectLst>
        </p:spPr>
      </p:pic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311700" y="162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311700" y="86355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25" name="Google Shape;25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450" y="4782048"/>
            <a:ext cx="1210226" cy="234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26;p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9571" y="286975"/>
            <a:ext cx="172128" cy="32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Google Shape;27;p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263525" y="4705850"/>
            <a:ext cx="784425" cy="32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oogle Shape;29;p5"/>
          <p:cNvPicPr preferRelativeResize="0"/>
          <p:nvPr/>
        </p:nvPicPr>
        <p:blipFill>
          <a:blip r:embed="rId2">
            <a:alphaModFix amt="9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chemeClr val="lt1">
                <a:alpha val="0"/>
              </a:schemeClr>
            </a:outerShdw>
            <a:reflection stA="20000" endPos="30000" dist="228600" dir="5400000" fadeDir="5400012" sy="-100000" algn="bl" rotWithShape="0"/>
          </a:effectLst>
        </p:spPr>
      </p:pic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311700" y="162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311700" y="863550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4832400" y="863550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pic>
        <p:nvPicPr>
          <p:cNvPr id="33" name="Google Shape;33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450" y="4782048"/>
            <a:ext cx="1210226" cy="234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Google Shape;34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9571" y="286975"/>
            <a:ext cx="172128" cy="32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Google Shape;35;p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263525" y="4705850"/>
            <a:ext cx="784425" cy="32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oogle Shape;37;p6"/>
          <p:cNvPicPr preferRelativeResize="0"/>
          <p:nvPr/>
        </p:nvPicPr>
        <p:blipFill>
          <a:blip r:embed="rId2">
            <a:alphaModFix amt="9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chemeClr val="lt1">
                <a:alpha val="0"/>
              </a:schemeClr>
            </a:outerShdw>
            <a:reflection stA="20000" endPos="30000" dist="228600" dir="5400000" fadeDir="5400012" sy="-100000" algn="bl" rotWithShape="0"/>
          </a:effectLst>
        </p:spPr>
      </p:pic>
      <p:sp>
        <p:nvSpPr>
          <p:cNvPr id="38" name="Google Shape;38;p6"/>
          <p:cNvSpPr txBox="1">
            <a:spLocks noGrp="1"/>
          </p:cNvSpPr>
          <p:nvPr>
            <p:ph type="title"/>
          </p:nvPr>
        </p:nvSpPr>
        <p:spPr>
          <a:xfrm>
            <a:off x="311700" y="162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pic>
        <p:nvPicPr>
          <p:cNvPr id="39" name="Google Shape;39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450" y="4782048"/>
            <a:ext cx="1210226" cy="234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Google Shape;40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9571" y="286975"/>
            <a:ext cx="172128" cy="32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Google Shape;41;p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263525" y="4705850"/>
            <a:ext cx="784425" cy="32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Google Shape;43;p7"/>
          <p:cNvPicPr preferRelativeResize="0"/>
          <p:nvPr/>
        </p:nvPicPr>
        <p:blipFill>
          <a:blip r:embed="rId2">
            <a:alphaModFix amt="9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chemeClr val="lt1">
                <a:alpha val="0"/>
              </a:schemeClr>
            </a:outerShdw>
            <a:reflection stA="20000" endPos="30000" dist="228600" dir="5400000" fadeDir="5400012" sy="-100000" algn="bl" rotWithShape="0"/>
          </a:effectLst>
        </p:spPr>
      </p:pic>
      <p:sp>
        <p:nvSpPr>
          <p:cNvPr id="44" name="Google Shape;44;p7"/>
          <p:cNvSpPr txBox="1">
            <a:spLocks noGrp="1"/>
          </p:cNvSpPr>
          <p:nvPr>
            <p:ph type="title"/>
          </p:nvPr>
        </p:nvSpPr>
        <p:spPr>
          <a:xfrm>
            <a:off x="362150" y="286975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pic>
        <p:nvPicPr>
          <p:cNvPr id="46" name="Google Shape;46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450" y="4782048"/>
            <a:ext cx="1210226" cy="234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" name="Google Shape;47;p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9571" y="286975"/>
            <a:ext cx="172128" cy="32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" name="Google Shape;48;p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263525" y="4705850"/>
            <a:ext cx="784425" cy="32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Google Shape;50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" y="0"/>
            <a:ext cx="9143994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pic>
        <p:nvPicPr>
          <p:cNvPr id="52" name="Google Shape;52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450" y="4782048"/>
            <a:ext cx="1210226" cy="234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Google Shape;53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63525" y="4705850"/>
            <a:ext cx="784425" cy="32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5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6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60" name="Google Shape;60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450" y="4782048"/>
            <a:ext cx="1210226" cy="234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63525" y="4705850"/>
            <a:ext cx="784425" cy="32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6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162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ebuchet MS"/>
              <a:buNone/>
              <a:defRPr sz="2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86355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rebuchet MS"/>
              <a:buChar char="●"/>
              <a:defRPr sz="1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Char char="○"/>
              <a:defRPr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Char char="■"/>
              <a:defRPr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Char char="●"/>
              <a:defRPr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Char char="○"/>
              <a:defRPr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Char char="■"/>
              <a:defRPr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Char char="●"/>
              <a:defRPr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Char char="○"/>
              <a:defRPr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Trebuchet MS"/>
              <a:buChar char="■"/>
              <a:defRPr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5"/>
          <p:cNvSpPr txBox="1">
            <a:spLocks noGrp="1"/>
          </p:cNvSpPr>
          <p:nvPr>
            <p:ph type="title"/>
          </p:nvPr>
        </p:nvSpPr>
        <p:spPr>
          <a:xfrm>
            <a:off x="311700" y="149770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Pulsar </a:t>
            </a:r>
            <a:r>
              <a:rPr lang="en-US" altLang="zh-CN" dirty="0"/>
              <a:t>Basics</a:t>
            </a:r>
            <a:endParaRPr dirty="0"/>
          </a:p>
        </p:txBody>
      </p:sp>
      <p:sp>
        <p:nvSpPr>
          <p:cNvPr id="91" name="Google Shape;91;p15"/>
          <p:cNvSpPr txBox="1">
            <a:spLocks noGrp="1"/>
          </p:cNvSpPr>
          <p:nvPr>
            <p:ph type="title" idx="2"/>
          </p:nvPr>
        </p:nvSpPr>
        <p:spPr>
          <a:xfrm>
            <a:off x="311700" y="2433875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TGIP-CN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Episode 001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4"/>
          <p:cNvSpPr txBox="1">
            <a:spLocks noGrp="1"/>
          </p:cNvSpPr>
          <p:nvPr>
            <p:ph type="title"/>
          </p:nvPr>
        </p:nvSpPr>
        <p:spPr>
          <a:xfrm>
            <a:off x="311700" y="162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Message</a:t>
            </a:r>
            <a:endParaRPr/>
          </a:p>
        </p:txBody>
      </p:sp>
      <p:sp>
        <p:nvSpPr>
          <p:cNvPr id="296" name="Google Shape;296;p24"/>
          <p:cNvSpPr txBox="1">
            <a:spLocks noGrp="1"/>
          </p:cNvSpPr>
          <p:nvPr>
            <p:ph type="body" idx="1"/>
          </p:nvPr>
        </p:nvSpPr>
        <p:spPr>
          <a:xfrm>
            <a:off x="311700" y="86355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Data*: bytes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Key: string, optional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Publish Time: long, timestamp generated by the producer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Event Time: long, specified by the producer application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Properties: Map&lt;String, String&gt;, a key/value property map specified by applications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MessageId: the position of a message within a topic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B45F06"/>
              </a:buClr>
              <a:buSzPts val="1800"/>
              <a:buChar char="❏"/>
            </a:pPr>
            <a:r>
              <a:rPr lang="en">
                <a:solidFill>
                  <a:srgbClr val="B45F06"/>
                </a:solidFill>
              </a:rPr>
              <a:t>SchemaVersion: schema version of the message</a:t>
            </a:r>
            <a:endParaRPr>
              <a:solidFill>
                <a:srgbClr val="B45F06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5"/>
          <p:cNvSpPr txBox="1">
            <a:spLocks noGrp="1"/>
          </p:cNvSpPr>
          <p:nvPr>
            <p:ph type="title"/>
          </p:nvPr>
        </p:nvSpPr>
        <p:spPr>
          <a:xfrm>
            <a:off x="311700" y="162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Message ID </a:t>
            </a:r>
            <a:endParaRPr/>
          </a:p>
        </p:txBody>
      </p:sp>
      <p:sp>
        <p:nvSpPr>
          <p:cNvPr id="302" name="Google Shape;302;p25"/>
          <p:cNvSpPr/>
          <p:nvPr/>
        </p:nvSpPr>
        <p:spPr>
          <a:xfrm>
            <a:off x="1034400" y="1446850"/>
            <a:ext cx="7075200" cy="3408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Partition 0</a:t>
            </a:r>
            <a:endParaRPr sz="1000"/>
          </a:p>
        </p:txBody>
      </p:sp>
      <p:sp>
        <p:nvSpPr>
          <p:cNvPr id="303" name="Google Shape;303;p25"/>
          <p:cNvSpPr/>
          <p:nvPr/>
        </p:nvSpPr>
        <p:spPr>
          <a:xfrm>
            <a:off x="1034400" y="2129500"/>
            <a:ext cx="1889700" cy="3408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Segment 1</a:t>
            </a:r>
            <a:endParaRPr sz="1000"/>
          </a:p>
        </p:txBody>
      </p:sp>
      <p:sp>
        <p:nvSpPr>
          <p:cNvPr id="304" name="Google Shape;304;p25"/>
          <p:cNvSpPr/>
          <p:nvPr/>
        </p:nvSpPr>
        <p:spPr>
          <a:xfrm>
            <a:off x="3627150" y="2129500"/>
            <a:ext cx="1889700" cy="3408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Segment 2</a:t>
            </a:r>
            <a:endParaRPr sz="1000"/>
          </a:p>
        </p:txBody>
      </p:sp>
      <p:sp>
        <p:nvSpPr>
          <p:cNvPr id="305" name="Google Shape;305;p25"/>
          <p:cNvSpPr/>
          <p:nvPr/>
        </p:nvSpPr>
        <p:spPr>
          <a:xfrm>
            <a:off x="6219900" y="2129500"/>
            <a:ext cx="1889700" cy="3408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Segment 3</a:t>
            </a:r>
            <a:endParaRPr sz="1000"/>
          </a:p>
        </p:txBody>
      </p:sp>
      <p:sp>
        <p:nvSpPr>
          <p:cNvPr id="306" name="Google Shape;306;p25"/>
          <p:cNvSpPr/>
          <p:nvPr/>
        </p:nvSpPr>
        <p:spPr>
          <a:xfrm>
            <a:off x="1034400" y="2925775"/>
            <a:ext cx="1018500" cy="3408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Entry 1</a:t>
            </a:r>
            <a:endParaRPr sz="1000"/>
          </a:p>
        </p:txBody>
      </p:sp>
      <p:sp>
        <p:nvSpPr>
          <p:cNvPr id="307" name="Google Shape;307;p25"/>
          <p:cNvSpPr/>
          <p:nvPr/>
        </p:nvSpPr>
        <p:spPr>
          <a:xfrm>
            <a:off x="2052900" y="2925775"/>
            <a:ext cx="1018500" cy="3408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Entry 2</a:t>
            </a:r>
            <a:endParaRPr sz="1000"/>
          </a:p>
        </p:txBody>
      </p:sp>
      <p:sp>
        <p:nvSpPr>
          <p:cNvPr id="308" name="Google Shape;308;p25"/>
          <p:cNvSpPr/>
          <p:nvPr/>
        </p:nvSpPr>
        <p:spPr>
          <a:xfrm>
            <a:off x="3071400" y="2925775"/>
            <a:ext cx="1018500" cy="3408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Entry 3</a:t>
            </a:r>
            <a:endParaRPr sz="1000"/>
          </a:p>
        </p:txBody>
      </p:sp>
      <p:sp>
        <p:nvSpPr>
          <p:cNvPr id="309" name="Google Shape;309;p25"/>
          <p:cNvSpPr/>
          <p:nvPr/>
        </p:nvSpPr>
        <p:spPr>
          <a:xfrm>
            <a:off x="4089900" y="2925775"/>
            <a:ext cx="1018500" cy="3408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Entry 4</a:t>
            </a:r>
            <a:endParaRPr sz="1000"/>
          </a:p>
        </p:txBody>
      </p:sp>
      <p:sp>
        <p:nvSpPr>
          <p:cNvPr id="310" name="Google Shape;310;p25"/>
          <p:cNvSpPr/>
          <p:nvPr/>
        </p:nvSpPr>
        <p:spPr>
          <a:xfrm>
            <a:off x="1034400" y="3722050"/>
            <a:ext cx="723000" cy="340800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Msg 1</a:t>
            </a:r>
            <a:endParaRPr sz="1000"/>
          </a:p>
        </p:txBody>
      </p:sp>
      <p:sp>
        <p:nvSpPr>
          <p:cNvPr id="311" name="Google Shape;311;p25"/>
          <p:cNvSpPr/>
          <p:nvPr/>
        </p:nvSpPr>
        <p:spPr>
          <a:xfrm>
            <a:off x="1757400" y="3722050"/>
            <a:ext cx="723000" cy="340800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Msg 2</a:t>
            </a:r>
            <a:endParaRPr sz="1000"/>
          </a:p>
        </p:txBody>
      </p:sp>
      <p:sp>
        <p:nvSpPr>
          <p:cNvPr id="312" name="Google Shape;312;p25"/>
          <p:cNvSpPr/>
          <p:nvPr/>
        </p:nvSpPr>
        <p:spPr>
          <a:xfrm>
            <a:off x="2480400" y="3722050"/>
            <a:ext cx="723000" cy="340800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Msg 3</a:t>
            </a:r>
            <a:endParaRPr sz="1000"/>
          </a:p>
        </p:txBody>
      </p:sp>
      <p:sp>
        <p:nvSpPr>
          <p:cNvPr id="313" name="Google Shape;313;p25"/>
          <p:cNvSpPr/>
          <p:nvPr/>
        </p:nvSpPr>
        <p:spPr>
          <a:xfrm>
            <a:off x="3203400" y="3722050"/>
            <a:ext cx="723000" cy="340800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Msg 4</a:t>
            </a:r>
            <a:endParaRPr sz="1000"/>
          </a:p>
        </p:txBody>
      </p:sp>
      <p:cxnSp>
        <p:nvCxnSpPr>
          <p:cNvPr id="314" name="Google Shape;314;p25"/>
          <p:cNvCxnSpPr>
            <a:stCxn id="302" idx="2"/>
            <a:endCxn id="303" idx="0"/>
          </p:cNvCxnSpPr>
          <p:nvPr/>
        </p:nvCxnSpPr>
        <p:spPr>
          <a:xfrm flipH="1">
            <a:off x="1979400" y="1787650"/>
            <a:ext cx="2592600" cy="342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15" name="Google Shape;315;p25"/>
          <p:cNvCxnSpPr>
            <a:stCxn id="302" idx="2"/>
            <a:endCxn id="304" idx="0"/>
          </p:cNvCxnSpPr>
          <p:nvPr/>
        </p:nvCxnSpPr>
        <p:spPr>
          <a:xfrm>
            <a:off x="4572000" y="1787650"/>
            <a:ext cx="0" cy="342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16" name="Google Shape;316;p25"/>
          <p:cNvCxnSpPr>
            <a:stCxn id="302" idx="2"/>
            <a:endCxn id="305" idx="0"/>
          </p:cNvCxnSpPr>
          <p:nvPr/>
        </p:nvCxnSpPr>
        <p:spPr>
          <a:xfrm>
            <a:off x="4572000" y="1787650"/>
            <a:ext cx="2592900" cy="342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17" name="Google Shape;317;p25"/>
          <p:cNvCxnSpPr>
            <a:stCxn id="303" idx="1"/>
            <a:endCxn id="306" idx="1"/>
          </p:cNvCxnSpPr>
          <p:nvPr/>
        </p:nvCxnSpPr>
        <p:spPr>
          <a:xfrm>
            <a:off x="1034400" y="2299900"/>
            <a:ext cx="0" cy="796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8" name="Google Shape;318;p25"/>
          <p:cNvCxnSpPr/>
          <p:nvPr/>
        </p:nvCxnSpPr>
        <p:spPr>
          <a:xfrm>
            <a:off x="2931575" y="2477050"/>
            <a:ext cx="2189100" cy="447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9" name="Google Shape;319;p25"/>
          <p:cNvCxnSpPr>
            <a:stCxn id="306" idx="1"/>
            <a:endCxn id="310" idx="1"/>
          </p:cNvCxnSpPr>
          <p:nvPr/>
        </p:nvCxnSpPr>
        <p:spPr>
          <a:xfrm>
            <a:off x="1034400" y="3096175"/>
            <a:ext cx="0" cy="796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0" name="Google Shape;320;p25"/>
          <p:cNvCxnSpPr/>
          <p:nvPr/>
        </p:nvCxnSpPr>
        <p:spPr>
          <a:xfrm>
            <a:off x="2060425" y="3272450"/>
            <a:ext cx="1878600" cy="447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1" name="Google Shape;321;p25"/>
          <p:cNvSpPr/>
          <p:nvPr/>
        </p:nvSpPr>
        <p:spPr>
          <a:xfrm>
            <a:off x="2550325" y="278375"/>
            <a:ext cx="5017200" cy="3408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Topic</a:t>
            </a:r>
            <a:endParaRPr sz="1000"/>
          </a:p>
        </p:txBody>
      </p:sp>
      <p:sp>
        <p:nvSpPr>
          <p:cNvPr id="322" name="Google Shape;322;p25"/>
          <p:cNvSpPr/>
          <p:nvPr/>
        </p:nvSpPr>
        <p:spPr>
          <a:xfrm>
            <a:off x="6785725" y="961613"/>
            <a:ext cx="781800" cy="3408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Partition 2</a:t>
            </a:r>
            <a:endParaRPr sz="1000"/>
          </a:p>
        </p:txBody>
      </p:sp>
      <p:sp>
        <p:nvSpPr>
          <p:cNvPr id="323" name="Google Shape;323;p25"/>
          <p:cNvSpPr/>
          <p:nvPr/>
        </p:nvSpPr>
        <p:spPr>
          <a:xfrm>
            <a:off x="5763975" y="961613"/>
            <a:ext cx="781800" cy="3408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Partition 1</a:t>
            </a:r>
            <a:endParaRPr sz="1000"/>
          </a:p>
        </p:txBody>
      </p:sp>
      <p:cxnSp>
        <p:nvCxnSpPr>
          <p:cNvPr id="324" name="Google Shape;324;p25"/>
          <p:cNvCxnSpPr>
            <a:stCxn id="321" idx="2"/>
            <a:endCxn id="302" idx="0"/>
          </p:cNvCxnSpPr>
          <p:nvPr/>
        </p:nvCxnSpPr>
        <p:spPr>
          <a:xfrm flipH="1">
            <a:off x="4572025" y="619175"/>
            <a:ext cx="486900" cy="827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5" name="Google Shape;325;p25"/>
          <p:cNvCxnSpPr>
            <a:stCxn id="321" idx="2"/>
            <a:endCxn id="323" idx="0"/>
          </p:cNvCxnSpPr>
          <p:nvPr/>
        </p:nvCxnSpPr>
        <p:spPr>
          <a:xfrm>
            <a:off x="5058925" y="619175"/>
            <a:ext cx="1095900" cy="342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6" name="Google Shape;326;p25"/>
          <p:cNvCxnSpPr>
            <a:stCxn id="321" idx="2"/>
            <a:endCxn id="322" idx="0"/>
          </p:cNvCxnSpPr>
          <p:nvPr/>
        </p:nvCxnSpPr>
        <p:spPr>
          <a:xfrm>
            <a:off x="5058925" y="619175"/>
            <a:ext cx="2117700" cy="342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27" name="Google Shape;327;p25"/>
          <p:cNvSpPr txBox="1"/>
          <p:nvPr/>
        </p:nvSpPr>
        <p:spPr>
          <a:xfrm>
            <a:off x="4484475" y="3685775"/>
            <a:ext cx="4439100" cy="44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rebuchet MS"/>
                <a:ea typeface="Trebuchet MS"/>
                <a:cs typeface="Trebuchet MS"/>
                <a:sym typeface="Trebuchet MS"/>
              </a:rPr>
              <a:t>ledger-id, entry-id, batch-index, partition-index 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328" name="Google Shape;328;p25"/>
          <p:cNvCxnSpPr>
            <a:stCxn id="327" idx="2"/>
            <a:endCxn id="313" idx="2"/>
          </p:cNvCxnSpPr>
          <p:nvPr/>
        </p:nvCxnSpPr>
        <p:spPr>
          <a:xfrm rot="5400000" flipH="1">
            <a:off x="5099475" y="2528225"/>
            <a:ext cx="69900" cy="3139200"/>
          </a:xfrm>
          <a:prstGeom prst="curvedConnector3">
            <a:avLst>
              <a:gd name="adj1" fmla="val -340665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9" name="Google Shape;329;p25"/>
          <p:cNvCxnSpPr>
            <a:endCxn id="309" idx="2"/>
          </p:cNvCxnSpPr>
          <p:nvPr/>
        </p:nvCxnSpPr>
        <p:spPr>
          <a:xfrm rot="10800000">
            <a:off x="4599150" y="3266575"/>
            <a:ext cx="1142700" cy="495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30" name="Google Shape;330;p25"/>
          <p:cNvCxnSpPr>
            <a:endCxn id="305" idx="2"/>
          </p:cNvCxnSpPr>
          <p:nvPr/>
        </p:nvCxnSpPr>
        <p:spPr>
          <a:xfrm rot="10800000" flipH="1">
            <a:off x="4923750" y="2470300"/>
            <a:ext cx="2241000" cy="1329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31" name="Google Shape;331;p25"/>
          <p:cNvCxnSpPr>
            <a:endCxn id="322" idx="3"/>
          </p:cNvCxnSpPr>
          <p:nvPr/>
        </p:nvCxnSpPr>
        <p:spPr>
          <a:xfrm rot="10800000">
            <a:off x="7567525" y="1132013"/>
            <a:ext cx="393900" cy="2659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6"/>
          <p:cNvSpPr txBox="1">
            <a:spLocks noGrp="1"/>
          </p:cNvSpPr>
          <p:nvPr>
            <p:ph type="title"/>
          </p:nvPr>
        </p:nvSpPr>
        <p:spPr>
          <a:xfrm>
            <a:off x="311700" y="162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Message ID Examples</a:t>
            </a:r>
            <a:endParaRPr/>
          </a:p>
        </p:txBody>
      </p:sp>
      <p:sp>
        <p:nvSpPr>
          <p:cNvPr id="337" name="Google Shape;337;p26"/>
          <p:cNvSpPr txBox="1">
            <a:spLocks noGrp="1"/>
          </p:cNvSpPr>
          <p:nvPr>
            <p:ph type="body" idx="1"/>
          </p:nvPr>
        </p:nvSpPr>
        <p:spPr>
          <a:xfrm>
            <a:off x="311700" y="86355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100, 10, 2, 0: ptn 0, segment 100, entry 10, batch 2.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100, 10, -1, 0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100, 10, -1, -1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100, 10, 0, -1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...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7"/>
          <p:cNvSpPr txBox="1">
            <a:spLocks noGrp="1"/>
          </p:cNvSpPr>
          <p:nvPr>
            <p:ph type="title"/>
          </p:nvPr>
        </p:nvSpPr>
        <p:spPr>
          <a:xfrm>
            <a:off x="311700" y="162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Cursor: Subscription State</a:t>
            </a:r>
            <a:endParaRPr/>
          </a:p>
        </p:txBody>
      </p:sp>
      <p:sp>
        <p:nvSpPr>
          <p:cNvPr id="343" name="Google Shape;343;p27"/>
          <p:cNvSpPr/>
          <p:nvPr/>
        </p:nvSpPr>
        <p:spPr>
          <a:xfrm>
            <a:off x="1034400" y="3492150"/>
            <a:ext cx="7075200" cy="3408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Partition (Event Stream)</a:t>
            </a:r>
            <a:endParaRPr sz="1000"/>
          </a:p>
        </p:txBody>
      </p:sp>
      <p:sp>
        <p:nvSpPr>
          <p:cNvPr id="344" name="Google Shape;344;p27"/>
          <p:cNvSpPr/>
          <p:nvPr/>
        </p:nvSpPr>
        <p:spPr>
          <a:xfrm>
            <a:off x="1575125" y="2483550"/>
            <a:ext cx="1751100" cy="4290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Subscription A</a:t>
            </a:r>
            <a:endParaRPr sz="10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(1, 1)</a:t>
            </a:r>
            <a:endParaRPr sz="1000"/>
          </a:p>
        </p:txBody>
      </p:sp>
      <p:cxnSp>
        <p:nvCxnSpPr>
          <p:cNvPr id="345" name="Google Shape;345;p27"/>
          <p:cNvCxnSpPr>
            <a:stCxn id="344" idx="2"/>
          </p:cNvCxnSpPr>
          <p:nvPr/>
        </p:nvCxnSpPr>
        <p:spPr>
          <a:xfrm>
            <a:off x="2450675" y="2912550"/>
            <a:ext cx="3600" cy="568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46" name="Google Shape;346;p27"/>
          <p:cNvSpPr/>
          <p:nvPr/>
        </p:nvSpPr>
        <p:spPr>
          <a:xfrm>
            <a:off x="3322475" y="984775"/>
            <a:ext cx="1751100" cy="4290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Subscription B</a:t>
            </a:r>
            <a:endParaRPr sz="10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(2, 2)</a:t>
            </a:r>
            <a:endParaRPr sz="1000"/>
          </a:p>
        </p:txBody>
      </p:sp>
      <p:cxnSp>
        <p:nvCxnSpPr>
          <p:cNvPr id="347" name="Google Shape;347;p27"/>
          <p:cNvCxnSpPr>
            <a:stCxn id="346" idx="2"/>
          </p:cNvCxnSpPr>
          <p:nvPr/>
        </p:nvCxnSpPr>
        <p:spPr>
          <a:xfrm>
            <a:off x="4198025" y="1413775"/>
            <a:ext cx="21300" cy="2075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48" name="Google Shape;348;p27"/>
          <p:cNvSpPr/>
          <p:nvPr/>
        </p:nvSpPr>
        <p:spPr>
          <a:xfrm>
            <a:off x="4694475" y="1712775"/>
            <a:ext cx="1751100" cy="4290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Subscription C</a:t>
            </a:r>
            <a:endParaRPr sz="10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(3, 2)</a:t>
            </a:r>
            <a:endParaRPr sz="1000"/>
          </a:p>
        </p:txBody>
      </p:sp>
      <p:cxnSp>
        <p:nvCxnSpPr>
          <p:cNvPr id="349" name="Google Shape;349;p27"/>
          <p:cNvCxnSpPr>
            <a:stCxn id="348" idx="2"/>
          </p:cNvCxnSpPr>
          <p:nvPr/>
        </p:nvCxnSpPr>
        <p:spPr>
          <a:xfrm>
            <a:off x="5570025" y="2141775"/>
            <a:ext cx="5400" cy="1347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28"/>
          <p:cNvSpPr txBox="1">
            <a:spLocks noGrp="1"/>
          </p:cNvSpPr>
          <p:nvPr>
            <p:ph type="title"/>
          </p:nvPr>
        </p:nvSpPr>
        <p:spPr>
          <a:xfrm>
            <a:off x="311700" y="162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Acknowledge Cumulatively</a:t>
            </a:r>
            <a:endParaRPr/>
          </a:p>
        </p:txBody>
      </p:sp>
      <p:sp>
        <p:nvSpPr>
          <p:cNvPr id="355" name="Google Shape;355;p28"/>
          <p:cNvSpPr/>
          <p:nvPr/>
        </p:nvSpPr>
        <p:spPr>
          <a:xfrm>
            <a:off x="1034400" y="3492150"/>
            <a:ext cx="7075200" cy="3408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Partition (Event Stream)</a:t>
            </a:r>
            <a:endParaRPr sz="1000"/>
          </a:p>
        </p:txBody>
      </p:sp>
      <p:sp>
        <p:nvSpPr>
          <p:cNvPr id="356" name="Google Shape;356;p28"/>
          <p:cNvSpPr/>
          <p:nvPr/>
        </p:nvSpPr>
        <p:spPr>
          <a:xfrm>
            <a:off x="1575125" y="2483550"/>
            <a:ext cx="1751100" cy="4290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Subscription A</a:t>
            </a:r>
            <a:endParaRPr sz="10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(1, 1)</a:t>
            </a:r>
            <a:endParaRPr sz="1000"/>
          </a:p>
        </p:txBody>
      </p:sp>
      <p:cxnSp>
        <p:nvCxnSpPr>
          <p:cNvPr id="357" name="Google Shape;357;p28"/>
          <p:cNvCxnSpPr>
            <a:stCxn id="356" idx="2"/>
          </p:cNvCxnSpPr>
          <p:nvPr/>
        </p:nvCxnSpPr>
        <p:spPr>
          <a:xfrm>
            <a:off x="2450675" y="2912550"/>
            <a:ext cx="3600" cy="568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58" name="Google Shape;358;p28"/>
          <p:cNvSpPr/>
          <p:nvPr/>
        </p:nvSpPr>
        <p:spPr>
          <a:xfrm>
            <a:off x="3322475" y="984775"/>
            <a:ext cx="1751100" cy="4290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Subscription B</a:t>
            </a:r>
            <a:endParaRPr sz="10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(2, 2)</a:t>
            </a:r>
            <a:endParaRPr sz="1000"/>
          </a:p>
        </p:txBody>
      </p:sp>
      <p:cxnSp>
        <p:nvCxnSpPr>
          <p:cNvPr id="359" name="Google Shape;359;p28"/>
          <p:cNvCxnSpPr>
            <a:stCxn id="358" idx="2"/>
          </p:cNvCxnSpPr>
          <p:nvPr/>
        </p:nvCxnSpPr>
        <p:spPr>
          <a:xfrm>
            <a:off x="4198025" y="1413775"/>
            <a:ext cx="21300" cy="2075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60" name="Google Shape;360;p28"/>
          <p:cNvSpPr/>
          <p:nvPr/>
        </p:nvSpPr>
        <p:spPr>
          <a:xfrm>
            <a:off x="4694475" y="1712775"/>
            <a:ext cx="1751100" cy="4290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Subscription C</a:t>
            </a:r>
            <a:endParaRPr sz="10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(3, 2)</a:t>
            </a:r>
            <a:endParaRPr sz="1000"/>
          </a:p>
        </p:txBody>
      </p:sp>
      <p:cxnSp>
        <p:nvCxnSpPr>
          <p:cNvPr id="361" name="Google Shape;361;p28"/>
          <p:cNvCxnSpPr>
            <a:stCxn id="360" idx="2"/>
          </p:cNvCxnSpPr>
          <p:nvPr/>
        </p:nvCxnSpPr>
        <p:spPr>
          <a:xfrm>
            <a:off x="5570025" y="2141775"/>
            <a:ext cx="5400" cy="1347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62" name="Google Shape;362;p28"/>
          <p:cNvSpPr txBox="1"/>
          <p:nvPr/>
        </p:nvSpPr>
        <p:spPr>
          <a:xfrm>
            <a:off x="551800" y="1374113"/>
            <a:ext cx="1950000" cy="471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Trebuchet MS"/>
                <a:ea typeface="Trebuchet MS"/>
                <a:cs typeface="Trebuchet MS"/>
                <a:sym typeface="Trebuchet MS"/>
              </a:rPr>
              <a:t>acknowledgeCumulative</a:t>
            </a:r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Trebuchet MS"/>
                <a:ea typeface="Trebuchet MS"/>
                <a:cs typeface="Trebuchet MS"/>
                <a:sym typeface="Trebuchet MS"/>
              </a:rPr>
              <a:t>(4, 3)</a:t>
            </a:r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363" name="Google Shape;363;p28"/>
          <p:cNvCxnSpPr>
            <a:stCxn id="362" idx="2"/>
            <a:endCxn id="356" idx="0"/>
          </p:cNvCxnSpPr>
          <p:nvPr/>
        </p:nvCxnSpPr>
        <p:spPr>
          <a:xfrm>
            <a:off x="1526800" y="1845713"/>
            <a:ext cx="924000" cy="63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29"/>
          <p:cNvSpPr txBox="1">
            <a:spLocks noGrp="1"/>
          </p:cNvSpPr>
          <p:nvPr>
            <p:ph type="title"/>
          </p:nvPr>
        </p:nvSpPr>
        <p:spPr>
          <a:xfrm>
            <a:off x="311700" y="162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Acknowledge Cumulatively</a:t>
            </a:r>
            <a:endParaRPr/>
          </a:p>
        </p:txBody>
      </p:sp>
      <p:sp>
        <p:nvSpPr>
          <p:cNvPr id="369" name="Google Shape;369;p29"/>
          <p:cNvSpPr/>
          <p:nvPr/>
        </p:nvSpPr>
        <p:spPr>
          <a:xfrm>
            <a:off x="1034400" y="3492150"/>
            <a:ext cx="7075200" cy="3408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Partition (Event Stream)</a:t>
            </a:r>
            <a:endParaRPr sz="1000"/>
          </a:p>
        </p:txBody>
      </p:sp>
      <p:sp>
        <p:nvSpPr>
          <p:cNvPr id="370" name="Google Shape;370;p29"/>
          <p:cNvSpPr/>
          <p:nvPr/>
        </p:nvSpPr>
        <p:spPr>
          <a:xfrm>
            <a:off x="1575125" y="2483550"/>
            <a:ext cx="1751100" cy="4290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Subscription A</a:t>
            </a:r>
            <a:endParaRPr sz="10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(1, 1)</a:t>
            </a:r>
            <a:endParaRPr sz="1000"/>
          </a:p>
        </p:txBody>
      </p:sp>
      <p:cxnSp>
        <p:nvCxnSpPr>
          <p:cNvPr id="371" name="Google Shape;371;p29"/>
          <p:cNvCxnSpPr>
            <a:stCxn id="370" idx="2"/>
          </p:cNvCxnSpPr>
          <p:nvPr/>
        </p:nvCxnSpPr>
        <p:spPr>
          <a:xfrm>
            <a:off x="2450675" y="2912550"/>
            <a:ext cx="3600" cy="568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72" name="Google Shape;372;p29"/>
          <p:cNvSpPr/>
          <p:nvPr/>
        </p:nvSpPr>
        <p:spPr>
          <a:xfrm>
            <a:off x="3322475" y="984775"/>
            <a:ext cx="1751100" cy="4290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Subscription B</a:t>
            </a:r>
            <a:endParaRPr sz="10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(2, 2)</a:t>
            </a:r>
            <a:endParaRPr sz="1000"/>
          </a:p>
        </p:txBody>
      </p:sp>
      <p:cxnSp>
        <p:nvCxnSpPr>
          <p:cNvPr id="373" name="Google Shape;373;p29"/>
          <p:cNvCxnSpPr>
            <a:stCxn id="372" idx="2"/>
          </p:cNvCxnSpPr>
          <p:nvPr/>
        </p:nvCxnSpPr>
        <p:spPr>
          <a:xfrm>
            <a:off x="4198025" y="1413775"/>
            <a:ext cx="21300" cy="2075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74" name="Google Shape;374;p29"/>
          <p:cNvSpPr/>
          <p:nvPr/>
        </p:nvSpPr>
        <p:spPr>
          <a:xfrm>
            <a:off x="4694475" y="1712775"/>
            <a:ext cx="1751100" cy="4290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Subscription C</a:t>
            </a:r>
            <a:endParaRPr sz="10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(3, 2)</a:t>
            </a:r>
            <a:endParaRPr sz="1000"/>
          </a:p>
        </p:txBody>
      </p:sp>
      <p:cxnSp>
        <p:nvCxnSpPr>
          <p:cNvPr id="375" name="Google Shape;375;p29"/>
          <p:cNvCxnSpPr>
            <a:stCxn id="374" idx="2"/>
          </p:cNvCxnSpPr>
          <p:nvPr/>
        </p:nvCxnSpPr>
        <p:spPr>
          <a:xfrm>
            <a:off x="5570025" y="2141775"/>
            <a:ext cx="5400" cy="1347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76" name="Google Shape;376;p29"/>
          <p:cNvSpPr txBox="1"/>
          <p:nvPr/>
        </p:nvSpPr>
        <p:spPr>
          <a:xfrm>
            <a:off x="551800" y="1374113"/>
            <a:ext cx="1950000" cy="471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Trebuchet MS"/>
                <a:ea typeface="Trebuchet MS"/>
                <a:cs typeface="Trebuchet MS"/>
                <a:sym typeface="Trebuchet MS"/>
              </a:rPr>
              <a:t>acknowledgeCumulative</a:t>
            </a:r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Trebuchet MS"/>
                <a:ea typeface="Trebuchet MS"/>
                <a:cs typeface="Trebuchet MS"/>
                <a:sym typeface="Trebuchet MS"/>
              </a:rPr>
              <a:t>(4, 3)</a:t>
            </a:r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377" name="Google Shape;377;p29"/>
          <p:cNvCxnSpPr>
            <a:stCxn id="376" idx="2"/>
            <a:endCxn id="370" idx="0"/>
          </p:cNvCxnSpPr>
          <p:nvPr/>
        </p:nvCxnSpPr>
        <p:spPr>
          <a:xfrm>
            <a:off x="1526800" y="1845713"/>
            <a:ext cx="924000" cy="63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78" name="Google Shape;378;p29"/>
          <p:cNvSpPr/>
          <p:nvPr/>
        </p:nvSpPr>
        <p:spPr>
          <a:xfrm>
            <a:off x="6204400" y="2483550"/>
            <a:ext cx="1751100" cy="4290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Subscription A</a:t>
            </a:r>
            <a:endParaRPr sz="10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(4, 3)</a:t>
            </a:r>
            <a:endParaRPr sz="1000"/>
          </a:p>
        </p:txBody>
      </p:sp>
      <p:cxnSp>
        <p:nvCxnSpPr>
          <p:cNvPr id="379" name="Google Shape;379;p29"/>
          <p:cNvCxnSpPr/>
          <p:nvPr/>
        </p:nvCxnSpPr>
        <p:spPr>
          <a:xfrm>
            <a:off x="7117825" y="2917950"/>
            <a:ext cx="3600" cy="568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380" name="Google Shape;380;p29"/>
          <p:cNvCxnSpPr>
            <a:endCxn id="378" idx="1"/>
          </p:cNvCxnSpPr>
          <p:nvPr/>
        </p:nvCxnSpPr>
        <p:spPr>
          <a:xfrm>
            <a:off x="3326200" y="2698050"/>
            <a:ext cx="2878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30"/>
          <p:cNvSpPr txBox="1">
            <a:spLocks noGrp="1"/>
          </p:cNvSpPr>
          <p:nvPr>
            <p:ph type="title"/>
          </p:nvPr>
        </p:nvSpPr>
        <p:spPr>
          <a:xfrm>
            <a:off x="311700" y="162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Acknowledge moves cursors</a:t>
            </a:r>
            <a:endParaRPr/>
          </a:p>
        </p:txBody>
      </p:sp>
      <p:sp>
        <p:nvSpPr>
          <p:cNvPr id="386" name="Google Shape;386;p30"/>
          <p:cNvSpPr/>
          <p:nvPr/>
        </p:nvSpPr>
        <p:spPr>
          <a:xfrm>
            <a:off x="1034400" y="3492150"/>
            <a:ext cx="7075200" cy="3408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Partition (Event Stream)</a:t>
            </a:r>
            <a:endParaRPr sz="1000"/>
          </a:p>
        </p:txBody>
      </p:sp>
      <p:sp>
        <p:nvSpPr>
          <p:cNvPr id="387" name="Google Shape;387;p30"/>
          <p:cNvSpPr/>
          <p:nvPr/>
        </p:nvSpPr>
        <p:spPr>
          <a:xfrm>
            <a:off x="3322475" y="984775"/>
            <a:ext cx="1751100" cy="4290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Subscription B</a:t>
            </a:r>
            <a:endParaRPr sz="10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(2, 2)</a:t>
            </a:r>
            <a:endParaRPr sz="1000"/>
          </a:p>
        </p:txBody>
      </p:sp>
      <p:cxnSp>
        <p:nvCxnSpPr>
          <p:cNvPr id="388" name="Google Shape;388;p30"/>
          <p:cNvCxnSpPr>
            <a:stCxn id="387" idx="2"/>
          </p:cNvCxnSpPr>
          <p:nvPr/>
        </p:nvCxnSpPr>
        <p:spPr>
          <a:xfrm>
            <a:off x="4198025" y="1413775"/>
            <a:ext cx="21300" cy="2075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89" name="Google Shape;389;p30"/>
          <p:cNvSpPr/>
          <p:nvPr/>
        </p:nvSpPr>
        <p:spPr>
          <a:xfrm>
            <a:off x="4694475" y="1712775"/>
            <a:ext cx="1751100" cy="4290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Subscription C</a:t>
            </a:r>
            <a:endParaRPr sz="10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(3, 2)</a:t>
            </a:r>
            <a:endParaRPr sz="1000"/>
          </a:p>
        </p:txBody>
      </p:sp>
      <p:cxnSp>
        <p:nvCxnSpPr>
          <p:cNvPr id="390" name="Google Shape;390;p30"/>
          <p:cNvCxnSpPr>
            <a:stCxn id="389" idx="2"/>
          </p:cNvCxnSpPr>
          <p:nvPr/>
        </p:nvCxnSpPr>
        <p:spPr>
          <a:xfrm>
            <a:off x="5570025" y="2141775"/>
            <a:ext cx="5400" cy="1347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91" name="Google Shape;391;p30"/>
          <p:cNvSpPr txBox="1"/>
          <p:nvPr/>
        </p:nvSpPr>
        <p:spPr>
          <a:xfrm>
            <a:off x="551800" y="1374113"/>
            <a:ext cx="1950000" cy="471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Trebuchet MS"/>
                <a:ea typeface="Trebuchet MS"/>
                <a:cs typeface="Trebuchet MS"/>
                <a:sym typeface="Trebuchet MS"/>
              </a:rPr>
              <a:t>acknowledgeCumulative</a:t>
            </a:r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Trebuchet MS"/>
                <a:ea typeface="Trebuchet MS"/>
                <a:cs typeface="Trebuchet MS"/>
                <a:sym typeface="Trebuchet MS"/>
              </a:rPr>
              <a:t>(4, 3)</a:t>
            </a:r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92" name="Google Shape;392;p30"/>
          <p:cNvSpPr/>
          <p:nvPr/>
        </p:nvSpPr>
        <p:spPr>
          <a:xfrm>
            <a:off x="6204400" y="2483550"/>
            <a:ext cx="1751100" cy="4290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Subscription A</a:t>
            </a:r>
            <a:endParaRPr sz="10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(4, 3)</a:t>
            </a:r>
            <a:endParaRPr sz="1000"/>
          </a:p>
        </p:txBody>
      </p:sp>
      <p:cxnSp>
        <p:nvCxnSpPr>
          <p:cNvPr id="393" name="Google Shape;393;p30"/>
          <p:cNvCxnSpPr/>
          <p:nvPr/>
        </p:nvCxnSpPr>
        <p:spPr>
          <a:xfrm>
            <a:off x="7117825" y="2917950"/>
            <a:ext cx="3600" cy="568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1"/>
          <p:cNvSpPr txBox="1">
            <a:spLocks noGrp="1"/>
          </p:cNvSpPr>
          <p:nvPr>
            <p:ph type="title"/>
          </p:nvPr>
        </p:nvSpPr>
        <p:spPr>
          <a:xfrm>
            <a:off x="311700" y="162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Seek / Reset-Cursor</a:t>
            </a:r>
            <a:endParaRPr/>
          </a:p>
        </p:txBody>
      </p:sp>
      <p:sp>
        <p:nvSpPr>
          <p:cNvPr id="399" name="Google Shape;399;p31"/>
          <p:cNvSpPr/>
          <p:nvPr/>
        </p:nvSpPr>
        <p:spPr>
          <a:xfrm>
            <a:off x="1034400" y="3492150"/>
            <a:ext cx="7075200" cy="3408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Partition (Event Stream)</a:t>
            </a:r>
            <a:endParaRPr sz="1000"/>
          </a:p>
        </p:txBody>
      </p:sp>
      <p:sp>
        <p:nvSpPr>
          <p:cNvPr id="400" name="Google Shape;400;p31"/>
          <p:cNvSpPr/>
          <p:nvPr/>
        </p:nvSpPr>
        <p:spPr>
          <a:xfrm>
            <a:off x="3322475" y="984775"/>
            <a:ext cx="1751100" cy="4290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Subscription B</a:t>
            </a:r>
            <a:endParaRPr sz="10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(2, 2)</a:t>
            </a:r>
            <a:endParaRPr sz="1000"/>
          </a:p>
        </p:txBody>
      </p:sp>
      <p:cxnSp>
        <p:nvCxnSpPr>
          <p:cNvPr id="401" name="Google Shape;401;p31"/>
          <p:cNvCxnSpPr>
            <a:stCxn id="400" idx="2"/>
          </p:cNvCxnSpPr>
          <p:nvPr/>
        </p:nvCxnSpPr>
        <p:spPr>
          <a:xfrm>
            <a:off x="4198025" y="1413775"/>
            <a:ext cx="21300" cy="2075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02" name="Google Shape;402;p31"/>
          <p:cNvSpPr/>
          <p:nvPr/>
        </p:nvSpPr>
        <p:spPr>
          <a:xfrm>
            <a:off x="4694475" y="1712775"/>
            <a:ext cx="1751100" cy="4290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Subscription C</a:t>
            </a:r>
            <a:endParaRPr sz="10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(3, 2)</a:t>
            </a:r>
            <a:endParaRPr sz="1000"/>
          </a:p>
        </p:txBody>
      </p:sp>
      <p:cxnSp>
        <p:nvCxnSpPr>
          <p:cNvPr id="403" name="Google Shape;403;p31"/>
          <p:cNvCxnSpPr>
            <a:stCxn id="402" idx="2"/>
          </p:cNvCxnSpPr>
          <p:nvPr/>
        </p:nvCxnSpPr>
        <p:spPr>
          <a:xfrm>
            <a:off x="5570025" y="2141775"/>
            <a:ext cx="5400" cy="1347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04" name="Google Shape;404;p31"/>
          <p:cNvSpPr txBox="1"/>
          <p:nvPr/>
        </p:nvSpPr>
        <p:spPr>
          <a:xfrm>
            <a:off x="6770950" y="798388"/>
            <a:ext cx="1950000" cy="471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Trebuchet MS"/>
                <a:ea typeface="Trebuchet MS"/>
                <a:cs typeface="Trebuchet MS"/>
                <a:sym typeface="Trebuchet MS"/>
              </a:rPr>
              <a:t>Reset Cursor</a:t>
            </a:r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Trebuchet MS"/>
                <a:ea typeface="Trebuchet MS"/>
                <a:cs typeface="Trebuchet MS"/>
                <a:sym typeface="Trebuchet MS"/>
              </a:rPr>
              <a:t>(1, 1)</a:t>
            </a:r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05" name="Google Shape;405;p31"/>
          <p:cNvSpPr/>
          <p:nvPr/>
        </p:nvSpPr>
        <p:spPr>
          <a:xfrm>
            <a:off x="6204400" y="2483550"/>
            <a:ext cx="1751100" cy="4290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Subscription A</a:t>
            </a:r>
            <a:endParaRPr sz="10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(4, 3)</a:t>
            </a:r>
            <a:endParaRPr sz="1000"/>
          </a:p>
        </p:txBody>
      </p:sp>
      <p:cxnSp>
        <p:nvCxnSpPr>
          <p:cNvPr id="406" name="Google Shape;406;p31"/>
          <p:cNvCxnSpPr/>
          <p:nvPr/>
        </p:nvCxnSpPr>
        <p:spPr>
          <a:xfrm>
            <a:off x="7117825" y="2917950"/>
            <a:ext cx="3600" cy="568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07" name="Google Shape;407;p31"/>
          <p:cNvCxnSpPr>
            <a:stCxn id="404" idx="2"/>
            <a:endCxn id="405" idx="0"/>
          </p:cNvCxnSpPr>
          <p:nvPr/>
        </p:nvCxnSpPr>
        <p:spPr>
          <a:xfrm flipH="1">
            <a:off x="7079950" y="1269988"/>
            <a:ext cx="666000" cy="1213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32"/>
          <p:cNvSpPr txBox="1">
            <a:spLocks noGrp="1"/>
          </p:cNvSpPr>
          <p:nvPr>
            <p:ph type="title"/>
          </p:nvPr>
        </p:nvSpPr>
        <p:spPr>
          <a:xfrm>
            <a:off x="311700" y="162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Seek / Reset-Cursor</a:t>
            </a:r>
            <a:endParaRPr/>
          </a:p>
        </p:txBody>
      </p:sp>
      <p:sp>
        <p:nvSpPr>
          <p:cNvPr id="413" name="Google Shape;413;p32"/>
          <p:cNvSpPr/>
          <p:nvPr/>
        </p:nvSpPr>
        <p:spPr>
          <a:xfrm>
            <a:off x="1034400" y="3492150"/>
            <a:ext cx="7075200" cy="3408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Partition (Event Stream)</a:t>
            </a:r>
            <a:endParaRPr sz="1000"/>
          </a:p>
        </p:txBody>
      </p:sp>
      <p:sp>
        <p:nvSpPr>
          <p:cNvPr id="414" name="Google Shape;414;p32"/>
          <p:cNvSpPr/>
          <p:nvPr/>
        </p:nvSpPr>
        <p:spPr>
          <a:xfrm>
            <a:off x="3322475" y="984775"/>
            <a:ext cx="1751100" cy="4290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Subscription B</a:t>
            </a:r>
            <a:endParaRPr sz="10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(2, 2)</a:t>
            </a:r>
            <a:endParaRPr sz="1000"/>
          </a:p>
        </p:txBody>
      </p:sp>
      <p:cxnSp>
        <p:nvCxnSpPr>
          <p:cNvPr id="415" name="Google Shape;415;p32"/>
          <p:cNvCxnSpPr>
            <a:stCxn id="414" idx="2"/>
          </p:cNvCxnSpPr>
          <p:nvPr/>
        </p:nvCxnSpPr>
        <p:spPr>
          <a:xfrm>
            <a:off x="4198025" y="1413775"/>
            <a:ext cx="21300" cy="2075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16" name="Google Shape;416;p32"/>
          <p:cNvSpPr/>
          <p:nvPr/>
        </p:nvSpPr>
        <p:spPr>
          <a:xfrm>
            <a:off x="4694475" y="1712775"/>
            <a:ext cx="1751100" cy="4290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Subscription C</a:t>
            </a:r>
            <a:endParaRPr sz="10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(3, 2)</a:t>
            </a:r>
            <a:endParaRPr sz="1000"/>
          </a:p>
        </p:txBody>
      </p:sp>
      <p:cxnSp>
        <p:nvCxnSpPr>
          <p:cNvPr id="417" name="Google Shape;417;p32"/>
          <p:cNvCxnSpPr>
            <a:stCxn id="416" idx="2"/>
          </p:cNvCxnSpPr>
          <p:nvPr/>
        </p:nvCxnSpPr>
        <p:spPr>
          <a:xfrm>
            <a:off x="5570025" y="2141775"/>
            <a:ext cx="5400" cy="1347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18" name="Google Shape;418;p32"/>
          <p:cNvSpPr txBox="1"/>
          <p:nvPr/>
        </p:nvSpPr>
        <p:spPr>
          <a:xfrm>
            <a:off x="6770950" y="798388"/>
            <a:ext cx="1950000" cy="471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Trebuchet MS"/>
                <a:ea typeface="Trebuchet MS"/>
                <a:cs typeface="Trebuchet MS"/>
                <a:sym typeface="Trebuchet MS"/>
              </a:rPr>
              <a:t>Reset Cursor</a:t>
            </a:r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Trebuchet MS"/>
                <a:ea typeface="Trebuchet MS"/>
                <a:cs typeface="Trebuchet MS"/>
                <a:sym typeface="Trebuchet MS"/>
              </a:rPr>
              <a:t>(1, 1)</a:t>
            </a:r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19" name="Google Shape;419;p32"/>
          <p:cNvSpPr/>
          <p:nvPr/>
        </p:nvSpPr>
        <p:spPr>
          <a:xfrm>
            <a:off x="6204400" y="2483550"/>
            <a:ext cx="1751100" cy="4290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Subscription A</a:t>
            </a:r>
            <a:endParaRPr sz="10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(4, 3)</a:t>
            </a:r>
            <a:endParaRPr sz="1000"/>
          </a:p>
        </p:txBody>
      </p:sp>
      <p:cxnSp>
        <p:nvCxnSpPr>
          <p:cNvPr id="420" name="Google Shape;420;p32"/>
          <p:cNvCxnSpPr/>
          <p:nvPr/>
        </p:nvCxnSpPr>
        <p:spPr>
          <a:xfrm>
            <a:off x="7117825" y="2917950"/>
            <a:ext cx="3600" cy="568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21" name="Google Shape;421;p32"/>
          <p:cNvCxnSpPr>
            <a:stCxn id="418" idx="2"/>
            <a:endCxn id="419" idx="0"/>
          </p:cNvCxnSpPr>
          <p:nvPr/>
        </p:nvCxnSpPr>
        <p:spPr>
          <a:xfrm flipH="1">
            <a:off x="7079950" y="1269988"/>
            <a:ext cx="666000" cy="1213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22" name="Google Shape;422;p32"/>
          <p:cNvSpPr/>
          <p:nvPr/>
        </p:nvSpPr>
        <p:spPr>
          <a:xfrm>
            <a:off x="1575125" y="2483550"/>
            <a:ext cx="1751100" cy="4290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Subscription A</a:t>
            </a:r>
            <a:endParaRPr sz="10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(1, 1)</a:t>
            </a:r>
            <a:endParaRPr sz="1000"/>
          </a:p>
        </p:txBody>
      </p:sp>
      <p:cxnSp>
        <p:nvCxnSpPr>
          <p:cNvPr id="423" name="Google Shape;423;p32"/>
          <p:cNvCxnSpPr>
            <a:stCxn id="422" idx="2"/>
          </p:cNvCxnSpPr>
          <p:nvPr/>
        </p:nvCxnSpPr>
        <p:spPr>
          <a:xfrm>
            <a:off x="2450675" y="2912550"/>
            <a:ext cx="3600" cy="568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424" name="Google Shape;424;p32"/>
          <p:cNvCxnSpPr/>
          <p:nvPr/>
        </p:nvCxnSpPr>
        <p:spPr>
          <a:xfrm>
            <a:off x="3326200" y="2698050"/>
            <a:ext cx="2878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triangle" w="med" len="med"/>
            <a:tailEnd type="none" w="med" len="med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33"/>
          <p:cNvSpPr txBox="1">
            <a:spLocks noGrp="1"/>
          </p:cNvSpPr>
          <p:nvPr>
            <p:ph type="title"/>
          </p:nvPr>
        </p:nvSpPr>
        <p:spPr>
          <a:xfrm>
            <a:off x="311700" y="162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Seek / Reset-Cursor</a:t>
            </a:r>
            <a:endParaRPr/>
          </a:p>
        </p:txBody>
      </p:sp>
      <p:sp>
        <p:nvSpPr>
          <p:cNvPr id="430" name="Google Shape;430;p33"/>
          <p:cNvSpPr/>
          <p:nvPr/>
        </p:nvSpPr>
        <p:spPr>
          <a:xfrm>
            <a:off x="1034400" y="3492150"/>
            <a:ext cx="7075200" cy="3408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Partition (Event Stream)</a:t>
            </a:r>
            <a:endParaRPr sz="1000"/>
          </a:p>
        </p:txBody>
      </p:sp>
      <p:sp>
        <p:nvSpPr>
          <p:cNvPr id="431" name="Google Shape;431;p33"/>
          <p:cNvSpPr/>
          <p:nvPr/>
        </p:nvSpPr>
        <p:spPr>
          <a:xfrm>
            <a:off x="3322475" y="984775"/>
            <a:ext cx="1751100" cy="4290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Subscription B</a:t>
            </a:r>
            <a:endParaRPr sz="10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(2, 2)</a:t>
            </a:r>
            <a:endParaRPr sz="1000"/>
          </a:p>
        </p:txBody>
      </p:sp>
      <p:cxnSp>
        <p:nvCxnSpPr>
          <p:cNvPr id="432" name="Google Shape;432;p33"/>
          <p:cNvCxnSpPr>
            <a:stCxn id="431" idx="2"/>
          </p:cNvCxnSpPr>
          <p:nvPr/>
        </p:nvCxnSpPr>
        <p:spPr>
          <a:xfrm>
            <a:off x="4198025" y="1413775"/>
            <a:ext cx="21300" cy="2075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33" name="Google Shape;433;p33"/>
          <p:cNvSpPr/>
          <p:nvPr/>
        </p:nvSpPr>
        <p:spPr>
          <a:xfrm>
            <a:off x="4694475" y="1712775"/>
            <a:ext cx="1751100" cy="4290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Subscription C</a:t>
            </a:r>
            <a:endParaRPr sz="10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(3, 2)</a:t>
            </a:r>
            <a:endParaRPr sz="1000"/>
          </a:p>
        </p:txBody>
      </p:sp>
      <p:cxnSp>
        <p:nvCxnSpPr>
          <p:cNvPr id="434" name="Google Shape;434;p33"/>
          <p:cNvCxnSpPr>
            <a:stCxn id="433" idx="2"/>
          </p:cNvCxnSpPr>
          <p:nvPr/>
        </p:nvCxnSpPr>
        <p:spPr>
          <a:xfrm>
            <a:off x="5570025" y="2141775"/>
            <a:ext cx="5400" cy="1347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35" name="Google Shape;435;p33"/>
          <p:cNvSpPr txBox="1"/>
          <p:nvPr/>
        </p:nvSpPr>
        <p:spPr>
          <a:xfrm>
            <a:off x="6770950" y="798388"/>
            <a:ext cx="1950000" cy="471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Trebuchet MS"/>
                <a:ea typeface="Trebuchet MS"/>
                <a:cs typeface="Trebuchet MS"/>
                <a:sym typeface="Trebuchet MS"/>
              </a:rPr>
              <a:t>Reset Cursor</a:t>
            </a:r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Trebuchet MS"/>
                <a:ea typeface="Trebuchet MS"/>
                <a:cs typeface="Trebuchet MS"/>
                <a:sym typeface="Trebuchet MS"/>
              </a:rPr>
              <a:t>(1, 1)c</a:t>
            </a:r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36" name="Google Shape;436;p33"/>
          <p:cNvSpPr/>
          <p:nvPr/>
        </p:nvSpPr>
        <p:spPr>
          <a:xfrm>
            <a:off x="1575125" y="2483550"/>
            <a:ext cx="1751100" cy="4290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Subscription A</a:t>
            </a:r>
            <a:endParaRPr sz="10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(1, 1)</a:t>
            </a:r>
            <a:endParaRPr sz="1000"/>
          </a:p>
        </p:txBody>
      </p:sp>
      <p:cxnSp>
        <p:nvCxnSpPr>
          <p:cNvPr id="437" name="Google Shape;437;p33"/>
          <p:cNvCxnSpPr>
            <a:stCxn id="436" idx="2"/>
          </p:cNvCxnSpPr>
          <p:nvPr/>
        </p:nvCxnSpPr>
        <p:spPr>
          <a:xfrm>
            <a:off x="2450675" y="2912550"/>
            <a:ext cx="3600" cy="568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6"/>
          <p:cNvSpPr txBox="1">
            <a:spLocks noGrp="1"/>
          </p:cNvSpPr>
          <p:nvPr>
            <p:ph type="title"/>
          </p:nvPr>
        </p:nvSpPr>
        <p:spPr>
          <a:xfrm>
            <a:off x="311700" y="162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Pulsar with legos</a:t>
            </a:r>
            <a:endParaRPr/>
          </a:p>
        </p:txBody>
      </p:sp>
      <p:sp>
        <p:nvSpPr>
          <p:cNvPr id="97" name="Google Shape;97;p16"/>
          <p:cNvSpPr txBox="1">
            <a:spLocks noGrp="1"/>
          </p:cNvSpPr>
          <p:nvPr>
            <p:ph type="body" idx="1"/>
          </p:nvPr>
        </p:nvSpPr>
        <p:spPr>
          <a:xfrm>
            <a:off x="311700" y="86355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We will now demonstrate how Pulsar works with legos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Concepts are shown</a:t>
            </a:r>
            <a:endParaRPr/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Publish / Subscribe</a:t>
            </a:r>
            <a:endParaRPr/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Topics</a:t>
            </a:r>
            <a:endParaRPr/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Partitions</a:t>
            </a:r>
            <a:endParaRPr/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Brokers</a:t>
            </a:r>
            <a:endParaRPr/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Producers / Consumers / Readers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34"/>
          <p:cNvSpPr txBox="1">
            <a:spLocks noGrp="1"/>
          </p:cNvSpPr>
          <p:nvPr>
            <p:ph type="title"/>
          </p:nvPr>
        </p:nvSpPr>
        <p:spPr>
          <a:xfrm>
            <a:off x="311700" y="162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Reader: Non-durable Cursor</a:t>
            </a:r>
            <a:endParaRPr/>
          </a:p>
        </p:txBody>
      </p:sp>
      <p:sp>
        <p:nvSpPr>
          <p:cNvPr id="443" name="Google Shape;443;p34"/>
          <p:cNvSpPr/>
          <p:nvPr/>
        </p:nvSpPr>
        <p:spPr>
          <a:xfrm>
            <a:off x="1072275" y="2607150"/>
            <a:ext cx="7075200" cy="3408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Partition (Event Stream)</a:t>
            </a:r>
            <a:endParaRPr sz="1000"/>
          </a:p>
        </p:txBody>
      </p:sp>
      <p:sp>
        <p:nvSpPr>
          <p:cNvPr id="444" name="Google Shape;444;p34"/>
          <p:cNvSpPr/>
          <p:nvPr/>
        </p:nvSpPr>
        <p:spPr>
          <a:xfrm>
            <a:off x="1576925" y="1609338"/>
            <a:ext cx="1751100" cy="4290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Subscription A</a:t>
            </a:r>
            <a:endParaRPr sz="10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(1, 1)</a:t>
            </a:r>
            <a:endParaRPr sz="1000"/>
          </a:p>
        </p:txBody>
      </p:sp>
      <p:cxnSp>
        <p:nvCxnSpPr>
          <p:cNvPr id="445" name="Google Shape;445;p34"/>
          <p:cNvCxnSpPr>
            <a:stCxn id="444" idx="2"/>
          </p:cNvCxnSpPr>
          <p:nvPr/>
        </p:nvCxnSpPr>
        <p:spPr>
          <a:xfrm>
            <a:off x="2452475" y="2038338"/>
            <a:ext cx="3600" cy="568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46" name="Google Shape;446;p34"/>
          <p:cNvSpPr/>
          <p:nvPr/>
        </p:nvSpPr>
        <p:spPr>
          <a:xfrm>
            <a:off x="3322475" y="984775"/>
            <a:ext cx="1751100" cy="4290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Subscription B</a:t>
            </a:r>
            <a:endParaRPr sz="10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(2, 2)</a:t>
            </a:r>
            <a:endParaRPr sz="1000"/>
          </a:p>
        </p:txBody>
      </p:sp>
      <p:cxnSp>
        <p:nvCxnSpPr>
          <p:cNvPr id="447" name="Google Shape;447;p34"/>
          <p:cNvCxnSpPr>
            <a:stCxn id="446" idx="2"/>
          </p:cNvCxnSpPr>
          <p:nvPr/>
        </p:nvCxnSpPr>
        <p:spPr>
          <a:xfrm>
            <a:off x="4198025" y="1413775"/>
            <a:ext cx="13800" cy="1199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48" name="Google Shape;448;p34"/>
          <p:cNvSpPr/>
          <p:nvPr/>
        </p:nvSpPr>
        <p:spPr>
          <a:xfrm>
            <a:off x="4697175" y="1563275"/>
            <a:ext cx="1751100" cy="4290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Subscription C</a:t>
            </a:r>
            <a:endParaRPr sz="10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(3, 2)</a:t>
            </a:r>
            <a:endParaRPr sz="1000"/>
          </a:p>
        </p:txBody>
      </p:sp>
      <p:cxnSp>
        <p:nvCxnSpPr>
          <p:cNvPr id="449" name="Google Shape;449;p34"/>
          <p:cNvCxnSpPr>
            <a:stCxn id="448" idx="2"/>
          </p:cNvCxnSpPr>
          <p:nvPr/>
        </p:nvCxnSpPr>
        <p:spPr>
          <a:xfrm>
            <a:off x="5572725" y="1992275"/>
            <a:ext cx="10200" cy="598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50" name="Google Shape;450;p34"/>
          <p:cNvSpPr/>
          <p:nvPr/>
        </p:nvSpPr>
        <p:spPr>
          <a:xfrm>
            <a:off x="2497950" y="3516750"/>
            <a:ext cx="1751100" cy="6729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Non-durable Exclusive Subscription</a:t>
            </a:r>
            <a:endParaRPr sz="10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(1, 100)</a:t>
            </a:r>
            <a:endParaRPr sz="1000"/>
          </a:p>
        </p:txBody>
      </p:sp>
      <p:sp>
        <p:nvSpPr>
          <p:cNvPr id="451" name="Google Shape;451;p34"/>
          <p:cNvSpPr/>
          <p:nvPr/>
        </p:nvSpPr>
        <p:spPr>
          <a:xfrm>
            <a:off x="5478425" y="4314825"/>
            <a:ext cx="1441200" cy="411000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Reader</a:t>
            </a:r>
            <a:endParaRPr sz="10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(1, 100)</a:t>
            </a:r>
            <a:endParaRPr sz="1000"/>
          </a:p>
        </p:txBody>
      </p:sp>
      <p:cxnSp>
        <p:nvCxnSpPr>
          <p:cNvPr id="452" name="Google Shape;452;p34"/>
          <p:cNvCxnSpPr>
            <a:stCxn id="450" idx="0"/>
          </p:cNvCxnSpPr>
          <p:nvPr/>
        </p:nvCxnSpPr>
        <p:spPr>
          <a:xfrm rot="10800000">
            <a:off x="3370800" y="2950950"/>
            <a:ext cx="2700" cy="565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453" name="Google Shape;453;p34"/>
          <p:cNvCxnSpPr>
            <a:stCxn id="451" idx="1"/>
            <a:endCxn id="450" idx="2"/>
          </p:cNvCxnSpPr>
          <p:nvPr/>
        </p:nvCxnSpPr>
        <p:spPr>
          <a:xfrm rot="10800000">
            <a:off x="3373625" y="4189725"/>
            <a:ext cx="2104800" cy="330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35"/>
          <p:cNvSpPr txBox="1">
            <a:spLocks noGrp="1"/>
          </p:cNvSpPr>
          <p:nvPr>
            <p:ph type="title"/>
          </p:nvPr>
        </p:nvSpPr>
        <p:spPr>
          <a:xfrm>
            <a:off x="311700" y="162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Reader: Non-durable Cursor</a:t>
            </a:r>
            <a:endParaRPr/>
          </a:p>
        </p:txBody>
      </p:sp>
      <p:sp>
        <p:nvSpPr>
          <p:cNvPr id="459" name="Google Shape;459;p35"/>
          <p:cNvSpPr/>
          <p:nvPr/>
        </p:nvSpPr>
        <p:spPr>
          <a:xfrm>
            <a:off x="1072275" y="2607150"/>
            <a:ext cx="7075200" cy="3408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Partition (Event Stream)</a:t>
            </a:r>
            <a:endParaRPr sz="1000"/>
          </a:p>
        </p:txBody>
      </p:sp>
      <p:sp>
        <p:nvSpPr>
          <p:cNvPr id="460" name="Google Shape;460;p35"/>
          <p:cNvSpPr/>
          <p:nvPr/>
        </p:nvSpPr>
        <p:spPr>
          <a:xfrm>
            <a:off x="1576925" y="1609338"/>
            <a:ext cx="1751100" cy="4290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Subscription A</a:t>
            </a:r>
            <a:endParaRPr sz="10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(1, 1)</a:t>
            </a:r>
            <a:endParaRPr sz="1000"/>
          </a:p>
        </p:txBody>
      </p:sp>
      <p:cxnSp>
        <p:nvCxnSpPr>
          <p:cNvPr id="461" name="Google Shape;461;p35"/>
          <p:cNvCxnSpPr>
            <a:stCxn id="460" idx="2"/>
          </p:cNvCxnSpPr>
          <p:nvPr/>
        </p:nvCxnSpPr>
        <p:spPr>
          <a:xfrm>
            <a:off x="2452475" y="2038338"/>
            <a:ext cx="3600" cy="568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62" name="Google Shape;462;p35"/>
          <p:cNvSpPr/>
          <p:nvPr/>
        </p:nvSpPr>
        <p:spPr>
          <a:xfrm>
            <a:off x="3322475" y="984775"/>
            <a:ext cx="1751100" cy="4290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Subscription B</a:t>
            </a:r>
            <a:endParaRPr sz="10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(2, 2)</a:t>
            </a:r>
            <a:endParaRPr sz="1000"/>
          </a:p>
        </p:txBody>
      </p:sp>
      <p:cxnSp>
        <p:nvCxnSpPr>
          <p:cNvPr id="463" name="Google Shape;463;p35"/>
          <p:cNvCxnSpPr>
            <a:stCxn id="462" idx="2"/>
          </p:cNvCxnSpPr>
          <p:nvPr/>
        </p:nvCxnSpPr>
        <p:spPr>
          <a:xfrm>
            <a:off x="4198025" y="1413775"/>
            <a:ext cx="13800" cy="1199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64" name="Google Shape;464;p35"/>
          <p:cNvSpPr/>
          <p:nvPr/>
        </p:nvSpPr>
        <p:spPr>
          <a:xfrm>
            <a:off x="4697175" y="1563275"/>
            <a:ext cx="1751100" cy="4290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Subscription C</a:t>
            </a:r>
            <a:endParaRPr sz="10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(3, 2)</a:t>
            </a:r>
            <a:endParaRPr sz="1000"/>
          </a:p>
        </p:txBody>
      </p:sp>
      <p:cxnSp>
        <p:nvCxnSpPr>
          <p:cNvPr id="465" name="Google Shape;465;p35"/>
          <p:cNvCxnSpPr>
            <a:stCxn id="464" idx="2"/>
          </p:cNvCxnSpPr>
          <p:nvPr/>
        </p:nvCxnSpPr>
        <p:spPr>
          <a:xfrm>
            <a:off x="5572725" y="1992275"/>
            <a:ext cx="10200" cy="598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66" name="Google Shape;466;p35"/>
          <p:cNvSpPr/>
          <p:nvPr/>
        </p:nvSpPr>
        <p:spPr>
          <a:xfrm>
            <a:off x="2497950" y="3516750"/>
            <a:ext cx="1751100" cy="6729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Non-durable Exclusive Subscription</a:t>
            </a:r>
            <a:endParaRPr sz="10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(1, 100)</a:t>
            </a:r>
            <a:endParaRPr sz="1000"/>
          </a:p>
        </p:txBody>
      </p:sp>
      <p:sp>
        <p:nvSpPr>
          <p:cNvPr id="467" name="Google Shape;467;p35"/>
          <p:cNvSpPr/>
          <p:nvPr/>
        </p:nvSpPr>
        <p:spPr>
          <a:xfrm>
            <a:off x="5478425" y="4314825"/>
            <a:ext cx="1441200" cy="411000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Reader</a:t>
            </a:r>
            <a:endParaRPr sz="10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(1, 100)</a:t>
            </a:r>
            <a:endParaRPr sz="1000"/>
          </a:p>
        </p:txBody>
      </p:sp>
      <p:cxnSp>
        <p:nvCxnSpPr>
          <p:cNvPr id="468" name="Google Shape;468;p35"/>
          <p:cNvCxnSpPr>
            <a:stCxn id="466" idx="0"/>
          </p:cNvCxnSpPr>
          <p:nvPr/>
        </p:nvCxnSpPr>
        <p:spPr>
          <a:xfrm rot="10800000">
            <a:off x="3370800" y="2950950"/>
            <a:ext cx="2700" cy="565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469" name="Google Shape;469;p35"/>
          <p:cNvCxnSpPr>
            <a:stCxn id="467" idx="1"/>
            <a:endCxn id="466" idx="2"/>
          </p:cNvCxnSpPr>
          <p:nvPr/>
        </p:nvCxnSpPr>
        <p:spPr>
          <a:xfrm rot="10800000">
            <a:off x="3373625" y="4189725"/>
            <a:ext cx="2104800" cy="330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70" name="Google Shape;470;p35"/>
          <p:cNvSpPr txBox="1"/>
          <p:nvPr/>
        </p:nvSpPr>
        <p:spPr>
          <a:xfrm>
            <a:off x="6919625" y="3155504"/>
            <a:ext cx="1950000" cy="6369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Trebuchet MS"/>
                <a:ea typeface="Trebuchet MS"/>
                <a:cs typeface="Trebuchet MS"/>
                <a:sym typeface="Trebuchet MS"/>
              </a:rPr>
              <a:t>Close Reader will trigger delete non-durable subscription at broker side</a:t>
            </a:r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471" name="Google Shape;471;p35"/>
          <p:cNvCxnSpPr>
            <a:stCxn id="470" idx="2"/>
            <a:endCxn id="467" idx="0"/>
          </p:cNvCxnSpPr>
          <p:nvPr/>
        </p:nvCxnSpPr>
        <p:spPr>
          <a:xfrm flipH="1">
            <a:off x="6199025" y="3792404"/>
            <a:ext cx="1695600" cy="522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72" name="Google Shape;472;p35"/>
          <p:cNvSpPr/>
          <p:nvPr/>
        </p:nvSpPr>
        <p:spPr>
          <a:xfrm>
            <a:off x="3196700" y="3264875"/>
            <a:ext cx="340800" cy="330600"/>
          </a:xfrm>
          <a:prstGeom prst="mathMultiply">
            <a:avLst>
              <a:gd name="adj1" fmla="val 23520"/>
            </a:avLst>
          </a:prstGeom>
          <a:solidFill>
            <a:srgbClr val="EA99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36"/>
          <p:cNvSpPr txBox="1">
            <a:spLocks noGrp="1"/>
          </p:cNvSpPr>
          <p:nvPr>
            <p:ph type="title"/>
          </p:nvPr>
        </p:nvSpPr>
        <p:spPr>
          <a:xfrm>
            <a:off x="311700" y="162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Tenant &amp; Namespace</a:t>
            </a:r>
            <a:endParaRPr/>
          </a:p>
        </p:txBody>
      </p:sp>
      <p:sp>
        <p:nvSpPr>
          <p:cNvPr id="478" name="Google Shape;478;p36"/>
          <p:cNvSpPr txBox="1"/>
          <p:nvPr/>
        </p:nvSpPr>
        <p:spPr>
          <a:xfrm>
            <a:off x="802950" y="2075575"/>
            <a:ext cx="1310400" cy="3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u="sng">
                <a:latin typeface="Trebuchet MS"/>
                <a:ea typeface="Trebuchet MS"/>
                <a:cs typeface="Trebuchet MS"/>
                <a:sym typeface="Trebuchet MS"/>
              </a:rPr>
              <a:t>persistent</a:t>
            </a:r>
            <a:endParaRPr sz="1800" b="1" u="sng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79" name="Google Shape;479;p36"/>
          <p:cNvSpPr txBox="1"/>
          <p:nvPr/>
        </p:nvSpPr>
        <p:spPr>
          <a:xfrm>
            <a:off x="2538550" y="2075575"/>
            <a:ext cx="1544400" cy="3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u="sng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my-tenant</a:t>
            </a:r>
            <a:endParaRPr sz="1800" b="1" u="sng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80" name="Google Shape;480;p36"/>
          <p:cNvSpPr txBox="1"/>
          <p:nvPr/>
        </p:nvSpPr>
        <p:spPr>
          <a:xfrm>
            <a:off x="2016750" y="2075575"/>
            <a:ext cx="558900" cy="3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rebuchet MS"/>
                <a:ea typeface="Trebuchet MS"/>
                <a:cs typeface="Trebuchet MS"/>
                <a:sym typeface="Trebuchet MS"/>
              </a:rPr>
              <a:t>://</a:t>
            </a:r>
            <a:endParaRPr sz="18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81" name="Google Shape;481;p36"/>
          <p:cNvSpPr txBox="1"/>
          <p:nvPr/>
        </p:nvSpPr>
        <p:spPr>
          <a:xfrm>
            <a:off x="3976925" y="2075575"/>
            <a:ext cx="1848300" cy="3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u="sng">
                <a:solidFill>
                  <a:srgbClr val="B45F06"/>
                </a:solidFill>
                <a:latin typeface="Trebuchet MS"/>
                <a:ea typeface="Trebuchet MS"/>
                <a:cs typeface="Trebuchet MS"/>
                <a:sym typeface="Trebuchet MS"/>
              </a:rPr>
              <a:t>my-namespace</a:t>
            </a:r>
            <a:endParaRPr sz="1800" b="1" u="sng">
              <a:solidFill>
                <a:srgbClr val="B45F06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82" name="Google Shape;482;p36"/>
          <p:cNvSpPr txBox="1"/>
          <p:nvPr/>
        </p:nvSpPr>
        <p:spPr>
          <a:xfrm>
            <a:off x="3734425" y="2075575"/>
            <a:ext cx="295500" cy="3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rebuchet MS"/>
                <a:ea typeface="Trebuchet MS"/>
                <a:cs typeface="Trebuchet MS"/>
                <a:sym typeface="Trebuchet MS"/>
              </a:rPr>
              <a:t>/</a:t>
            </a:r>
            <a:endParaRPr sz="18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83" name="Google Shape;483;p36"/>
          <p:cNvSpPr txBox="1"/>
          <p:nvPr/>
        </p:nvSpPr>
        <p:spPr>
          <a:xfrm>
            <a:off x="5947325" y="2075575"/>
            <a:ext cx="1742400" cy="3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rgbClr val="38761D"/>
                </a:solidFill>
                <a:latin typeface="Trebuchet MS"/>
                <a:ea typeface="Trebuchet MS"/>
                <a:cs typeface="Trebuchet MS"/>
                <a:sym typeface="Trebuchet MS"/>
              </a:rPr>
              <a:t>my-topic</a:t>
            </a:r>
            <a:endParaRPr sz="1800" u="sng">
              <a:solidFill>
                <a:srgbClr val="38761D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84" name="Google Shape;484;p36"/>
          <p:cNvSpPr txBox="1"/>
          <p:nvPr/>
        </p:nvSpPr>
        <p:spPr>
          <a:xfrm>
            <a:off x="5696925" y="2075575"/>
            <a:ext cx="295500" cy="3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rebuchet MS"/>
                <a:ea typeface="Trebuchet MS"/>
                <a:cs typeface="Trebuchet MS"/>
                <a:sym typeface="Trebuchet MS"/>
              </a:rPr>
              <a:t>/</a:t>
            </a:r>
            <a:endParaRPr sz="18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85" name="Google Shape;485;p36"/>
          <p:cNvSpPr txBox="1"/>
          <p:nvPr/>
        </p:nvSpPr>
        <p:spPr>
          <a:xfrm>
            <a:off x="880500" y="2571750"/>
            <a:ext cx="1155300" cy="4167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Trebuchet MS"/>
                <a:ea typeface="Trebuchet MS"/>
                <a:cs typeface="Trebuchet MS"/>
                <a:sym typeface="Trebuchet MS"/>
              </a:rPr>
              <a:t>Topic Domain</a:t>
            </a:r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86" name="Google Shape;486;p36"/>
          <p:cNvSpPr txBox="1"/>
          <p:nvPr/>
        </p:nvSpPr>
        <p:spPr>
          <a:xfrm>
            <a:off x="2575650" y="2571750"/>
            <a:ext cx="1155300" cy="4167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Trebuchet MS"/>
                <a:ea typeface="Trebuchet MS"/>
                <a:cs typeface="Trebuchet MS"/>
                <a:sym typeface="Trebuchet MS"/>
              </a:rPr>
              <a:t>Tenant</a:t>
            </a:r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87" name="Google Shape;487;p36"/>
          <p:cNvSpPr txBox="1"/>
          <p:nvPr/>
        </p:nvSpPr>
        <p:spPr>
          <a:xfrm>
            <a:off x="4082950" y="2571750"/>
            <a:ext cx="1614000" cy="4167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Trebuchet MS"/>
                <a:ea typeface="Trebuchet MS"/>
                <a:cs typeface="Trebuchet MS"/>
                <a:sym typeface="Trebuchet MS"/>
              </a:rPr>
              <a:t>Namespace</a:t>
            </a:r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88" name="Google Shape;488;p36"/>
          <p:cNvSpPr txBox="1"/>
          <p:nvPr/>
        </p:nvSpPr>
        <p:spPr>
          <a:xfrm>
            <a:off x="5992425" y="2571750"/>
            <a:ext cx="1029600" cy="4167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Trebuchet MS"/>
                <a:ea typeface="Trebuchet MS"/>
                <a:cs typeface="Trebuchet MS"/>
                <a:sym typeface="Trebuchet MS"/>
              </a:rPr>
              <a:t>Topic</a:t>
            </a:r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37"/>
          <p:cNvSpPr txBox="1">
            <a:spLocks noGrp="1"/>
          </p:cNvSpPr>
          <p:nvPr>
            <p:ph type="title"/>
          </p:nvPr>
        </p:nvSpPr>
        <p:spPr>
          <a:xfrm>
            <a:off x="311700" y="162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Fully Qualified Name</a:t>
            </a:r>
            <a:endParaRPr/>
          </a:p>
        </p:txBody>
      </p:sp>
      <p:sp>
        <p:nvSpPr>
          <p:cNvPr id="494" name="Google Shape;494;p37"/>
          <p:cNvSpPr txBox="1">
            <a:spLocks noGrp="1"/>
          </p:cNvSpPr>
          <p:nvPr>
            <p:ph type="body" idx="1"/>
          </p:nvPr>
        </p:nvSpPr>
        <p:spPr>
          <a:xfrm>
            <a:off x="311700" y="86355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persistent://my-tenant/my-namespace/my-topic</a:t>
            </a:r>
            <a:endParaRPr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p://my-tenant/my-namespace/my-topic</a:t>
            </a:r>
            <a:endParaRPr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my-tenant/my-namespace/my-topic</a:t>
            </a:r>
            <a:endParaRPr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my-topic =&gt; persistent://public/default/my-topic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7"/>
          <p:cNvSpPr txBox="1">
            <a:spLocks noGrp="1"/>
          </p:cNvSpPr>
          <p:nvPr>
            <p:ph type="title"/>
          </p:nvPr>
        </p:nvSpPr>
        <p:spPr>
          <a:xfrm>
            <a:off x="311700" y="162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Producers</a:t>
            </a:r>
            <a:endParaRPr/>
          </a:p>
        </p:txBody>
      </p:sp>
      <p:sp>
        <p:nvSpPr>
          <p:cNvPr id="103" name="Google Shape;103;p17"/>
          <p:cNvSpPr/>
          <p:nvPr/>
        </p:nvSpPr>
        <p:spPr>
          <a:xfrm>
            <a:off x="2680050" y="289700"/>
            <a:ext cx="1441200" cy="388500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Producer 0</a:t>
            </a:r>
            <a:endParaRPr sz="1000"/>
          </a:p>
        </p:txBody>
      </p:sp>
      <p:sp>
        <p:nvSpPr>
          <p:cNvPr id="104" name="Google Shape;104;p17"/>
          <p:cNvSpPr/>
          <p:nvPr/>
        </p:nvSpPr>
        <p:spPr>
          <a:xfrm>
            <a:off x="4909625" y="289700"/>
            <a:ext cx="1441200" cy="388500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Producer 1</a:t>
            </a:r>
            <a:endParaRPr sz="1000"/>
          </a:p>
        </p:txBody>
      </p:sp>
      <p:sp>
        <p:nvSpPr>
          <p:cNvPr id="105" name="Google Shape;105;p17"/>
          <p:cNvSpPr txBox="1"/>
          <p:nvPr/>
        </p:nvSpPr>
        <p:spPr>
          <a:xfrm>
            <a:off x="2437500" y="1292925"/>
            <a:ext cx="1781700" cy="763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Trebuchet MS"/>
                <a:ea typeface="Trebuchet MS"/>
                <a:cs typeface="Trebuchet MS"/>
                <a:sym typeface="Trebuchet MS"/>
              </a:rPr>
              <a:t>Producers output the events to Pulsar. What each producer does is use case specific.</a:t>
            </a:r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6" name="Google Shape;106;p17"/>
          <p:cNvSpPr txBox="1"/>
          <p:nvPr/>
        </p:nvSpPr>
        <p:spPr>
          <a:xfrm>
            <a:off x="4739388" y="1292925"/>
            <a:ext cx="1781700" cy="763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Trebuchet MS"/>
                <a:ea typeface="Trebuchet MS"/>
                <a:cs typeface="Trebuchet MS"/>
                <a:sym typeface="Trebuchet MS"/>
              </a:rPr>
              <a:t>Producers send all events as key/value pairs. Pulsar can make a topic conform to a schema.</a:t>
            </a:r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107" name="Google Shape;107;p17"/>
          <p:cNvCxnSpPr>
            <a:stCxn id="105" idx="0"/>
            <a:endCxn id="103" idx="2"/>
          </p:cNvCxnSpPr>
          <p:nvPr/>
        </p:nvCxnSpPr>
        <p:spPr>
          <a:xfrm rot="10800000" flipH="1">
            <a:off x="3328350" y="678225"/>
            <a:ext cx="72300" cy="614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8" name="Google Shape;108;p17"/>
          <p:cNvCxnSpPr>
            <a:stCxn id="105" idx="0"/>
            <a:endCxn id="104" idx="2"/>
          </p:cNvCxnSpPr>
          <p:nvPr/>
        </p:nvCxnSpPr>
        <p:spPr>
          <a:xfrm rot="10800000" flipH="1">
            <a:off x="3328350" y="678225"/>
            <a:ext cx="2301900" cy="614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9" name="Google Shape;109;p17"/>
          <p:cNvCxnSpPr>
            <a:stCxn id="106" idx="0"/>
            <a:endCxn id="104" idx="2"/>
          </p:cNvCxnSpPr>
          <p:nvPr/>
        </p:nvCxnSpPr>
        <p:spPr>
          <a:xfrm rot="10800000">
            <a:off x="5630238" y="678225"/>
            <a:ext cx="0" cy="614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>
            <a:spLocks noGrp="1"/>
          </p:cNvSpPr>
          <p:nvPr>
            <p:ph type="title"/>
          </p:nvPr>
        </p:nvSpPr>
        <p:spPr>
          <a:xfrm>
            <a:off x="311700" y="162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Topics</a:t>
            </a:r>
            <a:endParaRPr/>
          </a:p>
        </p:txBody>
      </p:sp>
      <p:sp>
        <p:nvSpPr>
          <p:cNvPr id="115" name="Google Shape;115;p18"/>
          <p:cNvSpPr/>
          <p:nvPr/>
        </p:nvSpPr>
        <p:spPr>
          <a:xfrm>
            <a:off x="2743688" y="296750"/>
            <a:ext cx="1441200" cy="388500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Producer 0</a:t>
            </a:r>
            <a:endParaRPr sz="1000"/>
          </a:p>
        </p:txBody>
      </p:sp>
      <p:sp>
        <p:nvSpPr>
          <p:cNvPr id="116" name="Google Shape;116;p18"/>
          <p:cNvSpPr/>
          <p:nvPr/>
        </p:nvSpPr>
        <p:spPr>
          <a:xfrm>
            <a:off x="4973263" y="296750"/>
            <a:ext cx="1441200" cy="388500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Producer 1</a:t>
            </a:r>
            <a:endParaRPr sz="1000"/>
          </a:p>
        </p:txBody>
      </p:sp>
      <p:sp>
        <p:nvSpPr>
          <p:cNvPr id="117" name="Google Shape;117;p18"/>
          <p:cNvSpPr/>
          <p:nvPr/>
        </p:nvSpPr>
        <p:spPr>
          <a:xfrm>
            <a:off x="2293077" y="979050"/>
            <a:ext cx="4572000" cy="3885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Topic</a:t>
            </a:r>
            <a:endParaRPr sz="1000"/>
          </a:p>
        </p:txBody>
      </p:sp>
      <p:cxnSp>
        <p:nvCxnSpPr>
          <p:cNvPr id="118" name="Google Shape;118;p18"/>
          <p:cNvCxnSpPr>
            <a:stCxn id="115" idx="2"/>
            <a:endCxn id="117" idx="0"/>
          </p:cNvCxnSpPr>
          <p:nvPr/>
        </p:nvCxnSpPr>
        <p:spPr>
          <a:xfrm>
            <a:off x="3464288" y="685250"/>
            <a:ext cx="1114800" cy="293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9" name="Google Shape;119;p18"/>
          <p:cNvCxnSpPr>
            <a:stCxn id="116" idx="2"/>
            <a:endCxn id="117" idx="0"/>
          </p:cNvCxnSpPr>
          <p:nvPr/>
        </p:nvCxnSpPr>
        <p:spPr>
          <a:xfrm flipH="1">
            <a:off x="4579063" y="685250"/>
            <a:ext cx="1114800" cy="293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0" name="Google Shape;120;p18"/>
          <p:cNvSpPr/>
          <p:nvPr/>
        </p:nvSpPr>
        <p:spPr>
          <a:xfrm>
            <a:off x="1781326" y="1618025"/>
            <a:ext cx="1602900" cy="3885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Partition 0</a:t>
            </a:r>
            <a:endParaRPr sz="1000"/>
          </a:p>
        </p:txBody>
      </p:sp>
      <p:sp>
        <p:nvSpPr>
          <p:cNvPr id="121" name="Google Shape;121;p18"/>
          <p:cNvSpPr/>
          <p:nvPr/>
        </p:nvSpPr>
        <p:spPr>
          <a:xfrm>
            <a:off x="3777626" y="1618025"/>
            <a:ext cx="1602900" cy="3885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Partition 1</a:t>
            </a:r>
            <a:endParaRPr sz="1000"/>
          </a:p>
        </p:txBody>
      </p:sp>
      <p:sp>
        <p:nvSpPr>
          <p:cNvPr id="122" name="Google Shape;122;p18"/>
          <p:cNvSpPr/>
          <p:nvPr/>
        </p:nvSpPr>
        <p:spPr>
          <a:xfrm>
            <a:off x="5773926" y="1618025"/>
            <a:ext cx="1602900" cy="3885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Partition 2</a:t>
            </a:r>
            <a:endParaRPr sz="1000"/>
          </a:p>
        </p:txBody>
      </p:sp>
      <p:cxnSp>
        <p:nvCxnSpPr>
          <p:cNvPr id="123" name="Google Shape;123;p18"/>
          <p:cNvCxnSpPr>
            <a:stCxn id="117" idx="2"/>
            <a:endCxn id="120" idx="0"/>
          </p:cNvCxnSpPr>
          <p:nvPr/>
        </p:nvCxnSpPr>
        <p:spPr>
          <a:xfrm flipH="1">
            <a:off x="2582877" y="1367550"/>
            <a:ext cx="1996200" cy="250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4" name="Google Shape;124;p18"/>
          <p:cNvCxnSpPr>
            <a:stCxn id="117" idx="2"/>
            <a:endCxn id="121" idx="0"/>
          </p:cNvCxnSpPr>
          <p:nvPr/>
        </p:nvCxnSpPr>
        <p:spPr>
          <a:xfrm>
            <a:off x="4579077" y="1367550"/>
            <a:ext cx="0" cy="250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5" name="Google Shape;125;p18"/>
          <p:cNvCxnSpPr>
            <a:stCxn id="117" idx="2"/>
            <a:endCxn id="122" idx="0"/>
          </p:cNvCxnSpPr>
          <p:nvPr/>
        </p:nvCxnSpPr>
        <p:spPr>
          <a:xfrm>
            <a:off x="4579077" y="1367550"/>
            <a:ext cx="1996200" cy="250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6" name="Google Shape;126;p18"/>
          <p:cNvSpPr txBox="1"/>
          <p:nvPr/>
        </p:nvSpPr>
        <p:spPr>
          <a:xfrm>
            <a:off x="416875" y="2625225"/>
            <a:ext cx="1745100" cy="763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Trebuchet MS"/>
                <a:ea typeface="Trebuchet MS"/>
                <a:cs typeface="Trebuchet MS"/>
                <a:sym typeface="Trebuchet MS"/>
              </a:rPr>
              <a:t>All events are sent and received on topics. Topic is the logic unit.</a:t>
            </a:r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127" name="Google Shape;127;p18"/>
          <p:cNvCxnSpPr>
            <a:stCxn id="126" idx="0"/>
            <a:endCxn id="117" idx="1"/>
          </p:cNvCxnSpPr>
          <p:nvPr/>
        </p:nvCxnSpPr>
        <p:spPr>
          <a:xfrm rot="-5400000">
            <a:off x="1065325" y="1397325"/>
            <a:ext cx="1452000" cy="1003800"/>
          </a:xfrm>
          <a:prstGeom prst="curved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8" name="Google Shape;128;p18"/>
          <p:cNvSpPr txBox="1"/>
          <p:nvPr/>
        </p:nvSpPr>
        <p:spPr>
          <a:xfrm>
            <a:off x="3777625" y="2625225"/>
            <a:ext cx="1602900" cy="763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Trebuchet MS"/>
                <a:ea typeface="Trebuchet MS"/>
                <a:cs typeface="Trebuchet MS"/>
                <a:sym typeface="Trebuchet MS"/>
              </a:rPr>
              <a:t>Data is divided into partitions. Partitions are both logical and physical divisions.</a:t>
            </a:r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129" name="Google Shape;129;p18"/>
          <p:cNvCxnSpPr>
            <a:stCxn id="128" idx="0"/>
            <a:endCxn id="120" idx="2"/>
          </p:cNvCxnSpPr>
          <p:nvPr/>
        </p:nvCxnSpPr>
        <p:spPr>
          <a:xfrm rot="10800000">
            <a:off x="2582875" y="2006625"/>
            <a:ext cx="1996200" cy="618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0" name="Google Shape;130;p18"/>
          <p:cNvCxnSpPr>
            <a:stCxn id="128" idx="0"/>
            <a:endCxn id="121" idx="2"/>
          </p:cNvCxnSpPr>
          <p:nvPr/>
        </p:nvCxnSpPr>
        <p:spPr>
          <a:xfrm rot="10800000">
            <a:off x="4579075" y="2006625"/>
            <a:ext cx="0" cy="618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1" name="Google Shape;131;p18"/>
          <p:cNvCxnSpPr>
            <a:stCxn id="128" idx="0"/>
            <a:endCxn id="122" idx="2"/>
          </p:cNvCxnSpPr>
          <p:nvPr/>
        </p:nvCxnSpPr>
        <p:spPr>
          <a:xfrm rot="10800000" flipH="1">
            <a:off x="4579075" y="2006625"/>
            <a:ext cx="1996200" cy="618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9"/>
          <p:cNvSpPr txBox="1">
            <a:spLocks noGrp="1"/>
          </p:cNvSpPr>
          <p:nvPr>
            <p:ph type="title"/>
          </p:nvPr>
        </p:nvSpPr>
        <p:spPr>
          <a:xfrm>
            <a:off x="311700" y="162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Brokers</a:t>
            </a:r>
            <a:endParaRPr/>
          </a:p>
        </p:txBody>
      </p:sp>
      <p:sp>
        <p:nvSpPr>
          <p:cNvPr id="137" name="Google Shape;137;p19"/>
          <p:cNvSpPr/>
          <p:nvPr/>
        </p:nvSpPr>
        <p:spPr>
          <a:xfrm>
            <a:off x="2736613" y="303825"/>
            <a:ext cx="1441200" cy="388500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Producer 0</a:t>
            </a:r>
            <a:endParaRPr sz="1000"/>
          </a:p>
        </p:txBody>
      </p:sp>
      <p:sp>
        <p:nvSpPr>
          <p:cNvPr id="138" name="Google Shape;138;p19"/>
          <p:cNvSpPr/>
          <p:nvPr/>
        </p:nvSpPr>
        <p:spPr>
          <a:xfrm>
            <a:off x="4966188" y="303825"/>
            <a:ext cx="1441200" cy="388500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Producer 1</a:t>
            </a:r>
            <a:endParaRPr sz="1000"/>
          </a:p>
        </p:txBody>
      </p:sp>
      <p:sp>
        <p:nvSpPr>
          <p:cNvPr id="139" name="Google Shape;139;p19"/>
          <p:cNvSpPr/>
          <p:nvPr/>
        </p:nvSpPr>
        <p:spPr>
          <a:xfrm>
            <a:off x="2286002" y="986125"/>
            <a:ext cx="4572000" cy="3885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Topic</a:t>
            </a:r>
            <a:endParaRPr sz="1000"/>
          </a:p>
        </p:txBody>
      </p:sp>
      <p:cxnSp>
        <p:nvCxnSpPr>
          <p:cNvPr id="140" name="Google Shape;140;p19"/>
          <p:cNvCxnSpPr>
            <a:stCxn id="137" idx="2"/>
            <a:endCxn id="139" idx="0"/>
          </p:cNvCxnSpPr>
          <p:nvPr/>
        </p:nvCxnSpPr>
        <p:spPr>
          <a:xfrm>
            <a:off x="3457213" y="692325"/>
            <a:ext cx="1114800" cy="293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1" name="Google Shape;141;p19"/>
          <p:cNvCxnSpPr>
            <a:stCxn id="138" idx="2"/>
            <a:endCxn id="139" idx="0"/>
          </p:cNvCxnSpPr>
          <p:nvPr/>
        </p:nvCxnSpPr>
        <p:spPr>
          <a:xfrm flipH="1">
            <a:off x="4571988" y="692325"/>
            <a:ext cx="1114800" cy="293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42" name="Google Shape;142;p19"/>
          <p:cNvSpPr/>
          <p:nvPr/>
        </p:nvSpPr>
        <p:spPr>
          <a:xfrm>
            <a:off x="1774251" y="1625100"/>
            <a:ext cx="1602900" cy="3885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Partition 0</a:t>
            </a:r>
            <a:endParaRPr sz="1000"/>
          </a:p>
        </p:txBody>
      </p:sp>
      <p:sp>
        <p:nvSpPr>
          <p:cNvPr id="143" name="Google Shape;143;p19"/>
          <p:cNvSpPr/>
          <p:nvPr/>
        </p:nvSpPr>
        <p:spPr>
          <a:xfrm>
            <a:off x="3770551" y="1625100"/>
            <a:ext cx="1602900" cy="3885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Partition 1</a:t>
            </a:r>
            <a:endParaRPr sz="1000"/>
          </a:p>
        </p:txBody>
      </p:sp>
      <p:sp>
        <p:nvSpPr>
          <p:cNvPr id="144" name="Google Shape;144;p19"/>
          <p:cNvSpPr/>
          <p:nvPr/>
        </p:nvSpPr>
        <p:spPr>
          <a:xfrm>
            <a:off x="5766851" y="1625100"/>
            <a:ext cx="1602900" cy="3885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Partition 2</a:t>
            </a:r>
            <a:endParaRPr sz="1000"/>
          </a:p>
        </p:txBody>
      </p:sp>
      <p:cxnSp>
        <p:nvCxnSpPr>
          <p:cNvPr id="145" name="Google Shape;145;p19"/>
          <p:cNvCxnSpPr>
            <a:stCxn id="139" idx="2"/>
            <a:endCxn id="142" idx="0"/>
          </p:cNvCxnSpPr>
          <p:nvPr/>
        </p:nvCxnSpPr>
        <p:spPr>
          <a:xfrm flipH="1">
            <a:off x="2575802" y="1374625"/>
            <a:ext cx="1996200" cy="250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6" name="Google Shape;146;p19"/>
          <p:cNvCxnSpPr>
            <a:stCxn id="139" idx="2"/>
            <a:endCxn id="143" idx="0"/>
          </p:cNvCxnSpPr>
          <p:nvPr/>
        </p:nvCxnSpPr>
        <p:spPr>
          <a:xfrm>
            <a:off x="4572002" y="1374625"/>
            <a:ext cx="0" cy="250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7" name="Google Shape;147;p19"/>
          <p:cNvCxnSpPr>
            <a:stCxn id="139" idx="2"/>
            <a:endCxn id="144" idx="0"/>
          </p:cNvCxnSpPr>
          <p:nvPr/>
        </p:nvCxnSpPr>
        <p:spPr>
          <a:xfrm>
            <a:off x="4572002" y="1374625"/>
            <a:ext cx="1996200" cy="250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48" name="Google Shape;148;p19"/>
          <p:cNvSpPr/>
          <p:nvPr/>
        </p:nvSpPr>
        <p:spPr>
          <a:xfrm>
            <a:off x="1774251" y="2307425"/>
            <a:ext cx="1602900" cy="3885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Broker X</a:t>
            </a:r>
            <a:endParaRPr sz="1000"/>
          </a:p>
        </p:txBody>
      </p:sp>
      <p:sp>
        <p:nvSpPr>
          <p:cNvPr id="149" name="Google Shape;149;p19"/>
          <p:cNvSpPr/>
          <p:nvPr/>
        </p:nvSpPr>
        <p:spPr>
          <a:xfrm>
            <a:off x="3770551" y="2307425"/>
            <a:ext cx="1602900" cy="3885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Broker Y</a:t>
            </a:r>
            <a:endParaRPr sz="1000"/>
          </a:p>
        </p:txBody>
      </p:sp>
      <p:sp>
        <p:nvSpPr>
          <p:cNvPr id="150" name="Google Shape;150;p19"/>
          <p:cNvSpPr/>
          <p:nvPr/>
        </p:nvSpPr>
        <p:spPr>
          <a:xfrm>
            <a:off x="5766851" y="2307425"/>
            <a:ext cx="1602900" cy="3885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Broker Z</a:t>
            </a:r>
            <a:endParaRPr sz="1000"/>
          </a:p>
        </p:txBody>
      </p:sp>
      <p:cxnSp>
        <p:nvCxnSpPr>
          <p:cNvPr id="151" name="Google Shape;151;p19"/>
          <p:cNvCxnSpPr>
            <a:stCxn id="142" idx="2"/>
            <a:endCxn id="148" idx="0"/>
          </p:cNvCxnSpPr>
          <p:nvPr/>
        </p:nvCxnSpPr>
        <p:spPr>
          <a:xfrm>
            <a:off x="2575701" y="2013600"/>
            <a:ext cx="0" cy="293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2" name="Google Shape;152;p19"/>
          <p:cNvCxnSpPr>
            <a:stCxn id="143" idx="2"/>
            <a:endCxn id="149" idx="0"/>
          </p:cNvCxnSpPr>
          <p:nvPr/>
        </p:nvCxnSpPr>
        <p:spPr>
          <a:xfrm>
            <a:off x="4572001" y="2013600"/>
            <a:ext cx="0" cy="293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3" name="Google Shape;153;p19"/>
          <p:cNvCxnSpPr>
            <a:stCxn id="144" idx="2"/>
            <a:endCxn id="150" idx="0"/>
          </p:cNvCxnSpPr>
          <p:nvPr/>
        </p:nvCxnSpPr>
        <p:spPr>
          <a:xfrm>
            <a:off x="6568301" y="2013600"/>
            <a:ext cx="0" cy="293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4" name="Google Shape;154;p19"/>
          <p:cNvSpPr txBox="1"/>
          <p:nvPr/>
        </p:nvSpPr>
        <p:spPr>
          <a:xfrm>
            <a:off x="3597000" y="3173325"/>
            <a:ext cx="1950000" cy="763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Trebuchet MS"/>
                <a:ea typeface="Trebuchet MS"/>
                <a:cs typeface="Trebuchet MS"/>
                <a:sym typeface="Trebuchet MS"/>
              </a:rPr>
              <a:t>The brokers are responsible for receiving and dispatching events. Data is stored elsewhere </a:t>
            </a:r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155" name="Google Shape;155;p19"/>
          <p:cNvCxnSpPr>
            <a:stCxn id="154" idx="0"/>
            <a:endCxn id="148" idx="2"/>
          </p:cNvCxnSpPr>
          <p:nvPr/>
        </p:nvCxnSpPr>
        <p:spPr>
          <a:xfrm rot="10800000">
            <a:off x="2575800" y="2696025"/>
            <a:ext cx="1996200" cy="477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6" name="Google Shape;156;p19"/>
          <p:cNvCxnSpPr>
            <a:stCxn id="154" idx="0"/>
            <a:endCxn id="149" idx="2"/>
          </p:cNvCxnSpPr>
          <p:nvPr/>
        </p:nvCxnSpPr>
        <p:spPr>
          <a:xfrm rot="10800000">
            <a:off x="4572000" y="2696025"/>
            <a:ext cx="0" cy="477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7" name="Google Shape;157;p19"/>
          <p:cNvCxnSpPr>
            <a:stCxn id="154" idx="0"/>
            <a:endCxn id="150" idx="2"/>
          </p:cNvCxnSpPr>
          <p:nvPr/>
        </p:nvCxnSpPr>
        <p:spPr>
          <a:xfrm rot="10800000" flipH="1">
            <a:off x="4572000" y="2696025"/>
            <a:ext cx="1996200" cy="477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0"/>
          <p:cNvSpPr txBox="1">
            <a:spLocks noGrp="1"/>
          </p:cNvSpPr>
          <p:nvPr>
            <p:ph type="title"/>
          </p:nvPr>
        </p:nvSpPr>
        <p:spPr>
          <a:xfrm>
            <a:off x="311700" y="162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Subscription</a:t>
            </a:r>
            <a:endParaRPr/>
          </a:p>
        </p:txBody>
      </p:sp>
      <p:sp>
        <p:nvSpPr>
          <p:cNvPr id="163" name="Google Shape;163;p20"/>
          <p:cNvSpPr/>
          <p:nvPr/>
        </p:nvSpPr>
        <p:spPr>
          <a:xfrm>
            <a:off x="2736613" y="303825"/>
            <a:ext cx="1441200" cy="388500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Producer 0</a:t>
            </a:r>
            <a:endParaRPr sz="1000"/>
          </a:p>
        </p:txBody>
      </p:sp>
      <p:sp>
        <p:nvSpPr>
          <p:cNvPr id="164" name="Google Shape;164;p20"/>
          <p:cNvSpPr/>
          <p:nvPr/>
        </p:nvSpPr>
        <p:spPr>
          <a:xfrm>
            <a:off x="4966188" y="303825"/>
            <a:ext cx="1441200" cy="388500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Producer 1</a:t>
            </a:r>
            <a:endParaRPr sz="1000"/>
          </a:p>
        </p:txBody>
      </p:sp>
      <p:sp>
        <p:nvSpPr>
          <p:cNvPr id="165" name="Google Shape;165;p20"/>
          <p:cNvSpPr/>
          <p:nvPr/>
        </p:nvSpPr>
        <p:spPr>
          <a:xfrm>
            <a:off x="2286002" y="986125"/>
            <a:ext cx="4572000" cy="3885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Topic</a:t>
            </a:r>
            <a:endParaRPr sz="1000"/>
          </a:p>
        </p:txBody>
      </p:sp>
      <p:cxnSp>
        <p:nvCxnSpPr>
          <p:cNvPr id="166" name="Google Shape;166;p20"/>
          <p:cNvCxnSpPr>
            <a:stCxn id="163" idx="2"/>
            <a:endCxn id="165" idx="0"/>
          </p:cNvCxnSpPr>
          <p:nvPr/>
        </p:nvCxnSpPr>
        <p:spPr>
          <a:xfrm>
            <a:off x="3457213" y="692325"/>
            <a:ext cx="1114800" cy="293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7" name="Google Shape;167;p20"/>
          <p:cNvCxnSpPr>
            <a:stCxn id="164" idx="2"/>
            <a:endCxn id="165" idx="0"/>
          </p:cNvCxnSpPr>
          <p:nvPr/>
        </p:nvCxnSpPr>
        <p:spPr>
          <a:xfrm flipH="1">
            <a:off x="4571988" y="692325"/>
            <a:ext cx="1114800" cy="293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68" name="Google Shape;168;p20"/>
          <p:cNvSpPr/>
          <p:nvPr/>
        </p:nvSpPr>
        <p:spPr>
          <a:xfrm>
            <a:off x="1774251" y="1625100"/>
            <a:ext cx="1602900" cy="3885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Partition 0</a:t>
            </a:r>
            <a:endParaRPr sz="1000"/>
          </a:p>
        </p:txBody>
      </p:sp>
      <p:sp>
        <p:nvSpPr>
          <p:cNvPr id="169" name="Google Shape;169;p20"/>
          <p:cNvSpPr/>
          <p:nvPr/>
        </p:nvSpPr>
        <p:spPr>
          <a:xfrm>
            <a:off x="3770551" y="1625100"/>
            <a:ext cx="1602900" cy="3885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Partition 1</a:t>
            </a:r>
            <a:endParaRPr sz="1000"/>
          </a:p>
        </p:txBody>
      </p:sp>
      <p:sp>
        <p:nvSpPr>
          <p:cNvPr id="170" name="Google Shape;170;p20"/>
          <p:cNvSpPr/>
          <p:nvPr/>
        </p:nvSpPr>
        <p:spPr>
          <a:xfrm>
            <a:off x="5766851" y="1625100"/>
            <a:ext cx="1602900" cy="3885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Partition 2</a:t>
            </a:r>
            <a:endParaRPr sz="1000"/>
          </a:p>
        </p:txBody>
      </p:sp>
      <p:cxnSp>
        <p:nvCxnSpPr>
          <p:cNvPr id="171" name="Google Shape;171;p20"/>
          <p:cNvCxnSpPr>
            <a:stCxn id="165" idx="2"/>
            <a:endCxn id="168" idx="0"/>
          </p:cNvCxnSpPr>
          <p:nvPr/>
        </p:nvCxnSpPr>
        <p:spPr>
          <a:xfrm flipH="1">
            <a:off x="2575802" y="1374625"/>
            <a:ext cx="1996200" cy="250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2" name="Google Shape;172;p20"/>
          <p:cNvCxnSpPr>
            <a:stCxn id="165" idx="2"/>
            <a:endCxn id="169" idx="0"/>
          </p:cNvCxnSpPr>
          <p:nvPr/>
        </p:nvCxnSpPr>
        <p:spPr>
          <a:xfrm>
            <a:off x="4572002" y="1374625"/>
            <a:ext cx="0" cy="250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3" name="Google Shape;173;p20"/>
          <p:cNvCxnSpPr>
            <a:stCxn id="165" idx="2"/>
            <a:endCxn id="170" idx="0"/>
          </p:cNvCxnSpPr>
          <p:nvPr/>
        </p:nvCxnSpPr>
        <p:spPr>
          <a:xfrm>
            <a:off x="4572002" y="1374625"/>
            <a:ext cx="1996200" cy="250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74" name="Google Shape;174;p20"/>
          <p:cNvSpPr/>
          <p:nvPr/>
        </p:nvSpPr>
        <p:spPr>
          <a:xfrm>
            <a:off x="1774251" y="2307425"/>
            <a:ext cx="1602900" cy="3885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Broker X</a:t>
            </a:r>
            <a:endParaRPr sz="1000"/>
          </a:p>
        </p:txBody>
      </p:sp>
      <p:sp>
        <p:nvSpPr>
          <p:cNvPr id="175" name="Google Shape;175;p20"/>
          <p:cNvSpPr/>
          <p:nvPr/>
        </p:nvSpPr>
        <p:spPr>
          <a:xfrm>
            <a:off x="3770551" y="2307425"/>
            <a:ext cx="1602900" cy="3885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Broker Y</a:t>
            </a:r>
            <a:endParaRPr sz="1000"/>
          </a:p>
        </p:txBody>
      </p:sp>
      <p:sp>
        <p:nvSpPr>
          <p:cNvPr id="176" name="Google Shape;176;p20"/>
          <p:cNvSpPr/>
          <p:nvPr/>
        </p:nvSpPr>
        <p:spPr>
          <a:xfrm>
            <a:off x="5766851" y="2307425"/>
            <a:ext cx="1602900" cy="3885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Broker Z</a:t>
            </a:r>
            <a:endParaRPr sz="1000"/>
          </a:p>
        </p:txBody>
      </p:sp>
      <p:cxnSp>
        <p:nvCxnSpPr>
          <p:cNvPr id="177" name="Google Shape;177;p20"/>
          <p:cNvCxnSpPr>
            <a:stCxn id="168" idx="2"/>
            <a:endCxn id="174" idx="0"/>
          </p:cNvCxnSpPr>
          <p:nvPr/>
        </p:nvCxnSpPr>
        <p:spPr>
          <a:xfrm>
            <a:off x="2575701" y="2013600"/>
            <a:ext cx="0" cy="293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8" name="Google Shape;178;p20"/>
          <p:cNvCxnSpPr>
            <a:stCxn id="169" idx="2"/>
            <a:endCxn id="175" idx="0"/>
          </p:cNvCxnSpPr>
          <p:nvPr/>
        </p:nvCxnSpPr>
        <p:spPr>
          <a:xfrm>
            <a:off x="4572001" y="2013600"/>
            <a:ext cx="0" cy="293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9" name="Google Shape;179;p20"/>
          <p:cNvCxnSpPr>
            <a:stCxn id="170" idx="2"/>
            <a:endCxn id="176" idx="0"/>
          </p:cNvCxnSpPr>
          <p:nvPr/>
        </p:nvCxnSpPr>
        <p:spPr>
          <a:xfrm>
            <a:off x="6568301" y="2013600"/>
            <a:ext cx="0" cy="293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80" name="Google Shape;180;p20"/>
          <p:cNvSpPr/>
          <p:nvPr/>
        </p:nvSpPr>
        <p:spPr>
          <a:xfrm>
            <a:off x="1700150" y="3173300"/>
            <a:ext cx="1751100" cy="11223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Subscription A</a:t>
            </a:r>
            <a:endParaRPr sz="1000"/>
          </a:p>
        </p:txBody>
      </p:sp>
      <p:sp>
        <p:nvSpPr>
          <p:cNvPr id="181" name="Google Shape;181;p20"/>
          <p:cNvSpPr/>
          <p:nvPr/>
        </p:nvSpPr>
        <p:spPr>
          <a:xfrm>
            <a:off x="1855088" y="3378225"/>
            <a:ext cx="1441200" cy="388500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Consumer (P012)</a:t>
            </a:r>
            <a:endParaRPr sz="1000"/>
          </a:p>
        </p:txBody>
      </p:sp>
      <p:cxnSp>
        <p:nvCxnSpPr>
          <p:cNvPr id="182" name="Google Shape;182;p20"/>
          <p:cNvCxnSpPr>
            <a:stCxn id="174" idx="2"/>
            <a:endCxn id="181" idx="0"/>
          </p:cNvCxnSpPr>
          <p:nvPr/>
        </p:nvCxnSpPr>
        <p:spPr>
          <a:xfrm>
            <a:off x="2575701" y="2695925"/>
            <a:ext cx="0" cy="682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3" name="Google Shape;183;p20"/>
          <p:cNvCxnSpPr>
            <a:stCxn id="175" idx="2"/>
            <a:endCxn id="181" idx="0"/>
          </p:cNvCxnSpPr>
          <p:nvPr/>
        </p:nvCxnSpPr>
        <p:spPr>
          <a:xfrm flipH="1">
            <a:off x="2575801" y="2695925"/>
            <a:ext cx="1996200" cy="682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4" name="Google Shape;184;p20"/>
          <p:cNvCxnSpPr>
            <a:stCxn id="176" idx="2"/>
            <a:endCxn id="181" idx="0"/>
          </p:cNvCxnSpPr>
          <p:nvPr/>
        </p:nvCxnSpPr>
        <p:spPr>
          <a:xfrm flipH="1">
            <a:off x="2575601" y="2695925"/>
            <a:ext cx="3992700" cy="682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85" name="Google Shape;185;p20"/>
          <p:cNvSpPr txBox="1"/>
          <p:nvPr/>
        </p:nvSpPr>
        <p:spPr>
          <a:xfrm>
            <a:off x="4966200" y="3352850"/>
            <a:ext cx="2529900" cy="763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Trebuchet MS"/>
                <a:ea typeface="Trebuchet MS"/>
                <a:cs typeface="Trebuchet MS"/>
                <a:sym typeface="Trebuchet MS"/>
              </a:rPr>
              <a:t>A consumer with an exclusive subscription receives events from all topic partitions it subscribes to, and connects to broker X, Y, Z</a:t>
            </a:r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186" name="Google Shape;186;p20"/>
          <p:cNvCxnSpPr>
            <a:stCxn id="185" idx="1"/>
            <a:endCxn id="180" idx="3"/>
          </p:cNvCxnSpPr>
          <p:nvPr/>
        </p:nvCxnSpPr>
        <p:spPr>
          <a:xfrm rot="10800000">
            <a:off x="3451200" y="3734450"/>
            <a:ext cx="1515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1"/>
          <p:cNvSpPr txBox="1">
            <a:spLocks noGrp="1"/>
          </p:cNvSpPr>
          <p:nvPr>
            <p:ph type="title"/>
          </p:nvPr>
        </p:nvSpPr>
        <p:spPr>
          <a:xfrm>
            <a:off x="311700" y="162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Subscription</a:t>
            </a:r>
            <a:br>
              <a:rPr lang="en"/>
            </a:br>
            <a:r>
              <a:rPr lang="en"/>
              <a:t>Modes</a:t>
            </a:r>
            <a:endParaRPr/>
          </a:p>
        </p:txBody>
      </p:sp>
      <p:sp>
        <p:nvSpPr>
          <p:cNvPr id="192" name="Google Shape;192;p21"/>
          <p:cNvSpPr/>
          <p:nvPr/>
        </p:nvSpPr>
        <p:spPr>
          <a:xfrm>
            <a:off x="2736613" y="303825"/>
            <a:ext cx="1441200" cy="388500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Producer 0</a:t>
            </a:r>
            <a:endParaRPr sz="1000"/>
          </a:p>
        </p:txBody>
      </p:sp>
      <p:sp>
        <p:nvSpPr>
          <p:cNvPr id="193" name="Google Shape;193;p21"/>
          <p:cNvSpPr/>
          <p:nvPr/>
        </p:nvSpPr>
        <p:spPr>
          <a:xfrm>
            <a:off x="4966188" y="303825"/>
            <a:ext cx="1441200" cy="388500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Producer 1</a:t>
            </a:r>
            <a:endParaRPr sz="1000"/>
          </a:p>
        </p:txBody>
      </p:sp>
      <p:sp>
        <p:nvSpPr>
          <p:cNvPr id="194" name="Google Shape;194;p21"/>
          <p:cNvSpPr/>
          <p:nvPr/>
        </p:nvSpPr>
        <p:spPr>
          <a:xfrm>
            <a:off x="2286002" y="986125"/>
            <a:ext cx="4572000" cy="3885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Topic</a:t>
            </a:r>
            <a:endParaRPr sz="1000"/>
          </a:p>
        </p:txBody>
      </p:sp>
      <p:cxnSp>
        <p:nvCxnSpPr>
          <p:cNvPr id="195" name="Google Shape;195;p21"/>
          <p:cNvCxnSpPr>
            <a:stCxn id="192" idx="2"/>
            <a:endCxn id="194" idx="0"/>
          </p:cNvCxnSpPr>
          <p:nvPr/>
        </p:nvCxnSpPr>
        <p:spPr>
          <a:xfrm>
            <a:off x="3457213" y="692325"/>
            <a:ext cx="1114800" cy="293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6" name="Google Shape;196;p21"/>
          <p:cNvCxnSpPr>
            <a:stCxn id="193" idx="2"/>
            <a:endCxn id="194" idx="0"/>
          </p:cNvCxnSpPr>
          <p:nvPr/>
        </p:nvCxnSpPr>
        <p:spPr>
          <a:xfrm flipH="1">
            <a:off x="4571988" y="692325"/>
            <a:ext cx="1114800" cy="293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97" name="Google Shape;197;p21"/>
          <p:cNvSpPr/>
          <p:nvPr/>
        </p:nvSpPr>
        <p:spPr>
          <a:xfrm>
            <a:off x="1774251" y="1625100"/>
            <a:ext cx="1602900" cy="3885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Partition 0</a:t>
            </a:r>
            <a:endParaRPr sz="1000"/>
          </a:p>
        </p:txBody>
      </p:sp>
      <p:sp>
        <p:nvSpPr>
          <p:cNvPr id="198" name="Google Shape;198;p21"/>
          <p:cNvSpPr/>
          <p:nvPr/>
        </p:nvSpPr>
        <p:spPr>
          <a:xfrm>
            <a:off x="3770551" y="1625100"/>
            <a:ext cx="1602900" cy="3885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Partition 1</a:t>
            </a:r>
            <a:endParaRPr sz="1000"/>
          </a:p>
        </p:txBody>
      </p:sp>
      <p:sp>
        <p:nvSpPr>
          <p:cNvPr id="199" name="Google Shape;199;p21"/>
          <p:cNvSpPr/>
          <p:nvPr/>
        </p:nvSpPr>
        <p:spPr>
          <a:xfrm>
            <a:off x="5766851" y="1625100"/>
            <a:ext cx="1602900" cy="3885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Partition 2</a:t>
            </a:r>
            <a:endParaRPr sz="1000"/>
          </a:p>
        </p:txBody>
      </p:sp>
      <p:cxnSp>
        <p:nvCxnSpPr>
          <p:cNvPr id="200" name="Google Shape;200;p21"/>
          <p:cNvCxnSpPr>
            <a:stCxn id="194" idx="2"/>
            <a:endCxn id="197" idx="0"/>
          </p:cNvCxnSpPr>
          <p:nvPr/>
        </p:nvCxnSpPr>
        <p:spPr>
          <a:xfrm flipH="1">
            <a:off x="2575802" y="1374625"/>
            <a:ext cx="1996200" cy="250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1" name="Google Shape;201;p21"/>
          <p:cNvCxnSpPr>
            <a:stCxn id="194" idx="2"/>
            <a:endCxn id="198" idx="0"/>
          </p:cNvCxnSpPr>
          <p:nvPr/>
        </p:nvCxnSpPr>
        <p:spPr>
          <a:xfrm>
            <a:off x="4572002" y="1374625"/>
            <a:ext cx="0" cy="250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2" name="Google Shape;202;p21"/>
          <p:cNvCxnSpPr>
            <a:stCxn id="194" idx="2"/>
            <a:endCxn id="199" idx="0"/>
          </p:cNvCxnSpPr>
          <p:nvPr/>
        </p:nvCxnSpPr>
        <p:spPr>
          <a:xfrm>
            <a:off x="4572002" y="1374625"/>
            <a:ext cx="1996200" cy="250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03" name="Google Shape;203;p21"/>
          <p:cNvSpPr/>
          <p:nvPr/>
        </p:nvSpPr>
        <p:spPr>
          <a:xfrm>
            <a:off x="1774251" y="2307425"/>
            <a:ext cx="1602900" cy="3885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Broker X</a:t>
            </a:r>
            <a:endParaRPr sz="1000"/>
          </a:p>
        </p:txBody>
      </p:sp>
      <p:sp>
        <p:nvSpPr>
          <p:cNvPr id="204" name="Google Shape;204;p21"/>
          <p:cNvSpPr/>
          <p:nvPr/>
        </p:nvSpPr>
        <p:spPr>
          <a:xfrm>
            <a:off x="3770551" y="2307425"/>
            <a:ext cx="1602900" cy="3885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Broker Y</a:t>
            </a:r>
            <a:endParaRPr sz="1000"/>
          </a:p>
        </p:txBody>
      </p:sp>
      <p:sp>
        <p:nvSpPr>
          <p:cNvPr id="205" name="Google Shape;205;p21"/>
          <p:cNvSpPr/>
          <p:nvPr/>
        </p:nvSpPr>
        <p:spPr>
          <a:xfrm>
            <a:off x="5766851" y="2307425"/>
            <a:ext cx="1602900" cy="3885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Broker Z</a:t>
            </a:r>
            <a:endParaRPr sz="1000"/>
          </a:p>
        </p:txBody>
      </p:sp>
      <p:cxnSp>
        <p:nvCxnSpPr>
          <p:cNvPr id="206" name="Google Shape;206;p21"/>
          <p:cNvCxnSpPr>
            <a:stCxn id="197" idx="2"/>
            <a:endCxn id="203" idx="0"/>
          </p:cNvCxnSpPr>
          <p:nvPr/>
        </p:nvCxnSpPr>
        <p:spPr>
          <a:xfrm>
            <a:off x="2575701" y="2013600"/>
            <a:ext cx="0" cy="293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7" name="Google Shape;207;p21"/>
          <p:cNvCxnSpPr>
            <a:stCxn id="198" idx="2"/>
            <a:endCxn id="204" idx="0"/>
          </p:cNvCxnSpPr>
          <p:nvPr/>
        </p:nvCxnSpPr>
        <p:spPr>
          <a:xfrm>
            <a:off x="4572001" y="2013600"/>
            <a:ext cx="0" cy="293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8" name="Google Shape;208;p21"/>
          <p:cNvCxnSpPr>
            <a:stCxn id="199" idx="2"/>
            <a:endCxn id="205" idx="0"/>
          </p:cNvCxnSpPr>
          <p:nvPr/>
        </p:nvCxnSpPr>
        <p:spPr>
          <a:xfrm>
            <a:off x="6568301" y="2013600"/>
            <a:ext cx="0" cy="293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09" name="Google Shape;209;p21"/>
          <p:cNvSpPr/>
          <p:nvPr/>
        </p:nvSpPr>
        <p:spPr>
          <a:xfrm>
            <a:off x="1700150" y="3053700"/>
            <a:ext cx="1751100" cy="11223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Failover Subscription</a:t>
            </a:r>
            <a:endParaRPr sz="1000"/>
          </a:p>
        </p:txBody>
      </p:sp>
      <p:sp>
        <p:nvSpPr>
          <p:cNvPr id="210" name="Google Shape;210;p21"/>
          <p:cNvSpPr/>
          <p:nvPr/>
        </p:nvSpPr>
        <p:spPr>
          <a:xfrm>
            <a:off x="1855088" y="3145575"/>
            <a:ext cx="1441200" cy="388500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Consumer (P012)</a:t>
            </a:r>
            <a:endParaRPr sz="1000"/>
          </a:p>
        </p:txBody>
      </p:sp>
      <p:cxnSp>
        <p:nvCxnSpPr>
          <p:cNvPr id="211" name="Google Shape;211;p21"/>
          <p:cNvCxnSpPr>
            <a:stCxn id="203" idx="2"/>
            <a:endCxn id="210" idx="0"/>
          </p:cNvCxnSpPr>
          <p:nvPr/>
        </p:nvCxnSpPr>
        <p:spPr>
          <a:xfrm>
            <a:off x="2575701" y="2695925"/>
            <a:ext cx="0" cy="449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2" name="Google Shape;212;p21"/>
          <p:cNvCxnSpPr>
            <a:stCxn id="204" idx="2"/>
            <a:endCxn id="210" idx="0"/>
          </p:cNvCxnSpPr>
          <p:nvPr/>
        </p:nvCxnSpPr>
        <p:spPr>
          <a:xfrm flipH="1">
            <a:off x="2575801" y="2695925"/>
            <a:ext cx="1996200" cy="449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3" name="Google Shape;213;p21"/>
          <p:cNvCxnSpPr>
            <a:stCxn id="205" idx="2"/>
            <a:endCxn id="210" idx="0"/>
          </p:cNvCxnSpPr>
          <p:nvPr/>
        </p:nvCxnSpPr>
        <p:spPr>
          <a:xfrm flipH="1">
            <a:off x="2575601" y="2695925"/>
            <a:ext cx="3992700" cy="449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14" name="Google Shape;214;p21"/>
          <p:cNvSpPr/>
          <p:nvPr/>
        </p:nvSpPr>
        <p:spPr>
          <a:xfrm>
            <a:off x="1935938" y="3484550"/>
            <a:ext cx="1441200" cy="388500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Consumer (P)</a:t>
            </a:r>
            <a:endParaRPr sz="1000"/>
          </a:p>
        </p:txBody>
      </p:sp>
      <p:sp>
        <p:nvSpPr>
          <p:cNvPr id="215" name="Google Shape;215;p21"/>
          <p:cNvSpPr/>
          <p:nvPr/>
        </p:nvSpPr>
        <p:spPr>
          <a:xfrm>
            <a:off x="3770550" y="3053700"/>
            <a:ext cx="1751100" cy="11223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Shared Subscription</a:t>
            </a:r>
            <a:endParaRPr sz="1000"/>
          </a:p>
        </p:txBody>
      </p:sp>
      <p:sp>
        <p:nvSpPr>
          <p:cNvPr id="216" name="Google Shape;216;p21"/>
          <p:cNvSpPr/>
          <p:nvPr/>
        </p:nvSpPr>
        <p:spPr>
          <a:xfrm>
            <a:off x="3925500" y="3145575"/>
            <a:ext cx="1441200" cy="250500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Consumer (P012)</a:t>
            </a:r>
            <a:endParaRPr sz="1000"/>
          </a:p>
        </p:txBody>
      </p:sp>
      <p:sp>
        <p:nvSpPr>
          <p:cNvPr id="217" name="Google Shape;217;p21"/>
          <p:cNvSpPr/>
          <p:nvPr/>
        </p:nvSpPr>
        <p:spPr>
          <a:xfrm>
            <a:off x="3925500" y="3534250"/>
            <a:ext cx="1441200" cy="250500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Consumer (P012)</a:t>
            </a:r>
            <a:endParaRPr sz="1000"/>
          </a:p>
        </p:txBody>
      </p:sp>
      <p:sp>
        <p:nvSpPr>
          <p:cNvPr id="218" name="Google Shape;218;p21"/>
          <p:cNvSpPr/>
          <p:nvPr/>
        </p:nvSpPr>
        <p:spPr>
          <a:xfrm>
            <a:off x="5766850" y="3053700"/>
            <a:ext cx="1751100" cy="11223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Key_Shared Subscription</a:t>
            </a:r>
            <a:endParaRPr sz="1000"/>
          </a:p>
        </p:txBody>
      </p:sp>
      <p:sp>
        <p:nvSpPr>
          <p:cNvPr id="219" name="Google Shape;219;p21"/>
          <p:cNvSpPr/>
          <p:nvPr/>
        </p:nvSpPr>
        <p:spPr>
          <a:xfrm>
            <a:off x="5921800" y="3145575"/>
            <a:ext cx="1441200" cy="250500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Consumer (P012)</a:t>
            </a:r>
            <a:endParaRPr sz="1000"/>
          </a:p>
        </p:txBody>
      </p:sp>
      <p:sp>
        <p:nvSpPr>
          <p:cNvPr id="220" name="Google Shape;220;p21"/>
          <p:cNvSpPr/>
          <p:nvPr/>
        </p:nvSpPr>
        <p:spPr>
          <a:xfrm>
            <a:off x="5921800" y="3534250"/>
            <a:ext cx="1441200" cy="250500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Consumer (P012)</a:t>
            </a:r>
            <a:endParaRPr sz="1000"/>
          </a:p>
        </p:txBody>
      </p:sp>
      <p:cxnSp>
        <p:nvCxnSpPr>
          <p:cNvPr id="221" name="Google Shape;221;p21"/>
          <p:cNvCxnSpPr>
            <a:stCxn id="203" idx="2"/>
            <a:endCxn id="215" idx="0"/>
          </p:cNvCxnSpPr>
          <p:nvPr/>
        </p:nvCxnSpPr>
        <p:spPr>
          <a:xfrm>
            <a:off x="2575701" y="2695925"/>
            <a:ext cx="2070300" cy="35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2" name="Google Shape;222;p21"/>
          <p:cNvCxnSpPr>
            <a:stCxn id="204" idx="2"/>
            <a:endCxn id="215" idx="0"/>
          </p:cNvCxnSpPr>
          <p:nvPr/>
        </p:nvCxnSpPr>
        <p:spPr>
          <a:xfrm>
            <a:off x="4572001" y="2695925"/>
            <a:ext cx="74100" cy="35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3" name="Google Shape;223;p21"/>
          <p:cNvCxnSpPr>
            <a:stCxn id="204" idx="2"/>
            <a:endCxn id="218" idx="0"/>
          </p:cNvCxnSpPr>
          <p:nvPr/>
        </p:nvCxnSpPr>
        <p:spPr>
          <a:xfrm>
            <a:off x="4572001" y="2695925"/>
            <a:ext cx="2070300" cy="35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4" name="Google Shape;224;p21"/>
          <p:cNvCxnSpPr>
            <a:stCxn id="205" idx="2"/>
            <a:endCxn id="218" idx="0"/>
          </p:cNvCxnSpPr>
          <p:nvPr/>
        </p:nvCxnSpPr>
        <p:spPr>
          <a:xfrm>
            <a:off x="6568301" y="2695925"/>
            <a:ext cx="74100" cy="35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5" name="Google Shape;225;p21"/>
          <p:cNvCxnSpPr>
            <a:stCxn id="205" idx="2"/>
            <a:endCxn id="215" idx="0"/>
          </p:cNvCxnSpPr>
          <p:nvPr/>
        </p:nvCxnSpPr>
        <p:spPr>
          <a:xfrm flipH="1">
            <a:off x="4646201" y="2695925"/>
            <a:ext cx="1922100" cy="35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6" name="Google Shape;226;p21"/>
          <p:cNvCxnSpPr>
            <a:stCxn id="203" idx="2"/>
            <a:endCxn id="218" idx="0"/>
          </p:cNvCxnSpPr>
          <p:nvPr/>
        </p:nvCxnSpPr>
        <p:spPr>
          <a:xfrm>
            <a:off x="2575701" y="2695925"/>
            <a:ext cx="4066800" cy="35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27" name="Google Shape;227;p21"/>
          <p:cNvSpPr txBox="1"/>
          <p:nvPr/>
        </p:nvSpPr>
        <p:spPr>
          <a:xfrm>
            <a:off x="1391175" y="4372350"/>
            <a:ext cx="2292000" cy="688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Trebuchet MS"/>
                <a:ea typeface="Trebuchet MS"/>
                <a:cs typeface="Trebuchet MS"/>
                <a:sym typeface="Trebuchet MS"/>
              </a:rPr>
              <a:t>In failover, all partitions are consumed by one consumer and will fail over to hot spare on fail.</a:t>
            </a:r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228" name="Google Shape;228;p21"/>
          <p:cNvCxnSpPr>
            <a:stCxn id="227" idx="1"/>
            <a:endCxn id="210" idx="1"/>
          </p:cNvCxnSpPr>
          <p:nvPr/>
        </p:nvCxnSpPr>
        <p:spPr>
          <a:xfrm rot="10800000" flipH="1">
            <a:off x="1391175" y="3339750"/>
            <a:ext cx="463800" cy="1376700"/>
          </a:xfrm>
          <a:prstGeom prst="curvedConnector3">
            <a:avLst>
              <a:gd name="adj1" fmla="val -51342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9" name="Google Shape;229;p21"/>
          <p:cNvCxnSpPr>
            <a:stCxn id="227" idx="1"/>
            <a:endCxn id="214" idx="1"/>
          </p:cNvCxnSpPr>
          <p:nvPr/>
        </p:nvCxnSpPr>
        <p:spPr>
          <a:xfrm rot="10800000" flipH="1">
            <a:off x="1391175" y="3678750"/>
            <a:ext cx="544800" cy="1037700"/>
          </a:xfrm>
          <a:prstGeom prst="curvedConnector3">
            <a:avLst>
              <a:gd name="adj1" fmla="val -43709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30" name="Google Shape;230;p21"/>
          <p:cNvSpPr txBox="1"/>
          <p:nvPr/>
        </p:nvSpPr>
        <p:spPr>
          <a:xfrm>
            <a:off x="3770550" y="4375125"/>
            <a:ext cx="1751100" cy="688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Trebuchet MS"/>
                <a:ea typeface="Trebuchet MS"/>
                <a:cs typeface="Trebuchet MS"/>
                <a:sym typeface="Trebuchet MS"/>
              </a:rPr>
              <a:t>In shared, messages are sent in a round robin way to all consumers.</a:t>
            </a:r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31" name="Google Shape;231;p21"/>
          <p:cNvSpPr txBox="1"/>
          <p:nvPr/>
        </p:nvSpPr>
        <p:spPr>
          <a:xfrm>
            <a:off x="5766850" y="4375125"/>
            <a:ext cx="2110800" cy="688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Trebuchet MS"/>
                <a:ea typeface="Trebuchet MS"/>
                <a:cs typeface="Trebuchet MS"/>
                <a:sym typeface="Trebuchet MS"/>
              </a:rPr>
              <a:t>In key_shared, messages with the same key are consistently routed to the same consumer.</a:t>
            </a:r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232" name="Google Shape;232;p21"/>
          <p:cNvCxnSpPr>
            <a:stCxn id="230" idx="0"/>
            <a:endCxn id="215" idx="2"/>
          </p:cNvCxnSpPr>
          <p:nvPr/>
        </p:nvCxnSpPr>
        <p:spPr>
          <a:xfrm rot="10800000">
            <a:off x="4646100" y="4175925"/>
            <a:ext cx="0" cy="199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33" name="Google Shape;233;p21"/>
          <p:cNvCxnSpPr>
            <a:stCxn id="231" idx="0"/>
            <a:endCxn id="218" idx="2"/>
          </p:cNvCxnSpPr>
          <p:nvPr/>
        </p:nvCxnSpPr>
        <p:spPr>
          <a:xfrm rot="10800000">
            <a:off x="6642550" y="4175925"/>
            <a:ext cx="179700" cy="199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2"/>
          <p:cNvSpPr txBox="1">
            <a:spLocks noGrp="1"/>
          </p:cNvSpPr>
          <p:nvPr>
            <p:ph type="title"/>
          </p:nvPr>
        </p:nvSpPr>
        <p:spPr>
          <a:xfrm>
            <a:off x="311700" y="162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Topic (Partition)</a:t>
            </a:r>
            <a:endParaRPr/>
          </a:p>
        </p:txBody>
      </p:sp>
      <p:sp>
        <p:nvSpPr>
          <p:cNvPr id="239" name="Google Shape;239;p22"/>
          <p:cNvSpPr txBox="1">
            <a:spLocks noGrp="1"/>
          </p:cNvSpPr>
          <p:nvPr>
            <p:ph type="body" idx="1"/>
          </p:nvPr>
        </p:nvSpPr>
        <p:spPr>
          <a:xfrm>
            <a:off x="311700" y="863550"/>
            <a:ext cx="8520600" cy="43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Infinite Event Stream</a:t>
            </a:r>
            <a:endParaRPr/>
          </a:p>
        </p:txBody>
      </p:sp>
      <p:sp>
        <p:nvSpPr>
          <p:cNvPr id="240" name="Google Shape;240;p22"/>
          <p:cNvSpPr/>
          <p:nvPr/>
        </p:nvSpPr>
        <p:spPr>
          <a:xfrm>
            <a:off x="1034400" y="1446850"/>
            <a:ext cx="7075200" cy="3408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Event Stream</a:t>
            </a:r>
            <a:endParaRPr sz="1000"/>
          </a:p>
        </p:txBody>
      </p:sp>
      <p:sp>
        <p:nvSpPr>
          <p:cNvPr id="241" name="Google Shape;241;p22"/>
          <p:cNvSpPr/>
          <p:nvPr/>
        </p:nvSpPr>
        <p:spPr>
          <a:xfrm>
            <a:off x="1034400" y="2129500"/>
            <a:ext cx="1889700" cy="3408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Segment 1</a:t>
            </a:r>
            <a:endParaRPr sz="1000"/>
          </a:p>
        </p:txBody>
      </p:sp>
      <p:sp>
        <p:nvSpPr>
          <p:cNvPr id="242" name="Google Shape;242;p22"/>
          <p:cNvSpPr/>
          <p:nvPr/>
        </p:nvSpPr>
        <p:spPr>
          <a:xfrm>
            <a:off x="3627150" y="2129500"/>
            <a:ext cx="1889700" cy="3408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Segment 2</a:t>
            </a:r>
            <a:endParaRPr sz="1000"/>
          </a:p>
        </p:txBody>
      </p:sp>
      <p:sp>
        <p:nvSpPr>
          <p:cNvPr id="243" name="Google Shape;243;p22"/>
          <p:cNvSpPr/>
          <p:nvPr/>
        </p:nvSpPr>
        <p:spPr>
          <a:xfrm>
            <a:off x="6219900" y="2129500"/>
            <a:ext cx="1889700" cy="3408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Segment 3</a:t>
            </a:r>
            <a:endParaRPr sz="1000"/>
          </a:p>
        </p:txBody>
      </p:sp>
      <p:sp>
        <p:nvSpPr>
          <p:cNvPr id="244" name="Google Shape;244;p22"/>
          <p:cNvSpPr/>
          <p:nvPr/>
        </p:nvSpPr>
        <p:spPr>
          <a:xfrm>
            <a:off x="1034400" y="2925775"/>
            <a:ext cx="1018500" cy="3408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Entry 1</a:t>
            </a:r>
            <a:endParaRPr sz="1000"/>
          </a:p>
        </p:txBody>
      </p:sp>
      <p:sp>
        <p:nvSpPr>
          <p:cNvPr id="245" name="Google Shape;245;p22"/>
          <p:cNvSpPr/>
          <p:nvPr/>
        </p:nvSpPr>
        <p:spPr>
          <a:xfrm>
            <a:off x="2052900" y="2925775"/>
            <a:ext cx="1018500" cy="3408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Entry 2</a:t>
            </a:r>
            <a:endParaRPr sz="1000"/>
          </a:p>
        </p:txBody>
      </p:sp>
      <p:sp>
        <p:nvSpPr>
          <p:cNvPr id="246" name="Google Shape;246;p22"/>
          <p:cNvSpPr/>
          <p:nvPr/>
        </p:nvSpPr>
        <p:spPr>
          <a:xfrm>
            <a:off x="3071400" y="2925775"/>
            <a:ext cx="1018500" cy="3408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Entry 3</a:t>
            </a:r>
            <a:endParaRPr sz="1000"/>
          </a:p>
        </p:txBody>
      </p:sp>
      <p:sp>
        <p:nvSpPr>
          <p:cNvPr id="247" name="Google Shape;247;p22"/>
          <p:cNvSpPr/>
          <p:nvPr/>
        </p:nvSpPr>
        <p:spPr>
          <a:xfrm>
            <a:off x="4089900" y="2925775"/>
            <a:ext cx="1018500" cy="3408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Entry 4</a:t>
            </a:r>
            <a:endParaRPr sz="1000"/>
          </a:p>
        </p:txBody>
      </p:sp>
      <p:sp>
        <p:nvSpPr>
          <p:cNvPr id="248" name="Google Shape;248;p22"/>
          <p:cNvSpPr/>
          <p:nvPr/>
        </p:nvSpPr>
        <p:spPr>
          <a:xfrm>
            <a:off x="1034400" y="3722050"/>
            <a:ext cx="723000" cy="340800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Msg 1</a:t>
            </a:r>
            <a:endParaRPr sz="1000"/>
          </a:p>
        </p:txBody>
      </p:sp>
      <p:sp>
        <p:nvSpPr>
          <p:cNvPr id="249" name="Google Shape;249;p22"/>
          <p:cNvSpPr/>
          <p:nvPr/>
        </p:nvSpPr>
        <p:spPr>
          <a:xfrm>
            <a:off x="1757400" y="3722050"/>
            <a:ext cx="723000" cy="340800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Msg 2</a:t>
            </a:r>
            <a:endParaRPr sz="1000"/>
          </a:p>
        </p:txBody>
      </p:sp>
      <p:sp>
        <p:nvSpPr>
          <p:cNvPr id="250" name="Google Shape;250;p22"/>
          <p:cNvSpPr/>
          <p:nvPr/>
        </p:nvSpPr>
        <p:spPr>
          <a:xfrm>
            <a:off x="2480400" y="3722050"/>
            <a:ext cx="723000" cy="340800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Msg 3</a:t>
            </a:r>
            <a:endParaRPr sz="1000"/>
          </a:p>
        </p:txBody>
      </p:sp>
      <p:sp>
        <p:nvSpPr>
          <p:cNvPr id="251" name="Google Shape;251;p22"/>
          <p:cNvSpPr/>
          <p:nvPr/>
        </p:nvSpPr>
        <p:spPr>
          <a:xfrm>
            <a:off x="3203400" y="3722050"/>
            <a:ext cx="723000" cy="340800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Msg 4</a:t>
            </a:r>
            <a:endParaRPr sz="1000"/>
          </a:p>
        </p:txBody>
      </p:sp>
      <p:cxnSp>
        <p:nvCxnSpPr>
          <p:cNvPr id="252" name="Google Shape;252;p22"/>
          <p:cNvCxnSpPr>
            <a:stCxn id="240" idx="2"/>
            <a:endCxn id="241" idx="0"/>
          </p:cNvCxnSpPr>
          <p:nvPr/>
        </p:nvCxnSpPr>
        <p:spPr>
          <a:xfrm flipH="1">
            <a:off x="1979400" y="1787650"/>
            <a:ext cx="2592600" cy="342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53" name="Google Shape;253;p22"/>
          <p:cNvCxnSpPr>
            <a:stCxn id="240" idx="2"/>
            <a:endCxn id="242" idx="0"/>
          </p:cNvCxnSpPr>
          <p:nvPr/>
        </p:nvCxnSpPr>
        <p:spPr>
          <a:xfrm>
            <a:off x="4572000" y="1787650"/>
            <a:ext cx="0" cy="342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54" name="Google Shape;254;p22"/>
          <p:cNvCxnSpPr>
            <a:stCxn id="240" idx="2"/>
            <a:endCxn id="243" idx="0"/>
          </p:cNvCxnSpPr>
          <p:nvPr/>
        </p:nvCxnSpPr>
        <p:spPr>
          <a:xfrm>
            <a:off x="4572000" y="1787650"/>
            <a:ext cx="2592900" cy="342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55" name="Google Shape;255;p22"/>
          <p:cNvCxnSpPr>
            <a:stCxn id="241" idx="1"/>
            <a:endCxn id="244" idx="1"/>
          </p:cNvCxnSpPr>
          <p:nvPr/>
        </p:nvCxnSpPr>
        <p:spPr>
          <a:xfrm>
            <a:off x="1034400" y="2299900"/>
            <a:ext cx="0" cy="796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6" name="Google Shape;256;p22"/>
          <p:cNvCxnSpPr/>
          <p:nvPr/>
        </p:nvCxnSpPr>
        <p:spPr>
          <a:xfrm>
            <a:off x="2931575" y="2477050"/>
            <a:ext cx="2189100" cy="447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7" name="Google Shape;257;p22"/>
          <p:cNvCxnSpPr>
            <a:stCxn id="244" idx="1"/>
            <a:endCxn id="248" idx="1"/>
          </p:cNvCxnSpPr>
          <p:nvPr/>
        </p:nvCxnSpPr>
        <p:spPr>
          <a:xfrm>
            <a:off x="1034400" y="3096175"/>
            <a:ext cx="0" cy="796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8" name="Google Shape;258;p22"/>
          <p:cNvCxnSpPr/>
          <p:nvPr/>
        </p:nvCxnSpPr>
        <p:spPr>
          <a:xfrm>
            <a:off x="2060425" y="3272450"/>
            <a:ext cx="1878600" cy="447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9" name="Google Shape;259;p22"/>
          <p:cNvSpPr txBox="1"/>
          <p:nvPr/>
        </p:nvSpPr>
        <p:spPr>
          <a:xfrm>
            <a:off x="5824075" y="241775"/>
            <a:ext cx="1950000" cy="763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Trebuchet MS"/>
                <a:ea typeface="Trebuchet MS"/>
                <a:cs typeface="Trebuchet MS"/>
                <a:sym typeface="Trebuchet MS"/>
              </a:rPr>
              <a:t>Event streams are append-only sequences of data. Streams can be truncated for space.</a:t>
            </a:r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260" name="Google Shape;260;p22"/>
          <p:cNvCxnSpPr>
            <a:stCxn id="259" idx="1"/>
            <a:endCxn id="240" idx="0"/>
          </p:cNvCxnSpPr>
          <p:nvPr/>
        </p:nvCxnSpPr>
        <p:spPr>
          <a:xfrm flipH="1">
            <a:off x="4571875" y="623375"/>
            <a:ext cx="1252200" cy="823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61" name="Google Shape;261;p22"/>
          <p:cNvSpPr txBox="1"/>
          <p:nvPr/>
        </p:nvSpPr>
        <p:spPr>
          <a:xfrm>
            <a:off x="6658225" y="2714575"/>
            <a:ext cx="2340900" cy="763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Trebuchet MS"/>
                <a:ea typeface="Trebuchet MS"/>
                <a:cs typeface="Trebuchet MS"/>
                <a:sym typeface="Trebuchet MS"/>
              </a:rPr>
              <a:t>Streams are made up of individual segments. New segments are rolled when events are appended to streams</a:t>
            </a:r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262" name="Google Shape;262;p22"/>
          <p:cNvCxnSpPr>
            <a:endCxn id="242" idx="2"/>
          </p:cNvCxnSpPr>
          <p:nvPr/>
        </p:nvCxnSpPr>
        <p:spPr>
          <a:xfrm rot="10800000">
            <a:off x="4572000" y="2470300"/>
            <a:ext cx="2086200" cy="625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63" name="Google Shape;263;p22"/>
          <p:cNvSpPr txBox="1"/>
          <p:nvPr/>
        </p:nvSpPr>
        <p:spPr>
          <a:xfrm>
            <a:off x="5947075" y="3864675"/>
            <a:ext cx="2340900" cy="763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Trebuchet MS"/>
                <a:ea typeface="Trebuchet MS"/>
                <a:cs typeface="Trebuchet MS"/>
                <a:sym typeface="Trebuchet MS"/>
              </a:rPr>
              <a:t>Segments are made up of individual entries. This is how pieces of data are stored.</a:t>
            </a:r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264" name="Google Shape;264;p22"/>
          <p:cNvCxnSpPr>
            <a:stCxn id="263" idx="0"/>
            <a:endCxn id="247" idx="2"/>
          </p:cNvCxnSpPr>
          <p:nvPr/>
        </p:nvCxnSpPr>
        <p:spPr>
          <a:xfrm rot="10800000">
            <a:off x="4599025" y="3266475"/>
            <a:ext cx="2518500" cy="598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65" name="Google Shape;265;p22"/>
          <p:cNvSpPr txBox="1"/>
          <p:nvPr/>
        </p:nvSpPr>
        <p:spPr>
          <a:xfrm>
            <a:off x="3266375" y="4480450"/>
            <a:ext cx="2340900" cy="5499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Trebuchet MS"/>
                <a:ea typeface="Trebuchet MS"/>
                <a:cs typeface="Trebuchet MS"/>
                <a:sym typeface="Trebuchet MS"/>
              </a:rPr>
              <a:t>Entries are made up of individual messages. This is how Pulsar messages are stored.</a:t>
            </a:r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266" name="Google Shape;266;p22"/>
          <p:cNvCxnSpPr>
            <a:stCxn id="265" idx="0"/>
            <a:endCxn id="251" idx="2"/>
          </p:cNvCxnSpPr>
          <p:nvPr/>
        </p:nvCxnSpPr>
        <p:spPr>
          <a:xfrm rot="10800000">
            <a:off x="3565025" y="4062850"/>
            <a:ext cx="871800" cy="41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3"/>
          <p:cNvSpPr txBox="1">
            <a:spLocks noGrp="1"/>
          </p:cNvSpPr>
          <p:nvPr>
            <p:ph type="title"/>
          </p:nvPr>
        </p:nvSpPr>
        <p:spPr>
          <a:xfrm>
            <a:off x="311700" y="162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Segment - Apache BookKeeper</a:t>
            </a:r>
            <a:endParaRPr/>
          </a:p>
        </p:txBody>
      </p:sp>
      <p:sp>
        <p:nvSpPr>
          <p:cNvPr id="272" name="Google Shape;272;p23"/>
          <p:cNvSpPr/>
          <p:nvPr/>
        </p:nvSpPr>
        <p:spPr>
          <a:xfrm>
            <a:off x="1034400" y="1446850"/>
            <a:ext cx="7075200" cy="3408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Event Stream</a:t>
            </a:r>
            <a:endParaRPr sz="1000"/>
          </a:p>
        </p:txBody>
      </p:sp>
      <p:sp>
        <p:nvSpPr>
          <p:cNvPr id="273" name="Google Shape;273;p23"/>
          <p:cNvSpPr/>
          <p:nvPr/>
        </p:nvSpPr>
        <p:spPr>
          <a:xfrm>
            <a:off x="1034400" y="2129500"/>
            <a:ext cx="1889700" cy="340800"/>
          </a:xfrm>
          <a:prstGeom prst="rect">
            <a:avLst/>
          </a:prstGeom>
          <a:solidFill>
            <a:srgbClr val="FFE599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Segment 1</a:t>
            </a:r>
            <a:endParaRPr sz="1000"/>
          </a:p>
        </p:txBody>
      </p:sp>
      <p:sp>
        <p:nvSpPr>
          <p:cNvPr id="274" name="Google Shape;274;p23"/>
          <p:cNvSpPr/>
          <p:nvPr/>
        </p:nvSpPr>
        <p:spPr>
          <a:xfrm>
            <a:off x="3627150" y="2129500"/>
            <a:ext cx="1889700" cy="340800"/>
          </a:xfrm>
          <a:prstGeom prst="rect">
            <a:avLst/>
          </a:prstGeom>
          <a:solidFill>
            <a:srgbClr val="FFE599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Segment 2</a:t>
            </a:r>
            <a:endParaRPr sz="1000"/>
          </a:p>
        </p:txBody>
      </p:sp>
      <p:sp>
        <p:nvSpPr>
          <p:cNvPr id="275" name="Google Shape;275;p23"/>
          <p:cNvSpPr/>
          <p:nvPr/>
        </p:nvSpPr>
        <p:spPr>
          <a:xfrm>
            <a:off x="6219900" y="2129500"/>
            <a:ext cx="1889700" cy="340800"/>
          </a:xfrm>
          <a:prstGeom prst="rect">
            <a:avLst/>
          </a:prstGeom>
          <a:solidFill>
            <a:srgbClr val="FFE599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Segment 3</a:t>
            </a:r>
            <a:endParaRPr sz="1000"/>
          </a:p>
        </p:txBody>
      </p:sp>
      <p:sp>
        <p:nvSpPr>
          <p:cNvPr id="276" name="Google Shape;276;p23"/>
          <p:cNvSpPr/>
          <p:nvPr/>
        </p:nvSpPr>
        <p:spPr>
          <a:xfrm>
            <a:off x="1034400" y="2925775"/>
            <a:ext cx="1018500" cy="3408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Entry 1</a:t>
            </a:r>
            <a:endParaRPr sz="1000"/>
          </a:p>
        </p:txBody>
      </p:sp>
      <p:sp>
        <p:nvSpPr>
          <p:cNvPr id="277" name="Google Shape;277;p23"/>
          <p:cNvSpPr/>
          <p:nvPr/>
        </p:nvSpPr>
        <p:spPr>
          <a:xfrm>
            <a:off x="2052900" y="2925775"/>
            <a:ext cx="1018500" cy="3408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Entry 2</a:t>
            </a:r>
            <a:endParaRPr sz="1000"/>
          </a:p>
        </p:txBody>
      </p:sp>
      <p:sp>
        <p:nvSpPr>
          <p:cNvPr id="278" name="Google Shape;278;p23"/>
          <p:cNvSpPr/>
          <p:nvPr/>
        </p:nvSpPr>
        <p:spPr>
          <a:xfrm>
            <a:off x="3071400" y="2925775"/>
            <a:ext cx="1018500" cy="3408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Entry 3</a:t>
            </a:r>
            <a:endParaRPr sz="1000"/>
          </a:p>
        </p:txBody>
      </p:sp>
      <p:sp>
        <p:nvSpPr>
          <p:cNvPr id="279" name="Google Shape;279;p23"/>
          <p:cNvSpPr/>
          <p:nvPr/>
        </p:nvSpPr>
        <p:spPr>
          <a:xfrm>
            <a:off x="4089900" y="2925775"/>
            <a:ext cx="1018500" cy="3408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Entry 4</a:t>
            </a:r>
            <a:endParaRPr sz="1000"/>
          </a:p>
        </p:txBody>
      </p:sp>
      <p:sp>
        <p:nvSpPr>
          <p:cNvPr id="280" name="Google Shape;280;p23"/>
          <p:cNvSpPr/>
          <p:nvPr/>
        </p:nvSpPr>
        <p:spPr>
          <a:xfrm>
            <a:off x="1034400" y="3722050"/>
            <a:ext cx="723000" cy="340800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Msg 1</a:t>
            </a:r>
            <a:endParaRPr sz="1000"/>
          </a:p>
        </p:txBody>
      </p:sp>
      <p:sp>
        <p:nvSpPr>
          <p:cNvPr id="281" name="Google Shape;281;p23"/>
          <p:cNvSpPr/>
          <p:nvPr/>
        </p:nvSpPr>
        <p:spPr>
          <a:xfrm>
            <a:off x="1757400" y="3722050"/>
            <a:ext cx="723000" cy="340800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Msg 2</a:t>
            </a:r>
            <a:endParaRPr sz="1000"/>
          </a:p>
        </p:txBody>
      </p:sp>
      <p:sp>
        <p:nvSpPr>
          <p:cNvPr id="282" name="Google Shape;282;p23"/>
          <p:cNvSpPr/>
          <p:nvPr/>
        </p:nvSpPr>
        <p:spPr>
          <a:xfrm>
            <a:off x="2480400" y="3722050"/>
            <a:ext cx="723000" cy="340800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Msg 3</a:t>
            </a:r>
            <a:endParaRPr sz="1000"/>
          </a:p>
        </p:txBody>
      </p:sp>
      <p:sp>
        <p:nvSpPr>
          <p:cNvPr id="283" name="Google Shape;283;p23"/>
          <p:cNvSpPr/>
          <p:nvPr/>
        </p:nvSpPr>
        <p:spPr>
          <a:xfrm>
            <a:off x="3203400" y="3722050"/>
            <a:ext cx="723000" cy="340800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Msg 4</a:t>
            </a:r>
            <a:endParaRPr sz="1000"/>
          </a:p>
        </p:txBody>
      </p:sp>
      <p:cxnSp>
        <p:nvCxnSpPr>
          <p:cNvPr id="284" name="Google Shape;284;p23"/>
          <p:cNvCxnSpPr>
            <a:stCxn id="272" idx="2"/>
            <a:endCxn id="273" idx="0"/>
          </p:cNvCxnSpPr>
          <p:nvPr/>
        </p:nvCxnSpPr>
        <p:spPr>
          <a:xfrm flipH="1">
            <a:off x="1979400" y="1787650"/>
            <a:ext cx="2592600" cy="342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85" name="Google Shape;285;p23"/>
          <p:cNvCxnSpPr>
            <a:stCxn id="272" idx="2"/>
            <a:endCxn id="274" idx="0"/>
          </p:cNvCxnSpPr>
          <p:nvPr/>
        </p:nvCxnSpPr>
        <p:spPr>
          <a:xfrm>
            <a:off x="4572000" y="1787650"/>
            <a:ext cx="0" cy="342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86" name="Google Shape;286;p23"/>
          <p:cNvCxnSpPr>
            <a:stCxn id="272" idx="2"/>
            <a:endCxn id="275" idx="0"/>
          </p:cNvCxnSpPr>
          <p:nvPr/>
        </p:nvCxnSpPr>
        <p:spPr>
          <a:xfrm>
            <a:off x="4572000" y="1787650"/>
            <a:ext cx="2592900" cy="342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87" name="Google Shape;287;p23"/>
          <p:cNvCxnSpPr>
            <a:stCxn id="273" idx="1"/>
            <a:endCxn id="276" idx="1"/>
          </p:cNvCxnSpPr>
          <p:nvPr/>
        </p:nvCxnSpPr>
        <p:spPr>
          <a:xfrm>
            <a:off x="1034400" y="2299900"/>
            <a:ext cx="0" cy="796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8" name="Google Shape;288;p23"/>
          <p:cNvCxnSpPr/>
          <p:nvPr/>
        </p:nvCxnSpPr>
        <p:spPr>
          <a:xfrm>
            <a:off x="2931575" y="2477050"/>
            <a:ext cx="2189100" cy="447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9" name="Google Shape;289;p23"/>
          <p:cNvCxnSpPr>
            <a:stCxn id="276" idx="1"/>
            <a:endCxn id="280" idx="1"/>
          </p:cNvCxnSpPr>
          <p:nvPr/>
        </p:nvCxnSpPr>
        <p:spPr>
          <a:xfrm>
            <a:off x="1034400" y="3096175"/>
            <a:ext cx="0" cy="796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0" name="Google Shape;290;p23"/>
          <p:cNvCxnSpPr/>
          <p:nvPr/>
        </p:nvCxnSpPr>
        <p:spPr>
          <a:xfrm>
            <a:off x="2060425" y="3272450"/>
            <a:ext cx="1878600" cy="447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974</Words>
  <Application>Microsoft Macintosh PowerPoint</Application>
  <PresentationFormat>On-screen Show (16:9)</PresentationFormat>
  <Paragraphs>247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6" baseType="lpstr">
      <vt:lpstr>Arial</vt:lpstr>
      <vt:lpstr>Trebuchet MS</vt:lpstr>
      <vt:lpstr>Simple Light</vt:lpstr>
      <vt:lpstr>Pulsar Basics</vt:lpstr>
      <vt:lpstr>Pulsar with legos</vt:lpstr>
      <vt:lpstr>Producers</vt:lpstr>
      <vt:lpstr>Topics</vt:lpstr>
      <vt:lpstr>Brokers</vt:lpstr>
      <vt:lpstr>Subscription</vt:lpstr>
      <vt:lpstr>Subscription Modes</vt:lpstr>
      <vt:lpstr>Topic (Partition)</vt:lpstr>
      <vt:lpstr>Segment - Apache BookKeeper</vt:lpstr>
      <vt:lpstr>Message</vt:lpstr>
      <vt:lpstr>Message ID </vt:lpstr>
      <vt:lpstr>Message ID Examples</vt:lpstr>
      <vt:lpstr>Cursor: Subscription State</vt:lpstr>
      <vt:lpstr>Acknowledge Cumulatively</vt:lpstr>
      <vt:lpstr>Acknowledge Cumulatively</vt:lpstr>
      <vt:lpstr>Acknowledge moves cursors</vt:lpstr>
      <vt:lpstr>Seek / Reset-Cursor</vt:lpstr>
      <vt:lpstr>Seek / Reset-Cursor</vt:lpstr>
      <vt:lpstr>Seek / Reset-Cursor</vt:lpstr>
      <vt:lpstr>Reader: Non-durable Cursor</vt:lpstr>
      <vt:lpstr>Reader: Non-durable Cursor</vt:lpstr>
      <vt:lpstr>Tenant &amp; Namespace</vt:lpstr>
      <vt:lpstr>Fully Qualified Name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Pulsar Basics</dc:title>
  <cp:lastModifiedBy>Liu Yu</cp:lastModifiedBy>
  <cp:revision>1</cp:revision>
  <dcterms:modified xsi:type="dcterms:W3CDTF">2020-02-10T03:24:37Z</dcterms:modified>
</cp:coreProperties>
</file>