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 Medium"/>
      <p:regular r:id="rId35"/>
      <p:bold r:id="rId36"/>
      <p:italic r:id="rId37"/>
      <p:boldItalic r:id="rId38"/>
    </p:embeddedFont>
    <p:embeddedFont>
      <p:font typeface="Work Sans Regula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Regular-bold.fntdata"/><Relationship Id="rId20" Type="http://schemas.openxmlformats.org/officeDocument/2006/relationships/slide" Target="slides/slide15.xml"/><Relationship Id="rId42" Type="http://schemas.openxmlformats.org/officeDocument/2006/relationships/font" Target="fonts/WorkSansRegular-boldItalic.fntdata"/><Relationship Id="rId41" Type="http://schemas.openxmlformats.org/officeDocument/2006/relationships/font" Target="fonts/WorkSansRegula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39" Type="http://schemas.openxmlformats.org/officeDocument/2006/relationships/font" Target="fonts/WorkSansRegular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c38cd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c38cd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49cb159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49cb15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49cb15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49cb15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49cb15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49cb15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49cb159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49cb15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49cb159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49cb15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49cb15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49cb15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49cb15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49cb15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49cb159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49cb15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49cb15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a49cb15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49cb15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a49cb15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49cb1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49cb1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49cb159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49cb159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49cb159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a49cb15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49cb15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49cb15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49cb159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49cb159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49cb15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49cb15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49cb159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49cb159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49cb159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49cb159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49cb15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a49cb15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49cb159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49cb159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a49cb159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a49cb159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49cb15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49cb15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49cb15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49cb15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49cb15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49cb15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49cb15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49cb15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49cb15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49cb15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49cb15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49cb15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49cb15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49cb15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905988" y="4620725"/>
            <a:ext cx="1926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streamnative.io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C029D"/>
              </a:buClr>
              <a:buSzPts val="12000"/>
              <a:buNone/>
              <a:defRPr sz="12000">
                <a:solidFill>
                  <a:srgbClr val="0C029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✓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✓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✓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800400" y="10270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4957075" y="27206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399600" y="358700"/>
            <a:ext cx="3865200" cy="3761400"/>
          </a:xfrm>
          <a:prstGeom prst="rect">
            <a:avLst/>
          </a:prstGeom>
          <a:solidFill>
            <a:srgbClr val="0C0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hasCustomPrompt="1" idx="2" type="title"/>
          </p:nvPr>
        </p:nvSpPr>
        <p:spPr>
          <a:xfrm>
            <a:off x="399600" y="358700"/>
            <a:ext cx="3865200" cy="22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0"/>
              <a:buNone/>
              <a:defRPr sz="1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0"/>
          <p:cNvSpPr txBox="1"/>
          <p:nvPr>
            <p:ph idx="3" type="title"/>
          </p:nvPr>
        </p:nvSpPr>
        <p:spPr>
          <a:xfrm>
            <a:off x="399600" y="2597300"/>
            <a:ext cx="4045200" cy="7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4" type="subTitle"/>
          </p:nvPr>
        </p:nvSpPr>
        <p:spPr>
          <a:xfrm>
            <a:off x="399600" y="3301775"/>
            <a:ext cx="40452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90636"/>
              </a:buClr>
              <a:buSzPts val="3200"/>
              <a:buFont typeface="Work Sans Regular"/>
              <a:buNone/>
              <a:defRPr sz="3200">
                <a:solidFill>
                  <a:srgbClr val="090636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FF"/>
              </a:buClr>
              <a:buSzPts val="1800"/>
              <a:buFont typeface="Montserrat Medium"/>
              <a:buChar char="✓"/>
              <a:defRPr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45599" y="4621184"/>
            <a:ext cx="1865924" cy="4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345600" y="4491158"/>
            <a:ext cx="84528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treamnative/pulsar-flink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hyperlink" Target="https://github.com/streamnative/pulsar-flink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hyperlink" Target="https://github.com/streamnative/pulsar-flin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hyperlink" Target="https://github.com/streamnative/pulsar-flin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hyperlink" Target="https://github.com/streamnative/pulsar-flink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hyperlink" Target="https://github.com/streamnative/pulsar-flin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streamnative/pulsar-flink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6AA84F"/>
                </a:solidFill>
              </a:rPr>
              <a:t>TGIP Episode 014</a:t>
            </a:r>
            <a:endParaRPr i="1" sz="36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Pulsar Schema and Flink Integration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data accesses on Pulsar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3100"/>
            <a:ext cx="8839201" cy="25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Data Processing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25" y="878675"/>
            <a:ext cx="8009761" cy="41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Event Streams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Schema (1)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Consensus of data at server-side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Built-in schema registry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Data schema on a per-topic basis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Send and receive typed messages directly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Validation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Multi-version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Schema evolution &amp; compatibilities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Schema (2)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Create producer with Struct schema and send messages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Producer&lt;User&gt; producer = client.newProducer(Schema.AVRO(User.class)).create();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producer.newMessage()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.value(User.builder()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.userName("pulsar-user")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.userId(1L)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.build())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.send();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Create consumer with Struct schema and receive messages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Consumer&lt;User&gt; consumer = client.newConsumer(Schema.AVRO(User.class)).create();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consumer.receive();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Schema (3) - SchemaInfo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863550"/>
            <a:ext cx="37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{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"type": "JSON",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"schema": "{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  \"type\":\"record\",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  \"name\":\"User\",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  \"namespace\":\"com.foo\",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  \"fields\":[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  {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		      \"name\":\"file1\",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\"type\":[\"null\",\"string\"],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\"default\":null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},</a:t>
            </a:r>
            <a:endParaRPr sz="16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953600" y="863550"/>
            <a:ext cx="37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{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\"name\":\"file2\",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\"type\":\"string\",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\"default\":null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},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{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\"name\":\"file3\",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\"type\":[\"null\",\"string\"],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\"default\":\"dfdf\"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}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]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}",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"properties": {}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Schema (4) - Producer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525"/>
            <a:ext cx="8839201" cy="394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Schema (5) - Consumer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525"/>
            <a:ext cx="8839201" cy="394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84700"/>
            <a:ext cx="8861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Schema (6) - Compatibility Strategy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63" y="980725"/>
            <a:ext cx="6669274" cy="38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Schema (7) - Multi versions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325"/>
            <a:ext cx="8839199" cy="342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Event Streams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Flink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Flink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Unified computing engine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Batch processing is a special case of stream processing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Stateful processing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Popular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&lt;-&gt;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Pulsar-Flink (1) - Schema &lt;-&gt; Row</a:t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446550" y="4574300"/>
            <a:ext cx="8250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https://github.com/streamnative/pulsar-flink</a:t>
            </a:r>
            <a:endParaRPr sz="1800"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863550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Topics without schema or with primitive schemas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 sz="1800"/>
              <a:t>`value` field for message payload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Topics with struct schemas (AVRO, JSON)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 sz="1800"/>
              <a:t>Field names and types are kept in the row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Metadata Fields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__key: Binary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__topic: String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__messageId: Binary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__publishTime: Timestamp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__eventTime: Timestamp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Pulsar-Flink (2) - Schema Examples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Primitive Schema</a:t>
            </a:r>
            <a:endParaRPr sz="1800"/>
          </a:p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Avro Schema</a:t>
            </a:r>
            <a:endParaRPr sz="1800"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38" y="1929925"/>
            <a:ext cx="3860226" cy="14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025" y="1453300"/>
            <a:ext cx="3586651" cy="7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626" y="2359650"/>
            <a:ext cx="3791450" cy="21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446550" y="4574300"/>
            <a:ext cx="8250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https://github.com/streamnative/pulsar-flink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Pulsar-Flink (3) - Pulsar Source</a:t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1988"/>
            <a:ext cx="8839201" cy="2879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/>
        </p:nvSpPr>
        <p:spPr>
          <a:xfrm>
            <a:off x="446550" y="4574300"/>
            <a:ext cx="8250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https://github.com/streamnative/pulsar-flink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Pulsar-Flink (4) - Streaming Tables</a:t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50" y="850250"/>
            <a:ext cx="7951700" cy="38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 txBox="1"/>
          <p:nvPr/>
        </p:nvSpPr>
        <p:spPr>
          <a:xfrm>
            <a:off x="446550" y="4574300"/>
            <a:ext cx="8250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https://github.com/streamnative/pulsar-flink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Pulsar-Flink (5) - Pulsar Sink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938926"/>
            <a:ext cx="8207999" cy="36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/>
          <p:nvPr/>
        </p:nvSpPr>
        <p:spPr>
          <a:xfrm>
            <a:off x="446550" y="4574300"/>
            <a:ext cx="8250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https://github.com/streamnative/pulsar-flink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Pulsar-Flink (6) - Write to streaming tables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13" y="819300"/>
            <a:ext cx="5581374" cy="38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1"/>
          <p:cNvSpPr txBox="1"/>
          <p:nvPr/>
        </p:nvSpPr>
        <p:spPr>
          <a:xfrm>
            <a:off x="446550" y="4574300"/>
            <a:ext cx="8250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https://github.com/streamnative/pulsar-flink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Pulsar-Flink (7) - Pulsar Catalog</a:t>
            </a:r>
            <a:endParaRPr/>
          </a:p>
        </p:txBody>
      </p:sp>
      <p:sp>
        <p:nvSpPr>
          <p:cNvPr id="240" name="Google Shape;240;p42"/>
          <p:cNvSpPr txBox="1"/>
          <p:nvPr/>
        </p:nvSpPr>
        <p:spPr>
          <a:xfrm>
            <a:off x="446550" y="4574300"/>
            <a:ext cx="8250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https://github.com/streamnative/pulsar-flink</a:t>
            </a:r>
            <a:endParaRPr sz="1800"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60025"/>
            <a:ext cx="8839197" cy="204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275" y="815325"/>
            <a:ext cx="4582549" cy="16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- Pub/Sub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75" y="801400"/>
            <a:ext cx="8313452" cy="383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- Topic Partitions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0" y="909400"/>
            <a:ext cx="8116575" cy="37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- Segments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00" y="923975"/>
            <a:ext cx="7910176" cy="36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- Event Stream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50" y="975025"/>
            <a:ext cx="7846901" cy="36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- Infinite event stream storage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5" y="1055225"/>
            <a:ext cx="7970051" cy="34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Stream provides a unified view on data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0" y="851050"/>
            <a:ext cx="7926998" cy="35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- Two levels of reading API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863550"/>
            <a:ext cx="85206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Pub/Sub (Streaming)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Read data from brokers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Consume / Seek / Receive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Subscription Mode - Failover, Shared, Key_Shared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Reprocessing data by rewinding (seeking) the cursors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Segment (Batch)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Read data from storage (bookkeeper or tiered storage)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Fine-grained Parallelism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Predicate pushdown (publish timestamp)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