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Montserrat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  <p:embeddedFont>
      <p:font typeface="Work Sans Regula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-regular.fntdata"/><Relationship Id="rId41" Type="http://schemas.openxmlformats.org/officeDocument/2006/relationships/slide" Target="slides/slide36.xml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WorkSansRegular-bold.fntdata"/><Relationship Id="rId50" Type="http://schemas.openxmlformats.org/officeDocument/2006/relationships/font" Target="fonts/WorkSansRegular-regular.fntdata"/><Relationship Id="rId53" Type="http://schemas.openxmlformats.org/officeDocument/2006/relationships/font" Target="fonts/WorkSansRegular-boldItalic.fntdata"/><Relationship Id="rId52" Type="http://schemas.openxmlformats.org/officeDocument/2006/relationships/font" Target="fonts/WorkSansRegula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c38cd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c38cd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d8711d1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dd8711d1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d8711d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d8711d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d8711d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d8711d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d8711d1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dd8711d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d8711d1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d8711d1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d8711d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d8711d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d8711d1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dd8711d1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d8711d1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d8711d1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dd8711d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dd8711d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d8711d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d8711d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dd8711d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dd8711d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dd8711d1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dd8711d1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dd8711d1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dd8711d1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dd8711d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dd8711d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dd8711d1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dd8711d1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dd8711d1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dd8711d1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dd8711d1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dd8711d1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dd8711d1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dd8711d1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dd8711d1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dd8711d1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dd8711d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dd8711d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dd8711d1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dd8711d1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dd8711d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dd8711d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dd8711d1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dd8711d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dd8711d1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dd8711d1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dd8711d1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dd8711d1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d8711d1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d8711d1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d8711d1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d8711d1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dd8711d1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dd8711d1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dd8711d1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dd8711d1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dd8711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dd8711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d8711d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dd8711d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dd8711d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dd8711d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d8711d1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dd8711d1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dd8711d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dd8711d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d8711d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d8711d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6905988" y="4620725"/>
            <a:ext cx="1926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streamnative.io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C029D"/>
              </a:buClr>
              <a:buSzPts val="12000"/>
              <a:buNone/>
              <a:defRPr sz="12000">
                <a:solidFill>
                  <a:srgbClr val="0C029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✓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✓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✓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800400" y="10270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4957075" y="27206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399600" y="358700"/>
            <a:ext cx="3865200" cy="3761400"/>
          </a:xfrm>
          <a:prstGeom prst="rect">
            <a:avLst/>
          </a:prstGeom>
          <a:solidFill>
            <a:srgbClr val="0C0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hasCustomPrompt="1" idx="2" type="title"/>
          </p:nvPr>
        </p:nvSpPr>
        <p:spPr>
          <a:xfrm>
            <a:off x="399600" y="358700"/>
            <a:ext cx="3865200" cy="22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0"/>
              <a:buNone/>
              <a:defRPr sz="1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0"/>
          <p:cNvSpPr txBox="1"/>
          <p:nvPr>
            <p:ph idx="3" type="title"/>
          </p:nvPr>
        </p:nvSpPr>
        <p:spPr>
          <a:xfrm>
            <a:off x="399600" y="2597300"/>
            <a:ext cx="4045200" cy="7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4" type="subTitle"/>
          </p:nvPr>
        </p:nvSpPr>
        <p:spPr>
          <a:xfrm>
            <a:off x="399600" y="3301775"/>
            <a:ext cx="40452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90636"/>
              </a:buClr>
              <a:buSzPts val="3200"/>
              <a:buFont typeface="Work Sans Regular"/>
              <a:buNone/>
              <a:defRPr sz="3200">
                <a:solidFill>
                  <a:srgbClr val="090636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FF"/>
              </a:buClr>
              <a:buSzPts val="1800"/>
              <a:buFont typeface="Montserrat Medium"/>
              <a:buChar char="✓"/>
              <a:defRPr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45599" y="4621184"/>
            <a:ext cx="1865924" cy="4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345600" y="4491158"/>
            <a:ext cx="84528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pache/pulsar/issues/748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pache/pulsar/issues/75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>
                <a:solidFill>
                  <a:srgbClr val="6AA84F"/>
                </a:solidFill>
              </a:rPr>
              <a:t>TGIP Episode 016</a:t>
            </a:r>
            <a:endParaRPr i="1" sz="36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Backlog vs StorageSize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97" y="0"/>
            <a:ext cx="70597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#3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== Offset + Individual Deletes.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Acks</a:t>
            </a:r>
            <a:r>
              <a:rPr lang="en"/>
              <a:t> update cursor.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635" y="0"/>
            <a:ext cx="443072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Subscriptions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#3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== Offset + Individual Deletes.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Acks</a:t>
            </a:r>
            <a:r>
              <a:rPr lang="en"/>
              <a:t> update cursor.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#4</a:t>
            </a:r>
            <a:r>
              <a:rPr lang="en"/>
              <a:t> Msgs are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READY</a:t>
            </a:r>
            <a:r>
              <a:rPr lang="en"/>
              <a:t> to delete after subscriptions ack them.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04" y="0"/>
            <a:ext cx="579549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34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Subscription Backlog</a:t>
            </a:r>
            <a:r>
              <a:rPr lang="en"/>
              <a:t>: </a:t>
            </a:r>
            <a:br>
              <a:rPr lang="en"/>
            </a:br>
            <a:r>
              <a:rPr lang="en"/>
              <a:t>All the unacked messages of a subscription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Backlog</a:t>
            </a:r>
            <a:r>
              <a:rPr lang="en"/>
              <a:t>:</a:t>
            </a:r>
            <a:br>
              <a:rPr lang="en"/>
            </a:br>
            <a:r>
              <a:rPr lang="en"/>
              <a:t>The backlog of the slowest subscription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Stats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backlogSize</a:t>
            </a:r>
            <a:r>
              <a:rPr lang="en"/>
              <a:t>: The total bytes of unacked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msgBacklog</a:t>
            </a:r>
            <a:r>
              <a:rPr lang="en"/>
              <a:t>: The total number of unacked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entries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Use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`bin/pulsar-admin topics stats`</a:t>
            </a:r>
            <a:r>
              <a:rPr lang="en"/>
              <a:t> to query the statistics of a topic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3874775" y="4066800"/>
            <a:ext cx="495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https://github.com/apache/pulsar/issues/7484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#3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== Offset + Individual Deletes.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Acks</a:t>
            </a:r>
            <a:r>
              <a:rPr lang="en"/>
              <a:t> update cursor.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#4</a:t>
            </a:r>
            <a:r>
              <a:rPr lang="en"/>
              <a:t> Msgs are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READY</a:t>
            </a:r>
            <a:r>
              <a:rPr lang="en"/>
              <a:t> to delete after subscriptions ack them.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#5 </a:t>
            </a:r>
            <a:r>
              <a:rPr lang="en">
                <a:solidFill>
                  <a:srgbClr val="000000"/>
                </a:solidFill>
              </a:rPr>
              <a:t>The unacked msgs are “kept” in a subscription backlog.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39" y="0"/>
            <a:ext cx="62795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Quota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39" y="0"/>
            <a:ext cx="62795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Retention Policy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2667750"/>
            <a:ext cx="40704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91FF"/>
              </a:buClr>
              <a:buSzPts val="1800"/>
              <a:buChar char="-"/>
            </a:pPr>
            <a:r>
              <a:rPr lang="en">
                <a:solidFill>
                  <a:srgbClr val="0091FF"/>
                </a:solidFill>
              </a:rPr>
              <a:t>Producer_request_hold</a:t>
            </a:r>
            <a:endParaRPr>
              <a:solidFill>
                <a:srgbClr val="0091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91FF"/>
              </a:buClr>
              <a:buSzPts val="1800"/>
              <a:buChar char="-"/>
            </a:pPr>
            <a:r>
              <a:rPr lang="en">
                <a:solidFill>
                  <a:srgbClr val="0091FF"/>
                </a:solidFill>
              </a:rPr>
              <a:t>Producer_exception</a:t>
            </a:r>
            <a:endParaRPr>
              <a:solidFill>
                <a:srgbClr val="0091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91FF"/>
              </a:buClr>
              <a:buSzPts val="1800"/>
              <a:buChar char="-"/>
            </a:pPr>
            <a:r>
              <a:rPr lang="en">
                <a:solidFill>
                  <a:srgbClr val="0091FF"/>
                </a:solidFill>
              </a:rPr>
              <a:t>consumer_backlog_eviction</a:t>
            </a:r>
            <a:endParaRPr>
              <a:solidFill>
                <a:srgbClr val="0091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#1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Q1: Without retention settings, why storage size is much larger than msg backlog size?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00" y="2119301"/>
            <a:ext cx="7427001" cy="21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Quota Config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Cluster 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backlogQuotaDefaultLimitGB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backlogQuotaDefaultRetentionPolicy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backlogQuotaCheckEnabled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Namespace policy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Usage: set-backlog-quota [options] tenant/namespace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Options: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* -l, --limit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Size limit (eg: 10M, 16G)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* -p, --policy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Retention policy to enforce when the limit is reached. Valid options are: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[producer_request_hold, producer_exception, consumer_backlog_eviction]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#3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== Offset + Individual Deletes.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Acks</a:t>
            </a:r>
            <a:r>
              <a:rPr lang="en"/>
              <a:t> update cursor.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#4</a:t>
            </a:r>
            <a:r>
              <a:rPr lang="en"/>
              <a:t> Msgs are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READY</a:t>
            </a:r>
            <a:r>
              <a:rPr lang="en"/>
              <a:t> to delete after subscriptions ack them.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#5 </a:t>
            </a:r>
            <a:r>
              <a:rPr lang="en">
                <a:solidFill>
                  <a:srgbClr val="000000"/>
                </a:solidFill>
              </a:rPr>
              <a:t>The unacked msgs are “kept” in a subscription backlog.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#6 </a:t>
            </a:r>
            <a:r>
              <a:rPr lang="en">
                <a:solidFill>
                  <a:schemeClr val="dk1"/>
                </a:solidFill>
              </a:rPr>
              <a:t>Backlog quota sets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</a:t>
            </a:r>
            <a:r>
              <a:rPr lang="en">
                <a:solidFill>
                  <a:schemeClr val="dk1"/>
                </a:solidFill>
              </a:rPr>
              <a:t> on unacked messages.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556"/>
            <a:ext cx="9143999" cy="37969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TTL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726950"/>
            <a:ext cx="8520600" cy="3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TTL defines the amount of time a message is allowed to stay in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unacknowledged</a:t>
            </a:r>
            <a:r>
              <a:rPr lang="en"/>
              <a:t> state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TTL</a:t>
            </a:r>
            <a:r>
              <a:rPr lang="en"/>
              <a:t> Config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Cluster 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ttlDurationDefaultInSeconds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Namespace policy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Set Message TTL for a namespace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Usage: set-message-ttl [options] tenant/namespace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Options: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* --messageTTL, -ttl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Message TTL in seconds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Default: 0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#3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== Offset + Individual Deletes.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Acks</a:t>
            </a:r>
            <a:r>
              <a:rPr lang="en"/>
              <a:t> update cursor.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#4</a:t>
            </a:r>
            <a:r>
              <a:rPr lang="en"/>
              <a:t> Msgs are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READY</a:t>
            </a:r>
            <a:r>
              <a:rPr lang="en"/>
              <a:t> to delete after subscriptions ack them.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#5 </a:t>
            </a:r>
            <a:r>
              <a:rPr lang="en">
                <a:solidFill>
                  <a:srgbClr val="000000"/>
                </a:solidFill>
              </a:rPr>
              <a:t>The unacked msgs are “kept” in a subscription backlog.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#6 </a:t>
            </a:r>
            <a:r>
              <a:rPr lang="en">
                <a:solidFill>
                  <a:schemeClr val="dk1"/>
                </a:solidFill>
              </a:rPr>
              <a:t>Backlog quota sets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</a:t>
            </a:r>
            <a:r>
              <a:rPr lang="en">
                <a:solidFill>
                  <a:schemeClr val="dk1"/>
                </a:solidFill>
              </a:rPr>
              <a:t> on unacked messages.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#7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TTL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defines the time a msg can stay in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unacknowledged</a:t>
            </a:r>
            <a:r>
              <a:rPr lang="en"/>
              <a:t> state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0" y="0"/>
            <a:ext cx="62582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27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Retention Policy defines </a:t>
            </a:r>
            <a:r>
              <a:rPr lang="en"/>
              <a:t>the amount of time acked messages would be kept before deletion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</a:t>
            </a:r>
            <a:r>
              <a:rPr lang="en"/>
              <a:t> Config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Cluster 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defaultRetentionTimeInMinutes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defaultRetentionSizeInMB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Namespace policy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Set the retention policy for a namespace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Usage: set-retention [options] tenant/namespace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Options: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* --size, -s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Retention size limit (eg: 10M, 16G, 3T). 0 or less than 1MB means no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retention and -1 means infinite size retention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* --time, -t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Retention time in minutes (or minutes, hours,days,weeks eg: 100m, 3h, 2d,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   5w). 0 means no retention and -1 means infinite time retention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#3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== Offset + Individual Deletes.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Acks</a:t>
            </a:r>
            <a:r>
              <a:rPr lang="en"/>
              <a:t> update cursor.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#4</a:t>
            </a:r>
            <a:r>
              <a:rPr lang="en"/>
              <a:t> Msgs are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READY</a:t>
            </a:r>
            <a:r>
              <a:rPr lang="en"/>
              <a:t> to delete after subscriptions ack them.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#5 </a:t>
            </a:r>
            <a:r>
              <a:rPr lang="en">
                <a:solidFill>
                  <a:srgbClr val="000000"/>
                </a:solidFill>
              </a:rPr>
              <a:t>The unacked msgs are “kept” in a subscription backlog.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#6 </a:t>
            </a:r>
            <a:r>
              <a:rPr lang="en">
                <a:solidFill>
                  <a:schemeClr val="dk1"/>
                </a:solidFill>
              </a:rPr>
              <a:t>Backlog quota sets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</a:t>
            </a:r>
            <a:r>
              <a:rPr lang="en">
                <a:solidFill>
                  <a:schemeClr val="dk1"/>
                </a:solidFill>
              </a:rPr>
              <a:t> on unacked messages.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#7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TTL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defines the time a msg can stay in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unacknowledged</a:t>
            </a:r>
            <a:r>
              <a:rPr lang="en"/>
              <a:t> state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#8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Retention Policy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defines how to handle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acked</a:t>
            </a:r>
            <a:r>
              <a:rPr lang="en"/>
              <a:t> messages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87" y="0"/>
            <a:ext cx="628082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everything together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Size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Storage Size is the total amount of data that are not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Storage Size = Backlog Size + Retained Messages Size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800" y="2084202"/>
            <a:ext cx="5648950" cy="28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Q2: Why does storage size keep growing while the msg backlog size is small?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2177"/>
            <a:ext cx="6439649" cy="24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5490" r="0" t="5033"/>
          <a:stretch/>
        </p:blipFill>
        <p:spPr>
          <a:xfrm>
            <a:off x="7008850" y="1932175"/>
            <a:ext cx="1768425" cy="24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647" y="0"/>
            <a:ext cx="4481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Size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448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Messages are not deleted one by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Messages are deleted segment by segment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Messages pass retention period are kept because other messages in the same segment are in retention period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#3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== Offset + Individual Deletes.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Acks</a:t>
            </a:r>
            <a:r>
              <a:rPr lang="en"/>
              <a:t> update cursor.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#4</a:t>
            </a:r>
            <a:r>
              <a:rPr lang="en"/>
              <a:t> Msgs are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READY</a:t>
            </a:r>
            <a:r>
              <a:rPr lang="en"/>
              <a:t> to delete after subscriptions ack them.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#5 </a:t>
            </a:r>
            <a:r>
              <a:rPr lang="en">
                <a:solidFill>
                  <a:srgbClr val="000000"/>
                </a:solidFill>
              </a:rPr>
              <a:t>The unacked msgs are “kept” in a subscription backlog.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#6 </a:t>
            </a:r>
            <a:r>
              <a:rPr lang="en">
                <a:solidFill>
                  <a:schemeClr val="dk1"/>
                </a:solidFill>
              </a:rPr>
              <a:t>Backlog quota sets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</a:t>
            </a:r>
            <a:r>
              <a:rPr lang="en">
                <a:solidFill>
                  <a:schemeClr val="dk1"/>
                </a:solidFill>
              </a:rPr>
              <a:t> on unacked messages.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#7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TTL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defines the time a msg can stay in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unacknowledged</a:t>
            </a:r>
            <a:r>
              <a:rPr lang="en"/>
              <a:t> state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#8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Retention Policy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defines how to handle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acked</a:t>
            </a:r>
            <a:r>
              <a:rPr lang="en"/>
              <a:t> messages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#9 </a:t>
            </a:r>
            <a:r>
              <a:rPr lang="en">
                <a:solidFill>
                  <a:schemeClr val="dk1"/>
                </a:solidFill>
              </a:rPr>
              <a:t>Messages are deleted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segment by segment</a:t>
            </a:r>
            <a:r>
              <a:rPr lang="en">
                <a:solidFill>
                  <a:schemeClr val="dk1"/>
                </a:solidFill>
              </a:rPr>
              <a:t> (not individually)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904" y="0"/>
            <a:ext cx="51160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 Backlog vs Storage Size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385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#a </a:t>
            </a:r>
            <a:r>
              <a:rPr lang="en">
                <a:solidFill>
                  <a:schemeClr val="dk1"/>
                </a:solidFill>
              </a:rPr>
              <a:t>backlog == storage size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#b </a:t>
            </a:r>
            <a:r>
              <a:rPr lang="en">
                <a:solidFill>
                  <a:srgbClr val="000000"/>
                </a:solidFill>
              </a:rPr>
              <a:t>storage size &gt;&gt; backlog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`pulsar-admin topics stats-internal`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The hole in `individuallyDeletedMessages` will cause storage size growing while backlog remains 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`pulsar-admin topics unload` to trigger redelivery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Set proper ackTimeout</a:t>
            </a:r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0" y="2879938"/>
            <a:ext cx="74866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274"/>
            <a:ext cx="9144000" cy="399495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Size vs Disk Usage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#2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stores the consumption state of a subscription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#3</a:t>
            </a:r>
            <a:r>
              <a:rPr lang="en"/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Cursor</a:t>
            </a:r>
            <a:r>
              <a:rPr lang="en"/>
              <a:t> == Offset + Individual Deletes.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Acks</a:t>
            </a:r>
            <a:r>
              <a:rPr lang="en"/>
              <a:t> update cursor.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#4</a:t>
            </a:r>
            <a:r>
              <a:rPr lang="en"/>
              <a:t> Msgs are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READY</a:t>
            </a:r>
            <a:r>
              <a:rPr lang="en"/>
              <a:t> to delete after subscriptions ack them.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#5 </a:t>
            </a:r>
            <a:r>
              <a:rPr lang="en">
                <a:solidFill>
                  <a:srgbClr val="000000"/>
                </a:solidFill>
              </a:rPr>
              <a:t>The unacked msgs are “kept” in a subscription backlog.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#6 </a:t>
            </a:r>
            <a:r>
              <a:rPr lang="en">
                <a:solidFill>
                  <a:schemeClr val="dk1"/>
                </a:solidFill>
              </a:rPr>
              <a:t>Backlog quota sets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</a:t>
            </a:r>
            <a:r>
              <a:rPr lang="en">
                <a:solidFill>
                  <a:schemeClr val="dk1"/>
                </a:solidFill>
              </a:rPr>
              <a:t> on unacked messages.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#7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TTL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defines the time a msg can stay in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unacknowledged</a:t>
            </a:r>
            <a:r>
              <a:rPr lang="en"/>
              <a:t> state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#8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Retention Policy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defines how to handle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acked</a:t>
            </a:r>
            <a:r>
              <a:rPr lang="en"/>
              <a:t> messages</a:t>
            </a:r>
            <a:br>
              <a:rPr lang="en"/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#9 </a:t>
            </a:r>
            <a:r>
              <a:rPr lang="en">
                <a:solidFill>
                  <a:schemeClr val="dk1"/>
                </a:solidFill>
              </a:rPr>
              <a:t>Messages are deleted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segment by segment</a:t>
            </a:r>
            <a:r>
              <a:rPr lang="en">
                <a:solidFill>
                  <a:schemeClr val="dk1"/>
                </a:solidFill>
              </a:rPr>
              <a:t> (not individually)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#10 </a:t>
            </a:r>
            <a:r>
              <a:rPr lang="en">
                <a:solidFill>
                  <a:schemeClr val="dk1"/>
                </a:solidFill>
              </a:rPr>
              <a:t>The disk space of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DELETED</a:t>
            </a:r>
            <a:r>
              <a:rPr lang="en">
                <a:solidFill>
                  <a:schemeClr val="dk1"/>
                </a:solidFill>
              </a:rPr>
              <a:t> msgs is reclaimed lazily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production</a:t>
            </a:r>
            <a:endParaRPr/>
          </a:p>
        </p:txBody>
      </p:sp>
      <p:sp>
        <p:nvSpPr>
          <p:cNvPr id="295" name="Google Shape;29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✓"/>
            </a:pPr>
            <a:r>
              <a:rPr lang="en"/>
              <a:t>Set backlog quota and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Set TTL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Set retention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Tune settings related to storage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managedLedgerMinLedgerRolloverTimeMinutes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managedLedgerMaxLedgerRolloverTimeMinutes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managedLedgerMaxSizePerLedgerMbytes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Tune bookie GC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gcWaitTime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minorCompactionInterval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majorCompactionThreshold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#3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What is the expected behavior when combining 100GB retention policy, 1GB backlog quota and a consumer with SubscriptionInitialPosition.Earliest setting?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https://github.com/apache/pulsar/issues/7500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&amp; Subscription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800"/>
            <a:ext cx="8839198" cy="351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Partition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137"/>
            <a:ext cx="9143999" cy="25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model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91FF"/>
                </a:solidFill>
                <a:latin typeface="Montserrat"/>
                <a:ea typeface="Montserrat"/>
                <a:cs typeface="Montserrat"/>
                <a:sym typeface="Montserrat"/>
              </a:rPr>
              <a:t>#1</a:t>
            </a:r>
            <a:r>
              <a:rPr lang="en"/>
              <a:t> msgs are stored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ONCE</a:t>
            </a:r>
            <a:r>
              <a:rPr lang="en"/>
              <a:t> in a distributed log for each topic partition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Partition Impl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135"/>
            <a:ext cx="9144000" cy="406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25" y="661327"/>
            <a:ext cx="5410150" cy="43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8470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 &amp; Cursor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