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306" r:id="rId3"/>
    <p:sldId id="309" r:id="rId4"/>
    <p:sldId id="325" r:id="rId5"/>
    <p:sldId id="299" r:id="rId6"/>
    <p:sldId id="316" r:id="rId7"/>
    <p:sldId id="307" r:id="rId8"/>
    <p:sldId id="297" r:id="rId9"/>
    <p:sldId id="305" r:id="rId10"/>
    <p:sldId id="300" r:id="rId11"/>
    <p:sldId id="308" r:id="rId12"/>
    <p:sldId id="326" r:id="rId13"/>
    <p:sldId id="324" r:id="rId14"/>
    <p:sldId id="323" r:id="rId15"/>
    <p:sldId id="320" r:id="rId16"/>
    <p:sldId id="321" r:id="rId17"/>
    <p:sldId id="322" r:id="rId18"/>
    <p:sldId id="261" r:id="rId19"/>
    <p:sldId id="317" r:id="rId20"/>
    <p:sldId id="318" r:id="rId21"/>
    <p:sldId id="313" r:id="rId22"/>
    <p:sldId id="278" r:id="rId23"/>
    <p:sldId id="262" r:id="rId24"/>
    <p:sldId id="328" r:id="rId25"/>
    <p:sldId id="329" r:id="rId26"/>
    <p:sldId id="330" r:id="rId27"/>
    <p:sldId id="295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entury Gothic" panose="020B0502020202020204" pitchFamily="34" charset="0"/>
      <p:regular r:id="rId34"/>
      <p:bold r:id="rId35"/>
      <p:italic r:id="rId36"/>
      <p:boldItalic r:id="rId37"/>
    </p:embeddedFont>
    <p:embeddedFont>
      <p:font typeface="Dosis" pitchFamily="2" charset="77"/>
      <p:regular r:id="rId38"/>
      <p:bold r:id="rId39"/>
    </p:embeddedFont>
    <p:embeddedFont>
      <p:font typeface="Dosis ExtraLight" pitchFamily="2" charset="77"/>
      <p:regular r:id="rId40"/>
      <p:bold r:id="rId41"/>
    </p:embeddedFont>
    <p:embeddedFont>
      <p:font typeface="Titillium Web" pitchFamily="2" charset="77"/>
      <p:regular r:id="rId42"/>
      <p:bold r:id="rId43"/>
      <p:italic r:id="rId44"/>
      <p:boldItalic r:id="rId45"/>
    </p:embeddedFont>
    <p:embeddedFont>
      <p:font typeface="Titillium Web Light" panose="020F0302020204030204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3B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24753E-8A85-4BEE-97E2-441CDA198357}">
  <a:tblStyle styleId="{0F24753E-8A85-4BEE-97E2-441CDA1983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787F38-7B79-44E3-ACA7-109338EB0D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84"/>
    <p:restoredTop sz="73048"/>
  </p:normalViewPr>
  <p:slideViewPr>
    <p:cSldViewPr snapToGrid="0" snapToObjects="1">
      <p:cViewPr varScale="1">
        <p:scale>
          <a:sx n="133" d="100"/>
          <a:sy n="133" d="100"/>
        </p:scale>
        <p:origin x="1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 everyone, today I’ll be discussing how I applied NLP and unsupervised learning to a personal project of mine.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understand everyone in the audience is pretty familiar with topic modeling, so you might appreciate some of the technical details.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Emphasize interpretability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5681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2839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987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3378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first thing I would point out is that five of the clusters are pretty much the same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0394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‘pregnancy’, ‘teacher’, ‘program’,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3528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1954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700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Something interesting I found is that clusters were typically heavily loaded with a single topic, with the next highest topic in distant second.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8488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career has mostly been in the language services industry</a:t>
            </a:r>
          </a:p>
          <a:p>
            <a:r>
              <a:rPr lang="en-US" dirty="0"/>
              <a:t>Translation and editing services</a:t>
            </a:r>
          </a:p>
          <a:p>
            <a:r>
              <a:rPr lang="en-US" dirty="0"/>
              <a:t>Primarily in medicine and healthcare and biomedical technology, life sciences, </a:t>
            </a:r>
          </a:p>
        </p:txBody>
      </p:sp>
    </p:spTree>
    <p:extLst>
      <p:ext uri="{BB962C8B-B14F-4D97-AF65-F5344CB8AC3E}">
        <p14:creationId xmlns:p14="http://schemas.microsoft.com/office/powerpoint/2010/main" val="2776806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3963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938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6" name="Google Shape;4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7" name="Google Shape;4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197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50997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11650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0402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is to say, find the documents most cosine-similar to the new doc, and assign the translator(s) who had worked on them</a:t>
            </a:r>
          </a:p>
          <a:p>
            <a:r>
              <a:rPr lang="en-US" dirty="0"/>
              <a:t>The second one could work if the topic modeling gave similar results in English and Japanese. This is not necessarily so, but I’m optimistic.</a:t>
            </a:r>
          </a:p>
        </p:txBody>
      </p:sp>
    </p:spTree>
    <p:extLst>
      <p:ext uri="{BB962C8B-B14F-4D97-AF65-F5344CB8AC3E}">
        <p14:creationId xmlns:p14="http://schemas.microsoft.com/office/powerpoint/2010/main" val="2312795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  <a:p>
            <a:r>
              <a:rPr lang="en-US" dirty="0"/>
              <a:t>Machine translation is exciting and cool, but </a:t>
            </a:r>
            <a:r>
              <a:rPr lang="en-US" dirty="0" err="1"/>
              <a:t>that”s</a:t>
            </a:r>
            <a:r>
              <a:rPr lang="en-US" dirty="0"/>
              <a:t> not what I want to talk about today.</a:t>
            </a:r>
          </a:p>
          <a:p>
            <a:r>
              <a:rPr lang="en-US" dirty="0"/>
              <a:t>Where you can train word2vec or other embeddings in one language, and apply the same embedding in a new language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4905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036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0445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5" name="Google Shape;4225;gd29438504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6" name="Google Shape;4226;gd29438504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4900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5047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572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564543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myCorpus</a:t>
            </a:r>
            <a:endParaRPr dirty="0"/>
          </a:p>
        </p:txBody>
      </p:sp>
      <p:sp>
        <p:nvSpPr>
          <p:cNvPr id="3" name="Google Shape;3836;p13">
            <a:extLst>
              <a:ext uri="{FF2B5EF4-FFF2-40B4-BE49-F238E27FC236}">
                <a16:creationId xmlns:a16="http://schemas.microsoft.com/office/drawing/2014/main" id="{30FA079B-C0A9-2145-83AE-DE59F57E7B8B}"/>
              </a:ext>
            </a:extLst>
          </p:cNvPr>
          <p:cNvSpPr txBox="1">
            <a:spLocks/>
          </p:cNvSpPr>
          <p:nvPr/>
        </p:nvSpPr>
        <p:spPr>
          <a:xfrm>
            <a:off x="564543" y="1771177"/>
            <a:ext cx="5396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3200" dirty="0"/>
              <a:t>Exploring a collection of JP&gt;EN translations by a single translator</a:t>
            </a:r>
          </a:p>
        </p:txBody>
      </p:sp>
      <p:sp>
        <p:nvSpPr>
          <p:cNvPr id="4" name="Google Shape;3836;p13">
            <a:extLst>
              <a:ext uri="{FF2B5EF4-FFF2-40B4-BE49-F238E27FC236}">
                <a16:creationId xmlns:a16="http://schemas.microsoft.com/office/drawing/2014/main" id="{238FFC08-C913-D846-81EB-A37C4EDF0E0D}"/>
              </a:ext>
            </a:extLst>
          </p:cNvPr>
          <p:cNvSpPr txBox="1">
            <a:spLocks/>
          </p:cNvSpPr>
          <p:nvPr/>
        </p:nvSpPr>
        <p:spPr>
          <a:xfrm>
            <a:off x="564543" y="4554465"/>
            <a:ext cx="5396700" cy="589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2400" dirty="0"/>
              <a:t>Mark Streer ・METIS (DS/ML) ・ 2021-11-12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xfrm>
            <a:off x="709156" y="364024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NMF Tuning</a:t>
            </a:r>
            <a:endParaRPr dirty="0"/>
          </a:p>
        </p:txBody>
      </p:sp>
      <p:graphicFrame>
        <p:nvGraphicFramePr>
          <p:cNvPr id="3938" name="Google Shape;3938;p25"/>
          <p:cNvGraphicFramePr/>
          <p:nvPr>
            <p:extLst>
              <p:ext uri="{D42A27DB-BD31-4B8C-83A1-F6EECF244321}">
                <p14:modId xmlns:p14="http://schemas.microsoft.com/office/powerpoint/2010/main" val="2519340334"/>
              </p:ext>
            </p:extLst>
          </p:nvPr>
        </p:nvGraphicFramePr>
        <p:xfrm>
          <a:off x="91531" y="1221424"/>
          <a:ext cx="3928016" cy="3223579"/>
        </p:xfrm>
        <a:graphic>
          <a:graphicData uri="http://schemas.openxmlformats.org/drawingml/2006/table">
            <a:tbl>
              <a:tblPr>
                <a:noFill/>
                <a:tableStyleId>{0F24753E-8A85-4BEE-97E2-441CDA198357}</a:tableStyleId>
              </a:tblPr>
              <a:tblGrid>
                <a:gridCol w="731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6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679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CountVectorizer</a:t>
                      </a:r>
                      <a:endParaRPr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37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Topic 1</a:t>
                      </a:r>
                      <a:endParaRPr sz="11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adult, older, physical, environment, factor, population, health, elderly, live, association</a:t>
                      </a:r>
                      <a:endParaRPr sz="1200" b="1" dirty="0">
                        <a:solidFill>
                          <a:srgbClr val="003B55"/>
                        </a:solidFill>
                        <a:latin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34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Topic 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healthcare, professional, older, study, community, review, experience, approach, relationship, participant</a:t>
                      </a:r>
                      <a:endParaRPr sz="1200" b="1" dirty="0">
                        <a:solidFill>
                          <a:srgbClr val="003B55"/>
                        </a:solidFill>
                        <a:latin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37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Topic 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screen, health, rate, cancer, population, score, higher, factor, knowledge, subject</a:t>
                      </a:r>
                      <a:endParaRPr sz="1200" b="1" dirty="0">
                        <a:solidFill>
                          <a:srgbClr val="003B55"/>
                        </a:solidFill>
                        <a:latin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37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Topic 4</a:t>
                      </a: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cancer, provide, professional, survey, staff, program, set, regard, provider, physical</a:t>
                      </a:r>
                      <a:endParaRPr sz="1200" b="1" dirty="0">
                        <a:solidFill>
                          <a:srgbClr val="003B55"/>
                        </a:solidFill>
                        <a:latin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602852"/>
                  </a:ext>
                </a:extLst>
              </a:tr>
            </a:tbl>
          </a:graphicData>
        </a:graphic>
      </p:graphicFrame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5" name="Google Shape;3938;p25">
            <a:extLst>
              <a:ext uri="{FF2B5EF4-FFF2-40B4-BE49-F238E27FC236}">
                <a16:creationId xmlns:a16="http://schemas.microsoft.com/office/drawing/2014/main" id="{A5A7AC81-E2FC-7C47-95A4-4D484CA39F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7661223"/>
              </p:ext>
            </p:extLst>
          </p:nvPr>
        </p:nvGraphicFramePr>
        <p:xfrm>
          <a:off x="4084411" y="1221423"/>
          <a:ext cx="3928016" cy="3230733"/>
        </p:xfrm>
        <a:graphic>
          <a:graphicData uri="http://schemas.openxmlformats.org/drawingml/2006/table">
            <a:tbl>
              <a:tblPr>
                <a:noFill/>
                <a:tableStyleId>{0F24753E-8A85-4BEE-97E2-441CDA198357}</a:tableStyleId>
              </a:tblPr>
              <a:tblGrid>
                <a:gridCol w="731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6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026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TfidfVectorizer</a:t>
                      </a:r>
                      <a:br>
                        <a:rPr lang="en-US" dirty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</a:br>
                      <a:r>
                        <a:rPr lang="en-US" sz="1200" dirty="0" err="1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min_df</a:t>
                      </a:r>
                      <a:r>
                        <a:rPr lang="en-US" sz="1200" dirty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=2, </a:t>
                      </a:r>
                      <a:r>
                        <a:rPr lang="en-US" sz="1200" dirty="0" err="1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max_df</a:t>
                      </a:r>
                      <a:r>
                        <a:rPr lang="en-US" sz="1200" dirty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=0.5, </a:t>
                      </a:r>
                      <a:r>
                        <a:rPr lang="en-US" sz="1200" dirty="0" err="1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max_features</a:t>
                      </a:r>
                      <a:r>
                        <a:rPr lang="en-US" sz="1200" dirty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=1000</a:t>
                      </a:r>
                      <a:endParaRPr lang="en-US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831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Topic 1</a:t>
                      </a:r>
                      <a:endParaRPr sz="11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older, </a:t>
                      </a:r>
                      <a:r>
                        <a:rPr lang="en-US" sz="1200" b="1" dirty="0"/>
                        <a:t>health, community</a:t>
                      </a:r>
                      <a:r>
                        <a:rPr lang="en-US" sz="1200" dirty="0"/>
                        <a:t>, adult, literacy, dwelling, cognitive, elderly, frailty, dementia</a:t>
                      </a:r>
                      <a:endParaRPr lang="en-US" sz="1200" b="1" dirty="0">
                        <a:solidFill>
                          <a:srgbClr val="003B55"/>
                        </a:solidFill>
                        <a:latin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1766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Topic 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/>
                        <a:t>surgery</a:t>
                      </a:r>
                      <a:r>
                        <a:rPr lang="en-US" sz="1200" dirty="0"/>
                        <a:t>, case, procedure, cancer, operation, laparoscopic, surgical, complication, gastric, underwent</a:t>
                      </a:r>
                      <a:endParaRPr lang="en-US" sz="1200" b="1" dirty="0">
                        <a:solidFill>
                          <a:srgbClr val="003B55"/>
                        </a:solidFill>
                        <a:latin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6956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Topic 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/>
                        <a:t>covid</a:t>
                      </a:r>
                      <a:r>
                        <a:rPr lang="en-US" sz="1200" dirty="0"/>
                        <a:t>, infection, pandemic, emergency, pulmonary, chest, suspect, nurse, </a:t>
                      </a:r>
                      <a:r>
                        <a:rPr lang="en-US" sz="1200" dirty="0" err="1"/>
                        <a:t>sars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cov</a:t>
                      </a:r>
                      <a:endParaRPr lang="en-US" sz="1200" b="1" dirty="0">
                        <a:solidFill>
                          <a:srgbClr val="003B55"/>
                        </a:solidFill>
                        <a:latin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176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Topic 4</a:t>
                      </a: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/>
                        <a:t>cell, culture</a:t>
                      </a:r>
                      <a:r>
                        <a:rPr lang="en-US" sz="1200" dirty="0"/>
                        <a:t>, cartilage, tissue, expression, </a:t>
                      </a:r>
                      <a:r>
                        <a:rPr lang="en-US" sz="1100" dirty="0"/>
                        <a:t>protein, organ, </a:t>
                      </a:r>
                      <a:r>
                        <a:rPr lang="en-US" sz="1100" b="1" dirty="0"/>
                        <a:t>induce, </a:t>
                      </a:r>
                      <a:r>
                        <a:rPr lang="en-US" sz="1100" b="0" dirty="0"/>
                        <a:t>differentiation, </a:t>
                      </a:r>
                      <a:r>
                        <a:rPr lang="en-US" sz="1100" dirty="0"/>
                        <a:t>apoptosis</a:t>
                      </a:r>
                      <a:endParaRPr lang="en-US" sz="1100" b="1" dirty="0">
                        <a:solidFill>
                          <a:srgbClr val="003B55"/>
                        </a:solidFill>
                        <a:latin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602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954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6322FC1-CBF1-2840-BBAA-C1651FDA4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529" y="133336"/>
            <a:ext cx="1970031" cy="1970031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B49740B2-D8A4-BB4A-85C7-765C2E502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001" y="133492"/>
            <a:ext cx="1969718" cy="1969718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ECC2A122-4CBC-A048-8E89-386CE7A605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6845" y="2601280"/>
            <a:ext cx="1970031" cy="1970031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DB927618-131E-AB47-A034-54D3C8235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8112" y="2601280"/>
            <a:ext cx="2060864" cy="206086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8AF21E-93CE-104B-9F1F-C6B27D5226E0}"/>
              </a:ext>
            </a:extLst>
          </p:cNvPr>
          <p:cNvSpPr/>
          <p:nvPr/>
        </p:nvSpPr>
        <p:spPr>
          <a:xfrm>
            <a:off x="4349161" y="4673605"/>
            <a:ext cx="1725398" cy="307777"/>
          </a:xfrm>
          <a:prstGeom prst="rect">
            <a:avLst/>
          </a:prstGeom>
          <a:solidFill>
            <a:srgbClr val="003B55">
              <a:alpha val="65098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Aharoni" panose="020F0502020204030204" pitchFamily="34" charset="0"/>
              </a:rPr>
              <a:t>COVID-19</a:t>
            </a:r>
            <a:endParaRPr 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Aharon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A5C321-7340-CB4F-BEB3-2C32C57CF36A}"/>
              </a:ext>
            </a:extLst>
          </p:cNvPr>
          <p:cNvSpPr/>
          <p:nvPr/>
        </p:nvSpPr>
        <p:spPr>
          <a:xfrm>
            <a:off x="1695845" y="4673605"/>
            <a:ext cx="1725398" cy="307777"/>
          </a:xfrm>
          <a:prstGeom prst="rect">
            <a:avLst/>
          </a:prstGeom>
          <a:solidFill>
            <a:srgbClr val="003B55">
              <a:alpha val="65098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Aharoni" panose="020F0502020204030204" pitchFamily="34" charset="0"/>
              </a:rPr>
              <a:t>Cancer</a:t>
            </a:r>
            <a:endParaRPr 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Aharon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C97CFD-EC36-8141-93F8-86E494E62509}"/>
              </a:ext>
            </a:extLst>
          </p:cNvPr>
          <p:cNvSpPr/>
          <p:nvPr/>
        </p:nvSpPr>
        <p:spPr>
          <a:xfrm>
            <a:off x="4349161" y="2117724"/>
            <a:ext cx="1725398" cy="307777"/>
          </a:xfrm>
          <a:prstGeom prst="rect">
            <a:avLst/>
          </a:prstGeom>
          <a:solidFill>
            <a:srgbClr val="003B55">
              <a:alpha val="65098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Aharoni" panose="020F0502020204030204" pitchFamily="34" charset="0"/>
              </a:rPr>
              <a:t>Neuroscience</a:t>
            </a:r>
            <a:endParaRPr 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Aharon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9AD88B-8043-5948-869C-64795A23FB38}"/>
              </a:ext>
            </a:extLst>
          </p:cNvPr>
          <p:cNvSpPr/>
          <p:nvPr/>
        </p:nvSpPr>
        <p:spPr>
          <a:xfrm>
            <a:off x="1606724" y="2117724"/>
            <a:ext cx="1903641" cy="307777"/>
          </a:xfrm>
          <a:prstGeom prst="rect">
            <a:avLst/>
          </a:prstGeom>
          <a:solidFill>
            <a:srgbClr val="003B55">
              <a:alpha val="65098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Aharoni" panose="020F0502020204030204" pitchFamily="34" charset="0"/>
              </a:rPr>
              <a:t>Community Health</a:t>
            </a:r>
            <a:endParaRPr 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Aharon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55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3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8AF21E-93CE-104B-9F1F-C6B27D5226E0}"/>
              </a:ext>
            </a:extLst>
          </p:cNvPr>
          <p:cNvSpPr/>
          <p:nvPr/>
        </p:nvSpPr>
        <p:spPr>
          <a:xfrm>
            <a:off x="4349161" y="4673605"/>
            <a:ext cx="1725398" cy="307777"/>
          </a:xfrm>
          <a:prstGeom prst="rect">
            <a:avLst/>
          </a:prstGeom>
          <a:solidFill>
            <a:srgbClr val="003B55">
              <a:alpha val="65098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Aharoni" panose="020F0502020204030204" pitchFamily="34" charset="0"/>
              </a:rPr>
              <a:t>StemCell</a:t>
            </a:r>
            <a:endParaRPr 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Aharon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A5C321-7340-CB4F-BEB3-2C32C57CF36A}"/>
              </a:ext>
            </a:extLst>
          </p:cNvPr>
          <p:cNvSpPr/>
          <p:nvPr/>
        </p:nvSpPr>
        <p:spPr>
          <a:xfrm>
            <a:off x="1695845" y="4673605"/>
            <a:ext cx="1725398" cy="307777"/>
          </a:xfrm>
          <a:prstGeom prst="rect">
            <a:avLst/>
          </a:prstGeom>
          <a:solidFill>
            <a:srgbClr val="003B55">
              <a:alpha val="65098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Aharoni" panose="020F0502020204030204" pitchFamily="34" charset="0"/>
              </a:rPr>
              <a:t>Physiology</a:t>
            </a:r>
            <a:endParaRPr 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Aharon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C97CFD-EC36-8141-93F8-86E494E62509}"/>
              </a:ext>
            </a:extLst>
          </p:cNvPr>
          <p:cNvSpPr/>
          <p:nvPr/>
        </p:nvSpPr>
        <p:spPr>
          <a:xfrm>
            <a:off x="4349161" y="2117724"/>
            <a:ext cx="1725398" cy="307777"/>
          </a:xfrm>
          <a:prstGeom prst="rect">
            <a:avLst/>
          </a:prstGeom>
          <a:solidFill>
            <a:srgbClr val="003B55">
              <a:alpha val="65098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Aharoni" panose="020F0502020204030204" pitchFamily="34" charset="0"/>
              </a:rPr>
              <a:t>SocWelfare</a:t>
            </a:r>
            <a:endParaRPr 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Aharon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9AD88B-8043-5948-869C-64795A23FB38}"/>
              </a:ext>
            </a:extLst>
          </p:cNvPr>
          <p:cNvSpPr/>
          <p:nvPr/>
        </p:nvSpPr>
        <p:spPr>
          <a:xfrm>
            <a:off x="1606724" y="2117724"/>
            <a:ext cx="1903641" cy="307777"/>
          </a:xfrm>
          <a:prstGeom prst="rect">
            <a:avLst/>
          </a:prstGeom>
          <a:solidFill>
            <a:srgbClr val="003B55">
              <a:alpha val="65098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cs typeface="Aharoni" panose="020F0502020204030204" pitchFamily="34" charset="0"/>
              </a:rPr>
              <a:t>Surgery</a:t>
            </a:r>
            <a:endParaRPr 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cs typeface="Aharoni" panose="020F0502020204030204" pitchFamily="34" charset="0"/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2BDFD93-8FE9-884D-BF3D-DAB732099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112" y="56860"/>
            <a:ext cx="2060864" cy="2060864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6B4C731D-A3EB-9E42-94F4-9F900D442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6534" y="2571750"/>
            <a:ext cx="2060864" cy="2060864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127ABB9D-B9AB-1442-AA69-2F69CE506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8112" y="2571750"/>
            <a:ext cx="2060864" cy="2060864"/>
          </a:xfrm>
          <a:prstGeom prst="rect">
            <a:avLst/>
          </a:prstGeom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3F86F3E8-9DD2-904A-A40B-9F70E8F64B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9161" y="56860"/>
            <a:ext cx="2019873" cy="201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2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3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574631" y="666978"/>
            <a:ext cx="5746340" cy="7861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How Many Topics</a:t>
            </a:r>
            <a:r>
              <a:rPr lang="en" dirty="0"/>
              <a:t>?</a:t>
            </a:r>
            <a:endParaRPr lang="en" sz="2000" dirty="0"/>
          </a:p>
          <a:p>
            <a:pPr indent="-457200">
              <a:buFont typeface="Courier New" panose="02070309020205020404" pitchFamily="49" charset="0"/>
              <a:buChar char="o"/>
            </a:pPr>
            <a:endParaRPr lang="en" sz="2000"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" name="Google Shape;3897;p20">
            <a:extLst>
              <a:ext uri="{FF2B5EF4-FFF2-40B4-BE49-F238E27FC236}">
                <a16:creationId xmlns:a16="http://schemas.microsoft.com/office/drawing/2014/main" id="{A091E9EB-C3FD-5142-8574-A6ABCB958AC2}"/>
              </a:ext>
            </a:extLst>
          </p:cNvPr>
          <p:cNvSpPr txBox="1">
            <a:spLocks/>
          </p:cNvSpPr>
          <p:nvPr/>
        </p:nvSpPr>
        <p:spPr>
          <a:xfrm>
            <a:off x="2318834" y="1385281"/>
            <a:ext cx="1887014" cy="30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endParaRPr lang="en-US" b="1" dirty="0"/>
          </a:p>
          <a:p>
            <a:r>
              <a:rPr lang="en-US" sz="1600" dirty="0">
                <a:solidFill>
                  <a:schemeClr val="bg1"/>
                </a:solidFill>
              </a:rPr>
              <a:t>Rehabilitation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ObGyn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NursingEd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Endovascular</a:t>
            </a:r>
          </a:p>
          <a:p>
            <a:r>
              <a:rPr lang="en-US" sz="1600" dirty="0">
                <a:solidFill>
                  <a:schemeClr val="bg1"/>
                </a:solidFill>
              </a:rPr>
              <a:t>Stroke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ClinTrial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PubPolicy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Genomics</a:t>
            </a:r>
          </a:p>
          <a:p>
            <a:pPr marL="0" indent="0">
              <a:buFont typeface="Titillium Web Light"/>
              <a:buNone/>
            </a:pPr>
            <a:endParaRPr lang="en-US" dirty="0"/>
          </a:p>
        </p:txBody>
      </p:sp>
      <p:sp>
        <p:nvSpPr>
          <p:cNvPr id="6" name="Google Shape;3897;p20">
            <a:extLst>
              <a:ext uri="{FF2B5EF4-FFF2-40B4-BE49-F238E27FC236}">
                <a16:creationId xmlns:a16="http://schemas.microsoft.com/office/drawing/2014/main" id="{F47BF1E3-40AF-3148-9AFE-2EF7AC7FE73B}"/>
              </a:ext>
            </a:extLst>
          </p:cNvPr>
          <p:cNvSpPr txBox="1">
            <a:spLocks/>
          </p:cNvSpPr>
          <p:nvPr/>
        </p:nvSpPr>
        <p:spPr>
          <a:xfrm>
            <a:off x="4695880" y="1385281"/>
            <a:ext cx="1887014" cy="30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US" b="1" i="1" dirty="0" err="1">
                <a:solidFill>
                  <a:schemeClr val="bg1"/>
                </a:solidFill>
              </a:rPr>
              <a:t>num_topics</a:t>
            </a:r>
            <a:r>
              <a:rPr lang="en-US" b="1" i="1" dirty="0">
                <a:solidFill>
                  <a:schemeClr val="bg1"/>
                </a:solidFill>
              </a:rPr>
              <a:t>=8</a:t>
            </a:r>
          </a:p>
          <a:p>
            <a:r>
              <a:rPr lang="en-US" sz="1600" dirty="0">
                <a:solidFill>
                  <a:schemeClr val="bg1"/>
                </a:solidFill>
              </a:rPr>
              <a:t>Nursing</a:t>
            </a:r>
          </a:p>
          <a:p>
            <a:r>
              <a:rPr lang="en-US" sz="1600" dirty="0">
                <a:solidFill>
                  <a:schemeClr val="bg1"/>
                </a:solidFill>
              </a:rPr>
              <a:t>Surgery</a:t>
            </a:r>
          </a:p>
          <a:p>
            <a:r>
              <a:rPr lang="en-US" sz="1600" dirty="0">
                <a:solidFill>
                  <a:schemeClr val="bg1"/>
                </a:solidFill>
              </a:rPr>
              <a:t>COVID-19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MolBioTherap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FuncHealth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Cancer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Neuroscience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Rehabilitation</a:t>
            </a:r>
          </a:p>
          <a:p>
            <a:pPr marL="0" indent="0">
              <a:buFont typeface="Titillium Web Light"/>
              <a:buNone/>
            </a:pPr>
            <a:endParaRPr lang="en-US" dirty="0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D675CF4F-D9ED-CA4B-B5FC-2269DC731E89}"/>
              </a:ext>
            </a:extLst>
          </p:cNvPr>
          <p:cNvSpPr/>
          <p:nvPr/>
        </p:nvSpPr>
        <p:spPr>
          <a:xfrm>
            <a:off x="183033" y="1385281"/>
            <a:ext cx="4214798" cy="3513290"/>
          </a:xfrm>
          <a:prstGeom prst="frame">
            <a:avLst>
              <a:gd name="adj1" fmla="val 1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FB152E49-AC26-C843-B6F7-909E7E7B6719}"/>
              </a:ext>
            </a:extLst>
          </p:cNvPr>
          <p:cNvSpPr/>
          <p:nvPr/>
        </p:nvSpPr>
        <p:spPr>
          <a:xfrm>
            <a:off x="4568549" y="1385280"/>
            <a:ext cx="2453653" cy="3513291"/>
          </a:xfrm>
          <a:prstGeom prst="frame">
            <a:avLst>
              <a:gd name="adj1" fmla="val 1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Google Shape;3897;p20">
            <a:extLst>
              <a:ext uri="{FF2B5EF4-FFF2-40B4-BE49-F238E27FC236}">
                <a16:creationId xmlns:a16="http://schemas.microsoft.com/office/drawing/2014/main" id="{1DC02606-F350-DA45-A93F-134C9FA0A4FB}"/>
              </a:ext>
            </a:extLst>
          </p:cNvPr>
          <p:cNvSpPr txBox="1">
            <a:spLocks/>
          </p:cNvSpPr>
          <p:nvPr/>
        </p:nvSpPr>
        <p:spPr>
          <a:xfrm>
            <a:off x="250470" y="1385281"/>
            <a:ext cx="1887014" cy="30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US" b="1" i="1" dirty="0" err="1">
                <a:solidFill>
                  <a:schemeClr val="bg1"/>
                </a:solidFill>
              </a:rPr>
              <a:t>num_topics</a:t>
            </a:r>
            <a:r>
              <a:rPr lang="en-US" b="1" i="1" dirty="0">
                <a:solidFill>
                  <a:schemeClr val="bg1"/>
                </a:solidFill>
              </a:rPr>
              <a:t>=16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CommHealth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Surgery</a:t>
            </a:r>
          </a:p>
          <a:p>
            <a:r>
              <a:rPr lang="en-US" sz="1600" dirty="0">
                <a:solidFill>
                  <a:schemeClr val="bg1"/>
                </a:solidFill>
              </a:rPr>
              <a:t>COVID-19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StemCell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Physiology</a:t>
            </a:r>
          </a:p>
          <a:p>
            <a:r>
              <a:rPr lang="en-US" sz="1600" dirty="0">
                <a:solidFill>
                  <a:schemeClr val="bg1"/>
                </a:solidFill>
              </a:rPr>
              <a:t>Cancer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Neuroscience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SocWelfare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1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574631" y="666978"/>
            <a:ext cx="5746340" cy="7861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How Many Topics</a:t>
            </a:r>
            <a:r>
              <a:rPr lang="en" dirty="0"/>
              <a:t>?</a:t>
            </a:r>
            <a:endParaRPr lang="en" sz="2000" dirty="0"/>
          </a:p>
          <a:p>
            <a:pPr indent="-457200">
              <a:buFont typeface="Courier New" panose="02070309020205020404" pitchFamily="49" charset="0"/>
              <a:buChar char="o"/>
            </a:pPr>
            <a:endParaRPr lang="en" sz="2000"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" name="Google Shape;3897;p20">
            <a:extLst>
              <a:ext uri="{FF2B5EF4-FFF2-40B4-BE49-F238E27FC236}">
                <a16:creationId xmlns:a16="http://schemas.microsoft.com/office/drawing/2014/main" id="{A091E9EB-C3FD-5142-8574-A6ABCB958AC2}"/>
              </a:ext>
            </a:extLst>
          </p:cNvPr>
          <p:cNvSpPr txBox="1">
            <a:spLocks/>
          </p:cNvSpPr>
          <p:nvPr/>
        </p:nvSpPr>
        <p:spPr>
          <a:xfrm>
            <a:off x="2318834" y="1385281"/>
            <a:ext cx="1887014" cy="30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endParaRPr lang="en-US" b="1" dirty="0"/>
          </a:p>
          <a:p>
            <a:r>
              <a:rPr lang="en-US" sz="1600" dirty="0">
                <a:solidFill>
                  <a:srgbClr val="FFFF00"/>
                </a:solidFill>
              </a:rPr>
              <a:t>Rehabilitation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ObGyn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NursingEd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Endovascular</a:t>
            </a:r>
          </a:p>
          <a:p>
            <a:r>
              <a:rPr lang="en-US" sz="1600" dirty="0">
                <a:solidFill>
                  <a:schemeClr val="bg1"/>
                </a:solidFill>
              </a:rPr>
              <a:t>Stroke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ClinTrial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PubPolicy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Genomics</a:t>
            </a:r>
          </a:p>
          <a:p>
            <a:pPr marL="0" indent="0">
              <a:buFont typeface="Titillium Web Light"/>
              <a:buNone/>
            </a:pPr>
            <a:endParaRPr lang="en-US" dirty="0"/>
          </a:p>
        </p:txBody>
      </p:sp>
      <p:sp>
        <p:nvSpPr>
          <p:cNvPr id="6" name="Google Shape;3897;p20">
            <a:extLst>
              <a:ext uri="{FF2B5EF4-FFF2-40B4-BE49-F238E27FC236}">
                <a16:creationId xmlns:a16="http://schemas.microsoft.com/office/drawing/2014/main" id="{F47BF1E3-40AF-3148-9AFE-2EF7AC7FE73B}"/>
              </a:ext>
            </a:extLst>
          </p:cNvPr>
          <p:cNvSpPr txBox="1">
            <a:spLocks/>
          </p:cNvSpPr>
          <p:nvPr/>
        </p:nvSpPr>
        <p:spPr>
          <a:xfrm>
            <a:off x="4695880" y="1385281"/>
            <a:ext cx="1887014" cy="30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US" b="1" i="1" dirty="0" err="1">
                <a:solidFill>
                  <a:schemeClr val="bg1"/>
                </a:solidFill>
              </a:rPr>
              <a:t>num_topics</a:t>
            </a:r>
            <a:r>
              <a:rPr lang="en-US" b="1" i="1" dirty="0">
                <a:solidFill>
                  <a:schemeClr val="bg1"/>
                </a:solidFill>
              </a:rPr>
              <a:t>=8</a:t>
            </a:r>
          </a:p>
          <a:p>
            <a:r>
              <a:rPr lang="en-US" sz="1600" dirty="0">
                <a:solidFill>
                  <a:schemeClr val="bg1"/>
                </a:solidFill>
              </a:rPr>
              <a:t>Nursing</a:t>
            </a:r>
          </a:p>
          <a:p>
            <a:r>
              <a:rPr lang="en-US" sz="1600" dirty="0">
                <a:solidFill>
                  <a:srgbClr val="FFFF00"/>
                </a:solidFill>
              </a:rPr>
              <a:t>Surgery</a:t>
            </a:r>
          </a:p>
          <a:p>
            <a:r>
              <a:rPr lang="en-US" sz="1600" dirty="0">
                <a:solidFill>
                  <a:srgbClr val="FFFF00"/>
                </a:solidFill>
              </a:rPr>
              <a:t>COVID-19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MolBioTherap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FuncHealth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rgbClr val="FFFF00"/>
                </a:solidFill>
              </a:rPr>
              <a:t>Cancer</a:t>
            </a:r>
          </a:p>
          <a:p>
            <a:r>
              <a:rPr lang="en-US" sz="1600" dirty="0">
                <a:solidFill>
                  <a:srgbClr val="FFFF00"/>
                </a:solidFill>
              </a:rPr>
              <a:t>Neuroscience</a:t>
            </a:r>
          </a:p>
          <a:p>
            <a:r>
              <a:rPr lang="en-US" sz="1600" dirty="0">
                <a:solidFill>
                  <a:srgbClr val="FFFF00"/>
                </a:solidFill>
              </a:rPr>
              <a:t>Rehabilitation</a:t>
            </a:r>
          </a:p>
          <a:p>
            <a:pPr marL="0" indent="0">
              <a:buFont typeface="Titillium Web Light"/>
              <a:buNone/>
            </a:pPr>
            <a:endParaRPr lang="en-US" dirty="0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D675CF4F-D9ED-CA4B-B5FC-2269DC731E89}"/>
              </a:ext>
            </a:extLst>
          </p:cNvPr>
          <p:cNvSpPr/>
          <p:nvPr/>
        </p:nvSpPr>
        <p:spPr>
          <a:xfrm>
            <a:off x="183033" y="1385281"/>
            <a:ext cx="4214798" cy="3513290"/>
          </a:xfrm>
          <a:prstGeom prst="frame">
            <a:avLst>
              <a:gd name="adj1" fmla="val 1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FB152E49-AC26-C843-B6F7-909E7E7B6719}"/>
              </a:ext>
            </a:extLst>
          </p:cNvPr>
          <p:cNvSpPr/>
          <p:nvPr/>
        </p:nvSpPr>
        <p:spPr>
          <a:xfrm>
            <a:off x="4568549" y="1385280"/>
            <a:ext cx="2453653" cy="3513291"/>
          </a:xfrm>
          <a:prstGeom prst="frame">
            <a:avLst>
              <a:gd name="adj1" fmla="val 1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Google Shape;3897;p20">
            <a:extLst>
              <a:ext uri="{FF2B5EF4-FFF2-40B4-BE49-F238E27FC236}">
                <a16:creationId xmlns:a16="http://schemas.microsoft.com/office/drawing/2014/main" id="{1DC02606-F350-DA45-A93F-134C9FA0A4FB}"/>
              </a:ext>
            </a:extLst>
          </p:cNvPr>
          <p:cNvSpPr txBox="1">
            <a:spLocks/>
          </p:cNvSpPr>
          <p:nvPr/>
        </p:nvSpPr>
        <p:spPr>
          <a:xfrm>
            <a:off x="250470" y="1385281"/>
            <a:ext cx="1887014" cy="30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US" b="1" i="1" dirty="0" err="1">
                <a:solidFill>
                  <a:schemeClr val="bg1"/>
                </a:solidFill>
              </a:rPr>
              <a:t>num_topics</a:t>
            </a:r>
            <a:r>
              <a:rPr lang="en-US" b="1" i="1" dirty="0">
                <a:solidFill>
                  <a:schemeClr val="bg1"/>
                </a:solidFill>
              </a:rPr>
              <a:t>=16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CommHealth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rgbClr val="FFFF00"/>
                </a:solidFill>
              </a:rPr>
              <a:t>Surgery</a:t>
            </a:r>
          </a:p>
          <a:p>
            <a:r>
              <a:rPr lang="en-US" sz="1600" dirty="0">
                <a:solidFill>
                  <a:srgbClr val="FFFF00"/>
                </a:solidFill>
              </a:rPr>
              <a:t>COVID-19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StemCell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Physiology</a:t>
            </a:r>
          </a:p>
          <a:p>
            <a:r>
              <a:rPr lang="en-US" sz="1600" dirty="0">
                <a:solidFill>
                  <a:srgbClr val="FFFF00"/>
                </a:solidFill>
              </a:rPr>
              <a:t>Cancer</a:t>
            </a:r>
          </a:p>
          <a:p>
            <a:r>
              <a:rPr lang="en-US" sz="1600" dirty="0">
                <a:solidFill>
                  <a:srgbClr val="FFFF00"/>
                </a:solidFill>
              </a:rPr>
              <a:t>Neuroscience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SocWelfare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396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574631" y="666978"/>
            <a:ext cx="5746340" cy="7861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How Many Topics</a:t>
            </a:r>
            <a:r>
              <a:rPr lang="en" dirty="0"/>
              <a:t>?</a:t>
            </a:r>
            <a:endParaRPr lang="en" sz="2000" dirty="0"/>
          </a:p>
          <a:p>
            <a:pPr indent="-457200">
              <a:buFont typeface="Courier New" panose="02070309020205020404" pitchFamily="49" charset="0"/>
              <a:buChar char="o"/>
            </a:pPr>
            <a:endParaRPr lang="en" sz="2000"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" name="Google Shape;3897;p20">
            <a:extLst>
              <a:ext uri="{FF2B5EF4-FFF2-40B4-BE49-F238E27FC236}">
                <a16:creationId xmlns:a16="http://schemas.microsoft.com/office/drawing/2014/main" id="{A091E9EB-C3FD-5142-8574-A6ABCB958AC2}"/>
              </a:ext>
            </a:extLst>
          </p:cNvPr>
          <p:cNvSpPr txBox="1">
            <a:spLocks/>
          </p:cNvSpPr>
          <p:nvPr/>
        </p:nvSpPr>
        <p:spPr>
          <a:xfrm>
            <a:off x="2318834" y="1385281"/>
            <a:ext cx="1887014" cy="30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endParaRPr lang="en-US" b="1" dirty="0"/>
          </a:p>
          <a:p>
            <a:r>
              <a:rPr lang="en-US" sz="1600" dirty="0">
                <a:solidFill>
                  <a:schemeClr val="bg1"/>
                </a:solidFill>
              </a:rPr>
              <a:t>Rehabilitation</a:t>
            </a:r>
          </a:p>
          <a:p>
            <a:r>
              <a:rPr lang="en-US" sz="1600" dirty="0" err="1">
                <a:solidFill>
                  <a:srgbClr val="FFFF00"/>
                </a:solidFill>
              </a:rPr>
              <a:t>ObGyn</a:t>
            </a:r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dirty="0" err="1">
                <a:solidFill>
                  <a:srgbClr val="FFFF00"/>
                </a:solidFill>
              </a:rPr>
              <a:t>NursingEd</a:t>
            </a:r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Endovascular</a:t>
            </a:r>
          </a:p>
          <a:p>
            <a:r>
              <a:rPr lang="en-US" sz="1600" dirty="0">
                <a:solidFill>
                  <a:schemeClr val="bg1"/>
                </a:solidFill>
              </a:rPr>
              <a:t>Stroke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ClinTrial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PubPolicy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Genomics</a:t>
            </a:r>
          </a:p>
          <a:p>
            <a:pPr marL="0" indent="0">
              <a:buFont typeface="Titillium Web Light"/>
              <a:buNone/>
            </a:pPr>
            <a:endParaRPr lang="en-US" dirty="0"/>
          </a:p>
        </p:txBody>
      </p:sp>
      <p:sp>
        <p:nvSpPr>
          <p:cNvPr id="6" name="Google Shape;3897;p20">
            <a:extLst>
              <a:ext uri="{FF2B5EF4-FFF2-40B4-BE49-F238E27FC236}">
                <a16:creationId xmlns:a16="http://schemas.microsoft.com/office/drawing/2014/main" id="{F47BF1E3-40AF-3148-9AFE-2EF7AC7FE73B}"/>
              </a:ext>
            </a:extLst>
          </p:cNvPr>
          <p:cNvSpPr txBox="1">
            <a:spLocks/>
          </p:cNvSpPr>
          <p:nvPr/>
        </p:nvSpPr>
        <p:spPr>
          <a:xfrm>
            <a:off x="4695880" y="1385281"/>
            <a:ext cx="1887014" cy="30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US" b="1" i="1" dirty="0" err="1">
                <a:solidFill>
                  <a:schemeClr val="bg1"/>
                </a:solidFill>
              </a:rPr>
              <a:t>num_topics</a:t>
            </a:r>
            <a:r>
              <a:rPr lang="en-US" b="1" i="1" dirty="0">
                <a:solidFill>
                  <a:schemeClr val="bg1"/>
                </a:solidFill>
              </a:rPr>
              <a:t>=8</a:t>
            </a:r>
          </a:p>
          <a:p>
            <a:r>
              <a:rPr lang="en-US" sz="1600" dirty="0">
                <a:solidFill>
                  <a:srgbClr val="FFFF00"/>
                </a:solidFill>
              </a:rPr>
              <a:t>Nursing</a:t>
            </a:r>
          </a:p>
          <a:p>
            <a:r>
              <a:rPr lang="en-US" sz="1600" dirty="0">
                <a:solidFill>
                  <a:schemeClr val="bg1"/>
                </a:solidFill>
              </a:rPr>
              <a:t>Surgery</a:t>
            </a:r>
          </a:p>
          <a:p>
            <a:r>
              <a:rPr lang="en-US" sz="1600" dirty="0">
                <a:solidFill>
                  <a:schemeClr val="bg1"/>
                </a:solidFill>
              </a:rPr>
              <a:t>COVID-19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MolBioTherap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FuncHealth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Cancer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Neuroscience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Rehabilitation</a:t>
            </a:r>
          </a:p>
          <a:p>
            <a:pPr marL="0" indent="0">
              <a:buFont typeface="Titillium Web Light"/>
              <a:buNone/>
            </a:pPr>
            <a:endParaRPr lang="en-US" dirty="0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D675CF4F-D9ED-CA4B-B5FC-2269DC731E89}"/>
              </a:ext>
            </a:extLst>
          </p:cNvPr>
          <p:cNvSpPr/>
          <p:nvPr/>
        </p:nvSpPr>
        <p:spPr>
          <a:xfrm>
            <a:off x="183033" y="1385281"/>
            <a:ext cx="4214798" cy="3513290"/>
          </a:xfrm>
          <a:prstGeom prst="frame">
            <a:avLst>
              <a:gd name="adj1" fmla="val 1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FB152E49-AC26-C843-B6F7-909E7E7B6719}"/>
              </a:ext>
            </a:extLst>
          </p:cNvPr>
          <p:cNvSpPr/>
          <p:nvPr/>
        </p:nvSpPr>
        <p:spPr>
          <a:xfrm>
            <a:off x="4568549" y="1385280"/>
            <a:ext cx="2453653" cy="3513291"/>
          </a:xfrm>
          <a:prstGeom prst="frame">
            <a:avLst>
              <a:gd name="adj1" fmla="val 1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Google Shape;3897;p20">
            <a:extLst>
              <a:ext uri="{FF2B5EF4-FFF2-40B4-BE49-F238E27FC236}">
                <a16:creationId xmlns:a16="http://schemas.microsoft.com/office/drawing/2014/main" id="{1DC02606-F350-DA45-A93F-134C9FA0A4FB}"/>
              </a:ext>
            </a:extLst>
          </p:cNvPr>
          <p:cNvSpPr txBox="1">
            <a:spLocks/>
          </p:cNvSpPr>
          <p:nvPr/>
        </p:nvSpPr>
        <p:spPr>
          <a:xfrm>
            <a:off x="250470" y="1385281"/>
            <a:ext cx="1887014" cy="30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US" b="1" i="1" dirty="0" err="1">
                <a:solidFill>
                  <a:schemeClr val="bg1"/>
                </a:solidFill>
              </a:rPr>
              <a:t>num_topics</a:t>
            </a:r>
            <a:r>
              <a:rPr lang="en-US" b="1" i="1" dirty="0">
                <a:solidFill>
                  <a:schemeClr val="bg1"/>
                </a:solidFill>
              </a:rPr>
              <a:t>=16</a:t>
            </a:r>
          </a:p>
          <a:p>
            <a:r>
              <a:rPr lang="en-US" sz="1600" dirty="0" err="1">
                <a:solidFill>
                  <a:srgbClr val="FFFF00"/>
                </a:solidFill>
              </a:rPr>
              <a:t>CommHealth</a:t>
            </a:r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Surgery</a:t>
            </a:r>
          </a:p>
          <a:p>
            <a:r>
              <a:rPr lang="en-US" sz="1600" dirty="0">
                <a:solidFill>
                  <a:schemeClr val="bg1"/>
                </a:solidFill>
              </a:rPr>
              <a:t>COVID-19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StemCell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Physiology</a:t>
            </a:r>
          </a:p>
          <a:p>
            <a:r>
              <a:rPr lang="en-US" sz="1600" dirty="0">
                <a:solidFill>
                  <a:schemeClr val="bg1"/>
                </a:solidFill>
              </a:rPr>
              <a:t>Cancer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Neuroscience</a:t>
            </a:r>
          </a:p>
          <a:p>
            <a:r>
              <a:rPr lang="en-US" sz="1600" dirty="0" err="1">
                <a:solidFill>
                  <a:srgbClr val="FFFF00"/>
                </a:solidFill>
              </a:rPr>
              <a:t>SocWelfare</a:t>
            </a:r>
            <a:endParaRPr lang="en-US" sz="1600" dirty="0">
              <a:solidFill>
                <a:srgbClr val="FFFF00"/>
              </a:solidFill>
            </a:endParaRPr>
          </a:p>
          <a:p>
            <a:pPr marL="0" indent="0">
              <a:buFont typeface="Titillium Web Ligh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66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574631" y="666978"/>
            <a:ext cx="5746340" cy="7861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How Many Topics</a:t>
            </a:r>
            <a:r>
              <a:rPr lang="en" dirty="0"/>
              <a:t>?</a:t>
            </a:r>
            <a:endParaRPr lang="en" sz="2000" dirty="0"/>
          </a:p>
          <a:p>
            <a:pPr indent="-457200">
              <a:buFont typeface="Courier New" panose="02070309020205020404" pitchFamily="49" charset="0"/>
              <a:buChar char="o"/>
            </a:pPr>
            <a:endParaRPr lang="en" sz="2000"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5" name="Google Shape;3897;p20">
            <a:extLst>
              <a:ext uri="{FF2B5EF4-FFF2-40B4-BE49-F238E27FC236}">
                <a16:creationId xmlns:a16="http://schemas.microsoft.com/office/drawing/2014/main" id="{A091E9EB-C3FD-5142-8574-A6ABCB958AC2}"/>
              </a:ext>
            </a:extLst>
          </p:cNvPr>
          <p:cNvSpPr txBox="1">
            <a:spLocks/>
          </p:cNvSpPr>
          <p:nvPr/>
        </p:nvSpPr>
        <p:spPr>
          <a:xfrm>
            <a:off x="2318834" y="1385281"/>
            <a:ext cx="1887014" cy="30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endParaRPr lang="en-US" b="1" dirty="0"/>
          </a:p>
          <a:p>
            <a:r>
              <a:rPr lang="en-US" sz="1600" dirty="0">
                <a:solidFill>
                  <a:schemeClr val="bg1"/>
                </a:solidFill>
              </a:rPr>
              <a:t>Rehabilitation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ObGyn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NursingEd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Endovascular</a:t>
            </a:r>
          </a:p>
          <a:p>
            <a:r>
              <a:rPr lang="en-US" sz="1600" dirty="0">
                <a:solidFill>
                  <a:schemeClr val="bg1"/>
                </a:solidFill>
              </a:rPr>
              <a:t>Stroke</a:t>
            </a:r>
          </a:p>
          <a:p>
            <a:r>
              <a:rPr lang="en-US" sz="1600" dirty="0" err="1">
                <a:solidFill>
                  <a:srgbClr val="FFFF00"/>
                </a:solidFill>
              </a:rPr>
              <a:t>ClinTrial</a:t>
            </a:r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PubPolicy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rgbClr val="FFFF00"/>
                </a:solidFill>
              </a:rPr>
              <a:t>Genomics</a:t>
            </a:r>
          </a:p>
          <a:p>
            <a:pPr marL="0" indent="0">
              <a:buFont typeface="Titillium Web Light"/>
              <a:buNone/>
            </a:pPr>
            <a:endParaRPr lang="en-US" dirty="0"/>
          </a:p>
        </p:txBody>
      </p:sp>
      <p:sp>
        <p:nvSpPr>
          <p:cNvPr id="6" name="Google Shape;3897;p20">
            <a:extLst>
              <a:ext uri="{FF2B5EF4-FFF2-40B4-BE49-F238E27FC236}">
                <a16:creationId xmlns:a16="http://schemas.microsoft.com/office/drawing/2014/main" id="{F47BF1E3-40AF-3148-9AFE-2EF7AC7FE73B}"/>
              </a:ext>
            </a:extLst>
          </p:cNvPr>
          <p:cNvSpPr txBox="1">
            <a:spLocks/>
          </p:cNvSpPr>
          <p:nvPr/>
        </p:nvSpPr>
        <p:spPr>
          <a:xfrm>
            <a:off x="4695880" y="1385281"/>
            <a:ext cx="1887014" cy="30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US" b="1" i="1" dirty="0" err="1">
                <a:solidFill>
                  <a:schemeClr val="bg1"/>
                </a:solidFill>
              </a:rPr>
              <a:t>num_topics</a:t>
            </a:r>
            <a:r>
              <a:rPr lang="en-US" b="1" i="1" dirty="0">
                <a:solidFill>
                  <a:schemeClr val="bg1"/>
                </a:solidFill>
              </a:rPr>
              <a:t>=8</a:t>
            </a:r>
          </a:p>
          <a:p>
            <a:r>
              <a:rPr lang="en-US" sz="1600" dirty="0">
                <a:solidFill>
                  <a:schemeClr val="bg1"/>
                </a:solidFill>
              </a:rPr>
              <a:t>Nursing</a:t>
            </a:r>
          </a:p>
          <a:p>
            <a:r>
              <a:rPr lang="en-US" sz="1600" dirty="0">
                <a:solidFill>
                  <a:schemeClr val="bg1"/>
                </a:solidFill>
              </a:rPr>
              <a:t>Surgery</a:t>
            </a:r>
          </a:p>
          <a:p>
            <a:r>
              <a:rPr lang="en-US" sz="1600" dirty="0">
                <a:solidFill>
                  <a:schemeClr val="bg1"/>
                </a:solidFill>
              </a:rPr>
              <a:t>COVID-19</a:t>
            </a:r>
          </a:p>
          <a:p>
            <a:r>
              <a:rPr lang="en-US" sz="1600" dirty="0" err="1">
                <a:solidFill>
                  <a:srgbClr val="FFFF00"/>
                </a:solidFill>
              </a:rPr>
              <a:t>MolBioTherap</a:t>
            </a:r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FuncHealth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Cancer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Neuroscience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Rehabilitation</a:t>
            </a:r>
          </a:p>
          <a:p>
            <a:pPr marL="0" indent="0">
              <a:buFont typeface="Titillium Web Light"/>
              <a:buNone/>
            </a:pPr>
            <a:endParaRPr lang="en-US" dirty="0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D675CF4F-D9ED-CA4B-B5FC-2269DC731E89}"/>
              </a:ext>
            </a:extLst>
          </p:cNvPr>
          <p:cNvSpPr/>
          <p:nvPr/>
        </p:nvSpPr>
        <p:spPr>
          <a:xfrm>
            <a:off x="183033" y="1385281"/>
            <a:ext cx="4214798" cy="3513290"/>
          </a:xfrm>
          <a:prstGeom prst="frame">
            <a:avLst>
              <a:gd name="adj1" fmla="val 1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FB152E49-AC26-C843-B6F7-909E7E7B6719}"/>
              </a:ext>
            </a:extLst>
          </p:cNvPr>
          <p:cNvSpPr/>
          <p:nvPr/>
        </p:nvSpPr>
        <p:spPr>
          <a:xfrm>
            <a:off x="4568549" y="1385280"/>
            <a:ext cx="2453653" cy="3513291"/>
          </a:xfrm>
          <a:prstGeom prst="frame">
            <a:avLst>
              <a:gd name="adj1" fmla="val 1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Google Shape;3897;p20">
            <a:extLst>
              <a:ext uri="{FF2B5EF4-FFF2-40B4-BE49-F238E27FC236}">
                <a16:creationId xmlns:a16="http://schemas.microsoft.com/office/drawing/2014/main" id="{1DC02606-F350-DA45-A93F-134C9FA0A4FB}"/>
              </a:ext>
            </a:extLst>
          </p:cNvPr>
          <p:cNvSpPr txBox="1">
            <a:spLocks/>
          </p:cNvSpPr>
          <p:nvPr/>
        </p:nvSpPr>
        <p:spPr>
          <a:xfrm>
            <a:off x="250470" y="1385281"/>
            <a:ext cx="1887014" cy="30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US" b="1" i="1" dirty="0" err="1">
                <a:solidFill>
                  <a:schemeClr val="bg1"/>
                </a:solidFill>
              </a:rPr>
              <a:t>num_topics</a:t>
            </a:r>
            <a:r>
              <a:rPr lang="en-US" b="1" i="1" dirty="0">
                <a:solidFill>
                  <a:schemeClr val="bg1"/>
                </a:solidFill>
              </a:rPr>
              <a:t>=16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CommHealth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Surgery</a:t>
            </a:r>
          </a:p>
          <a:p>
            <a:r>
              <a:rPr lang="en-US" sz="1600" dirty="0">
                <a:solidFill>
                  <a:schemeClr val="bg1"/>
                </a:solidFill>
              </a:rPr>
              <a:t>COVID-19</a:t>
            </a:r>
          </a:p>
          <a:p>
            <a:r>
              <a:rPr lang="en-US" sz="1600" dirty="0" err="1">
                <a:solidFill>
                  <a:srgbClr val="FFFF00"/>
                </a:solidFill>
              </a:rPr>
              <a:t>StemCell</a:t>
            </a:r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Physiology</a:t>
            </a:r>
          </a:p>
          <a:p>
            <a:r>
              <a:rPr lang="en-US" sz="1600" dirty="0">
                <a:solidFill>
                  <a:schemeClr val="bg1"/>
                </a:solidFill>
              </a:rPr>
              <a:t>Cancer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Neuroscience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SocWelfare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Font typeface="Titillium Web Ligh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932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574631" y="666978"/>
            <a:ext cx="5746340" cy="7861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How Many Topics</a:t>
            </a:r>
            <a:r>
              <a:rPr lang="en" dirty="0"/>
              <a:t>?</a:t>
            </a:r>
            <a:endParaRPr lang="en" sz="2000" dirty="0"/>
          </a:p>
          <a:p>
            <a:pPr indent="-457200">
              <a:buFont typeface="Courier New" panose="02070309020205020404" pitchFamily="49" charset="0"/>
              <a:buChar char="o"/>
            </a:pPr>
            <a:endParaRPr lang="en" sz="2000"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" name="Google Shape;3897;p20">
            <a:extLst>
              <a:ext uri="{FF2B5EF4-FFF2-40B4-BE49-F238E27FC236}">
                <a16:creationId xmlns:a16="http://schemas.microsoft.com/office/drawing/2014/main" id="{A091E9EB-C3FD-5142-8574-A6ABCB958AC2}"/>
              </a:ext>
            </a:extLst>
          </p:cNvPr>
          <p:cNvSpPr txBox="1">
            <a:spLocks/>
          </p:cNvSpPr>
          <p:nvPr/>
        </p:nvSpPr>
        <p:spPr>
          <a:xfrm>
            <a:off x="2318834" y="1385281"/>
            <a:ext cx="1887014" cy="30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endParaRPr lang="en-US" b="1" dirty="0"/>
          </a:p>
          <a:p>
            <a:r>
              <a:rPr lang="en-US" sz="1600" dirty="0">
                <a:solidFill>
                  <a:schemeClr val="bg1"/>
                </a:solidFill>
              </a:rPr>
              <a:t>Rehabilitation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ObGyn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NursingEd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Endovascular</a:t>
            </a:r>
          </a:p>
          <a:p>
            <a:r>
              <a:rPr lang="en-US" sz="1600" dirty="0">
                <a:solidFill>
                  <a:schemeClr val="bg1"/>
                </a:solidFill>
              </a:rPr>
              <a:t>Stroke</a:t>
            </a:r>
          </a:p>
          <a:p>
            <a:r>
              <a:rPr lang="en-US" sz="1600" dirty="0" err="1">
                <a:solidFill>
                  <a:srgbClr val="FFFFFF"/>
                </a:solidFill>
              </a:rPr>
              <a:t>ClinTrial</a:t>
            </a:r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PubPolicy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Genomics</a:t>
            </a:r>
          </a:p>
          <a:p>
            <a:pPr marL="0" indent="0">
              <a:buFont typeface="Titillium Web Light"/>
              <a:buNone/>
            </a:pPr>
            <a:endParaRPr lang="en-US" dirty="0"/>
          </a:p>
        </p:txBody>
      </p:sp>
      <p:sp>
        <p:nvSpPr>
          <p:cNvPr id="6" name="Google Shape;3897;p20">
            <a:extLst>
              <a:ext uri="{FF2B5EF4-FFF2-40B4-BE49-F238E27FC236}">
                <a16:creationId xmlns:a16="http://schemas.microsoft.com/office/drawing/2014/main" id="{F47BF1E3-40AF-3148-9AFE-2EF7AC7FE73B}"/>
              </a:ext>
            </a:extLst>
          </p:cNvPr>
          <p:cNvSpPr txBox="1">
            <a:spLocks/>
          </p:cNvSpPr>
          <p:nvPr/>
        </p:nvSpPr>
        <p:spPr>
          <a:xfrm>
            <a:off x="4695880" y="1385281"/>
            <a:ext cx="1887014" cy="30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US" b="1" i="1" dirty="0" err="1">
                <a:solidFill>
                  <a:schemeClr val="bg1"/>
                </a:solidFill>
              </a:rPr>
              <a:t>num_topics</a:t>
            </a:r>
            <a:r>
              <a:rPr lang="en-US" b="1" i="1" dirty="0">
                <a:solidFill>
                  <a:schemeClr val="bg1"/>
                </a:solidFill>
              </a:rPr>
              <a:t>=8</a:t>
            </a:r>
          </a:p>
          <a:p>
            <a:r>
              <a:rPr lang="en-US" sz="1600" dirty="0">
                <a:solidFill>
                  <a:schemeClr val="bg1"/>
                </a:solidFill>
              </a:rPr>
              <a:t>Nursing</a:t>
            </a:r>
          </a:p>
          <a:p>
            <a:r>
              <a:rPr lang="en-US" sz="1600" dirty="0">
                <a:solidFill>
                  <a:schemeClr val="bg1"/>
                </a:solidFill>
              </a:rPr>
              <a:t>Surgery</a:t>
            </a:r>
          </a:p>
          <a:p>
            <a:r>
              <a:rPr lang="en-US" sz="1600" dirty="0">
                <a:solidFill>
                  <a:schemeClr val="bg1"/>
                </a:solidFill>
              </a:rPr>
              <a:t>COVID-19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MolBioTherap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rgbClr val="FFFF00"/>
                </a:solidFill>
              </a:rPr>
              <a:t>FuncHealth</a:t>
            </a:r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Cancer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Neuroscience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Rehabilitation</a:t>
            </a:r>
          </a:p>
          <a:p>
            <a:pPr marL="0" indent="0">
              <a:buFont typeface="Titillium Web Light"/>
              <a:buNone/>
            </a:pPr>
            <a:endParaRPr lang="en-US" dirty="0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D675CF4F-D9ED-CA4B-B5FC-2269DC731E89}"/>
              </a:ext>
            </a:extLst>
          </p:cNvPr>
          <p:cNvSpPr/>
          <p:nvPr/>
        </p:nvSpPr>
        <p:spPr>
          <a:xfrm>
            <a:off x="183033" y="1385281"/>
            <a:ext cx="4214798" cy="3513290"/>
          </a:xfrm>
          <a:prstGeom prst="frame">
            <a:avLst>
              <a:gd name="adj1" fmla="val 1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FB152E49-AC26-C843-B6F7-909E7E7B6719}"/>
              </a:ext>
            </a:extLst>
          </p:cNvPr>
          <p:cNvSpPr/>
          <p:nvPr/>
        </p:nvSpPr>
        <p:spPr>
          <a:xfrm>
            <a:off x="4568549" y="1385280"/>
            <a:ext cx="2453653" cy="3513291"/>
          </a:xfrm>
          <a:prstGeom prst="frame">
            <a:avLst>
              <a:gd name="adj1" fmla="val 1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Google Shape;3897;p20">
            <a:extLst>
              <a:ext uri="{FF2B5EF4-FFF2-40B4-BE49-F238E27FC236}">
                <a16:creationId xmlns:a16="http://schemas.microsoft.com/office/drawing/2014/main" id="{1DC02606-F350-DA45-A93F-134C9FA0A4FB}"/>
              </a:ext>
            </a:extLst>
          </p:cNvPr>
          <p:cNvSpPr txBox="1">
            <a:spLocks/>
          </p:cNvSpPr>
          <p:nvPr/>
        </p:nvSpPr>
        <p:spPr>
          <a:xfrm>
            <a:off x="250470" y="1385281"/>
            <a:ext cx="1887014" cy="30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US" b="1" i="1" dirty="0" err="1">
                <a:solidFill>
                  <a:schemeClr val="bg1"/>
                </a:solidFill>
              </a:rPr>
              <a:t>num_topics</a:t>
            </a:r>
            <a:r>
              <a:rPr lang="en-US" b="1" i="1" dirty="0">
                <a:solidFill>
                  <a:schemeClr val="bg1"/>
                </a:solidFill>
              </a:rPr>
              <a:t>=16</a:t>
            </a:r>
          </a:p>
          <a:p>
            <a:r>
              <a:rPr lang="en-US" sz="1600" dirty="0" err="1">
                <a:solidFill>
                  <a:srgbClr val="FFFF00"/>
                </a:solidFill>
              </a:rPr>
              <a:t>CommHealth</a:t>
            </a:r>
            <a:endParaRPr lang="en-US" sz="1600" dirty="0">
              <a:solidFill>
                <a:srgbClr val="FFFF00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Surgery</a:t>
            </a:r>
          </a:p>
          <a:p>
            <a:r>
              <a:rPr lang="en-US" sz="1600" dirty="0">
                <a:solidFill>
                  <a:schemeClr val="bg1"/>
                </a:solidFill>
              </a:rPr>
              <a:t>COVID-19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StemCell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rgbClr val="FFFF00"/>
                </a:solidFill>
              </a:rPr>
              <a:t>Physiology</a:t>
            </a:r>
          </a:p>
          <a:p>
            <a:r>
              <a:rPr lang="en-US" sz="1600" dirty="0">
                <a:solidFill>
                  <a:schemeClr val="bg1"/>
                </a:solidFill>
              </a:rPr>
              <a:t>Cancer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Neuroscience</a:t>
            </a:r>
          </a:p>
          <a:p>
            <a:r>
              <a:rPr lang="en-US" sz="1600" dirty="0" err="1">
                <a:solidFill>
                  <a:srgbClr val="FFFF00"/>
                </a:solidFill>
              </a:rPr>
              <a:t>SocWelfare</a:t>
            </a:r>
            <a:endParaRPr lang="en-US" sz="1600" dirty="0">
              <a:solidFill>
                <a:srgbClr val="FFFF00"/>
              </a:solidFill>
            </a:endParaRPr>
          </a:p>
          <a:p>
            <a:pPr marL="0" indent="0">
              <a:buFont typeface="Titillium Web Ligh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82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TOPIC-CLUSTER LOADINGS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83DC3C-27DB-1F42-B9EE-20444CC4D3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307"/>
          <a:stretch/>
        </p:blipFill>
        <p:spPr>
          <a:xfrm>
            <a:off x="270117" y="1669327"/>
            <a:ext cx="7095883" cy="224619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TOPIC-CLUSTER LOADINGS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DBC86B-0211-A948-90EB-27983AA66F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869" b="8624"/>
          <a:stretch/>
        </p:blipFill>
        <p:spPr>
          <a:xfrm>
            <a:off x="288655" y="1679747"/>
            <a:ext cx="7432830" cy="186697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E88A108-74B4-1E41-8E7E-05FECD770E8C}"/>
              </a:ext>
            </a:extLst>
          </p:cNvPr>
          <p:cNvSpPr/>
          <p:nvPr/>
        </p:nvSpPr>
        <p:spPr>
          <a:xfrm>
            <a:off x="1422515" y="3236686"/>
            <a:ext cx="239485" cy="152400"/>
          </a:xfrm>
          <a:prstGeom prst="rect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3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ADD3-101F-704D-9E31-8A0E47EF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91800-4F57-B847-84BF-7E967D31D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733550"/>
            <a:ext cx="6896938" cy="2980500"/>
          </a:xfrm>
        </p:spPr>
        <p:txBody>
          <a:bodyPr/>
          <a:lstStyle/>
          <a:p>
            <a:r>
              <a:rPr lang="en-US" dirty="0"/>
              <a:t>Technical translator</a:t>
            </a:r>
          </a:p>
          <a:p>
            <a:pPr lvl="1"/>
            <a:r>
              <a:rPr lang="en-US" dirty="0"/>
              <a:t>Japanese&gt;English</a:t>
            </a:r>
          </a:p>
          <a:p>
            <a:pPr lvl="1"/>
            <a:r>
              <a:rPr lang="en-US" dirty="0"/>
              <a:t>~500 research articles</a:t>
            </a:r>
            <a:br>
              <a:rPr lang="en-US" dirty="0"/>
            </a:br>
            <a:r>
              <a:rPr lang="en-US" dirty="0"/>
              <a:t>from 2013-2021</a:t>
            </a:r>
          </a:p>
          <a:p>
            <a:r>
              <a:rPr lang="en-US" dirty="0"/>
              <a:t>How can NLP improve my translation workflow?</a:t>
            </a:r>
          </a:p>
          <a:p>
            <a:r>
              <a:rPr lang="en-US" dirty="0"/>
              <a:t>How can I apply NLP tools best to add value to language services for Japanese professionals?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91780-4955-0742-B985-D6D2D38EC3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6" name="Picture 5" descr="A person taking a selfie in front of a building&#10;&#10;Description automatically generated with medium confidence">
            <a:extLst>
              <a:ext uri="{FF2B5EF4-FFF2-40B4-BE49-F238E27FC236}">
                <a16:creationId xmlns:a16="http://schemas.microsoft.com/office/drawing/2014/main" id="{07CCCDDF-75A5-4746-9A45-7C3C3BDB2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069" y="1733550"/>
            <a:ext cx="2907400" cy="164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01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TOPIC-CLUSTER LOADINGS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F169F2-CB6E-3E46-AFEA-1A989E029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17" y="1748970"/>
            <a:ext cx="7329629" cy="201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549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574631" y="666978"/>
            <a:ext cx="574634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Next steps:</a:t>
            </a:r>
          </a:p>
          <a:p>
            <a:pPr indent="-457200">
              <a:buFont typeface="Courier New" panose="02070309020205020404" pitchFamily="49" charset="0"/>
              <a:buChar char="o"/>
            </a:pPr>
            <a:r>
              <a:rPr lang="en" sz="2000" dirty="0"/>
              <a:t>Same pipeline for Japanese docs</a:t>
            </a:r>
          </a:p>
          <a:p>
            <a:pPr lvl="1" indent="-457200">
              <a:buFont typeface="Courier New" panose="02070309020205020404" pitchFamily="49" charset="0"/>
              <a:buChar char="o"/>
            </a:pPr>
            <a:r>
              <a:rPr lang="en" sz="2000" dirty="0"/>
              <a:t>Do same topics emerge?</a:t>
            </a:r>
          </a:p>
          <a:p>
            <a:pPr lvl="1" indent="-457200">
              <a:buFont typeface="Courier New" panose="02070309020205020404" pitchFamily="49" charset="0"/>
              <a:buChar char="o"/>
            </a:pPr>
            <a:r>
              <a:rPr lang="en" sz="2000" dirty="0"/>
              <a:t>Do same top words?</a:t>
            </a:r>
          </a:p>
          <a:p>
            <a:pPr indent="-457200">
              <a:buFont typeface="Courier New" panose="02070309020205020404" pitchFamily="49" charset="0"/>
              <a:buChar char="o"/>
            </a:pPr>
            <a:r>
              <a:rPr lang="en" sz="2000" dirty="0"/>
              <a:t>Post-MT topic modeling for paper matching</a:t>
            </a:r>
          </a:p>
          <a:p>
            <a:pPr lvl="1" indent="-457200">
              <a:buFont typeface="Courier New" panose="02070309020205020404" pitchFamily="49" charset="0"/>
              <a:buChar char="o"/>
            </a:pPr>
            <a:r>
              <a:rPr lang="en" sz="2000" dirty="0"/>
              <a:t>Syntax not important in BOW models</a:t>
            </a:r>
          </a:p>
          <a:p>
            <a:pPr lvl="1" indent="-457200">
              <a:buFont typeface="Courier New" panose="02070309020205020404" pitchFamily="49" charset="0"/>
              <a:buChar char="o"/>
            </a:pPr>
            <a:r>
              <a:rPr lang="en" sz="2000" dirty="0"/>
              <a:t>Requires preprocessing of large corpora</a:t>
            </a:r>
          </a:p>
          <a:p>
            <a:pPr indent="-457200">
              <a:buFont typeface="Courier New" panose="02070309020205020404" pitchFamily="49" charset="0"/>
              <a:buChar char="o"/>
            </a:pPr>
            <a:r>
              <a:rPr lang="en-US" sz="2000" dirty="0"/>
              <a:t>Document similarity in neural translation</a:t>
            </a:r>
            <a:endParaRPr lang="en" sz="2000" dirty="0"/>
          </a:p>
          <a:p>
            <a:pPr lvl="1" indent="-457200">
              <a:buFont typeface="Courier New" panose="02070309020205020404" pitchFamily="49" charset="0"/>
              <a:buChar char="o"/>
            </a:pPr>
            <a:r>
              <a:rPr lang="en" sz="2000" dirty="0"/>
              <a:t>Topic weights as word features?</a:t>
            </a:r>
          </a:p>
          <a:p>
            <a:pPr indent="-457200">
              <a:buFont typeface="Courier New" panose="02070309020205020404" pitchFamily="49" charset="0"/>
              <a:buChar char="o"/>
            </a:pPr>
            <a:endParaRPr lang="en" sz="2000" dirty="0"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9684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9" name="Google Shape;4059;p35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60" name="Google Shape;4060;p35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 dirty="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61" name="Google Shape;4061;p35"/>
          <p:cNvSpPr txBox="1">
            <a:spLocks noGrp="1"/>
          </p:cNvSpPr>
          <p:nvPr>
            <p:ph type="body" idx="4294967295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D3EBD5"/>
                </a:solidFill>
              </a:rPr>
              <a:t>Github</a:t>
            </a:r>
            <a:r>
              <a:rPr lang="en" dirty="0">
                <a:solidFill>
                  <a:srgbClr val="D3EBD5"/>
                </a:solidFill>
              </a:rPr>
              <a:t>: </a:t>
            </a:r>
            <a:r>
              <a:rPr lang="en" dirty="0" err="1">
                <a:solidFill>
                  <a:srgbClr val="D3EBD5"/>
                </a:solidFill>
              </a:rPr>
              <a:t>streerm</a:t>
            </a:r>
            <a:endParaRPr lang="en" dirty="0"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D3EBD5"/>
                </a:solidFill>
              </a:rPr>
              <a:t>m</a:t>
            </a:r>
            <a:r>
              <a:rPr lang="en" dirty="0" err="1">
                <a:solidFill>
                  <a:srgbClr val="D3EBD5"/>
                </a:solidFill>
              </a:rPr>
              <a:t>ark.streer@gmail.com</a:t>
            </a:r>
            <a:endParaRPr dirty="0">
              <a:solidFill>
                <a:srgbClr val="D3EBD5"/>
              </a:solidFill>
            </a:endParaRPr>
          </a:p>
        </p:txBody>
      </p:sp>
      <p:sp>
        <p:nvSpPr>
          <p:cNvPr id="4062" name="Google Shape;4062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D3EBD5"/>
                </a:solidFill>
              </a:rPr>
              <a:t>appendix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0BFB7"/>
                </a:solidFill>
              </a:rPr>
              <a:t>Bring the attention of your audience over a key concept using icons or illustrations</a:t>
            </a:r>
            <a:endParaRPr dirty="0"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5" name="Google Shape;3870;p18">
            <a:extLst>
              <a:ext uri="{FF2B5EF4-FFF2-40B4-BE49-F238E27FC236}">
                <a16:creationId xmlns:a16="http://schemas.microsoft.com/office/drawing/2014/main" id="{15DE823E-CA4E-574A-9716-E0BC228514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5881" y="51596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 Words by Topic (n=16</a:t>
            </a:r>
            <a:endParaRPr dirty="0"/>
          </a:p>
        </p:txBody>
      </p:sp>
      <p:pic>
        <p:nvPicPr>
          <p:cNvPr id="4" name="Picture 3" descr="A close-up of a window&#10;&#10;Description automatically generated with low confidence">
            <a:extLst>
              <a:ext uri="{FF2B5EF4-FFF2-40B4-BE49-F238E27FC236}">
                <a16:creationId xmlns:a16="http://schemas.microsoft.com/office/drawing/2014/main" id="{C1E847FC-F780-A949-94A5-646E5C2EA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2882" y="504125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69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5" name="Google Shape;3870;p18">
            <a:extLst>
              <a:ext uri="{FF2B5EF4-FFF2-40B4-BE49-F238E27FC236}">
                <a16:creationId xmlns:a16="http://schemas.microsoft.com/office/drawing/2014/main" id="{15DE823E-CA4E-574A-9716-E0BC228514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5881" y="51596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 Words by Topic (n=16 v. n=8) p.1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42D07E-2DC6-5047-B5D9-D148B1506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" b="51831"/>
          <a:stretch/>
        </p:blipFill>
        <p:spPr>
          <a:xfrm>
            <a:off x="307823" y="2867756"/>
            <a:ext cx="7161643" cy="18524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3C7162-ADCF-9E4E-8198-B52D249770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3582"/>
          <a:stretch/>
        </p:blipFill>
        <p:spPr>
          <a:xfrm>
            <a:off x="156846" y="908996"/>
            <a:ext cx="7397840" cy="174280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74B756-C6A5-FD42-B5C5-DD0E1F5C0801}"/>
              </a:ext>
            </a:extLst>
          </p:cNvPr>
          <p:cNvCxnSpPr/>
          <p:nvPr/>
        </p:nvCxnSpPr>
        <p:spPr>
          <a:xfrm>
            <a:off x="192505" y="2739591"/>
            <a:ext cx="738257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48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5" name="Google Shape;3870;p18">
            <a:extLst>
              <a:ext uri="{FF2B5EF4-FFF2-40B4-BE49-F238E27FC236}">
                <a16:creationId xmlns:a16="http://schemas.microsoft.com/office/drawing/2014/main" id="{15DE823E-CA4E-574A-9716-E0BC228514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5881" y="51596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 Words by Topic (n=16 v. n=8) p.2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42D07E-2DC6-5047-B5D9-D148B1506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556"/>
          <a:stretch/>
        </p:blipFill>
        <p:spPr>
          <a:xfrm>
            <a:off x="309244" y="2739591"/>
            <a:ext cx="7116233" cy="19315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D116A4-5304-B541-921B-B475FF8B72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583"/>
          <a:stretch/>
        </p:blipFill>
        <p:spPr>
          <a:xfrm>
            <a:off x="309244" y="940627"/>
            <a:ext cx="7172869" cy="179896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FE8B28F-0CA6-E544-BE51-EE915C2F90F8}"/>
              </a:ext>
            </a:extLst>
          </p:cNvPr>
          <p:cNvCxnSpPr/>
          <p:nvPr/>
        </p:nvCxnSpPr>
        <p:spPr>
          <a:xfrm>
            <a:off x="192505" y="2739591"/>
            <a:ext cx="738257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813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Languages express the same ideas using different words and syntax.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US" dirty="0"/>
              <a:t>EN: I am hungry. 	PRON-V(to be)-ADJ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US" dirty="0"/>
              <a:t>DE: Ich </a:t>
            </a:r>
            <a:r>
              <a:rPr lang="en-US" dirty="0" err="1"/>
              <a:t>habe</a:t>
            </a:r>
            <a:r>
              <a:rPr lang="en-US" dirty="0"/>
              <a:t> Hunger.	PRON-V(to have)-N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US" dirty="0"/>
              <a:t>JP: O-</a:t>
            </a:r>
            <a:r>
              <a:rPr lang="en-US" dirty="0" err="1"/>
              <a:t>naka</a:t>
            </a:r>
            <a:r>
              <a:rPr lang="en-US" dirty="0"/>
              <a:t> 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/>
              <a:t>suita</a:t>
            </a:r>
            <a:r>
              <a:rPr lang="en-US" dirty="0"/>
              <a:t>.    POL-N-PART-V(past)</a:t>
            </a:r>
          </a:p>
          <a:p>
            <a:pPr marL="76200" indent="0">
              <a:buNone/>
            </a:pPr>
            <a:r>
              <a:rPr lang="ja-JP" altLang="en-US"/>
              <a:t>　　　　</a:t>
            </a:r>
            <a:r>
              <a:rPr lang="en-US" dirty="0"/>
              <a:t> お腹が空いた</a:t>
            </a:r>
            <a:br>
              <a:rPr lang="en-US" dirty="0"/>
            </a:br>
            <a:r>
              <a:rPr lang="en-US" dirty="0"/>
              <a:t>              (lit. (my) stomach is empty)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4027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ADD3-101F-704D-9E31-8A0E47EF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91800-4F57-B847-84BF-7E967D31D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900" dirty="0"/>
              <a:t>Use case #1:	Translator matcher</a:t>
            </a:r>
          </a:p>
          <a:p>
            <a:pPr lvl="1"/>
            <a:r>
              <a:rPr lang="en-US" sz="1900" dirty="0"/>
              <a:t>User: 	Contracting agency</a:t>
            </a:r>
          </a:p>
          <a:p>
            <a:pPr lvl="1"/>
            <a:r>
              <a:rPr lang="en-US" sz="1900" dirty="0"/>
              <a:t>Compare source text* with past translations at agency</a:t>
            </a:r>
          </a:p>
          <a:p>
            <a:pPr lvl="1"/>
            <a:r>
              <a:rPr lang="en-US" sz="1900" dirty="0"/>
              <a:t>Prioritize translators most experienced in topic(s)</a:t>
            </a:r>
          </a:p>
          <a:p>
            <a:pPr lvl="1"/>
            <a:endParaRPr lang="en-US" sz="1900" dirty="0"/>
          </a:p>
          <a:p>
            <a:r>
              <a:rPr lang="en-US" sz="1900" dirty="0"/>
              <a:t>Use case #2:	Genre matcher</a:t>
            </a:r>
          </a:p>
          <a:p>
            <a:pPr lvl="1"/>
            <a:r>
              <a:rPr lang="en-US" sz="1900" dirty="0"/>
              <a:t>User: 	Translators</a:t>
            </a:r>
          </a:p>
          <a:p>
            <a:pPr lvl="1"/>
            <a:r>
              <a:rPr lang="en-US" sz="1900" dirty="0"/>
              <a:t>Compare source text* with biomedical corpus</a:t>
            </a:r>
          </a:p>
          <a:p>
            <a:pPr lvl="1"/>
            <a:r>
              <a:rPr lang="en-US" sz="1900" dirty="0"/>
              <a:t>Reference terms/language of papers on same topic(s)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91780-4955-0742-B985-D6D2D38EC3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0152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D675CF4F-D9ED-CA4B-B5FC-2269DC731E89}"/>
              </a:ext>
            </a:extLst>
          </p:cNvPr>
          <p:cNvSpPr/>
          <p:nvPr/>
        </p:nvSpPr>
        <p:spPr>
          <a:xfrm>
            <a:off x="183032" y="1385281"/>
            <a:ext cx="5898453" cy="3513290"/>
          </a:xfrm>
          <a:prstGeom prst="frame">
            <a:avLst>
              <a:gd name="adj1" fmla="val 18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Google Shape;3897;p20">
            <a:extLst>
              <a:ext uri="{FF2B5EF4-FFF2-40B4-BE49-F238E27FC236}">
                <a16:creationId xmlns:a16="http://schemas.microsoft.com/office/drawing/2014/main" id="{1DC02606-F350-DA45-A93F-134C9FA0A4FB}"/>
              </a:ext>
            </a:extLst>
          </p:cNvPr>
          <p:cNvSpPr txBox="1">
            <a:spLocks/>
          </p:cNvSpPr>
          <p:nvPr/>
        </p:nvSpPr>
        <p:spPr>
          <a:xfrm>
            <a:off x="250469" y="1385281"/>
            <a:ext cx="5831015" cy="30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Machine translation output acceptable: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To check ‘gist’ of text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To inspect rare words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NOT PUBLISHABLE</a:t>
            </a:r>
          </a:p>
          <a:p>
            <a:r>
              <a:rPr lang="en-US" sz="1600" dirty="0">
                <a:solidFill>
                  <a:schemeClr val="bg1"/>
                </a:solidFill>
              </a:rPr>
              <a:t>Significant overlap with NLP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Tokenization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Language model training</a:t>
            </a:r>
          </a:p>
          <a:p>
            <a:r>
              <a:rPr lang="en-US" sz="1600" dirty="0">
                <a:solidFill>
                  <a:schemeClr val="bg1"/>
                </a:solidFill>
              </a:rPr>
              <a:t>Neural translation is state-of-the-art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Preprocessing, tokenization, NER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Deep learning (‘zero-shot learning’)</a:t>
            </a:r>
          </a:p>
          <a:p>
            <a:pPr marL="0" indent="0">
              <a:buFont typeface="Titillium Web Light"/>
              <a:buNone/>
            </a:pP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B95D156-83A5-D943-B96B-541259C2809F}"/>
              </a:ext>
            </a:extLst>
          </p:cNvPr>
          <p:cNvSpPr txBox="1">
            <a:spLocks/>
          </p:cNvSpPr>
          <p:nvPr/>
        </p:nvSpPr>
        <p:spPr>
          <a:xfrm>
            <a:off x="640231" y="403920"/>
            <a:ext cx="6761100" cy="857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chemeClr val="bg1"/>
                </a:solidFill>
                <a:latin typeface="Dosis" pitchFamily="2" charset="77"/>
              </a:rPr>
              <a:t>Motivation, Ulterior</a:t>
            </a:r>
          </a:p>
        </p:txBody>
      </p:sp>
    </p:spTree>
    <p:extLst>
      <p:ext uri="{BB962C8B-B14F-4D97-AF65-F5344CB8AC3E}">
        <p14:creationId xmlns:p14="http://schemas.microsoft.com/office/powerpoint/2010/main" val="311859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453219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Corpus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180437"/>
            <a:ext cx="6761100" cy="1391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English translations from 2020-2021 (n=110)</a:t>
            </a:r>
            <a:endParaRPr dirty="0"/>
          </a:p>
          <a:p>
            <a:pPr lvl="1">
              <a:buChar char="▪"/>
            </a:pPr>
            <a:r>
              <a:rPr lang="en" dirty="0"/>
              <a:t>90% research articles, 10% abstracts</a:t>
            </a:r>
          </a:p>
          <a:p>
            <a:pPr lvl="1">
              <a:buChar char="▪"/>
            </a:pPr>
            <a:r>
              <a:rPr lang="en-US" dirty="0"/>
              <a:t>Consistent format (IMRAD), voice</a:t>
            </a:r>
          </a:p>
          <a:p>
            <a:pPr lvl="1">
              <a:buChar char="▪"/>
            </a:pPr>
            <a:r>
              <a:rPr lang="en-US" dirty="0"/>
              <a:t>Diverse subdomains in medicine, healthcare</a:t>
            </a: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Google Shape;3870;p18">
            <a:extLst>
              <a:ext uri="{FF2B5EF4-FFF2-40B4-BE49-F238E27FC236}">
                <a16:creationId xmlns:a16="http://schemas.microsoft.com/office/drawing/2014/main" id="{47F15791-3FDA-B64C-8399-1E1F9EB027BB}"/>
              </a:ext>
            </a:extLst>
          </p:cNvPr>
          <p:cNvSpPr txBox="1">
            <a:spLocks/>
          </p:cNvSpPr>
          <p:nvPr/>
        </p:nvSpPr>
        <p:spPr>
          <a:xfrm>
            <a:off x="718300" y="2810289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Tasks</a:t>
            </a:r>
          </a:p>
        </p:txBody>
      </p:sp>
      <p:sp>
        <p:nvSpPr>
          <p:cNvPr id="6" name="Google Shape;3871;p18">
            <a:extLst>
              <a:ext uri="{FF2B5EF4-FFF2-40B4-BE49-F238E27FC236}">
                <a16:creationId xmlns:a16="http://schemas.microsoft.com/office/drawing/2014/main" id="{500A02DD-2E13-044D-BE06-6720777964A5}"/>
              </a:ext>
            </a:extLst>
          </p:cNvPr>
          <p:cNvSpPr txBox="1">
            <a:spLocks/>
          </p:cNvSpPr>
          <p:nvPr/>
        </p:nvSpPr>
        <p:spPr>
          <a:xfrm>
            <a:off x="718300" y="3565925"/>
            <a:ext cx="6761100" cy="139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r>
              <a:rPr lang="en-US" dirty="0"/>
              <a:t>Clustering: 	K-means</a:t>
            </a:r>
          </a:p>
          <a:p>
            <a:r>
              <a:rPr lang="en-US" dirty="0"/>
              <a:t>Topic modeling: 	SVD     NMF     LDA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A1475A-7D83-0D49-89C5-C4ED109BC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743" y="2874124"/>
            <a:ext cx="5196114" cy="31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36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453219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Corpus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180437"/>
            <a:ext cx="6761100" cy="1391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English translations from 2020-2021 (n=110)</a:t>
            </a:r>
            <a:endParaRPr dirty="0"/>
          </a:p>
          <a:p>
            <a:pPr lvl="1">
              <a:buChar char="▪"/>
            </a:pPr>
            <a:r>
              <a:rPr lang="en" dirty="0"/>
              <a:t>90% research articles, 10% abstracts</a:t>
            </a:r>
          </a:p>
          <a:p>
            <a:pPr lvl="1">
              <a:buChar char="▪"/>
            </a:pPr>
            <a:r>
              <a:rPr lang="en" dirty="0"/>
              <a:t>Consistent format (IMRAD), voice</a:t>
            </a:r>
          </a:p>
          <a:p>
            <a:pPr lvl="1">
              <a:buChar char="▪"/>
            </a:pPr>
            <a:r>
              <a:rPr lang="en" dirty="0"/>
              <a:t>Diverse subdomains in medicine, healthcare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3870;p18">
            <a:extLst>
              <a:ext uri="{FF2B5EF4-FFF2-40B4-BE49-F238E27FC236}">
                <a16:creationId xmlns:a16="http://schemas.microsoft.com/office/drawing/2014/main" id="{47F15791-3FDA-B64C-8399-1E1F9EB027BB}"/>
              </a:ext>
            </a:extLst>
          </p:cNvPr>
          <p:cNvSpPr txBox="1">
            <a:spLocks/>
          </p:cNvSpPr>
          <p:nvPr/>
        </p:nvSpPr>
        <p:spPr>
          <a:xfrm>
            <a:off x="718300" y="2810289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Tasks</a:t>
            </a:r>
          </a:p>
        </p:txBody>
      </p:sp>
      <p:sp>
        <p:nvSpPr>
          <p:cNvPr id="6" name="Google Shape;3871;p18">
            <a:extLst>
              <a:ext uri="{FF2B5EF4-FFF2-40B4-BE49-F238E27FC236}">
                <a16:creationId xmlns:a16="http://schemas.microsoft.com/office/drawing/2014/main" id="{500A02DD-2E13-044D-BE06-6720777964A5}"/>
              </a:ext>
            </a:extLst>
          </p:cNvPr>
          <p:cNvSpPr txBox="1">
            <a:spLocks/>
          </p:cNvSpPr>
          <p:nvPr/>
        </p:nvSpPr>
        <p:spPr>
          <a:xfrm>
            <a:off x="718300" y="3565925"/>
            <a:ext cx="6761100" cy="139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r>
              <a:rPr lang="en-US" dirty="0"/>
              <a:t>Clustering: 	K-means</a:t>
            </a:r>
          </a:p>
          <a:p>
            <a:r>
              <a:rPr lang="en-US" dirty="0"/>
              <a:t>Topic modeling: 	</a:t>
            </a:r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SVD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</a:t>
            </a:r>
            <a:r>
              <a:rPr lang="en-US" b="1" dirty="0"/>
              <a:t>NMF</a:t>
            </a:r>
            <a:r>
              <a:rPr lang="en-US" dirty="0"/>
              <a:t>     </a:t>
            </a:r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LDA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A1475A-7D83-0D49-89C5-C4ED109BC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743" y="2874124"/>
            <a:ext cx="5196114" cy="31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99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8" name="Google Shape;4228;p4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PREPROCESSING</a:t>
            </a:r>
            <a:endParaRPr dirty="0"/>
          </a:p>
        </p:txBody>
      </p:sp>
      <p:sp>
        <p:nvSpPr>
          <p:cNvPr id="4229" name="Google Shape;4229;p4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4230" name="Google Shape;4230;p44"/>
          <p:cNvGrpSpPr/>
          <p:nvPr/>
        </p:nvGrpSpPr>
        <p:grpSpPr>
          <a:xfrm>
            <a:off x="855289" y="1722094"/>
            <a:ext cx="3264414" cy="2934766"/>
            <a:chOff x="3778727" y="4460423"/>
            <a:chExt cx="720160" cy="647437"/>
          </a:xfrm>
        </p:grpSpPr>
        <p:sp>
          <p:nvSpPr>
            <p:cNvPr id="4231" name="Google Shape;4231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Crop</a:t>
              </a:r>
              <a:endParaRPr sz="1200" b="1" i="0" u="none" strike="noStrike" cap="none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2" name="Google Shape;4232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Model</a:t>
              </a:r>
              <a:endParaRPr sz="1200" b="1" i="0" u="none" strike="noStrike" cap="none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3" name="Google Shape;4233;p44"/>
            <p:cNvSpPr/>
            <p:nvPr/>
          </p:nvSpPr>
          <p:spPr>
            <a:xfrm>
              <a:off x="3780312" y="4519015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Remove Punctuation</a:t>
              </a:r>
              <a:endParaRPr sz="1200" b="1" i="0" u="none" strike="noStrike" cap="none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4" name="Google Shape;4234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Lemmatize</a:t>
              </a:r>
              <a:endParaRPr sz="1200" b="1" i="0" u="none" strike="noStrike" cap="none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5" name="Google Shape;4235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Remove Numbers</a:t>
              </a:r>
              <a:endParaRPr sz="1200" b="1" i="0" u="none" strike="noStrike" cap="none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6" name="Google Shape;4236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Specialize</a:t>
              </a:r>
              <a:endParaRPr sz="1200" b="1" i="0" u="none" strike="noStrike" cap="none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4237" name="Google Shape;4237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cxnSp>
        <p:nvCxnSpPr>
          <p:cNvPr id="4238" name="Google Shape;4238;p44"/>
          <p:cNvCxnSpPr/>
          <p:nvPr/>
        </p:nvCxnSpPr>
        <p:spPr>
          <a:xfrm>
            <a:off x="4047374" y="2207987"/>
            <a:ext cx="956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39" name="Google Shape;4239;p44"/>
          <p:cNvSpPr txBox="1"/>
          <p:nvPr/>
        </p:nvSpPr>
        <p:spPr>
          <a:xfrm>
            <a:off x="5059300" y="2052331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Except hyphens (ex. ‘α1-microglobulin’),</a:t>
            </a:r>
            <a:br>
              <a:rPr lang="en" sz="10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en" sz="10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          periods (sentence-level processing)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1000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40" name="Google Shape;4240;p44"/>
          <p:cNvCxnSpPr/>
          <p:nvPr/>
        </p:nvCxnSpPr>
        <p:spPr>
          <a:xfrm>
            <a:off x="3906532" y="2643722"/>
            <a:ext cx="1097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41" name="Google Shape;4241;p44"/>
          <p:cNvSpPr txBox="1"/>
          <p:nvPr/>
        </p:nvSpPr>
        <p:spPr>
          <a:xfrm>
            <a:off x="5059300" y="2488056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If </a:t>
            </a:r>
            <a:r>
              <a:rPr lang="en" sz="10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surrounded by whitespace</a:t>
            </a:r>
            <a:endParaRPr sz="1000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42" name="Google Shape;4242;p44"/>
          <p:cNvCxnSpPr/>
          <p:nvPr/>
        </p:nvCxnSpPr>
        <p:spPr>
          <a:xfrm>
            <a:off x="3706386" y="3079457"/>
            <a:ext cx="12972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43" name="Google Shape;4243;p44"/>
          <p:cNvSpPr txBox="1"/>
          <p:nvPr/>
        </p:nvSpPr>
        <p:spPr>
          <a:xfrm>
            <a:off x="5059300" y="2923782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WordNetLemmatize</a:t>
            </a:r>
            <a:endParaRPr sz="1000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44" name="Google Shape;4244;p44"/>
          <p:cNvCxnSpPr/>
          <p:nvPr/>
        </p:nvCxnSpPr>
        <p:spPr>
          <a:xfrm>
            <a:off x="3535892" y="3515169"/>
            <a:ext cx="1467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45" name="Google Shape;4245;p44"/>
          <p:cNvSpPr txBox="1"/>
          <p:nvPr/>
        </p:nvSpPr>
        <p:spPr>
          <a:xfrm>
            <a:off x="5059300" y="3359507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Remove top 1000 English words</a:t>
            </a:r>
            <a:endParaRPr sz="1000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46" name="Google Shape;4246;p44"/>
          <p:cNvCxnSpPr/>
          <p:nvPr/>
        </p:nvCxnSpPr>
        <p:spPr>
          <a:xfrm>
            <a:off x="3350561" y="3950903"/>
            <a:ext cx="1653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47" name="Google Shape;4247;p44"/>
          <p:cNvSpPr txBox="1"/>
          <p:nvPr/>
        </p:nvSpPr>
        <p:spPr>
          <a:xfrm>
            <a:off x="5059300" y="3795233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Remove words &lt; 3 characters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	(many abbreviations)</a:t>
            </a:r>
            <a:endParaRPr sz="1000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248" name="Google Shape;4248;p44"/>
          <p:cNvCxnSpPr/>
          <p:nvPr/>
        </p:nvCxnSpPr>
        <p:spPr>
          <a:xfrm>
            <a:off x="3157834" y="4386615"/>
            <a:ext cx="18381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49" name="Google Shape;4249;p44"/>
          <p:cNvSpPr txBox="1"/>
          <p:nvPr/>
        </p:nvSpPr>
        <p:spPr>
          <a:xfrm>
            <a:off x="5059300" y="4230958"/>
            <a:ext cx="25212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K-means, NMF</a:t>
            </a:r>
            <a:endParaRPr sz="1000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1100306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EE57E5D-2772-714D-A9CE-8A3B89E0A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43" y="2095242"/>
            <a:ext cx="3199983" cy="2655587"/>
          </a:xfrm>
          <a:prstGeom prst="rect">
            <a:avLst/>
          </a:prstGeom>
        </p:spPr>
      </p:pic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690481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K-MEANS CLUSTERING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3276F3-0F6A-2B40-B375-54594A6DA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638" y="2064614"/>
            <a:ext cx="2695823" cy="2655587"/>
          </a:xfrm>
          <a:prstGeom prst="rect">
            <a:avLst/>
          </a:prstGeom>
        </p:spPr>
      </p:pic>
      <p:sp>
        <p:nvSpPr>
          <p:cNvPr id="8" name="Google Shape;3870;p18">
            <a:extLst>
              <a:ext uri="{FF2B5EF4-FFF2-40B4-BE49-F238E27FC236}">
                <a16:creationId xmlns:a16="http://schemas.microsoft.com/office/drawing/2014/main" id="{368EF05F-BCA3-B347-86E6-5CA7BF3BABA0}"/>
              </a:ext>
            </a:extLst>
          </p:cNvPr>
          <p:cNvSpPr txBox="1">
            <a:spLocks/>
          </p:cNvSpPr>
          <p:nvPr/>
        </p:nvSpPr>
        <p:spPr>
          <a:xfrm>
            <a:off x="4882866" y="1663587"/>
            <a:ext cx="751365" cy="401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1600" dirty="0"/>
              <a:t>TF-IDF</a:t>
            </a:r>
          </a:p>
        </p:txBody>
      </p:sp>
      <p:sp>
        <p:nvSpPr>
          <p:cNvPr id="9" name="Google Shape;3870;p18">
            <a:extLst>
              <a:ext uri="{FF2B5EF4-FFF2-40B4-BE49-F238E27FC236}">
                <a16:creationId xmlns:a16="http://schemas.microsoft.com/office/drawing/2014/main" id="{E34AA428-C0C2-D040-873B-B6BB9FB3758A}"/>
              </a:ext>
            </a:extLst>
          </p:cNvPr>
          <p:cNvSpPr txBox="1">
            <a:spLocks/>
          </p:cNvSpPr>
          <p:nvPr/>
        </p:nvSpPr>
        <p:spPr>
          <a:xfrm>
            <a:off x="2045576" y="1663587"/>
            <a:ext cx="751365" cy="401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1600" dirty="0"/>
              <a:t>Count</a:t>
            </a: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E395DD71-95F1-3B49-85B0-07002ED3217C}"/>
              </a:ext>
            </a:extLst>
          </p:cNvPr>
          <p:cNvSpPr/>
          <p:nvPr/>
        </p:nvSpPr>
        <p:spPr>
          <a:xfrm>
            <a:off x="1952056" y="3196424"/>
            <a:ext cx="461175" cy="453225"/>
          </a:xfrm>
          <a:prstGeom prst="donut">
            <a:avLst>
              <a:gd name="adj" fmla="val 1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Google Shape;3977;p29">
            <a:extLst>
              <a:ext uri="{FF2B5EF4-FFF2-40B4-BE49-F238E27FC236}">
                <a16:creationId xmlns:a16="http://schemas.microsoft.com/office/drawing/2014/main" id="{A9C6B57E-DAF1-DE4A-84EC-B35D9D96FCB0}"/>
              </a:ext>
            </a:extLst>
          </p:cNvPr>
          <p:cNvSpPr/>
          <p:nvPr/>
        </p:nvSpPr>
        <p:spPr>
          <a:xfrm>
            <a:off x="5286367" y="445471"/>
            <a:ext cx="2165214" cy="678402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</a:t>
            </a:r>
            <a:r>
              <a:rPr lang="en" sz="1800" dirty="0" err="1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um_topics</a:t>
            </a:r>
            <a:r>
              <a:rPr lang="en" sz="18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= 16</a:t>
            </a:r>
            <a:endParaRPr sz="18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397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Hyperparameter Decisions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Don’t want words unique to single doc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US" dirty="0" err="1"/>
              <a:t>min_df</a:t>
            </a:r>
            <a:r>
              <a:rPr lang="en-US" dirty="0"/>
              <a:t> = 2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Don’t want really common words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US" dirty="0" err="1"/>
              <a:t>max_df</a:t>
            </a:r>
            <a:r>
              <a:rPr lang="en-US" dirty="0"/>
              <a:t> = 0.5</a:t>
            </a:r>
          </a:p>
          <a:p>
            <a:pPr lvl="0"/>
            <a:r>
              <a:rPr lang="en-US" dirty="0"/>
              <a:t>Reward rare words (likely domain-specific)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US" dirty="0" err="1"/>
              <a:t>TfidfVectorizer</a:t>
            </a:r>
            <a:r>
              <a:rPr lang="en-US" dirty="0"/>
              <a:t> &gt; </a:t>
            </a:r>
            <a:r>
              <a:rPr lang="en-US" dirty="0" err="1"/>
              <a:t>CountVectorizer</a:t>
            </a:r>
            <a:endParaRPr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3125692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3161</TotalTime>
  <Words>1166</Words>
  <Application>Microsoft Macintosh PowerPoint</Application>
  <PresentationFormat>On-screen Show (16:9)</PresentationFormat>
  <Paragraphs>306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Titillium Web Light</vt:lpstr>
      <vt:lpstr>Calibri</vt:lpstr>
      <vt:lpstr>Arial</vt:lpstr>
      <vt:lpstr>Titillium Web</vt:lpstr>
      <vt:lpstr>Dosis</vt:lpstr>
      <vt:lpstr>Courier New</vt:lpstr>
      <vt:lpstr>Dosis ExtraLight</vt:lpstr>
      <vt:lpstr>Century Gothic</vt:lpstr>
      <vt:lpstr>Mowbray template</vt:lpstr>
      <vt:lpstr>myCorpus</vt:lpstr>
      <vt:lpstr>Client</vt:lpstr>
      <vt:lpstr>Motivation</vt:lpstr>
      <vt:lpstr>PowerPoint Presentation</vt:lpstr>
      <vt:lpstr>Corpus</vt:lpstr>
      <vt:lpstr>Corpus</vt:lpstr>
      <vt:lpstr>PREPROCESSING</vt:lpstr>
      <vt:lpstr>K-MEANS CLUSTERING</vt:lpstr>
      <vt:lpstr>Hyperparameter Decisions</vt:lpstr>
      <vt:lpstr>NMF Tuning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TOPIC-CLUSTER LOADINGS</vt:lpstr>
      <vt:lpstr>TOPIC-CLUSTER LOADINGS</vt:lpstr>
      <vt:lpstr>TOPIC-CLUSTER LOADINGS</vt:lpstr>
      <vt:lpstr>PowerPoint Presentation</vt:lpstr>
      <vt:lpstr>THANKS!</vt:lpstr>
      <vt:lpstr>appendix</vt:lpstr>
      <vt:lpstr>Top Words by Topic (n=16</vt:lpstr>
      <vt:lpstr>Top Words by Topic (n=16 v. n=8) p.1</vt:lpstr>
      <vt:lpstr>Top Words by Topic (n=16 v. n=8) p.2</vt:lpstr>
      <vt:lpstr>Motivation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Mark Streer</cp:lastModifiedBy>
  <cp:revision>43</cp:revision>
  <dcterms:modified xsi:type="dcterms:W3CDTF">2021-11-12T15:56:13Z</dcterms:modified>
</cp:coreProperties>
</file>