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6" r:id="rId9"/>
    <p:sldId id="269" r:id="rId10"/>
    <p:sldId id="270" r:id="rId11"/>
    <p:sldId id="271" r:id="rId12"/>
    <p:sldId id="268" r:id="rId13"/>
    <p:sldId id="273" r:id="rId14"/>
    <p:sldId id="275" r:id="rId15"/>
    <p:sldId id="277" r:id="rId16"/>
    <p:sldId id="278" r:id="rId17"/>
    <p:sldId id="279" r:id="rId18"/>
    <p:sldId id="280" r:id="rId19"/>
    <p:sldId id="28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818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8"/>
    <p:restoredTop sz="95031"/>
  </p:normalViewPr>
  <p:slideViewPr>
    <p:cSldViewPr snapToGrid="0" snapToObjects="1">
      <p:cViewPr varScale="1">
        <p:scale>
          <a:sx n="134" d="100"/>
          <a:sy n="134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7C4C-BD32-8E45-9C81-2CD7C1135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2533135"/>
            <a:ext cx="6137189" cy="1854715"/>
          </a:xfrm>
          <a:noFill/>
        </p:spPr>
        <p:txBody>
          <a:bodyPr anchor="b"/>
          <a:lstStyle>
            <a:lvl1pPr algn="ctr">
              <a:defRPr sz="6000" b="0" i="0"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71D2D-A000-9B45-9F24-1177E3577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886" y="4658497"/>
            <a:ext cx="4477265" cy="142720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E385-B59A-0148-B313-0BA43696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FA18-5DE4-0945-9C40-E3E22EDE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C036-C493-2843-9878-48420D94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846D-6F2A-6A42-9E29-1B09660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09AE1-9CC8-9F4E-986E-DB8DE7658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C9A4-DF85-2242-94FC-BA3EF57C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F6EC-8B0E-9D4A-92E2-C90C1EF1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8E9F-7433-A941-8B78-9A5730A6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21A81-4C07-434C-8904-FF69F4929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3D903-03E1-7246-870B-E6A9C2D5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AB66-ECD9-DD49-8DED-3D96A170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CA25-99F7-6641-9506-E89246D2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ED28-FBA4-B045-9C5E-80BED10C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50F3-7E3C-694F-A3A8-3479DE78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3FD7-93A1-7944-84FF-10247108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3782-9BCC-DC4B-A5B8-B6B8015E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3D5-CF9E-0F47-9E13-6EF68B12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8A41-D081-7E4D-9BAB-9B518319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0DA0-95E2-B545-AB82-5A0F8BB0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877A-9F85-984E-94E0-14389AAF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AAD5-5F2C-774C-B44C-E06907AF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8470-A005-8142-A61B-D6D5663A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7FF7-630E-CE45-87A3-3042A5FD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D4A5-CDC4-8E4F-822B-03C3BE94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95A9-F803-534A-A16E-B19223D5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2A5CB-FCB0-C94B-9476-94518E74A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7AFF1-48BA-EE46-9930-5290B54B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FCEE8-264A-894C-BB8F-8DA41E0E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01359-FC27-2649-BBE5-4E36C86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0769-48D3-BE4E-BFEC-BD4260B0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D4C3-AE8A-5844-B96C-60C1BFF7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C17EC-A366-4E46-8C83-9C09C1F0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5CCD8-480A-F143-9C2C-B6E10E027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4468-876F-A443-95D6-D64036CCF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A75B-B164-CB4D-97CC-4893188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2CB4-0647-0940-A0DF-C3574267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FC8CC-E336-A843-9D30-E738ABFD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6EF-955C-574C-A1BD-3721F7A1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5A0A5-C38E-D649-9814-D7B19876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97930-E037-ED49-AD11-78048CEE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2E20C-EBF8-1640-B4CE-0FFED311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4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23F77-D839-C841-AB70-ED0FFD5A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C555D-CF1A-5B49-91F4-021D2892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6C43-0EC2-9F4B-BC5B-8490600F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FFBB-C19C-9243-8635-AEC480CC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553F-E1F2-8B41-841D-5B3024EA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5AEA2-FAFC-1545-AADA-87D4AE56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688B3-F5D3-6E4C-8830-F0509717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FBD55-97C1-CA42-A988-B89D20C2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1AD3-288F-BB4A-B44A-C8B1FDA4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34E0-1A6C-F44B-8F91-105837AD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0B31C-3587-1946-B0EE-C71790184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2D2B6-4175-B64F-B559-5E6ADF5B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FF62-C0E9-7C42-9BAB-FEC39B85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227D-FFD7-9F4D-BCC9-A121671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921C2-7974-884C-B8E9-479400A4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86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85CD5-E1F2-0242-9E4D-324B0C41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7715-7933-0446-A86A-473C387DC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>
              <a:lumMod val="50000"/>
              <a:lumOff val="50000"/>
              <a:alpha val="80075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A58E-CC31-5249-9AD1-523068E43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03E6-5F54-3949-96CE-5834A515836B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7BA8-5569-5C47-96C1-B76ED6801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0F56-330F-C740-8B21-0084ECE31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A77A-A9E1-F348-9F64-8D83F65F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lr.org/83/" TargetMode="External"/><Relationship Id="rId2" Type="http://schemas.openxmlformats.org/officeDocument/2006/relationships/hyperlink" Target="https://aclanthology.org/2020.lrec-1.80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lr.org/83/" TargetMode="External"/><Relationship Id="rId2" Type="http://schemas.openxmlformats.org/officeDocument/2006/relationships/hyperlink" Target="https://aclanthology.org/2020.lrec-1.80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lr.org/83/" TargetMode="External"/><Relationship Id="rId2" Type="http://schemas.openxmlformats.org/officeDocument/2006/relationships/hyperlink" Target="https://aclanthology.org/2020.lrec-1.80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5D52-2777-B84D-9BAD-24FA3A70F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9785" y="5017477"/>
            <a:ext cx="5884985" cy="730250"/>
          </a:xfrm>
          <a:solidFill>
            <a:schemeClr val="bg2">
              <a:alpha val="50114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/>
              <a:t>Accent Detection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88A06-EDA0-9442-B069-D97AC8FD4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9785" y="6002215"/>
            <a:ext cx="5884985" cy="410308"/>
          </a:xfrm>
          <a:solidFill>
            <a:schemeClr val="bg2">
              <a:alpha val="50331"/>
            </a:schemeClr>
          </a:solidFill>
        </p:spPr>
        <p:txBody>
          <a:bodyPr anchor="t">
            <a:normAutofit fontScale="92500"/>
          </a:bodyPr>
          <a:lstStyle/>
          <a:p>
            <a:r>
              <a:rPr lang="en-US" dirty="0"/>
              <a:t>Mark Streer • METIS (DS/ML) • 2021-10-29</a:t>
            </a:r>
          </a:p>
        </p:txBody>
      </p:sp>
    </p:spTree>
    <p:extLst>
      <p:ext uri="{BB962C8B-B14F-4D97-AF65-F5344CB8AC3E}">
        <p14:creationId xmlns:p14="http://schemas.microsoft.com/office/powerpoint/2010/main" val="21973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9"/>
            <a:ext cx="10515600" cy="1325563"/>
          </a:xfrm>
        </p:spPr>
        <p:txBody>
          <a:bodyPr/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6A8B-0A20-5E40-9DB6-B23AB4FA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1" y="1586399"/>
            <a:ext cx="5750169" cy="2136043"/>
          </a:xfrm>
        </p:spPr>
        <p:txBody>
          <a:bodyPr>
            <a:normAutofit/>
          </a:bodyPr>
          <a:lstStyle/>
          <a:p>
            <a:r>
              <a:rPr lang="en-US" dirty="0"/>
              <a:t>Formant ratios: F</a:t>
            </a:r>
            <a:r>
              <a:rPr lang="en-US" baseline="-25000" dirty="0"/>
              <a:t>2</a:t>
            </a:r>
            <a:r>
              <a:rPr lang="en-US" dirty="0"/>
              <a:t> ÷</a:t>
            </a:r>
            <a:r>
              <a:rPr lang="ja-JP" altLang="en-US"/>
              <a:t>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Vowel pronunciation (‘raised-ness’)</a:t>
            </a:r>
          </a:p>
          <a:p>
            <a:pPr lvl="1"/>
            <a:r>
              <a:rPr lang="en-US" dirty="0"/>
              <a:t>High = tend to be close, front</a:t>
            </a:r>
          </a:p>
          <a:p>
            <a:pPr lvl="1"/>
            <a:r>
              <a:rPr lang="en-US" dirty="0"/>
              <a:t>Low = tend to be open, back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C36FE420-F299-F645-B2AD-68196E168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b="4896"/>
          <a:stretch/>
        </p:blipFill>
        <p:spPr>
          <a:xfrm>
            <a:off x="6376865" y="1586399"/>
            <a:ext cx="5651500" cy="446893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D949AEA-C65E-D343-860B-4AD487B4489F}"/>
              </a:ext>
            </a:extLst>
          </p:cNvPr>
          <p:cNvGrpSpPr/>
          <p:nvPr/>
        </p:nvGrpSpPr>
        <p:grpSpPr>
          <a:xfrm>
            <a:off x="658689" y="3777457"/>
            <a:ext cx="5321789" cy="2987612"/>
            <a:chOff x="700453" y="3777458"/>
            <a:chExt cx="5321789" cy="2987612"/>
          </a:xfrm>
        </p:grpSpPr>
        <p:pic>
          <p:nvPicPr>
            <p:cNvPr id="8" name="Picture 7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BAC30A71-01AD-BF43-97C8-56D2D60F5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834" t="48036" r="1494" b="9034"/>
            <a:stretch/>
          </p:blipFill>
          <p:spPr>
            <a:xfrm>
              <a:off x="3501780" y="3799162"/>
              <a:ext cx="2520462" cy="2944203"/>
            </a:xfrm>
            <a:prstGeom prst="rect">
              <a:avLst/>
            </a:prstGeom>
          </p:spPr>
        </p:pic>
        <p:pic>
          <p:nvPicPr>
            <p:cNvPr id="11" name="Picture 10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8D4DDF40-C905-2945-93ED-98993D7D4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02" t="1880" r="76327" b="54556"/>
            <a:stretch/>
          </p:blipFill>
          <p:spPr>
            <a:xfrm>
              <a:off x="700453" y="3777458"/>
              <a:ext cx="2520462" cy="298761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CA5D98-6970-6640-A862-A5DAD5B6CF54}"/>
                </a:ext>
              </a:extLst>
            </p:cNvPr>
            <p:cNvSpPr/>
            <p:nvPr/>
          </p:nvSpPr>
          <p:spPr>
            <a:xfrm>
              <a:off x="931986" y="5475041"/>
              <a:ext cx="416169" cy="1160585"/>
            </a:xfrm>
            <a:prstGeom prst="ellipse">
              <a:avLst/>
            </a:prstGeom>
            <a:solidFill>
              <a:schemeClr val="tx1">
                <a:alpha val="395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  <a:endParaRPr lang="en-US" sz="11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31D247-8CA0-FA45-89CC-DAFB21BBA66B}"/>
                </a:ext>
              </a:extLst>
            </p:cNvPr>
            <p:cNvSpPr/>
            <p:nvPr/>
          </p:nvSpPr>
          <p:spPr>
            <a:xfrm>
              <a:off x="3746987" y="5475042"/>
              <a:ext cx="416169" cy="1160585"/>
            </a:xfrm>
            <a:prstGeom prst="ellipse">
              <a:avLst/>
            </a:prstGeom>
            <a:solidFill>
              <a:schemeClr val="tx1">
                <a:alpha val="3950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  <a:endParaRPr lang="en-US" sz="11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6AA7F2-FE30-D040-B253-246A96839DA3}"/>
                </a:ext>
              </a:extLst>
            </p:cNvPr>
            <p:cNvSpPr/>
            <p:nvPr/>
          </p:nvSpPr>
          <p:spPr>
            <a:xfrm rot="18808729">
              <a:off x="2212042" y="4439461"/>
              <a:ext cx="151328" cy="757849"/>
            </a:xfrm>
            <a:prstGeom prst="ellipse">
              <a:avLst/>
            </a:prstGeom>
            <a:solidFill>
              <a:srgbClr val="FFFF00">
                <a:alpha val="39505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  <a:endParaRPr lang="en-US" sz="11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3137B6-1E15-DF42-AC9C-546844431445}"/>
                </a:ext>
              </a:extLst>
            </p:cNvPr>
            <p:cNvSpPr/>
            <p:nvPr/>
          </p:nvSpPr>
          <p:spPr>
            <a:xfrm rot="18635670">
              <a:off x="4708862" y="4406366"/>
              <a:ext cx="361715" cy="766172"/>
            </a:xfrm>
            <a:prstGeom prst="ellipse">
              <a:avLst/>
            </a:prstGeom>
            <a:solidFill>
              <a:srgbClr val="FFFF00">
                <a:alpha val="39505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  <a:endParaRPr lang="en-US" sz="11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FF289EB-7D73-C842-9955-8CC7D15D84E6}"/>
              </a:ext>
            </a:extLst>
          </p:cNvPr>
          <p:cNvSpPr/>
          <p:nvPr/>
        </p:nvSpPr>
        <p:spPr>
          <a:xfrm>
            <a:off x="7353543" y="3247008"/>
            <a:ext cx="640863" cy="573859"/>
          </a:xfrm>
          <a:prstGeom prst="ellipse">
            <a:avLst/>
          </a:prstGeom>
          <a:solidFill>
            <a:srgbClr val="FFFF00">
              <a:alpha val="3950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CB93D3-A314-674C-B575-71C35D12F633}"/>
              </a:ext>
            </a:extLst>
          </p:cNvPr>
          <p:cNvSpPr/>
          <p:nvPr/>
        </p:nvSpPr>
        <p:spPr>
          <a:xfrm>
            <a:off x="11270270" y="4676815"/>
            <a:ext cx="640863" cy="499243"/>
          </a:xfrm>
          <a:prstGeom prst="ellipse">
            <a:avLst/>
          </a:prstGeom>
          <a:solidFill>
            <a:srgbClr val="FFFF00">
              <a:alpha val="3950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7CDAF1-BCE2-7D44-A176-BCFD6D3BBFA3}"/>
              </a:ext>
            </a:extLst>
          </p:cNvPr>
          <p:cNvSpPr/>
          <p:nvPr/>
        </p:nvSpPr>
        <p:spPr>
          <a:xfrm>
            <a:off x="7353543" y="5271263"/>
            <a:ext cx="640863" cy="573859"/>
          </a:xfrm>
          <a:prstGeom prst="ellipse">
            <a:avLst/>
          </a:prstGeom>
          <a:solidFill>
            <a:schemeClr val="tx1">
              <a:alpha val="3950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FFAC4F-F7CF-B142-827A-A6DEA50E95AB}"/>
              </a:ext>
            </a:extLst>
          </p:cNvPr>
          <p:cNvSpPr/>
          <p:nvPr/>
        </p:nvSpPr>
        <p:spPr>
          <a:xfrm>
            <a:off x="11270270" y="5372755"/>
            <a:ext cx="640863" cy="463165"/>
          </a:xfrm>
          <a:prstGeom prst="ellipse">
            <a:avLst/>
          </a:prstGeom>
          <a:solidFill>
            <a:schemeClr val="tx1">
              <a:alpha val="3950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5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9"/>
            <a:ext cx="10515600" cy="1325563"/>
          </a:xfrm>
        </p:spPr>
        <p:txBody>
          <a:bodyPr/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6A8B-0A20-5E40-9DB6-B23AB4FA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1" y="1586399"/>
            <a:ext cx="5750169" cy="4032738"/>
          </a:xfrm>
        </p:spPr>
        <p:txBody>
          <a:bodyPr>
            <a:normAutofit/>
          </a:bodyPr>
          <a:lstStyle/>
          <a:p>
            <a:r>
              <a:rPr lang="en-US" dirty="0"/>
              <a:t>Formant ratios: F</a:t>
            </a:r>
            <a:r>
              <a:rPr lang="en-US" baseline="-25000" dirty="0"/>
              <a:t>3</a:t>
            </a:r>
            <a:r>
              <a:rPr lang="en-US" dirty="0"/>
              <a:t> ÷</a:t>
            </a:r>
            <a:r>
              <a:rPr lang="ja-JP" altLang="en-US"/>
              <a:t> </a:t>
            </a:r>
            <a:r>
              <a:rPr lang="en-US" dirty="0"/>
              <a:t>F</a:t>
            </a:r>
            <a:r>
              <a:rPr lang="en-US" baseline="-25000" dirty="0"/>
              <a:t>2 </a:t>
            </a:r>
            <a:br>
              <a:rPr lang="en-US" dirty="0"/>
            </a:br>
            <a:r>
              <a:rPr lang="en-US" dirty="0"/>
              <a:t>                          F</a:t>
            </a:r>
            <a:r>
              <a:rPr lang="en-US" baseline="-25000" dirty="0"/>
              <a:t>3</a:t>
            </a:r>
            <a:r>
              <a:rPr lang="en-US" dirty="0"/>
              <a:t> ÷</a:t>
            </a:r>
            <a:r>
              <a:rPr lang="ja-JP" altLang="en-US"/>
              <a:t>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Rhoticity (‘r-ness’)</a:t>
            </a:r>
          </a:p>
          <a:p>
            <a:pPr lvl="2"/>
            <a:r>
              <a:rPr lang="en-US" dirty="0"/>
              <a:t>High = Less rhotacized</a:t>
            </a:r>
          </a:p>
          <a:p>
            <a:pPr lvl="2"/>
            <a:r>
              <a:rPr lang="en-US" dirty="0"/>
              <a:t>Low = More rhotacized</a:t>
            </a:r>
          </a:p>
          <a:p>
            <a:pPr lvl="1"/>
            <a:r>
              <a:rPr lang="en-US" dirty="0"/>
              <a:t>Lip rounding</a:t>
            </a:r>
          </a:p>
          <a:p>
            <a:pPr lvl="2"/>
            <a:r>
              <a:rPr lang="en-US" dirty="0"/>
              <a:t>High = Less rounding</a:t>
            </a:r>
          </a:p>
          <a:p>
            <a:pPr lvl="2"/>
            <a:r>
              <a:rPr lang="en-US" dirty="0"/>
              <a:t>Low = More rounding</a:t>
            </a:r>
          </a:p>
          <a:p>
            <a:pPr lvl="2"/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 itself better indicator)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22EF0BC-B151-5C4C-815A-56643B22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10" y="1412631"/>
            <a:ext cx="5726488" cy="40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1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4E46-775A-8446-9CD6-D6B24E02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C3D0BA-1C3E-FB4C-BCF4-EDAE6F656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898260"/>
              </p:ext>
            </p:extLst>
          </p:nvPr>
        </p:nvGraphicFramePr>
        <p:xfrm>
          <a:off x="1261047" y="1397613"/>
          <a:ext cx="966990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836">
                  <a:extLst>
                    <a:ext uri="{9D8B030D-6E8A-4147-A177-3AD203B41FA5}">
                      <a16:colId xmlns:a16="http://schemas.microsoft.com/office/drawing/2014/main" val="3036676559"/>
                    </a:ext>
                  </a:extLst>
                </a:gridCol>
                <a:gridCol w="1091046">
                  <a:extLst>
                    <a:ext uri="{9D8B030D-6E8A-4147-A177-3AD203B41FA5}">
                      <a16:colId xmlns:a16="http://schemas.microsoft.com/office/drawing/2014/main" val="3928275902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927782892"/>
                    </a:ext>
                  </a:extLst>
                </a:gridCol>
                <a:gridCol w="1594579">
                  <a:extLst>
                    <a:ext uri="{9D8B030D-6E8A-4147-A177-3AD203B41FA5}">
                      <a16:colId xmlns:a16="http://schemas.microsoft.com/office/drawing/2014/main" val="1344109768"/>
                    </a:ext>
                  </a:extLst>
                </a:gridCol>
                <a:gridCol w="1738859">
                  <a:extLst>
                    <a:ext uri="{9D8B030D-6E8A-4147-A177-3AD203B41FA5}">
                      <a16:colId xmlns:a16="http://schemas.microsoft.com/office/drawing/2014/main" val="3499364466"/>
                    </a:ext>
                  </a:extLst>
                </a:gridCol>
                <a:gridCol w="1508726">
                  <a:extLst>
                    <a:ext uri="{9D8B030D-6E8A-4147-A177-3AD203B41FA5}">
                      <a16:colId xmlns:a16="http://schemas.microsoft.com/office/drawing/2014/main" val="4147293421"/>
                    </a:ext>
                  </a:extLst>
                </a:gridCol>
                <a:gridCol w="979641">
                  <a:extLst>
                    <a:ext uri="{9D8B030D-6E8A-4147-A177-3AD203B41FA5}">
                      <a16:colId xmlns:a16="http://schemas.microsoft.com/office/drawing/2014/main" val="370768727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Multi-class OVR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3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Dialect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KNN5</a:t>
                      </a:r>
                    </a:p>
                    <a:p>
                      <a:pPr algn="ctr"/>
                      <a:r>
                        <a:rPr lang="en-US" sz="1600" dirty="0"/>
                        <a:t>(k=5)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Logistic</a:t>
                      </a:r>
                    </a:p>
                    <a:p>
                      <a:pPr algn="ctr"/>
                      <a:r>
                        <a:rPr lang="en-US" sz="1600" baseline="0" dirty="0"/>
                        <a:t>(C=0.1)</a:t>
                      </a:r>
                      <a:endParaRPr lang="en-US" sz="2000" baseline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DTC16</a:t>
                      </a:r>
                      <a:br>
                        <a:rPr lang="en-US" sz="2000" dirty="0"/>
                      </a:b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max_depth</a:t>
                      </a:r>
                      <a:r>
                        <a:rPr lang="en-US" sz="1400" dirty="0"/>
                        <a:t>=16)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RF100</a:t>
                      </a:r>
                    </a:p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n_estimators</a:t>
                      </a:r>
                      <a:r>
                        <a:rPr lang="en-US" sz="1400" dirty="0"/>
                        <a:t> = 100)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XGBoost</a:t>
                      </a:r>
                      <a:endParaRPr lang="en-US" sz="2000" dirty="0"/>
                    </a:p>
                    <a:p>
                      <a:pPr algn="ctr"/>
                      <a:r>
                        <a:rPr lang="en-US" sz="1400" dirty="0"/>
                        <a:t>(params via </a:t>
                      </a:r>
                      <a:r>
                        <a:rPr lang="en-US" sz="1400" dirty="0" err="1"/>
                        <a:t>GridSearchCV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NB</a:t>
                      </a:r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8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Southern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Northern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3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Welsh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5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Scottish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4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Mean Accuracy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sz="14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weighted</a:t>
                      </a: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0.38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0.39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0.45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0.37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42238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26A536B-9CFD-F44E-99AA-6AE810E6AA74}"/>
              </a:ext>
            </a:extLst>
          </p:cNvPr>
          <p:cNvSpPr/>
          <p:nvPr/>
        </p:nvSpPr>
        <p:spPr>
          <a:xfrm>
            <a:off x="797601" y="2939780"/>
            <a:ext cx="463446" cy="1542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679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4E46-775A-8446-9CD6-D6B24E02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C3D0BA-1C3E-FB4C-BCF4-EDAE6F656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248100"/>
              </p:ext>
            </p:extLst>
          </p:nvPr>
        </p:nvGraphicFramePr>
        <p:xfrm>
          <a:off x="1108023" y="1397613"/>
          <a:ext cx="9624934" cy="384894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98685">
                  <a:extLst>
                    <a:ext uri="{9D8B030D-6E8A-4147-A177-3AD203B41FA5}">
                      <a16:colId xmlns:a16="http://schemas.microsoft.com/office/drawing/2014/main" val="3036676559"/>
                    </a:ext>
                  </a:extLst>
                </a:gridCol>
                <a:gridCol w="1134183">
                  <a:extLst>
                    <a:ext uri="{9D8B030D-6E8A-4147-A177-3AD203B41FA5}">
                      <a16:colId xmlns:a16="http://schemas.microsoft.com/office/drawing/2014/main" val="3928275902"/>
                    </a:ext>
                  </a:extLst>
                </a:gridCol>
                <a:gridCol w="1416434">
                  <a:extLst>
                    <a:ext uri="{9D8B030D-6E8A-4147-A177-3AD203B41FA5}">
                      <a16:colId xmlns:a16="http://schemas.microsoft.com/office/drawing/2014/main" val="1927782892"/>
                    </a:ext>
                  </a:extLst>
                </a:gridCol>
                <a:gridCol w="1416434">
                  <a:extLst>
                    <a:ext uri="{9D8B030D-6E8A-4147-A177-3AD203B41FA5}">
                      <a16:colId xmlns:a16="http://schemas.microsoft.com/office/drawing/2014/main" val="1344109768"/>
                    </a:ext>
                  </a:extLst>
                </a:gridCol>
                <a:gridCol w="1416434">
                  <a:extLst>
                    <a:ext uri="{9D8B030D-6E8A-4147-A177-3AD203B41FA5}">
                      <a16:colId xmlns:a16="http://schemas.microsoft.com/office/drawing/2014/main" val="3499364466"/>
                    </a:ext>
                  </a:extLst>
                </a:gridCol>
                <a:gridCol w="1416434">
                  <a:extLst>
                    <a:ext uri="{9D8B030D-6E8A-4147-A177-3AD203B41FA5}">
                      <a16:colId xmlns:a16="http://schemas.microsoft.com/office/drawing/2014/main" val="4147293421"/>
                    </a:ext>
                  </a:extLst>
                </a:gridCol>
                <a:gridCol w="1126330">
                  <a:extLst>
                    <a:ext uri="{9D8B030D-6E8A-4147-A177-3AD203B41FA5}">
                      <a16:colId xmlns:a16="http://schemas.microsoft.com/office/drawing/2014/main" val="2255515444"/>
                    </a:ext>
                  </a:extLst>
                </a:gridCol>
              </a:tblGrid>
              <a:tr h="73099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Multi-class OVR</a:t>
                      </a:r>
                    </a:p>
                    <a:p>
                      <a:pPr algn="ctr"/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class_weight</a:t>
                      </a:r>
                      <a:r>
                        <a:rPr lang="en-US" sz="2000" dirty="0"/>
                        <a:t>=‘balanced’)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86430"/>
                  </a:ext>
                </a:extLst>
              </a:tr>
              <a:tr h="501671">
                <a:tc>
                  <a:txBody>
                    <a:bodyPr/>
                    <a:lstStyle/>
                    <a:p>
                      <a:r>
                        <a:rPr lang="en-US" sz="2000" dirty="0"/>
                        <a:t>Dialect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KNN5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Logistic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DTC16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RF100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XGBoost</a:t>
                      </a:r>
                      <a:endParaRPr 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NB</a:t>
                      </a:r>
                      <a:endParaRPr lang="en-US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86652"/>
                  </a:ext>
                </a:extLst>
              </a:tr>
              <a:tr h="501671">
                <a:tc>
                  <a:txBody>
                    <a:bodyPr/>
                    <a:lstStyle/>
                    <a:p>
                      <a:r>
                        <a:rPr lang="en-US" sz="2000" dirty="0"/>
                        <a:t>Southern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0.74</a:t>
                      </a:r>
                      <a:r>
                        <a:rPr lang="en-US" sz="2000" i="0" dirty="0">
                          <a:solidFill>
                            <a:srgbClr val="C00000"/>
                          </a:solidFill>
                        </a:rPr>
                        <a:t>↘︎0.70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0.53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↗︎0.56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0.66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↗︎0.67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0.57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03150"/>
                  </a:ext>
                </a:extLst>
              </a:tr>
              <a:tr h="501671">
                <a:tc>
                  <a:txBody>
                    <a:bodyPr/>
                    <a:lstStyle/>
                    <a:p>
                      <a:r>
                        <a:rPr lang="en-US" sz="2000" dirty="0"/>
                        <a:t>Northern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0.35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↗︎0.41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0.17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↗︎0.18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0.05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↗︎0.28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0.75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34877"/>
                  </a:ext>
                </a:extLst>
              </a:tr>
              <a:tr h="501671">
                <a:tc>
                  <a:txBody>
                    <a:bodyPr/>
                    <a:lstStyle/>
                    <a:p>
                      <a:r>
                        <a:rPr lang="en-US" sz="2000" dirty="0"/>
                        <a:t>Welsh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0.54</a:t>
                      </a:r>
                      <a:r>
                        <a:rPr lang="en-US" sz="2000" i="0" dirty="0">
                          <a:solidFill>
                            <a:srgbClr val="C00000"/>
                          </a:solidFill>
                        </a:rPr>
                        <a:t>↘︎0.52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0.34</a:t>
                      </a:r>
                      <a:r>
                        <a:rPr lang="en-US" sz="2000" i="0" dirty="0">
                          <a:solidFill>
                            <a:srgbClr val="C00000"/>
                          </a:solidFill>
                        </a:rPr>
                        <a:t>↘︎0.17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0.46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↘︎0.15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0.85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00398"/>
                  </a:ext>
                </a:extLst>
              </a:tr>
              <a:tr h="501671">
                <a:tc>
                  <a:txBody>
                    <a:bodyPr/>
                    <a:lstStyle/>
                    <a:p>
                      <a:r>
                        <a:rPr lang="en-US" sz="2000" dirty="0"/>
                        <a:t>Scottish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0.19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↗︎0.25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0.26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↗︎0.35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0.18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↗︎0.29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0.74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42998"/>
                  </a:ext>
                </a:extLst>
              </a:tr>
              <a:tr h="5016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Mean Accuracy</a:t>
                      </a:r>
                    </a:p>
                    <a:p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sz="16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weighted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0.38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0.39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0.45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0.37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422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77E8B2-F9AB-AB41-9AB7-FB81835A4F24}"/>
              </a:ext>
            </a:extLst>
          </p:cNvPr>
          <p:cNvSpPr txBox="1"/>
          <p:nvPr/>
        </p:nvSpPr>
        <p:spPr>
          <a:xfrm>
            <a:off x="1818408" y="6324285"/>
            <a:ext cx="8809618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Ranking: </a:t>
            </a:r>
            <a:r>
              <a:rPr lang="en-US" sz="2400" b="1" i="1" dirty="0" err="1"/>
              <a:t>XGBoost</a:t>
            </a:r>
            <a:r>
              <a:rPr lang="en-US" sz="2400" b="1" i="1" dirty="0"/>
              <a:t> </a:t>
            </a:r>
            <a:r>
              <a:rPr lang="en-US" sz="2400" i="1" dirty="0"/>
              <a:t> ≅  </a:t>
            </a:r>
            <a:r>
              <a:rPr lang="en-US" sz="2400" b="1" i="1" dirty="0"/>
              <a:t>Logistic  </a:t>
            </a:r>
            <a:r>
              <a:rPr lang="en-US" sz="2400" i="1" dirty="0"/>
              <a:t> &gt;&gt;   RF100   &gt;&gt;   DTC16  &gt;  KNN5  &gt;  NB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1E067E-5B1B-B24A-A072-69571BE6011D}"/>
              </a:ext>
            </a:extLst>
          </p:cNvPr>
          <p:cNvSpPr/>
          <p:nvPr/>
        </p:nvSpPr>
        <p:spPr>
          <a:xfrm>
            <a:off x="606477" y="2650208"/>
            <a:ext cx="463446" cy="2058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375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64"/>
            <a:ext cx="10515600" cy="132556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11F8BB-25C7-5843-90E7-21CAE1683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579269"/>
              </p:ext>
            </p:extLst>
          </p:nvPr>
        </p:nvGraphicFramePr>
        <p:xfrm>
          <a:off x="838200" y="1400827"/>
          <a:ext cx="10914089" cy="2540639"/>
        </p:xfrm>
        <a:graphic>
          <a:graphicData uri="http://schemas.openxmlformats.org/drawingml/2006/table">
            <a:tbl>
              <a:tblPr firstRow="1" bandRow="1">
                <a:solidFill>
                  <a:schemeClr val="accent5"/>
                </a:solidFill>
                <a:tableStyleId>{5C22544A-7EE6-4342-B048-85BDC9FD1C3A}</a:tableStyleId>
              </a:tblPr>
              <a:tblGrid>
                <a:gridCol w="1636781">
                  <a:extLst>
                    <a:ext uri="{9D8B030D-6E8A-4147-A177-3AD203B41FA5}">
                      <a16:colId xmlns:a16="http://schemas.microsoft.com/office/drawing/2014/main" val="1538703020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52137072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71707614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09644362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34138168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44877889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07851410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630578875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75710922"/>
                    </a:ext>
                  </a:extLst>
                </a:gridCol>
                <a:gridCol w="2271716">
                  <a:extLst>
                    <a:ext uri="{9D8B030D-6E8A-4147-A177-3AD203B41FA5}">
                      <a16:colId xmlns:a16="http://schemas.microsoft.com/office/drawing/2014/main" val="173384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(Logistic)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Northern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Scottish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Southern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Welsh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Related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2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F3/F1_median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26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F1_median</a:t>
                      </a:r>
                    </a:p>
                    <a:p>
                      <a:r>
                        <a:rPr lang="en-US" sz="1400" b="0" dirty="0"/>
                        <a:t>(F1_mean)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-1.68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(-2.33)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(#1)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0.25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(2.21)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  <a:p>
                      <a:pPr algn="ctr"/>
                      <a:r>
                        <a:rPr lang="en-US" sz="1400" b="0" dirty="0"/>
                        <a:t>(#1)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Vowel 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019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F2/F1_mean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Vowel compactness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Lip rounding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06507"/>
                  </a:ext>
                </a:extLst>
              </a:tr>
              <a:tr h="478159">
                <a:tc>
                  <a:txBody>
                    <a:bodyPr/>
                    <a:lstStyle/>
                    <a:p>
                      <a:r>
                        <a:rPr lang="en-US" b="0" dirty="0"/>
                        <a:t>F3/F2_median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2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36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64"/>
            <a:ext cx="10515600" cy="132556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11F8BB-25C7-5843-90E7-21CAE1683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630509"/>
              </p:ext>
            </p:extLst>
          </p:nvPr>
        </p:nvGraphicFramePr>
        <p:xfrm>
          <a:off x="838200" y="1400827"/>
          <a:ext cx="10914089" cy="2911479"/>
        </p:xfrm>
        <a:graphic>
          <a:graphicData uri="http://schemas.openxmlformats.org/drawingml/2006/table">
            <a:tbl>
              <a:tblPr firstRow="1" bandRow="1">
                <a:solidFill>
                  <a:schemeClr val="accent5"/>
                </a:solidFill>
                <a:tableStyleId>{5C22544A-7EE6-4342-B048-85BDC9FD1C3A}</a:tableStyleId>
              </a:tblPr>
              <a:tblGrid>
                <a:gridCol w="1636781">
                  <a:extLst>
                    <a:ext uri="{9D8B030D-6E8A-4147-A177-3AD203B41FA5}">
                      <a16:colId xmlns:a16="http://schemas.microsoft.com/office/drawing/2014/main" val="1538703020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52137072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71707614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09644362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34138168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44877889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07851410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630578875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75710922"/>
                    </a:ext>
                  </a:extLst>
                </a:gridCol>
                <a:gridCol w="2271716">
                  <a:extLst>
                    <a:ext uri="{9D8B030D-6E8A-4147-A177-3AD203B41FA5}">
                      <a16:colId xmlns:a16="http://schemas.microsoft.com/office/drawing/2014/main" val="173384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(Logistic)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Northern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Scottish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Southern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Welsh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Related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2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F3/F1_median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6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F1_median</a:t>
                      </a:r>
                    </a:p>
                    <a:p>
                      <a:r>
                        <a:rPr lang="en-US" sz="1400" b="0" dirty="0"/>
                        <a:t>(F1_mean)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-1.68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(-2.33)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(#1)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0.25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(2.21)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  <a:p>
                      <a:pPr algn="ctr"/>
                      <a:r>
                        <a:rPr lang="en-US" sz="1400" b="0" dirty="0"/>
                        <a:t>(#1)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Vowel 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9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F2/F1_mean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Vowel compactness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Lip rounding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6507"/>
                  </a:ext>
                </a:extLst>
              </a:tr>
              <a:tr h="478159">
                <a:tc>
                  <a:txBody>
                    <a:bodyPr/>
                    <a:lstStyle/>
                    <a:p>
                      <a:r>
                        <a:rPr lang="en-US" b="0" dirty="0"/>
                        <a:t>F3/F2_median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Vowels sound…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2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19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64"/>
            <a:ext cx="10515600" cy="132556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11F8BB-25C7-5843-90E7-21CAE1683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276255"/>
              </p:ext>
            </p:extLst>
          </p:nvPr>
        </p:nvGraphicFramePr>
        <p:xfrm>
          <a:off x="838200" y="1400827"/>
          <a:ext cx="10914089" cy="2911479"/>
        </p:xfrm>
        <a:graphic>
          <a:graphicData uri="http://schemas.openxmlformats.org/drawingml/2006/table">
            <a:tbl>
              <a:tblPr firstRow="1" bandRow="1">
                <a:solidFill>
                  <a:schemeClr val="accent5"/>
                </a:solidFill>
                <a:tableStyleId>{5C22544A-7EE6-4342-B048-85BDC9FD1C3A}</a:tableStyleId>
              </a:tblPr>
              <a:tblGrid>
                <a:gridCol w="1636781">
                  <a:extLst>
                    <a:ext uri="{9D8B030D-6E8A-4147-A177-3AD203B41FA5}">
                      <a16:colId xmlns:a16="http://schemas.microsoft.com/office/drawing/2014/main" val="1538703020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52137072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71707614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09644362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34138168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44877889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07851410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630578875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75710922"/>
                    </a:ext>
                  </a:extLst>
                </a:gridCol>
                <a:gridCol w="2271716">
                  <a:extLst>
                    <a:ext uri="{9D8B030D-6E8A-4147-A177-3AD203B41FA5}">
                      <a16:colId xmlns:a16="http://schemas.microsoft.com/office/drawing/2014/main" val="173384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(Logistic)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Northern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Scottish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Southern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Welsh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Related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2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F3/F1_median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6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F1_median</a:t>
                      </a:r>
                    </a:p>
                    <a:p>
                      <a:r>
                        <a:rPr lang="en-US" sz="1400" b="0" dirty="0"/>
                        <a:t>(F1_mean)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-1.68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(-2.33)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(#1)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0.25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(2.21)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  <a:p>
                      <a:pPr algn="ctr"/>
                      <a:r>
                        <a:rPr lang="en-US" sz="1400" b="0" dirty="0"/>
                        <a:t>(#1)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Vowel 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9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F2/F1_mean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Vowel compactness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Lip rounding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6507"/>
                  </a:ext>
                </a:extLst>
              </a:tr>
              <a:tr h="478159">
                <a:tc>
                  <a:txBody>
                    <a:bodyPr/>
                    <a:lstStyle/>
                    <a:p>
                      <a:r>
                        <a:rPr lang="en-US" b="0" dirty="0"/>
                        <a:t>F3/F2_median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Vowels sound…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2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2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64"/>
            <a:ext cx="10515600" cy="132556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11F8BB-25C7-5843-90E7-21CAE1683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750821"/>
              </p:ext>
            </p:extLst>
          </p:nvPr>
        </p:nvGraphicFramePr>
        <p:xfrm>
          <a:off x="838200" y="1400827"/>
          <a:ext cx="10914089" cy="2911479"/>
        </p:xfrm>
        <a:graphic>
          <a:graphicData uri="http://schemas.openxmlformats.org/drawingml/2006/table">
            <a:tbl>
              <a:tblPr firstRow="1" bandRow="1">
                <a:solidFill>
                  <a:schemeClr val="accent5"/>
                </a:solidFill>
                <a:tableStyleId>{5C22544A-7EE6-4342-B048-85BDC9FD1C3A}</a:tableStyleId>
              </a:tblPr>
              <a:tblGrid>
                <a:gridCol w="1636781">
                  <a:extLst>
                    <a:ext uri="{9D8B030D-6E8A-4147-A177-3AD203B41FA5}">
                      <a16:colId xmlns:a16="http://schemas.microsoft.com/office/drawing/2014/main" val="1538703020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52137072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71707614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09644362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34138168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44877889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07851410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630578875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75710922"/>
                    </a:ext>
                  </a:extLst>
                </a:gridCol>
                <a:gridCol w="2271716">
                  <a:extLst>
                    <a:ext uri="{9D8B030D-6E8A-4147-A177-3AD203B41FA5}">
                      <a16:colId xmlns:a16="http://schemas.microsoft.com/office/drawing/2014/main" val="173384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(Logistic)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Northern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Scottish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Southern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Welsh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Related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2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F3/F1_median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6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F1_median</a:t>
                      </a:r>
                    </a:p>
                    <a:p>
                      <a:r>
                        <a:rPr lang="en-US" sz="1400" b="0" dirty="0"/>
                        <a:t>(F1_mean)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-1.68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(-2.33)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(#1)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0.25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(2.21)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  <a:p>
                      <a:pPr algn="ctr"/>
                      <a:r>
                        <a:rPr lang="en-US" sz="1400" b="0" dirty="0"/>
                        <a:t>(#1)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Vowel 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9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F2/F1_mean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Vowel compactness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Lip rounding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6507"/>
                  </a:ext>
                </a:extLst>
              </a:tr>
              <a:tr h="478159">
                <a:tc>
                  <a:txBody>
                    <a:bodyPr/>
                    <a:lstStyle/>
                    <a:p>
                      <a:r>
                        <a:rPr lang="en-US" b="0" dirty="0"/>
                        <a:t>F3/F2_median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Vowels sound…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Front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Front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2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82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64"/>
            <a:ext cx="10515600" cy="132556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11F8BB-25C7-5843-90E7-21CAE1683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29353"/>
              </p:ext>
            </p:extLst>
          </p:nvPr>
        </p:nvGraphicFramePr>
        <p:xfrm>
          <a:off x="838200" y="1400827"/>
          <a:ext cx="10914089" cy="2911479"/>
        </p:xfrm>
        <a:graphic>
          <a:graphicData uri="http://schemas.openxmlformats.org/drawingml/2006/table">
            <a:tbl>
              <a:tblPr firstRow="1" bandRow="1">
                <a:solidFill>
                  <a:schemeClr val="accent5"/>
                </a:solidFill>
                <a:tableStyleId>{5C22544A-7EE6-4342-B048-85BDC9FD1C3A}</a:tableStyleId>
              </a:tblPr>
              <a:tblGrid>
                <a:gridCol w="1636781">
                  <a:extLst>
                    <a:ext uri="{9D8B030D-6E8A-4147-A177-3AD203B41FA5}">
                      <a16:colId xmlns:a16="http://schemas.microsoft.com/office/drawing/2014/main" val="1538703020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52137072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71707614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09644362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34138168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44877889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07851410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630578875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75710922"/>
                    </a:ext>
                  </a:extLst>
                </a:gridCol>
                <a:gridCol w="2271716">
                  <a:extLst>
                    <a:ext uri="{9D8B030D-6E8A-4147-A177-3AD203B41FA5}">
                      <a16:colId xmlns:a16="http://schemas.microsoft.com/office/drawing/2014/main" val="173384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(Logistic)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Northern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Scottish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Southern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Welsh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Related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2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F3/F1_median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6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F1_median</a:t>
                      </a:r>
                    </a:p>
                    <a:p>
                      <a:r>
                        <a:rPr lang="en-US" sz="1400" b="0" dirty="0"/>
                        <a:t>(F1_mean)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-1.68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(-2.33)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(#1)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0.25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(2.21)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  <a:p>
                      <a:pPr algn="ctr"/>
                      <a:r>
                        <a:rPr lang="en-US" sz="1400" b="0" dirty="0"/>
                        <a:t>(#1)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Vowel 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9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F2/F1_mean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Vowel compactness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Lip rounding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6507"/>
                  </a:ext>
                </a:extLst>
              </a:tr>
              <a:tr h="478159">
                <a:tc>
                  <a:txBody>
                    <a:bodyPr/>
                    <a:lstStyle/>
                    <a:p>
                      <a:r>
                        <a:rPr lang="en-US" b="0" dirty="0"/>
                        <a:t>F3/F2_median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Vowels sound…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Unrounded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Unrounded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2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84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64"/>
            <a:ext cx="10515600" cy="1325563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11F8BB-25C7-5843-90E7-21CAE1683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812820"/>
              </p:ext>
            </p:extLst>
          </p:nvPr>
        </p:nvGraphicFramePr>
        <p:xfrm>
          <a:off x="838200" y="1400827"/>
          <a:ext cx="10914089" cy="2911479"/>
        </p:xfrm>
        <a:graphic>
          <a:graphicData uri="http://schemas.openxmlformats.org/drawingml/2006/table">
            <a:tbl>
              <a:tblPr firstRow="1" bandRow="1">
                <a:solidFill>
                  <a:schemeClr val="accent5"/>
                </a:solidFill>
                <a:tableStyleId>{5C22544A-7EE6-4342-B048-85BDC9FD1C3A}</a:tableStyleId>
              </a:tblPr>
              <a:tblGrid>
                <a:gridCol w="1636781">
                  <a:extLst>
                    <a:ext uri="{9D8B030D-6E8A-4147-A177-3AD203B41FA5}">
                      <a16:colId xmlns:a16="http://schemas.microsoft.com/office/drawing/2014/main" val="1538703020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52137072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71707614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096443621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3341381689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144877889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078514104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2630578875"/>
                    </a:ext>
                  </a:extLst>
                </a:gridCol>
                <a:gridCol w="875699">
                  <a:extLst>
                    <a:ext uri="{9D8B030D-6E8A-4147-A177-3AD203B41FA5}">
                      <a16:colId xmlns:a16="http://schemas.microsoft.com/office/drawing/2014/main" val="75710922"/>
                    </a:ext>
                  </a:extLst>
                </a:gridCol>
                <a:gridCol w="2271716">
                  <a:extLst>
                    <a:ext uri="{9D8B030D-6E8A-4147-A177-3AD203B41FA5}">
                      <a16:colId xmlns:a16="http://schemas.microsoft.com/office/drawing/2014/main" val="173384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(Logistic)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Northern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Scottish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Southern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Welsh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Related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112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F3/F1_median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6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F1_median</a:t>
                      </a:r>
                    </a:p>
                    <a:p>
                      <a:r>
                        <a:rPr lang="en-US" sz="1400" b="0" dirty="0"/>
                        <a:t>(F1_mean)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-1.68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(-2.33)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(#1)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0.25</a:t>
                      </a:r>
                      <a:br>
                        <a:rPr lang="en-US" b="0" dirty="0"/>
                      </a:br>
                      <a:r>
                        <a:rPr lang="en-US" sz="1400" b="0" dirty="0"/>
                        <a:t>(2.21)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  <a:p>
                      <a:pPr algn="ctr"/>
                      <a:r>
                        <a:rPr lang="en-US" sz="1400" b="0" dirty="0"/>
                        <a:t>(#1)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Vowel 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9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F2/F1_mean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Vowel compactness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F3_mean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Lip rounding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6507"/>
                  </a:ext>
                </a:extLst>
              </a:tr>
              <a:tr h="478159">
                <a:tc>
                  <a:txBody>
                    <a:bodyPr/>
                    <a:lstStyle/>
                    <a:p>
                      <a:r>
                        <a:rPr lang="en-US" b="0" dirty="0"/>
                        <a:t>F3/F2_median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Rhoticity (+rounding)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Vowels sound…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Not rhotic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Rhotic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Rhotic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Rhotic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2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8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752B-0A52-C24B-89E7-8D918125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Dialects, Accents &amp; Algorithmic Bias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C56057-B16D-6F45-A67B-A8770C8AFD63}"/>
              </a:ext>
            </a:extLst>
          </p:cNvPr>
          <p:cNvGrpSpPr/>
          <p:nvPr/>
        </p:nvGrpSpPr>
        <p:grpSpPr>
          <a:xfrm>
            <a:off x="236905" y="4185709"/>
            <a:ext cx="4828350" cy="1325564"/>
            <a:chOff x="236905" y="4185709"/>
            <a:chExt cx="4828350" cy="13255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2A8BC3-8790-DD49-B237-CEEDCEA03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905" y="4185709"/>
              <a:ext cx="4828350" cy="13255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061D0D-D6CB-DA47-8EA4-779C17809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8367" y="5116299"/>
              <a:ext cx="1676888" cy="38911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881CED-B31F-8D47-A5D9-36C41B1001AC}"/>
              </a:ext>
            </a:extLst>
          </p:cNvPr>
          <p:cNvGrpSpPr/>
          <p:nvPr/>
        </p:nvGrpSpPr>
        <p:grpSpPr>
          <a:xfrm>
            <a:off x="2444219" y="1346727"/>
            <a:ext cx="7825196" cy="2082273"/>
            <a:chOff x="2444219" y="1346727"/>
            <a:chExt cx="7825196" cy="20822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1AFE76-FB4B-4944-A51A-A383ED7DC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4219" y="1346727"/>
              <a:ext cx="7825196" cy="208227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D8DA62-1A60-AA4E-9FC2-187DF8EF4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9208" y="1365499"/>
              <a:ext cx="1384300" cy="43815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CBCF1-4625-D34F-8399-338458C3E359}"/>
              </a:ext>
            </a:extLst>
          </p:cNvPr>
          <p:cNvGrpSpPr/>
          <p:nvPr/>
        </p:nvGrpSpPr>
        <p:grpSpPr>
          <a:xfrm>
            <a:off x="6193017" y="4185709"/>
            <a:ext cx="5762078" cy="2379785"/>
            <a:chOff x="6429922" y="4478214"/>
            <a:chExt cx="5762078" cy="23797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AFD29C-BD7A-184B-B0CB-A25951B9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9922" y="4478214"/>
              <a:ext cx="5762078" cy="237978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F99921-2B5A-6E47-8A2B-B4ECA4932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13878" y="4478214"/>
              <a:ext cx="2194165" cy="389113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A4D9C-5E72-404E-A1BB-190F02A64C4B}"/>
              </a:ext>
            </a:extLst>
          </p:cNvPr>
          <p:cNvSpPr/>
          <p:nvPr/>
        </p:nvSpPr>
        <p:spPr>
          <a:xfrm>
            <a:off x="6274676" y="5927834"/>
            <a:ext cx="2963917" cy="2627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A592-96FC-904E-889F-B3719D67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1FD1-66D0-F841-8D48-1748FF6A9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612"/>
            <a:ext cx="10515600" cy="2304957"/>
          </a:xfrm>
        </p:spPr>
        <p:txBody>
          <a:bodyPr/>
          <a:lstStyle/>
          <a:p>
            <a:r>
              <a:rPr lang="en-US" dirty="0"/>
              <a:t>Run modeling separately by gender</a:t>
            </a:r>
          </a:p>
          <a:p>
            <a:r>
              <a:rPr lang="en-US" dirty="0"/>
              <a:t>Check only first (or last) 1~3 sec of recordings</a:t>
            </a:r>
          </a:p>
          <a:p>
            <a:r>
              <a:rPr lang="en-US" dirty="0"/>
              <a:t>Include more audio features (e.g., jitter, shimmer)</a:t>
            </a:r>
          </a:p>
          <a:p>
            <a:r>
              <a:rPr lang="en-US" dirty="0"/>
              <a:t>Ethical ramifications of profiling</a:t>
            </a:r>
          </a:p>
        </p:txBody>
      </p:sp>
    </p:spTree>
    <p:extLst>
      <p:ext uri="{BB962C8B-B14F-4D97-AF65-F5344CB8AC3E}">
        <p14:creationId xmlns:p14="http://schemas.microsoft.com/office/powerpoint/2010/main" val="155723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7EC4-EF1A-2F4B-AD18-527C5384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91"/>
            <a:ext cx="10515600" cy="1776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Specific language models for specific accents/dialects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Pretrain models on data from single accent (or group)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speaker’s accent based on first utterances (0~3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speech using selected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DFA23C-E0AF-DD48-AF52-34BA6AB486EC}"/>
              </a:ext>
            </a:extLst>
          </p:cNvPr>
          <p:cNvSpPr/>
          <p:nvPr/>
        </p:nvSpPr>
        <p:spPr>
          <a:xfrm>
            <a:off x="4405750" y="3593523"/>
            <a:ext cx="3797876" cy="2205650"/>
          </a:xfrm>
          <a:prstGeom prst="rect">
            <a:avLst/>
          </a:prstGeom>
          <a:solidFill>
            <a:srgbClr val="000000">
              <a:alpha val="5058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service (call centers)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Subtitling &amp; transcription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International espionage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D3163-A3BE-5B4C-ACF8-0B41C7F4B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7"/>
          <a:stretch/>
        </p:blipFill>
        <p:spPr>
          <a:xfrm>
            <a:off x="304800" y="4240177"/>
            <a:ext cx="3797876" cy="2293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90253-C808-3F46-991F-2007DF274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106" y="4240177"/>
            <a:ext cx="2667694" cy="22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7EC4-EF1A-2F4B-AD18-527C5384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1"/>
            <a:ext cx="4530969" cy="5026514"/>
          </a:xfrm>
        </p:spPr>
        <p:txBody>
          <a:bodyPr>
            <a:normAutofit/>
          </a:bodyPr>
          <a:lstStyle/>
          <a:p>
            <a:r>
              <a:rPr lang="en-US" sz="2000" b="1" dirty="0"/>
              <a:t>Open-­source Multi-­speaker Corpora </a:t>
            </a:r>
            <a:r>
              <a:rPr lang="en-US" sz="1800" b="1" dirty="0"/>
              <a:t>of English Accents in the British Isles</a:t>
            </a:r>
          </a:p>
          <a:p>
            <a:pPr lvl="1"/>
            <a:r>
              <a:rPr lang="en-US" sz="1600" b="1" dirty="0"/>
              <a:t>Created by Google Research (</a:t>
            </a:r>
            <a:r>
              <a:rPr lang="en-US" sz="1600" b="1" dirty="0">
                <a:hlinkClick r:id="rId2"/>
              </a:rPr>
              <a:t>Demirsahin et al. 2020</a:t>
            </a:r>
            <a:r>
              <a:rPr lang="en-US" sz="1600" b="1" dirty="0"/>
              <a:t>)</a:t>
            </a:r>
          </a:p>
          <a:p>
            <a:pPr lvl="1"/>
            <a:r>
              <a:rPr lang="en-US" sz="1600" b="1" dirty="0"/>
              <a:t>Raw data available at </a:t>
            </a:r>
            <a:r>
              <a:rPr lang="en-US" sz="1600" b="1" dirty="0">
                <a:hlinkClick r:id="rId3"/>
              </a:rPr>
              <a:t>OpenSLR.org</a:t>
            </a:r>
            <a:endParaRPr lang="en-US" sz="1600" b="1" dirty="0"/>
          </a:p>
          <a:p>
            <a:r>
              <a:rPr lang="en-US" sz="2000" b="1" dirty="0"/>
              <a:t>1 entry = 3~10s spoken sentence by single speaker + transcript</a:t>
            </a:r>
          </a:p>
          <a:p>
            <a:r>
              <a:rPr lang="en-US" sz="2000" b="1" dirty="0"/>
              <a:t>&gt;18k entries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23D88D1-46FC-FB47-9DD5-B550E95406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6277556" y="1468071"/>
            <a:ext cx="5448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7EC4-EF1A-2F4B-AD18-527C5384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1"/>
            <a:ext cx="4530969" cy="5026514"/>
          </a:xfrm>
        </p:spPr>
        <p:txBody>
          <a:bodyPr>
            <a:normAutofit/>
          </a:bodyPr>
          <a:lstStyle/>
          <a:p>
            <a:r>
              <a:rPr lang="en-US" sz="2000" b="1" dirty="0"/>
              <a:t>Open-­source Multi-­speaker Corpora </a:t>
            </a:r>
            <a:r>
              <a:rPr lang="en-US" sz="1800" b="1" dirty="0"/>
              <a:t>of English Accents in the British Isles</a:t>
            </a:r>
          </a:p>
          <a:p>
            <a:pPr lvl="1"/>
            <a:r>
              <a:rPr lang="en-US" sz="1600" b="1" dirty="0"/>
              <a:t>Created by Google Research (</a:t>
            </a:r>
            <a:r>
              <a:rPr lang="en-US" sz="1600" b="1" dirty="0">
                <a:hlinkClick r:id="rId2"/>
              </a:rPr>
              <a:t>Demirsahin et al. 2020</a:t>
            </a:r>
            <a:r>
              <a:rPr lang="en-US" sz="1600" b="1" dirty="0"/>
              <a:t>)</a:t>
            </a:r>
          </a:p>
          <a:p>
            <a:pPr lvl="1"/>
            <a:r>
              <a:rPr lang="en-US" sz="1600" b="1" dirty="0"/>
              <a:t>Raw data available at </a:t>
            </a:r>
            <a:r>
              <a:rPr lang="en-US" sz="1600" b="1" dirty="0">
                <a:hlinkClick r:id="rId3"/>
              </a:rPr>
              <a:t>OpenSLR.org</a:t>
            </a:r>
            <a:endParaRPr lang="en-US" sz="1600" b="1" dirty="0"/>
          </a:p>
          <a:p>
            <a:r>
              <a:rPr lang="en-US" sz="2000" b="1" dirty="0"/>
              <a:t>1 entry = 3~10s spoken sentence by single speaker + transcript</a:t>
            </a:r>
          </a:p>
          <a:p>
            <a:r>
              <a:rPr lang="en-US" sz="2000" b="1" dirty="0"/>
              <a:t>&gt;18k entries</a:t>
            </a:r>
          </a:p>
          <a:p>
            <a:r>
              <a:rPr lang="en-US" sz="2000" b="1" dirty="0"/>
              <a:t>Six groups of dialects/accents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Southern (English)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Northern (English)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Scottish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Welsh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Midlands (English)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Irish</a:t>
            </a:r>
            <a:endParaRPr lang="en-US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D88D1-46FC-FB47-9DD5-B550E95406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rcRect/>
          <a:stretch/>
        </p:blipFill>
        <p:spPr>
          <a:xfrm>
            <a:off x="6277556" y="1468071"/>
            <a:ext cx="5448300" cy="4648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AAE4FA-48D8-284A-A6B6-C14454058C61}"/>
              </a:ext>
            </a:extLst>
          </p:cNvPr>
          <p:cNvSpPr/>
          <p:nvPr/>
        </p:nvSpPr>
        <p:spPr>
          <a:xfrm>
            <a:off x="9294651" y="3792171"/>
            <a:ext cx="3786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75743-2684-B546-B442-090FA72C25FC}"/>
              </a:ext>
            </a:extLst>
          </p:cNvPr>
          <p:cNvSpPr/>
          <p:nvPr/>
        </p:nvSpPr>
        <p:spPr>
          <a:xfrm>
            <a:off x="9673281" y="5105155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1E68E-DEC9-244F-B18A-B0852DED2399}"/>
              </a:ext>
            </a:extLst>
          </p:cNvPr>
          <p:cNvSpPr/>
          <p:nvPr/>
        </p:nvSpPr>
        <p:spPr>
          <a:xfrm>
            <a:off x="9483965" y="4554111"/>
            <a:ext cx="3786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0F46E6-18E8-9E4F-9FF8-8FE1DA4A2497}"/>
              </a:ext>
            </a:extLst>
          </p:cNvPr>
          <p:cNvSpPr/>
          <p:nvPr/>
        </p:nvSpPr>
        <p:spPr>
          <a:xfrm>
            <a:off x="8840457" y="4869716"/>
            <a:ext cx="3786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7E9F2-342B-D74A-A7F7-018D4633468A}"/>
              </a:ext>
            </a:extLst>
          </p:cNvPr>
          <p:cNvSpPr/>
          <p:nvPr/>
        </p:nvSpPr>
        <p:spPr>
          <a:xfrm>
            <a:off x="7691446" y="4279136"/>
            <a:ext cx="3786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F4CECB-37CE-434B-A8F2-0564F50C8FA5}"/>
              </a:ext>
            </a:extLst>
          </p:cNvPr>
          <p:cNvSpPr/>
          <p:nvPr/>
        </p:nvSpPr>
        <p:spPr>
          <a:xfrm>
            <a:off x="8651142" y="2768784"/>
            <a:ext cx="3786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85443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7EC4-EF1A-2F4B-AD18-527C5384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1"/>
            <a:ext cx="4530969" cy="5026514"/>
          </a:xfrm>
        </p:spPr>
        <p:txBody>
          <a:bodyPr>
            <a:normAutofit/>
          </a:bodyPr>
          <a:lstStyle/>
          <a:p>
            <a:r>
              <a:rPr lang="en-US" sz="2000" b="1" dirty="0"/>
              <a:t>Open-­source Multi-­speaker Corpora </a:t>
            </a:r>
            <a:r>
              <a:rPr lang="en-US" sz="1800" b="1" dirty="0"/>
              <a:t>of English Accents in the British Isles</a:t>
            </a:r>
          </a:p>
          <a:p>
            <a:pPr lvl="1"/>
            <a:r>
              <a:rPr lang="en-US" sz="1600" b="1" dirty="0"/>
              <a:t>Created by Google Research (</a:t>
            </a:r>
            <a:r>
              <a:rPr lang="en-US" sz="1600" b="1" dirty="0">
                <a:hlinkClick r:id="rId2"/>
              </a:rPr>
              <a:t>Demirsahin et al. 2020</a:t>
            </a:r>
            <a:r>
              <a:rPr lang="en-US" sz="1600" b="1" dirty="0"/>
              <a:t>)</a:t>
            </a:r>
          </a:p>
          <a:p>
            <a:pPr lvl="1"/>
            <a:r>
              <a:rPr lang="en-US" sz="1600" b="1" dirty="0"/>
              <a:t>Raw data available at </a:t>
            </a:r>
            <a:r>
              <a:rPr lang="en-US" sz="1600" b="1" dirty="0">
                <a:hlinkClick r:id="rId3"/>
              </a:rPr>
              <a:t>OpenSLR.org</a:t>
            </a:r>
            <a:endParaRPr lang="en-US" sz="1600" b="1" dirty="0"/>
          </a:p>
          <a:p>
            <a:r>
              <a:rPr lang="en-US" sz="2000" b="1" dirty="0"/>
              <a:t>1 entry = 3~10s spoken sentence by single speaker + transcript</a:t>
            </a:r>
          </a:p>
          <a:p>
            <a:r>
              <a:rPr lang="en-US" sz="2000" b="1" dirty="0"/>
              <a:t>&gt;18k entries</a:t>
            </a:r>
          </a:p>
          <a:p>
            <a:r>
              <a:rPr lang="en-US" sz="2000" b="1" dirty="0"/>
              <a:t>Six groups of dialects/accents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Southern (English)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Northern (English)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Scottish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Welsh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strike="sngStrike" dirty="0"/>
              <a:t>Midlands (English)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strike="sngStrike" dirty="0"/>
              <a:t>Irish</a:t>
            </a:r>
            <a:endParaRPr lang="en-US" sz="1200" b="1" strike="sngStri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D88D1-46FC-FB47-9DD5-B550E95406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rcRect/>
          <a:stretch/>
        </p:blipFill>
        <p:spPr>
          <a:xfrm>
            <a:off x="6278374" y="1468071"/>
            <a:ext cx="5446664" cy="464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358B4C-9AE2-8846-85BD-46140858CCDD}"/>
              </a:ext>
            </a:extLst>
          </p:cNvPr>
          <p:cNvSpPr/>
          <p:nvPr/>
        </p:nvSpPr>
        <p:spPr>
          <a:xfrm>
            <a:off x="9294651" y="3792171"/>
            <a:ext cx="3786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09126-24A3-5C4C-9BA0-80C2613CBC6B}"/>
              </a:ext>
            </a:extLst>
          </p:cNvPr>
          <p:cNvSpPr/>
          <p:nvPr/>
        </p:nvSpPr>
        <p:spPr>
          <a:xfrm>
            <a:off x="9673281" y="5105155"/>
            <a:ext cx="3786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FE7A49-56A8-074E-9833-AE63C1684E31}"/>
              </a:ext>
            </a:extLst>
          </p:cNvPr>
          <p:cNvSpPr/>
          <p:nvPr/>
        </p:nvSpPr>
        <p:spPr>
          <a:xfrm>
            <a:off x="8840457" y="4869716"/>
            <a:ext cx="3786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5D580C-0620-1A44-B92A-5CBB848BC4C9}"/>
              </a:ext>
            </a:extLst>
          </p:cNvPr>
          <p:cNvSpPr/>
          <p:nvPr/>
        </p:nvSpPr>
        <p:spPr>
          <a:xfrm>
            <a:off x="8651142" y="2768784"/>
            <a:ext cx="3786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08840A-16DC-4E43-BABD-16430D5BB657}"/>
              </a:ext>
            </a:extLst>
          </p:cNvPr>
          <p:cNvGrpSpPr/>
          <p:nvPr/>
        </p:nvGrpSpPr>
        <p:grpSpPr>
          <a:xfrm>
            <a:off x="9673280" y="1751320"/>
            <a:ext cx="2159558" cy="5106680"/>
            <a:chOff x="9673280" y="1751320"/>
            <a:chExt cx="2159558" cy="5106680"/>
          </a:xfrm>
        </p:grpSpPr>
        <p:pic>
          <p:nvPicPr>
            <p:cNvPr id="12" name="Picture 11" descr="A person with long blonde hair&#10;&#10;Description automatically generated with medium confidence">
              <a:extLst>
                <a:ext uri="{FF2B5EF4-FFF2-40B4-BE49-F238E27FC236}">
                  <a16:creationId xmlns:a16="http://schemas.microsoft.com/office/drawing/2014/main" id="{370A3B4F-D88E-1842-B691-A9AF7C71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06104" y="4869716"/>
              <a:ext cx="1326734" cy="1988284"/>
            </a:xfrm>
            <a:prstGeom prst="rect">
              <a:avLst/>
            </a:prstGeom>
          </p:spPr>
        </p:pic>
        <p:pic>
          <p:nvPicPr>
            <p:cNvPr id="14" name="Picture 13" descr="A picture containing person, dark, staring&#10;&#10;Description automatically generated">
              <a:extLst>
                <a:ext uri="{FF2B5EF4-FFF2-40B4-BE49-F238E27FC236}">
                  <a16:creationId xmlns:a16="http://schemas.microsoft.com/office/drawing/2014/main" id="{A7A1DFEE-2BDB-244B-AC28-C8796BA8A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3280" y="1751320"/>
              <a:ext cx="1839309" cy="2203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4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9"/>
            <a:ext cx="10515600" cy="1325563"/>
          </a:xfrm>
        </p:spPr>
        <p:txBody>
          <a:bodyPr/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6A8B-0A20-5E40-9DB6-B23AB4FA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1" y="2037372"/>
            <a:ext cx="5750169" cy="3566991"/>
          </a:xfrm>
        </p:spPr>
        <p:txBody>
          <a:bodyPr/>
          <a:lstStyle/>
          <a:p>
            <a:r>
              <a:rPr lang="en-US" dirty="0"/>
              <a:t>MFCC</a:t>
            </a:r>
          </a:p>
          <a:p>
            <a:pPr lvl="1"/>
            <a:r>
              <a:rPr lang="en-US" sz="2000" dirty="0"/>
              <a:t>mel-frequency cepstrum coefficients</a:t>
            </a:r>
            <a:br>
              <a:rPr lang="en-US" sz="2000" dirty="0"/>
            </a:br>
            <a:r>
              <a:rPr lang="en-US" sz="2000" dirty="0"/>
              <a:t>(‘most frequently chosen characteristic’)</a:t>
            </a:r>
          </a:p>
          <a:p>
            <a:pPr lvl="1"/>
            <a:r>
              <a:rPr lang="en-US" sz="2000" dirty="0"/>
              <a:t>Capture sound energy in frequency bands</a:t>
            </a:r>
          </a:p>
          <a:p>
            <a:pPr lvl="1"/>
            <a:r>
              <a:rPr lang="en-US" sz="2000" dirty="0"/>
              <a:t>n=16 typical for speech processing</a:t>
            </a:r>
          </a:p>
          <a:p>
            <a:r>
              <a:rPr lang="en-US" dirty="0"/>
              <a:t>MFCCΔ, MFCCΔ</a:t>
            </a:r>
            <a:r>
              <a:rPr lang="en-US" baseline="30000" dirty="0"/>
              <a:t>2</a:t>
            </a:r>
          </a:p>
          <a:p>
            <a:pPr lvl="1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 derivatives of MFCC</a:t>
            </a:r>
          </a:p>
          <a:p>
            <a:pPr lvl="1"/>
            <a:r>
              <a:rPr lang="en-US" sz="2000" dirty="0"/>
              <a:t>Capture changes in MFCCs</a:t>
            </a:r>
          </a:p>
          <a:p>
            <a:pPr lvl="1"/>
            <a:r>
              <a:rPr lang="en-US" sz="2000" dirty="0"/>
              <a:t>Same n as MFCC 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EE7CD4A-F636-0347-B667-A901C74AF3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881279" y="734831"/>
            <a:ext cx="5019431" cy="323621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4C5BC9A-4AF1-A04B-ADDE-42EA3BFD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642541" y="4437508"/>
            <a:ext cx="5454869" cy="17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8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9"/>
            <a:ext cx="10515600" cy="1325563"/>
          </a:xfrm>
        </p:spPr>
        <p:txBody>
          <a:bodyPr/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6A8B-0A20-5E40-9DB6-B23AB4FA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1" y="2037372"/>
            <a:ext cx="5750169" cy="3566991"/>
          </a:xfrm>
        </p:spPr>
        <p:txBody>
          <a:bodyPr>
            <a:normAutofit/>
          </a:bodyPr>
          <a:lstStyle/>
          <a:p>
            <a:r>
              <a:rPr lang="en-US" dirty="0"/>
              <a:t>MFCC</a:t>
            </a:r>
          </a:p>
          <a:p>
            <a:pPr lvl="1"/>
            <a:r>
              <a:rPr lang="en-US" sz="2000" dirty="0"/>
              <a:t>mel-frequency cepstrum coefficients</a:t>
            </a:r>
            <a:br>
              <a:rPr lang="en-US" sz="2000" dirty="0"/>
            </a:br>
            <a:r>
              <a:rPr lang="en-US" sz="2000" dirty="0"/>
              <a:t>(‘most frequently chosen characteristic’)</a:t>
            </a:r>
          </a:p>
          <a:p>
            <a:pPr lvl="1"/>
            <a:r>
              <a:rPr lang="en-US" sz="2000" dirty="0"/>
              <a:t>Capture sound energy in frequency bands</a:t>
            </a:r>
          </a:p>
          <a:p>
            <a:pPr lvl="1"/>
            <a:r>
              <a:rPr lang="en-US" sz="2000" dirty="0"/>
              <a:t>n=16 typical for speech processing</a:t>
            </a:r>
          </a:p>
          <a:p>
            <a:r>
              <a:rPr lang="en-US" strike="sngStrike" dirty="0"/>
              <a:t>MFCCΔ, MFCCΔ</a:t>
            </a:r>
            <a:r>
              <a:rPr lang="en-US" strike="sngStrike" baseline="30000" dirty="0"/>
              <a:t>2</a:t>
            </a:r>
          </a:p>
          <a:p>
            <a:pPr lvl="1"/>
            <a:r>
              <a:rPr lang="en-US" sz="2000" strike="sngStrike" dirty="0"/>
              <a:t>1</a:t>
            </a:r>
            <a:r>
              <a:rPr lang="en-US" sz="2000" strike="sngStrike" baseline="30000" dirty="0"/>
              <a:t>st</a:t>
            </a:r>
            <a:r>
              <a:rPr lang="en-US" sz="2000" strike="sngStrike" dirty="0"/>
              <a:t>, 2</a:t>
            </a:r>
            <a:r>
              <a:rPr lang="en-US" sz="2000" strike="sngStrike" baseline="30000" dirty="0"/>
              <a:t>nd</a:t>
            </a:r>
            <a:r>
              <a:rPr lang="en-US" sz="2000" strike="sngStrike" dirty="0"/>
              <a:t> derivatives of MFCC</a:t>
            </a:r>
          </a:p>
          <a:p>
            <a:pPr lvl="1"/>
            <a:r>
              <a:rPr lang="en-US" sz="2000" strike="sngStrike" dirty="0"/>
              <a:t>Capture changes in MFCCs</a:t>
            </a:r>
          </a:p>
          <a:p>
            <a:pPr lvl="1"/>
            <a:r>
              <a:rPr lang="en-US" sz="2000" strike="sngStrike" dirty="0"/>
              <a:t>Same n as MFCCs</a:t>
            </a:r>
            <a:r>
              <a:rPr lang="en-US" sz="2000" dirty="0"/>
              <a:t>   </a:t>
            </a:r>
            <a:r>
              <a:rPr lang="en-US" b="1" dirty="0">
                <a:solidFill>
                  <a:srgbClr val="FF0000"/>
                </a:solidFill>
              </a:rPr>
              <a:t>didn’t raise scores</a:t>
            </a:r>
            <a:endParaRPr lang="en-US" sz="2000" b="1" strike="sngStrike" dirty="0">
              <a:solidFill>
                <a:srgbClr val="FF0000"/>
              </a:solidFill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EE7CD4A-F636-0347-B667-A901C74AF3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881279" y="734831"/>
            <a:ext cx="5019431" cy="323621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4C5BC9A-4AF1-A04B-ADDE-42EA3BFD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642541" y="4437508"/>
            <a:ext cx="5454869" cy="17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3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73FC-F6EA-2E4C-BDDE-A5E1BE2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9"/>
            <a:ext cx="10515600" cy="1325563"/>
          </a:xfrm>
        </p:spPr>
        <p:txBody>
          <a:bodyPr/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6A8B-0A20-5E40-9DB6-B23AB4FA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1" y="1586399"/>
            <a:ext cx="5750169" cy="2136043"/>
          </a:xfrm>
        </p:spPr>
        <p:txBody>
          <a:bodyPr>
            <a:normAutofit/>
          </a:bodyPr>
          <a:lstStyle/>
          <a:p>
            <a:r>
              <a:rPr lang="en-US" dirty="0"/>
              <a:t>Formants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dirty="0"/>
              <a:t>, F</a:t>
            </a:r>
            <a:r>
              <a:rPr lang="en-US" baseline="-25000" dirty="0"/>
              <a:t>4</a:t>
            </a:r>
          </a:p>
          <a:p>
            <a:pPr lvl="1"/>
            <a:r>
              <a:rPr lang="en-US" dirty="0"/>
              <a:t>Standardize by speaker</a:t>
            </a:r>
            <a:br>
              <a:rPr lang="en-US" dirty="0"/>
            </a:br>
            <a:r>
              <a:rPr lang="en-US" dirty="0"/>
              <a:t>(divide by F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Mean, median over recording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C36FE420-F299-F645-B2AD-68196E168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b="4896"/>
          <a:stretch/>
        </p:blipFill>
        <p:spPr>
          <a:xfrm>
            <a:off x="6376865" y="1586399"/>
            <a:ext cx="5651500" cy="4468936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182877A-B9C0-AA4F-A712-313B518BC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b="6325"/>
          <a:stretch/>
        </p:blipFill>
        <p:spPr>
          <a:xfrm>
            <a:off x="806751" y="3911229"/>
            <a:ext cx="4828327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1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1444</Words>
  <Application>Microsoft Macintosh PowerPoint</Application>
  <PresentationFormat>Widescreen</PresentationFormat>
  <Paragraphs>541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 Light</vt:lpstr>
      <vt:lpstr>Office Theme</vt:lpstr>
      <vt:lpstr>Accent Detection in the UK</vt:lpstr>
      <vt:lpstr>Dialects, Accents &amp; Algorithmic Bias</vt:lpstr>
      <vt:lpstr>A Different Solution</vt:lpstr>
      <vt:lpstr>The Data</vt:lpstr>
      <vt:lpstr>The Data</vt:lpstr>
      <vt:lpstr>The Data</vt:lpstr>
      <vt:lpstr>The Features</vt:lpstr>
      <vt:lpstr>The Features</vt:lpstr>
      <vt:lpstr>The Features</vt:lpstr>
      <vt:lpstr>The Features</vt:lpstr>
      <vt:lpstr>The Features</vt:lpstr>
      <vt:lpstr>Model Performance</vt:lpstr>
      <vt:lpstr>Model Performance</vt:lpstr>
      <vt:lpstr>Feature Importance</vt:lpstr>
      <vt:lpstr>Feature Importance</vt:lpstr>
      <vt:lpstr>Feature Importance</vt:lpstr>
      <vt:lpstr>Feature Importance</vt:lpstr>
      <vt:lpstr>Feature Importance</vt:lpstr>
      <vt:lpstr>Feature Importance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Dialect Detection in the UK</dc:title>
  <dc:creator>Mark Streer</dc:creator>
  <cp:lastModifiedBy>Mark Streer</cp:lastModifiedBy>
  <cp:revision>60</cp:revision>
  <dcterms:created xsi:type="dcterms:W3CDTF">2021-10-23T19:55:36Z</dcterms:created>
  <dcterms:modified xsi:type="dcterms:W3CDTF">2021-10-29T16:45:34Z</dcterms:modified>
</cp:coreProperties>
</file>