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97" r:id="rId3"/>
    <p:sldId id="298" r:id="rId4"/>
    <p:sldId id="295" r:id="rId5"/>
    <p:sldId id="300" r:id="rId6"/>
    <p:sldId id="301" r:id="rId7"/>
    <p:sldId id="305" r:id="rId8"/>
    <p:sldId id="299" r:id="rId9"/>
    <p:sldId id="258" r:id="rId10"/>
    <p:sldId id="303" r:id="rId11"/>
    <p:sldId id="304" r:id="rId12"/>
  </p:sldIdLst>
  <p:sldSz cx="9144000" cy="5143500" type="screen16x9"/>
  <p:notesSz cx="6858000" cy="9144000"/>
  <p:embeddedFontLst>
    <p:embeddedFont>
      <p:font typeface="Montserrat" pitchFamily="2" charset="77"/>
      <p:regular r:id="rId14"/>
      <p:bold r:id="rId15"/>
      <p:italic r:id="rId16"/>
      <p:boldItalic r:id="rId17"/>
    </p:embeddedFont>
    <p:embeddedFont>
      <p:font typeface="PT Serif" panose="020A0603040505020204" pitchFamily="18"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44D327-C8C6-4163-A623-057FE4961991}">
  <a:tblStyle styleId="{A644D327-C8C6-4163-A623-057FE496199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F84729-DA0B-49D1-B9D5-606E54AD43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12"/>
    <p:restoredTop sz="78367"/>
  </p:normalViewPr>
  <p:slideViewPr>
    <p:cSldViewPr snapToGrid="0" snapToObjects="1">
      <p:cViewPr varScale="1">
        <p:scale>
          <a:sx n="121" d="100"/>
          <a:sy n="121" d="100"/>
        </p:scale>
        <p:origin x="18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everyone, good morning. I’m going to jump right into introducing my project, a storage pipeline for stock options data.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a screenshot of a typical response from the TD Ameritrade API.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 the nested structure, with the contract type first, then all expiry dates, then all strike prices at all expiry dates. For one query, we get:</a:t>
            </a:r>
          </a:p>
          <a:p>
            <a:pPr marL="0" lvl="0" indent="0" algn="l" rtl="0">
              <a:spcBef>
                <a:spcPts val="0"/>
              </a:spcBef>
              <a:spcAft>
                <a:spcPts val="0"/>
              </a:spcAft>
              <a:buNone/>
            </a:pPr>
            <a:r>
              <a:rPr lang="en-US" dirty="0"/>
              <a:t>2 contract types (call or put),</a:t>
            </a:r>
          </a:p>
          <a:p>
            <a:pPr marL="0" lvl="0" indent="0" algn="l" rtl="0">
              <a:spcBef>
                <a:spcPts val="0"/>
              </a:spcBef>
              <a:spcAft>
                <a:spcPts val="0"/>
              </a:spcAft>
              <a:buNone/>
            </a:pPr>
            <a:r>
              <a:rPr lang="en-US" dirty="0"/>
              <a:t>21 expiry dates, from today until January 2024, and</a:t>
            </a:r>
          </a:p>
          <a:p>
            <a:pPr marL="0" lvl="0" indent="0" algn="l" rtl="0">
              <a:spcBef>
                <a:spcPts val="0"/>
              </a:spcBef>
              <a:spcAft>
                <a:spcPts val="0"/>
              </a:spcAft>
              <a:buNone/>
            </a:pPr>
            <a:r>
              <a:rPr lang="en-US" dirty="0"/>
              <a:t>216 strike prices, from $70 to $600.</a:t>
            </a:r>
          </a:p>
          <a:p>
            <a:pPr marL="0" lvl="0" indent="0" algn="l" rtl="0">
              <a:spcBef>
                <a:spcPts val="0"/>
              </a:spcBef>
              <a:spcAft>
                <a:spcPts val="0"/>
              </a:spcAft>
              <a:buNone/>
            </a:pPr>
            <a:r>
              <a:rPr lang="en-US" dirty="0"/>
              <a:t>Not every strike is available for every expiry, so there are fewer choices than 9,396. But very rich data for a single snapshot.</a:t>
            </a:r>
          </a:p>
          <a:p>
            <a:pPr marL="0" lvl="0" indent="0" algn="l" rtl="0">
              <a:spcBef>
                <a:spcPts val="0"/>
              </a:spcBef>
              <a:spcAft>
                <a:spcPts val="0"/>
              </a:spcAft>
              <a:buNone/>
            </a:pPr>
            <a:r>
              <a:rPr lang="en-US" dirty="0"/>
              <a:t>Each of which has each of these attributes as columns, including ‘mark’ price, the current market price, which we’ll use in visualization.</a:t>
            </a:r>
          </a:p>
        </p:txBody>
      </p:sp>
    </p:spTree>
    <p:extLst>
      <p:ext uri="{BB962C8B-B14F-4D97-AF65-F5344CB8AC3E}">
        <p14:creationId xmlns:p14="http://schemas.microsoft.com/office/powerpoint/2010/main" val="3671087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hour later, the trend persists. The calls extend their losses and get even redder, while the $310 puts have gained so much they’re off the screen.</a:t>
            </a:r>
          </a:p>
        </p:txBody>
      </p:sp>
    </p:spTree>
    <p:extLst>
      <p:ext uri="{BB962C8B-B14F-4D97-AF65-F5344CB8AC3E}">
        <p14:creationId xmlns:p14="http://schemas.microsoft.com/office/powerpoint/2010/main" val="117159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you’ve all heard of the stock market right? Buy low, sell high, FAANG, </a:t>
            </a:r>
            <a:r>
              <a:rPr lang="en-US" dirty="0" err="1"/>
              <a:t>Gamestop</a:t>
            </a:r>
            <a:r>
              <a:rPr lang="en-US" dirty="0"/>
              <a:t>, </a:t>
            </a:r>
            <a:r>
              <a:rPr lang="en-US" dirty="0" err="1"/>
              <a:t>wallstreetbets</a:t>
            </a:r>
            <a:r>
              <a:rPr lang="en-US" dirty="0"/>
              <a:t>, etc.</a:t>
            </a:r>
          </a:p>
          <a:p>
            <a:pPr marL="0" lvl="0" indent="0" algn="l" rtl="0">
              <a:spcBef>
                <a:spcPts val="0"/>
              </a:spcBef>
              <a:spcAft>
                <a:spcPts val="0"/>
              </a:spcAft>
              <a:buNone/>
            </a:pPr>
            <a:r>
              <a:rPr lang="en-US" dirty="0"/>
              <a:t>If I buy Nvidia stock, the stock is mine until I sell it: tomorrow, or next year, or ten years from now, or 100.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Options are contracts to buy and sell stocks. In the example shown, the buyer has the option to buy 100 shares of NVDA at $320 per share at some point before Feb 18th. It's useless right now: you can buy them at $300 on the open market. If NVDA rose to $350 tomorrow, however, it would be great: you could buy 100 shares for $320 each, sell them for $350 each, for 30x100=$3000 profit. But if it never rises above $320, the option will expire worthless.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CUT</a:t>
            </a:r>
          </a:p>
          <a:p>
            <a:pPr marL="0" lvl="0" indent="0" algn="l" rtl="0">
              <a:spcBef>
                <a:spcPts val="0"/>
              </a:spcBef>
              <a:spcAft>
                <a:spcPts val="0"/>
              </a:spcAft>
              <a:buNone/>
            </a:pPr>
            <a:r>
              <a:rPr lang="en-US" dirty="0"/>
              <a:t>What makes options really great are their leverage [CLICK]. We could have bought and sold 100 shares, but we’d need 30 grand principal.</a:t>
            </a:r>
          </a:p>
          <a:p>
            <a:pPr marL="0" lvl="0" indent="0" algn="l" rtl="0">
              <a:spcBef>
                <a:spcPts val="0"/>
              </a:spcBef>
              <a:spcAft>
                <a:spcPts val="0"/>
              </a:spcAft>
              <a:buNone/>
            </a:pPr>
            <a:r>
              <a:rPr lang="en-US" dirty="0"/>
              <a:t>With options, we can get some of that exposure for a just over $1000, as opposed to over 30 grand.</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16680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where I got that price info I just showed you. This is a partial view of the options chain the 18th of February.</a:t>
            </a:r>
          </a:p>
          <a:p>
            <a:pPr marL="0" lvl="0" indent="0" algn="l" rtl="0">
              <a:spcBef>
                <a:spcPts val="0"/>
              </a:spcBef>
              <a:spcAft>
                <a:spcPts val="0"/>
              </a:spcAft>
              <a:buNone/>
            </a:pPr>
            <a:r>
              <a:rPr lang="en-US" dirty="0"/>
              <a:t>[CLICK] We look up our expiry date and strike price, [CLICK] and check the left (because it’s a bullish ‘call’ contract).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17 additional tables for the other expiry dates: from today (17 Dec) to 19 Jan 2024, each with their own chain.</a:t>
            </a:r>
          </a:p>
          <a:p>
            <a:pPr marL="0" lvl="0" indent="0" algn="l" rtl="0">
              <a:spcBef>
                <a:spcPts val="0"/>
              </a:spcBef>
              <a:spcAft>
                <a:spcPts val="0"/>
              </a:spcAft>
              <a:buNone/>
            </a:pPr>
            <a:r>
              <a:rPr lang="en-US" dirty="0"/>
              <a:t>[CLICK] In total, there are 1,621 NVDA options available from this broker, TD Ameritrade. Far richer data than a simple price history.</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Share price histories of most stocks are offered free of charge by most brokerage, and even Yahoo Finance. However, historical options data are held close to the chest; I’ve never been able to find inexpensive sources online, much less for free. My hope is to keep an automated pipeline going for a few months or years, so I can get my own ‘historical data’ on which to train deep learning models.</a:t>
            </a:r>
          </a:p>
        </p:txBody>
      </p:sp>
    </p:spTree>
    <p:extLst>
      <p:ext uri="{BB962C8B-B14F-4D97-AF65-F5344CB8AC3E}">
        <p14:creationId xmlns:p14="http://schemas.microsoft.com/office/powerpoint/2010/main" val="199795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my data storage and analysis pipeline. A Python script acquires the raw data from the TD Ameritrade Get Options Chain API, which they allow you to query up to 60 times a second. The script then stores the two json responses in a mongo database. The script is triggered locally by means of a cronjob; in fact, everything is run locally on my M1 Mac Mini.</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wish I could show you some analysis results for the options chains I’m collecting, but I’ve just started, and don’t have enough data to feed time series or deep learning models just yet. For now, I’m going to show you a visualization of an option chain I’ve loaded into </a:t>
            </a:r>
            <a:r>
              <a:rPr lang="en-US" dirty="0" err="1"/>
              <a:t>Streamlit</a:t>
            </a:r>
            <a:r>
              <a:rPr lang="en-US" dirty="0"/>
              <a:t>.   But first…</a:t>
            </a:r>
          </a:p>
        </p:txBody>
      </p:sp>
    </p:spTree>
    <p:extLst>
      <p:ext uri="{BB962C8B-B14F-4D97-AF65-F5344CB8AC3E}">
        <p14:creationId xmlns:p14="http://schemas.microsoft.com/office/powerpoint/2010/main" val="92349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 me show you NVDA’s price history from yesterday, from 830am to 4pm. Big tech was strongly negative for most of the day, and NVDA was no exception; starting at over $310 per share, and closing at $285, nearly a ~7% drop. Fortunately, that makes the movement of derivatives like options even easier to see.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the visualizations you’re about to see were done in matplotlib. </a:t>
            </a:r>
          </a:p>
        </p:txBody>
      </p:sp>
    </p:spTree>
    <p:extLst>
      <p:ext uri="{BB962C8B-B14F-4D97-AF65-F5344CB8AC3E}">
        <p14:creationId xmlns:p14="http://schemas.microsoft.com/office/powerpoint/2010/main" val="68423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there’s a lot to take in here. First, the simple parts: the vertical axis is the option price: how much each contract/point goes for on the market.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Every up arrow is a call option, which increase in value when NVDA goes up; every down arrow is a put option, which decrease in value when it goes down. They kind of look like two hockey sticks, right? Each pair of crossed hockey sticks is the options chain for that expiration date. Tellingly, they cross at the stock’s current price: at 10am, it was just over $300.</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depth axis is the expiration date, so imagine you’re looking into the future as you look into the screen. Long-dated options are more expensive, because there’s more time for the stock to rise or fall.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terms of the color scheme, red indicates losses, while green indicates gain, and blue the strongest gains. Given the 3% drop, all of the call, up-arrows are in the red, while the puts are flush blue.</a:t>
            </a:r>
          </a:p>
        </p:txBody>
      </p:sp>
    </p:spTree>
    <p:extLst>
      <p:ext uri="{BB962C8B-B14F-4D97-AF65-F5344CB8AC3E}">
        <p14:creationId xmlns:p14="http://schemas.microsoft.com/office/powerpoint/2010/main" val="1794074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Seven percentage points later, it’s clear the bears have won the day. The hockey sticks intersect at $285, which is about where it closed.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I’ve put these visualizations online: I’ll toss the link in the chat if you want to play around with it. But for me, the real value of the project was the automated data acquisition.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4720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Options prices are often valuable indicators of expected future price movements, which feed into strategy.</a:t>
            </a:r>
          </a:p>
          <a:p>
            <a:pPr marL="0" lvl="0" indent="0" algn="l" rtl="0">
              <a:spcBef>
                <a:spcPts val="0"/>
              </a:spcBef>
              <a:spcAft>
                <a:spcPts val="0"/>
              </a:spcAft>
              <a:buNone/>
            </a:pPr>
            <a:r>
              <a:rPr lang="en-US" dirty="0"/>
              <a:t>I’d probably use a time series or regression problem to estimate a future price, or expected rates of appreciation.</a:t>
            </a:r>
          </a:p>
          <a:p>
            <a:pPr marL="0" lvl="0" indent="0" algn="l" rtl="0">
              <a:spcBef>
                <a:spcPts val="0"/>
              </a:spcBef>
              <a:spcAft>
                <a:spcPts val="0"/>
              </a:spcAft>
              <a:buNone/>
            </a:pPr>
            <a:r>
              <a:rPr lang="en-US" dirty="0"/>
              <a:t>I’d use a classification algorithm for decisions on specific plays: for example, given options movement on Monday and Tuesday, should I buy contract X? or sell contract Y?</a:t>
            </a:r>
          </a:p>
          <a:p>
            <a:pPr marL="0" lvl="0" indent="0" algn="l" rtl="0">
              <a:spcBef>
                <a:spcPts val="0"/>
              </a:spcBef>
              <a:spcAft>
                <a:spcPts val="0"/>
              </a:spcAft>
              <a:buNone/>
            </a:pPr>
            <a:r>
              <a:rPr lang="en-US" dirty="0"/>
              <a:t>Both classes of problems could be hyper-driven by deep learning algorithms.</a:t>
            </a:r>
            <a:endParaRPr dirty="0"/>
          </a:p>
        </p:txBody>
      </p:sp>
    </p:spTree>
    <p:extLst>
      <p:ext uri="{BB962C8B-B14F-4D97-AF65-F5344CB8AC3E}">
        <p14:creationId xmlns:p14="http://schemas.microsoft.com/office/powerpoint/2010/main" val="2844911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That’s all I have for today. I wanted to close by saying how much I enjoyed learning with and from you all these last 14 weeks, in project groups and pairs.</a:t>
            </a:r>
          </a:p>
          <a:p>
            <a:pPr marL="0" lvl="0" indent="0" algn="l" rtl="0">
              <a:spcBef>
                <a:spcPts val="0"/>
              </a:spcBef>
              <a:spcAft>
                <a:spcPts val="0"/>
              </a:spcAft>
              <a:buNone/>
            </a:pPr>
            <a:r>
              <a:rPr lang="en-US" dirty="0"/>
              <a:t>Lectures and tutorials are one thing, but seeing how such smart and creative people approach the same coding problems and project prompts differently was really educational, and motivated me to try harder than I could have alone. So, thanks for listening, and thanks for being a big and influential part of my life this fall. I’m sure we’ll see one another again.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
        <p:cNvGrpSpPr/>
        <p:nvPr/>
      </p:nvGrpSpPr>
      <p:grpSpPr>
        <a:xfrm>
          <a:off x="0" y="0"/>
          <a:ext cx="0" cy="0"/>
          <a:chOff x="0" y="0"/>
          <a:chExt cx="0" cy="0"/>
        </a:xfrm>
      </p:grpSpPr>
      <p:sp>
        <p:nvSpPr>
          <p:cNvPr id="21" name="Google Shape;21;p2"/>
          <p:cNvSpPr/>
          <p:nvPr/>
        </p:nvSpPr>
        <p:spPr>
          <a:xfrm>
            <a:off x="8142711"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 name="Google Shape;22;p2"/>
          <p:cNvSpPr/>
          <p:nvPr/>
        </p:nvSpPr>
        <p:spPr>
          <a:xfrm>
            <a:off x="8246778" y="1061814"/>
            <a:ext cx="565397" cy="79463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 name="Google Shape;23;p2"/>
          <p:cNvSpPr/>
          <p:nvPr/>
        </p:nvSpPr>
        <p:spPr>
          <a:xfrm>
            <a:off x="7302238" y="4554392"/>
            <a:ext cx="623239" cy="66856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4" name="Google Shape;24;p2"/>
          <p:cNvSpPr/>
          <p:nvPr/>
        </p:nvSpPr>
        <p:spPr>
          <a:xfrm>
            <a:off x="8812176" y="313545"/>
            <a:ext cx="505297"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5" name="Google Shape;25;p2"/>
          <p:cNvSpPr/>
          <p:nvPr/>
        </p:nvSpPr>
        <p:spPr>
          <a:xfrm>
            <a:off x="7486177" y="4101249"/>
            <a:ext cx="218857" cy="338539"/>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6" name="Google Shape;26;p2"/>
          <p:cNvSpPr/>
          <p:nvPr/>
        </p:nvSpPr>
        <p:spPr>
          <a:xfrm>
            <a:off x="6980299" y="-88163"/>
            <a:ext cx="707299" cy="105647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7" name="Google Shape;27;p2"/>
          <p:cNvSpPr/>
          <p:nvPr/>
        </p:nvSpPr>
        <p:spPr>
          <a:xfrm>
            <a:off x="8353588" y="325842"/>
            <a:ext cx="315620" cy="43634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8" name="Google Shape;28;p2"/>
          <p:cNvSpPr/>
          <p:nvPr/>
        </p:nvSpPr>
        <p:spPr>
          <a:xfrm>
            <a:off x="7687616" y="916471"/>
            <a:ext cx="245359"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9" name="Google Shape;29;p2"/>
          <p:cNvSpPr/>
          <p:nvPr/>
        </p:nvSpPr>
        <p:spPr>
          <a:xfrm>
            <a:off x="8637153" y="2924174"/>
            <a:ext cx="816948" cy="1106134"/>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30" name="Google Shape;30;p2"/>
          <p:cNvSpPr/>
          <p:nvPr/>
        </p:nvSpPr>
        <p:spPr>
          <a:xfrm rot="-5400000">
            <a:off x="6840000" y="4568068"/>
            <a:ext cx="417000" cy="3285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496124" y="-12475"/>
            <a:ext cx="589800" cy="407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08235" y="3375182"/>
            <a:ext cx="218854" cy="309865"/>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3" name="Google Shape;33;p2"/>
          <p:cNvSpPr/>
          <p:nvPr/>
        </p:nvSpPr>
        <p:spPr>
          <a:xfrm>
            <a:off x="8013853" y="659316"/>
            <a:ext cx="258850" cy="30899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4" name="Google Shape;34;p2"/>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5" name="Google Shape;35;p2"/>
          <p:cNvSpPr/>
          <p:nvPr/>
        </p:nvSpPr>
        <p:spPr>
          <a:xfrm>
            <a:off x="8003439" y="1292797"/>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6" name="Google Shape;36;p2"/>
          <p:cNvSpPr/>
          <p:nvPr/>
        </p:nvSpPr>
        <p:spPr>
          <a:xfrm>
            <a:off x="7939495" y="-95340"/>
            <a:ext cx="476421" cy="6611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7" name="Google Shape;37;p2"/>
          <p:cNvSpPr/>
          <p:nvPr/>
        </p:nvSpPr>
        <p:spPr>
          <a:xfrm>
            <a:off x="7709340" y="156126"/>
            <a:ext cx="64053" cy="15820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8" name="Google Shape;38;p2"/>
          <p:cNvSpPr/>
          <p:nvPr/>
        </p:nvSpPr>
        <p:spPr>
          <a:xfrm>
            <a:off x="9017902" y="4284544"/>
            <a:ext cx="121390" cy="166376"/>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9" name="Google Shape;39;p2"/>
          <p:cNvSpPr/>
          <p:nvPr/>
        </p:nvSpPr>
        <p:spPr>
          <a:xfrm>
            <a:off x="8736528" y="68644"/>
            <a:ext cx="172852" cy="251573"/>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40" name="Google Shape;40;p2"/>
          <p:cNvSpPr/>
          <p:nvPr/>
        </p:nvSpPr>
        <p:spPr>
          <a:xfrm>
            <a:off x="9053841" y="1122374"/>
            <a:ext cx="172853" cy="222146"/>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1" name="Google Shape;41;p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42" name="Google Shape;42;p2"/>
          <p:cNvSpPr/>
          <p:nvPr/>
        </p:nvSpPr>
        <p:spPr>
          <a:xfrm>
            <a:off x="240789" y="-249878"/>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3" name="Google Shape;43;p2"/>
          <p:cNvSpPr/>
          <p:nvPr/>
        </p:nvSpPr>
        <p:spPr>
          <a:xfrm>
            <a:off x="1462669" y="359548"/>
            <a:ext cx="684178" cy="83580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4" name="Google Shape;44;p2"/>
          <p:cNvSpPr/>
          <p:nvPr/>
        </p:nvSpPr>
        <p:spPr>
          <a:xfrm>
            <a:off x="-145673" y="1499255"/>
            <a:ext cx="545851"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5" name="Google Shape;45;p2"/>
          <p:cNvSpPr/>
          <p:nvPr/>
        </p:nvSpPr>
        <p:spPr>
          <a:xfrm>
            <a:off x="468639" y="3330899"/>
            <a:ext cx="596301"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6" name="Google Shape;46;p2"/>
          <p:cNvSpPr/>
          <p:nvPr/>
        </p:nvSpPr>
        <p:spPr>
          <a:xfrm>
            <a:off x="2715924" y="4728432"/>
            <a:ext cx="422823" cy="54341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7" name="Google Shape;47;p2"/>
          <p:cNvSpPr/>
          <p:nvPr/>
        </p:nvSpPr>
        <p:spPr>
          <a:xfrm>
            <a:off x="857004" y="4218046"/>
            <a:ext cx="948321" cy="101728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8" name="Google Shape;48;p2"/>
          <p:cNvSpPr/>
          <p:nvPr/>
        </p:nvSpPr>
        <p:spPr>
          <a:xfrm>
            <a:off x="6477124" y="659323"/>
            <a:ext cx="375994" cy="418413"/>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9" name="Google Shape;49;p2"/>
          <p:cNvSpPr/>
          <p:nvPr/>
        </p:nvSpPr>
        <p:spPr>
          <a:xfrm>
            <a:off x="2001208"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50" name="Google Shape;50;p2"/>
          <p:cNvSpPr/>
          <p:nvPr/>
        </p:nvSpPr>
        <p:spPr>
          <a:xfrm>
            <a:off x="-202825" y="3641301"/>
            <a:ext cx="863938"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1" name="Google Shape;51;p2"/>
          <p:cNvSpPr/>
          <p:nvPr/>
        </p:nvSpPr>
        <p:spPr>
          <a:xfrm rot="-5400000">
            <a:off x="1953573" y="-64893"/>
            <a:ext cx="756300" cy="595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309286" y="4286696"/>
            <a:ext cx="746700" cy="515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09496"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4" name="Google Shape;54;p2"/>
          <p:cNvSpPr/>
          <p:nvPr/>
        </p:nvSpPr>
        <p:spPr>
          <a:xfrm>
            <a:off x="180514" y="977226"/>
            <a:ext cx="178753"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5" name="Google Shape;55;p2"/>
          <p:cNvSpPr/>
          <p:nvPr/>
        </p:nvSpPr>
        <p:spPr>
          <a:xfrm>
            <a:off x="2001208" y="4738570"/>
            <a:ext cx="172436" cy="245058"/>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6" name="Google Shape;56;p2"/>
          <p:cNvSpPr/>
          <p:nvPr/>
        </p:nvSpPr>
        <p:spPr>
          <a:xfrm>
            <a:off x="3322800" y="4742227"/>
            <a:ext cx="163350" cy="237741"/>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7" name="Google Shape;57;p2"/>
          <p:cNvSpPr/>
          <p:nvPr/>
        </p:nvSpPr>
        <p:spPr>
          <a:xfrm>
            <a:off x="2629623" y="359546"/>
            <a:ext cx="461790"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8" name="Google Shape;58;p2"/>
          <p:cNvSpPr/>
          <p:nvPr/>
        </p:nvSpPr>
        <p:spPr>
          <a:xfrm>
            <a:off x="65335" y="101130"/>
            <a:ext cx="123829"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9" name="Google Shape;59;p2"/>
          <p:cNvSpPr/>
          <p:nvPr/>
        </p:nvSpPr>
        <p:spPr>
          <a:xfrm>
            <a:off x="575656" y="4769892"/>
            <a:ext cx="128737" cy="182401"/>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60" name="Google Shape;60;p2"/>
          <p:cNvSpPr/>
          <p:nvPr/>
        </p:nvSpPr>
        <p:spPr>
          <a:xfrm>
            <a:off x="735785" y="1757713"/>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1" name="Google Shape;61;p2"/>
          <p:cNvSpPr/>
          <p:nvPr/>
        </p:nvSpPr>
        <p:spPr>
          <a:xfrm>
            <a:off x="1617563" y="68452"/>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8"/>
        <p:cNvGrpSpPr/>
        <p:nvPr/>
      </p:nvGrpSpPr>
      <p:grpSpPr>
        <a:xfrm>
          <a:off x="0" y="0"/>
          <a:ext cx="0" cy="0"/>
          <a:chOff x="0" y="0"/>
          <a:chExt cx="0" cy="0"/>
        </a:xfrm>
      </p:grpSpPr>
      <p:sp>
        <p:nvSpPr>
          <p:cNvPr id="109" name="Google Shape;109;p5"/>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10" name="Google Shape;110;p5"/>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11" name="Google Shape;111;p5"/>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12" name="Google Shape;112;p5"/>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13" name="Google Shape;113;p5"/>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14" name="Google Shape;114;p5"/>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15" name="Google Shape;115;p5"/>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16" name="Google Shape;116;p5"/>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17" name="Google Shape;117;p5"/>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18" name="Google Shape;118;p5"/>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21" name="Google Shape;121;p5"/>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22" name="Google Shape;122;p5"/>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23" name="Google Shape;123;p5"/>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24" name="Google Shape;124;p5"/>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25" name="Google Shape;125;p5"/>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26" name="Google Shape;126;p5"/>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27" name="Google Shape;127;p5"/>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28" name="Google Shape;128;p5"/>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29" name="Google Shape;129;p5"/>
          <p:cNvSpPr txBox="1">
            <a:spLocks noGrp="1"/>
          </p:cNvSpPr>
          <p:nvPr>
            <p:ph type="title"/>
          </p:nvPr>
        </p:nvSpPr>
        <p:spPr>
          <a:xfrm>
            <a:off x="717780" y="780900"/>
            <a:ext cx="51690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30" name="Google Shape;130;p5"/>
          <p:cNvSpPr txBox="1">
            <a:spLocks noGrp="1"/>
          </p:cNvSpPr>
          <p:nvPr>
            <p:ph type="body" idx="1"/>
          </p:nvPr>
        </p:nvSpPr>
        <p:spPr>
          <a:xfrm>
            <a:off x="717780" y="1513574"/>
            <a:ext cx="5169000" cy="3031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31" name="Google Shape;131;p5"/>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2"/>
        <p:cNvGrpSpPr/>
        <p:nvPr/>
      </p:nvGrpSpPr>
      <p:grpSpPr>
        <a:xfrm>
          <a:off x="0" y="0"/>
          <a:ext cx="0" cy="0"/>
          <a:chOff x="0" y="0"/>
          <a:chExt cx="0" cy="0"/>
        </a:xfrm>
      </p:grpSpPr>
      <p:sp>
        <p:nvSpPr>
          <p:cNvPr id="133" name="Google Shape;133;p6"/>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34" name="Google Shape;134;p6"/>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35" name="Google Shape;135;p6"/>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36" name="Google Shape;136;p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37" name="Google Shape;137;p6"/>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38" name="Google Shape;138;p6"/>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39" name="Google Shape;139;p6"/>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40" name="Google Shape;140;p6"/>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41" name="Google Shape;141;p6"/>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42" name="Google Shape;142;p6"/>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45" name="Google Shape;145;p6"/>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46" name="Google Shape;146;p6"/>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47" name="Google Shape;147;p6"/>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48" name="Google Shape;148;p6"/>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49" name="Google Shape;149;p6"/>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50" name="Google Shape;150;p6"/>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51" name="Google Shape;151;p6"/>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52" name="Google Shape;152;p6"/>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53" name="Google Shape;153;p6"/>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54" name="Google Shape;154;p6"/>
          <p:cNvSpPr txBox="1">
            <a:spLocks noGrp="1"/>
          </p:cNvSpPr>
          <p:nvPr>
            <p:ph type="body" idx="1"/>
          </p:nvPr>
        </p:nvSpPr>
        <p:spPr>
          <a:xfrm>
            <a:off x="735875"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5" name="Google Shape;155;p6"/>
          <p:cNvSpPr txBox="1">
            <a:spLocks noGrp="1"/>
          </p:cNvSpPr>
          <p:nvPr>
            <p:ph type="body" idx="2"/>
          </p:nvPr>
        </p:nvSpPr>
        <p:spPr>
          <a:xfrm>
            <a:off x="3563910"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6" name="Google Shape;156;p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9"/>
        <p:cNvGrpSpPr/>
        <p:nvPr/>
      </p:nvGrpSpPr>
      <p:grpSpPr>
        <a:xfrm>
          <a:off x="0" y="0"/>
          <a:ext cx="0" cy="0"/>
          <a:chOff x="0" y="0"/>
          <a:chExt cx="0" cy="0"/>
        </a:xfrm>
      </p:grpSpPr>
      <p:sp>
        <p:nvSpPr>
          <p:cNvPr id="230" name="Google Shape;230;p10"/>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31" name="Google Shape;231;p10"/>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2" name="Google Shape;232;p10"/>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33" name="Google Shape;233;p10"/>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34" name="Google Shape;234;p10"/>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35" name="Google Shape;235;p10"/>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36" name="Google Shape;236;p10"/>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37" name="Google Shape;237;p10"/>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38" name="Google Shape;238;p10"/>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39" name="Google Shape;239;p10"/>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242" name="Google Shape;242;p10"/>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243" name="Google Shape;243;p10"/>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244" name="Google Shape;244;p10"/>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245" name="Google Shape;245;p10"/>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246" name="Google Shape;246;p10"/>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247" name="Google Shape;247;p10"/>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248" name="Google Shape;248;p10"/>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249" name="Google Shape;249;p10"/>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250" name="Google Shape;250;p10"/>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825798" y="-750"/>
            <a:ext cx="7486405" cy="5145000"/>
            <a:chOff x="825798" y="-750"/>
            <a:chExt cx="7486405" cy="5145000"/>
          </a:xfrm>
        </p:grpSpPr>
        <p:cxnSp>
          <p:nvCxnSpPr>
            <p:cNvPr id="7" name="Google Shape;7;p1"/>
            <p:cNvCxnSpPr/>
            <p:nvPr/>
          </p:nvCxnSpPr>
          <p:spPr>
            <a:xfrm>
              <a:off x="825798"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8" name="Google Shape;8;p1"/>
            <p:cNvCxnSpPr/>
            <p:nvPr/>
          </p:nvCxnSpPr>
          <p:spPr>
            <a:xfrm>
              <a:off x="165762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9" name="Google Shape;9;p1"/>
            <p:cNvCxnSpPr/>
            <p:nvPr/>
          </p:nvCxnSpPr>
          <p:spPr>
            <a:xfrm>
              <a:off x="2489443"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0" name="Google Shape;10;p1"/>
            <p:cNvCxnSpPr/>
            <p:nvPr/>
          </p:nvCxnSpPr>
          <p:spPr>
            <a:xfrm>
              <a:off x="8312202"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1" name="Google Shape;11;p1"/>
            <p:cNvCxnSpPr/>
            <p:nvPr/>
          </p:nvCxnSpPr>
          <p:spPr>
            <a:xfrm>
              <a:off x="7480380"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2" name="Google Shape;12;p1"/>
            <p:cNvCxnSpPr/>
            <p:nvPr/>
          </p:nvCxnSpPr>
          <p:spPr>
            <a:xfrm>
              <a:off x="6648557"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3" name="Google Shape;13;p1"/>
            <p:cNvCxnSpPr/>
            <p:nvPr/>
          </p:nvCxnSpPr>
          <p:spPr>
            <a:xfrm>
              <a:off x="5816734"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4" name="Google Shape;14;p1"/>
            <p:cNvCxnSpPr/>
            <p:nvPr/>
          </p:nvCxnSpPr>
          <p:spPr>
            <a:xfrm>
              <a:off x="498491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5" name="Google Shape;15;p1"/>
            <p:cNvCxnSpPr/>
            <p:nvPr/>
          </p:nvCxnSpPr>
          <p:spPr>
            <a:xfrm>
              <a:off x="4153089"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6" name="Google Shape;16;p1"/>
            <p:cNvCxnSpPr/>
            <p:nvPr/>
          </p:nvCxnSpPr>
          <p:spPr>
            <a:xfrm>
              <a:off x="3321266" y="-750"/>
              <a:ext cx="0" cy="5145000"/>
            </a:xfrm>
            <a:prstGeom prst="straightConnector1">
              <a:avLst/>
            </a:prstGeom>
            <a:noFill/>
            <a:ln w="9525" cap="flat" cmpd="sng">
              <a:solidFill>
                <a:srgbClr val="005C65"/>
              </a:solidFill>
              <a:prstDash val="dot"/>
              <a:round/>
              <a:headEnd type="none" w="med" len="med"/>
              <a:tailEnd type="none" w="med" len="med"/>
            </a:ln>
          </p:spPr>
        </p:cxnSp>
      </p:grpSp>
      <p:sp>
        <p:nvSpPr>
          <p:cNvPr id="17" name="Google Shape;17;p1"/>
          <p:cNvSpPr txBox="1">
            <a:spLocks noGrp="1"/>
          </p:cNvSpPr>
          <p:nvPr>
            <p:ph type="title"/>
          </p:nvPr>
        </p:nvSpPr>
        <p:spPr>
          <a:xfrm>
            <a:off x="735875" y="780900"/>
            <a:ext cx="5917200" cy="697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18" name="Google Shape;18;p1"/>
          <p:cNvSpPr txBox="1">
            <a:spLocks noGrp="1"/>
          </p:cNvSpPr>
          <p:nvPr>
            <p:ph type="body" idx="1"/>
          </p:nvPr>
        </p:nvSpPr>
        <p:spPr>
          <a:xfrm>
            <a:off x="735875" y="1513574"/>
            <a:ext cx="5917200" cy="30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PT Serif"/>
              <a:buChar char="⊸"/>
              <a:defRPr sz="2400">
                <a:solidFill>
                  <a:schemeClr val="dk1"/>
                </a:solidFill>
                <a:latin typeface="PT Serif"/>
                <a:ea typeface="PT Serif"/>
                <a:cs typeface="PT Serif"/>
                <a:sym typeface="PT Serif"/>
              </a:defRPr>
            </a:lvl1pPr>
            <a:lvl2pPr marL="914400" lvl="1"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marL="1371600" lvl="2"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marL="1828800" lvl="3"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19" name="Google Shape;19;p1"/>
          <p:cNvSpPr txBox="1">
            <a:spLocks noGrp="1"/>
          </p:cNvSpPr>
          <p:nvPr>
            <p:ph type="sldNum" idx="12"/>
          </p:nvPr>
        </p:nvSpPr>
        <p:spPr>
          <a:xfrm>
            <a:off x="76200" y="39925"/>
            <a:ext cx="548700" cy="360000"/>
          </a:xfrm>
          <a:prstGeom prst="rect">
            <a:avLst/>
          </a:prstGeom>
          <a:noFill/>
          <a:ln>
            <a:noFill/>
          </a:ln>
        </p:spPr>
        <p:txBody>
          <a:bodyPr spcFirstLastPara="1" wrap="square" lIns="91425" tIns="91425" rIns="91425" bIns="91425" anchor="t" anchorCtr="0">
            <a:noAutofit/>
          </a:bodyPr>
          <a:lstStyle>
            <a:lvl1pPr lvl="0">
              <a:buNone/>
              <a:defRPr sz="1100" b="1">
                <a:solidFill>
                  <a:schemeClr val="lt2"/>
                </a:solidFill>
                <a:latin typeface="Montserrat"/>
                <a:ea typeface="Montserrat"/>
                <a:cs typeface="Montserrat"/>
                <a:sym typeface="Montserrat"/>
              </a:defRPr>
            </a:lvl1pPr>
            <a:lvl2pPr lvl="1">
              <a:buNone/>
              <a:defRPr sz="1100" b="1">
                <a:solidFill>
                  <a:schemeClr val="lt2"/>
                </a:solidFill>
                <a:latin typeface="Montserrat"/>
                <a:ea typeface="Montserrat"/>
                <a:cs typeface="Montserrat"/>
                <a:sym typeface="Montserrat"/>
              </a:defRPr>
            </a:lvl2pPr>
            <a:lvl3pPr lvl="2">
              <a:buNone/>
              <a:defRPr sz="1100" b="1">
                <a:solidFill>
                  <a:schemeClr val="lt2"/>
                </a:solidFill>
                <a:latin typeface="Montserrat"/>
                <a:ea typeface="Montserrat"/>
                <a:cs typeface="Montserrat"/>
                <a:sym typeface="Montserrat"/>
              </a:defRPr>
            </a:lvl3pPr>
            <a:lvl4pPr lvl="3">
              <a:buNone/>
              <a:defRPr sz="1100" b="1">
                <a:solidFill>
                  <a:schemeClr val="lt2"/>
                </a:solidFill>
                <a:latin typeface="Montserrat"/>
                <a:ea typeface="Montserrat"/>
                <a:cs typeface="Montserrat"/>
                <a:sym typeface="Montserrat"/>
              </a:defRPr>
            </a:lvl4pPr>
            <a:lvl5pPr lvl="4">
              <a:buNone/>
              <a:defRPr sz="1100" b="1">
                <a:solidFill>
                  <a:schemeClr val="lt2"/>
                </a:solidFill>
                <a:latin typeface="Montserrat"/>
                <a:ea typeface="Montserrat"/>
                <a:cs typeface="Montserrat"/>
                <a:sym typeface="Montserrat"/>
              </a:defRPr>
            </a:lvl5pPr>
            <a:lvl6pPr lvl="5">
              <a:buNone/>
              <a:defRPr sz="1100" b="1">
                <a:solidFill>
                  <a:schemeClr val="lt2"/>
                </a:solidFill>
                <a:latin typeface="Montserrat"/>
                <a:ea typeface="Montserrat"/>
                <a:cs typeface="Montserrat"/>
                <a:sym typeface="Montserrat"/>
              </a:defRPr>
            </a:lvl6pPr>
            <a:lvl7pPr lvl="6">
              <a:buNone/>
              <a:defRPr sz="1100" b="1">
                <a:solidFill>
                  <a:schemeClr val="lt2"/>
                </a:solidFill>
                <a:latin typeface="Montserrat"/>
                <a:ea typeface="Montserrat"/>
                <a:cs typeface="Montserrat"/>
                <a:sym typeface="Montserrat"/>
              </a:defRPr>
            </a:lvl7pPr>
            <a:lvl8pPr lvl="7">
              <a:buNone/>
              <a:defRPr sz="1100" b="1">
                <a:solidFill>
                  <a:schemeClr val="lt2"/>
                </a:solidFill>
                <a:latin typeface="Montserrat"/>
                <a:ea typeface="Montserrat"/>
                <a:cs typeface="Montserrat"/>
                <a:sym typeface="Montserrat"/>
              </a:defRPr>
            </a:lvl8pPr>
            <a:lvl9pPr lvl="8">
              <a:buNone/>
              <a:defRPr sz="1100" b="1">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ctrTitle"/>
          </p:nvPr>
        </p:nvSpPr>
        <p:spPr>
          <a:xfrm>
            <a:off x="1236427" y="1991850"/>
            <a:ext cx="6671145"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 Options Data Acquisition Pipeline</a:t>
            </a:r>
            <a:endParaRPr dirty="0"/>
          </a:p>
        </p:txBody>
      </p:sp>
      <p:sp>
        <p:nvSpPr>
          <p:cNvPr id="3" name="Google Shape;262;p13">
            <a:extLst>
              <a:ext uri="{FF2B5EF4-FFF2-40B4-BE49-F238E27FC236}">
                <a16:creationId xmlns:a16="http://schemas.microsoft.com/office/drawing/2014/main" id="{FED5081D-B585-E445-AA4C-0C002594E533}"/>
              </a:ext>
            </a:extLst>
          </p:cNvPr>
          <p:cNvSpPr txBox="1">
            <a:spLocks/>
          </p:cNvSpPr>
          <p:nvPr/>
        </p:nvSpPr>
        <p:spPr>
          <a:xfrm>
            <a:off x="3592560" y="4038285"/>
            <a:ext cx="2704873"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pPr algn="l"/>
            <a:r>
              <a:rPr lang="en-US" sz="2400" dirty="0">
                <a:solidFill>
                  <a:schemeClr val="bg2"/>
                </a:solidFill>
              </a:rPr>
              <a:t>Mark Streer</a:t>
            </a:r>
          </a:p>
          <a:p>
            <a:pPr algn="l"/>
            <a:r>
              <a:rPr lang="en-US" sz="2400" dirty="0">
                <a:solidFill>
                  <a:schemeClr val="bg2"/>
                </a:solidFill>
              </a:rPr>
              <a:t>17 Dec 2021</a:t>
            </a:r>
          </a:p>
          <a:p>
            <a:pPr algn="l"/>
            <a:r>
              <a:rPr lang="en-US" sz="2400" dirty="0">
                <a:solidFill>
                  <a:schemeClr val="bg2"/>
                </a:solidFill>
              </a:rPr>
              <a:t>METIS (DS/ML)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624900" y="241662"/>
            <a:ext cx="6276414"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Reference: API Responses</a:t>
            </a:r>
            <a:endParaRPr dirty="0"/>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2C2932DD-6891-A244-B25D-8BB7E2F7B9BE}"/>
              </a:ext>
            </a:extLst>
          </p:cNvPr>
          <p:cNvPicPr>
            <a:picLocks noChangeAspect="1"/>
          </p:cNvPicPr>
          <p:nvPr/>
        </p:nvPicPr>
        <p:blipFill>
          <a:blip r:embed="rId3">
            <a:alphaModFix/>
          </a:blip>
          <a:stretch>
            <a:fillRect/>
          </a:stretch>
        </p:blipFill>
        <p:spPr>
          <a:xfrm>
            <a:off x="311735" y="1177524"/>
            <a:ext cx="6161580" cy="2788452"/>
          </a:xfrm>
          <a:prstGeom prst="rect">
            <a:avLst/>
          </a:prstGeom>
        </p:spPr>
      </p:pic>
      <p:grpSp>
        <p:nvGrpSpPr>
          <p:cNvPr id="3" name="Group 2">
            <a:extLst>
              <a:ext uri="{FF2B5EF4-FFF2-40B4-BE49-F238E27FC236}">
                <a16:creationId xmlns:a16="http://schemas.microsoft.com/office/drawing/2014/main" id="{2B3186C4-F1A6-9C4C-9E66-5CC4FE443590}"/>
              </a:ext>
            </a:extLst>
          </p:cNvPr>
          <p:cNvGrpSpPr/>
          <p:nvPr/>
        </p:nvGrpSpPr>
        <p:grpSpPr>
          <a:xfrm>
            <a:off x="181481" y="1504747"/>
            <a:ext cx="1017813" cy="3337861"/>
            <a:chOff x="181481" y="1504747"/>
            <a:chExt cx="1017813" cy="3337861"/>
          </a:xfrm>
        </p:grpSpPr>
        <p:cxnSp>
          <p:nvCxnSpPr>
            <p:cNvPr id="4" name="Straight Arrow Connector 3">
              <a:extLst>
                <a:ext uri="{FF2B5EF4-FFF2-40B4-BE49-F238E27FC236}">
                  <a16:creationId xmlns:a16="http://schemas.microsoft.com/office/drawing/2014/main" id="{1F396F79-F880-8343-B9C3-DE22F60678F0}"/>
                </a:ext>
              </a:extLst>
            </p:cNvPr>
            <p:cNvCxnSpPr>
              <a:cxnSpLocks/>
            </p:cNvCxnSpPr>
            <p:nvPr/>
          </p:nvCxnSpPr>
          <p:spPr>
            <a:xfrm>
              <a:off x="360278" y="1504747"/>
              <a:ext cx="0" cy="2937753"/>
            </a:xfrm>
            <a:prstGeom prst="straightConnector1">
              <a:avLst/>
            </a:prstGeom>
            <a:ln w="222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841E9AA-237F-3148-9286-C82B077E7FB1}"/>
                </a:ext>
              </a:extLst>
            </p:cNvPr>
            <p:cNvSpPr txBox="1"/>
            <p:nvPr/>
          </p:nvSpPr>
          <p:spPr>
            <a:xfrm>
              <a:off x="181481" y="4442498"/>
              <a:ext cx="1017813" cy="400110"/>
            </a:xfrm>
            <a:prstGeom prst="rect">
              <a:avLst/>
            </a:prstGeom>
            <a:noFill/>
          </p:spPr>
          <p:txBody>
            <a:bodyPr wrap="square" rtlCol="0">
              <a:spAutoFit/>
            </a:bodyPr>
            <a:lstStyle/>
            <a:p>
              <a:r>
                <a:rPr lang="en-US" sz="2000" dirty="0" err="1">
                  <a:solidFill>
                    <a:schemeClr val="bg2"/>
                  </a:solidFill>
                </a:rPr>
                <a:t>callPut</a:t>
              </a:r>
              <a:endParaRPr lang="en-US" sz="2000" dirty="0">
                <a:solidFill>
                  <a:schemeClr val="bg2"/>
                </a:solidFill>
              </a:endParaRPr>
            </a:p>
          </p:txBody>
        </p:sp>
      </p:grpSp>
      <p:grpSp>
        <p:nvGrpSpPr>
          <p:cNvPr id="6" name="Group 5">
            <a:extLst>
              <a:ext uri="{FF2B5EF4-FFF2-40B4-BE49-F238E27FC236}">
                <a16:creationId xmlns:a16="http://schemas.microsoft.com/office/drawing/2014/main" id="{E963259D-BF72-AC4C-B991-E3C2063A1056}"/>
              </a:ext>
            </a:extLst>
          </p:cNvPr>
          <p:cNvGrpSpPr/>
          <p:nvPr/>
        </p:nvGrpSpPr>
        <p:grpSpPr>
          <a:xfrm>
            <a:off x="1534310" y="1504746"/>
            <a:ext cx="936062" cy="3337862"/>
            <a:chOff x="1534310" y="1504746"/>
            <a:chExt cx="936062" cy="3337862"/>
          </a:xfrm>
        </p:grpSpPr>
        <p:cxnSp>
          <p:nvCxnSpPr>
            <p:cNvPr id="7" name="Straight Arrow Connector 6">
              <a:extLst>
                <a:ext uri="{FF2B5EF4-FFF2-40B4-BE49-F238E27FC236}">
                  <a16:creationId xmlns:a16="http://schemas.microsoft.com/office/drawing/2014/main" id="{D5F78E14-F06D-654B-BD56-B35CA602CECF}"/>
                </a:ext>
              </a:extLst>
            </p:cNvPr>
            <p:cNvCxnSpPr>
              <a:cxnSpLocks/>
            </p:cNvCxnSpPr>
            <p:nvPr/>
          </p:nvCxnSpPr>
          <p:spPr>
            <a:xfrm>
              <a:off x="1786647" y="1504746"/>
              <a:ext cx="0" cy="2937753"/>
            </a:xfrm>
            <a:prstGeom prst="straightConnector1">
              <a:avLst/>
            </a:prstGeom>
            <a:ln w="222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9F4CC3-1A16-D84E-979A-113037EB20AD}"/>
                </a:ext>
              </a:extLst>
            </p:cNvPr>
            <p:cNvSpPr txBox="1"/>
            <p:nvPr/>
          </p:nvSpPr>
          <p:spPr>
            <a:xfrm>
              <a:off x="1534310" y="4442498"/>
              <a:ext cx="936062" cy="400110"/>
            </a:xfrm>
            <a:prstGeom prst="rect">
              <a:avLst/>
            </a:prstGeom>
            <a:noFill/>
          </p:spPr>
          <p:txBody>
            <a:bodyPr wrap="square" rtlCol="0">
              <a:spAutoFit/>
            </a:bodyPr>
            <a:lstStyle/>
            <a:p>
              <a:r>
                <a:rPr lang="en-US" sz="2000" dirty="0">
                  <a:solidFill>
                    <a:schemeClr val="bg2"/>
                  </a:solidFill>
                </a:rPr>
                <a:t>expiry</a:t>
              </a:r>
            </a:p>
          </p:txBody>
        </p:sp>
      </p:grpSp>
      <p:grpSp>
        <p:nvGrpSpPr>
          <p:cNvPr id="9" name="Group 8">
            <a:extLst>
              <a:ext uri="{FF2B5EF4-FFF2-40B4-BE49-F238E27FC236}">
                <a16:creationId xmlns:a16="http://schemas.microsoft.com/office/drawing/2014/main" id="{1D7BFFA0-9918-AB43-BFA9-B1B2A8122045}"/>
              </a:ext>
            </a:extLst>
          </p:cNvPr>
          <p:cNvGrpSpPr/>
          <p:nvPr/>
        </p:nvGrpSpPr>
        <p:grpSpPr>
          <a:xfrm>
            <a:off x="2769722" y="1504745"/>
            <a:ext cx="887876" cy="3337863"/>
            <a:chOff x="2769722" y="1504745"/>
            <a:chExt cx="887876" cy="3337863"/>
          </a:xfrm>
        </p:grpSpPr>
        <p:cxnSp>
          <p:nvCxnSpPr>
            <p:cNvPr id="8" name="Straight Arrow Connector 7">
              <a:extLst>
                <a:ext uri="{FF2B5EF4-FFF2-40B4-BE49-F238E27FC236}">
                  <a16:creationId xmlns:a16="http://schemas.microsoft.com/office/drawing/2014/main" id="{266BA148-85DD-994E-9D41-571D5A5F94E6}"/>
                </a:ext>
              </a:extLst>
            </p:cNvPr>
            <p:cNvCxnSpPr>
              <a:cxnSpLocks/>
            </p:cNvCxnSpPr>
            <p:nvPr/>
          </p:nvCxnSpPr>
          <p:spPr>
            <a:xfrm>
              <a:off x="3057728" y="1504745"/>
              <a:ext cx="0" cy="2937753"/>
            </a:xfrm>
            <a:prstGeom prst="straightConnector1">
              <a:avLst/>
            </a:prstGeom>
            <a:ln w="222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28E80AF-0896-7A49-AAD7-C0214D50A983}"/>
                </a:ext>
              </a:extLst>
            </p:cNvPr>
            <p:cNvSpPr txBox="1"/>
            <p:nvPr/>
          </p:nvSpPr>
          <p:spPr>
            <a:xfrm>
              <a:off x="2769722" y="4442498"/>
              <a:ext cx="887876" cy="400110"/>
            </a:xfrm>
            <a:prstGeom prst="rect">
              <a:avLst/>
            </a:prstGeom>
            <a:noFill/>
          </p:spPr>
          <p:txBody>
            <a:bodyPr wrap="square" rtlCol="0">
              <a:spAutoFit/>
            </a:bodyPr>
            <a:lstStyle/>
            <a:p>
              <a:r>
                <a:rPr lang="en-US" sz="2000" dirty="0">
                  <a:solidFill>
                    <a:schemeClr val="bg2"/>
                  </a:solidFill>
                </a:rPr>
                <a:t>strike</a:t>
              </a:r>
            </a:p>
          </p:txBody>
        </p:sp>
      </p:grpSp>
      <p:grpSp>
        <p:nvGrpSpPr>
          <p:cNvPr id="14" name="Group 13">
            <a:extLst>
              <a:ext uri="{FF2B5EF4-FFF2-40B4-BE49-F238E27FC236}">
                <a16:creationId xmlns:a16="http://schemas.microsoft.com/office/drawing/2014/main" id="{B16AD77D-DB2A-4845-9CA0-6B0C48697F76}"/>
              </a:ext>
            </a:extLst>
          </p:cNvPr>
          <p:cNvGrpSpPr/>
          <p:nvPr/>
        </p:nvGrpSpPr>
        <p:grpSpPr>
          <a:xfrm>
            <a:off x="4702795" y="4095345"/>
            <a:ext cx="1158989" cy="805989"/>
            <a:chOff x="4702795" y="4095345"/>
            <a:chExt cx="1158989" cy="805989"/>
          </a:xfrm>
        </p:grpSpPr>
        <p:cxnSp>
          <p:nvCxnSpPr>
            <p:cNvPr id="12" name="Straight Arrow Connector 11">
              <a:extLst>
                <a:ext uri="{FF2B5EF4-FFF2-40B4-BE49-F238E27FC236}">
                  <a16:creationId xmlns:a16="http://schemas.microsoft.com/office/drawing/2014/main" id="{6DE29728-28AC-5145-B9C7-2BC01F8EBBE9}"/>
                </a:ext>
              </a:extLst>
            </p:cNvPr>
            <p:cNvCxnSpPr>
              <a:cxnSpLocks/>
            </p:cNvCxnSpPr>
            <p:nvPr/>
          </p:nvCxnSpPr>
          <p:spPr>
            <a:xfrm>
              <a:off x="5077839" y="4095345"/>
              <a:ext cx="0" cy="441187"/>
            </a:xfrm>
            <a:prstGeom prst="straightConnector1">
              <a:avLst/>
            </a:prstGeom>
            <a:ln w="222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53E202D-3804-8C45-BEDA-537476BBE565}"/>
                </a:ext>
              </a:extLst>
            </p:cNvPr>
            <p:cNvSpPr txBox="1"/>
            <p:nvPr/>
          </p:nvSpPr>
          <p:spPr>
            <a:xfrm>
              <a:off x="4702795" y="4501224"/>
              <a:ext cx="1158989" cy="400110"/>
            </a:xfrm>
            <a:prstGeom prst="rect">
              <a:avLst/>
            </a:prstGeom>
            <a:noFill/>
          </p:spPr>
          <p:txBody>
            <a:bodyPr wrap="square" rtlCol="0">
              <a:spAutoFit/>
            </a:bodyPr>
            <a:lstStyle/>
            <a:p>
              <a:r>
                <a:rPr lang="en-US" sz="2000" dirty="0">
                  <a:solidFill>
                    <a:schemeClr val="bg2"/>
                  </a:solidFill>
                </a:rPr>
                <a:t>48 fields</a:t>
              </a:r>
            </a:p>
          </p:txBody>
        </p:sp>
      </p:grpSp>
    </p:spTree>
    <p:extLst>
      <p:ext uri="{BB962C8B-B14F-4D97-AF65-F5344CB8AC3E}">
        <p14:creationId xmlns:p14="http://schemas.microsoft.com/office/powerpoint/2010/main" val="172577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624900" y="241662"/>
            <a:ext cx="6276414"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11:00</a:t>
            </a:r>
            <a:endParaRPr dirty="0"/>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a16="http://schemas.microsoft.com/office/drawing/2014/main" id="{CFF0E3DA-297D-254B-AC85-36F5E8E8AEA6}"/>
              </a:ext>
            </a:extLst>
          </p:cNvPr>
          <p:cNvPicPr>
            <a:picLocks noChangeAspect="1"/>
          </p:cNvPicPr>
          <p:nvPr/>
        </p:nvPicPr>
        <p:blipFill>
          <a:blip r:embed="rId3"/>
          <a:stretch>
            <a:fillRect/>
          </a:stretch>
        </p:blipFill>
        <p:spPr>
          <a:xfrm>
            <a:off x="2546927" y="159353"/>
            <a:ext cx="4354387" cy="4904828"/>
          </a:xfrm>
          <a:prstGeom prst="rect">
            <a:avLst/>
          </a:prstGeom>
        </p:spPr>
      </p:pic>
      <p:pic>
        <p:nvPicPr>
          <p:cNvPr id="5" name="Picture 4">
            <a:extLst>
              <a:ext uri="{FF2B5EF4-FFF2-40B4-BE49-F238E27FC236}">
                <a16:creationId xmlns:a16="http://schemas.microsoft.com/office/drawing/2014/main" id="{9C8B89EF-B099-074F-9B25-2ED56F2D1908}"/>
              </a:ext>
            </a:extLst>
          </p:cNvPr>
          <p:cNvPicPr>
            <a:picLocks noChangeAspect="1"/>
          </p:cNvPicPr>
          <p:nvPr/>
        </p:nvPicPr>
        <p:blipFill>
          <a:blip r:embed="rId4"/>
          <a:stretch>
            <a:fillRect/>
          </a:stretch>
        </p:blipFill>
        <p:spPr>
          <a:xfrm>
            <a:off x="223511" y="939162"/>
            <a:ext cx="2109843" cy="983382"/>
          </a:xfrm>
          <a:prstGeom prst="rect">
            <a:avLst/>
          </a:prstGeom>
        </p:spPr>
      </p:pic>
      <p:pic>
        <p:nvPicPr>
          <p:cNvPr id="6" name="Picture 5">
            <a:extLst>
              <a:ext uri="{FF2B5EF4-FFF2-40B4-BE49-F238E27FC236}">
                <a16:creationId xmlns:a16="http://schemas.microsoft.com/office/drawing/2014/main" id="{D17FD49F-1480-D943-AEB6-B8920B818E52}"/>
              </a:ext>
            </a:extLst>
          </p:cNvPr>
          <p:cNvPicPr>
            <a:picLocks noChangeAspect="1"/>
          </p:cNvPicPr>
          <p:nvPr/>
        </p:nvPicPr>
        <p:blipFill>
          <a:blip r:embed="rId5"/>
          <a:stretch>
            <a:fillRect/>
          </a:stretch>
        </p:blipFill>
        <p:spPr>
          <a:xfrm>
            <a:off x="2608733" y="177638"/>
            <a:ext cx="4230773" cy="4886543"/>
          </a:xfrm>
          <a:prstGeom prst="rect">
            <a:avLst/>
          </a:prstGeom>
        </p:spPr>
      </p:pic>
      <p:cxnSp>
        <p:nvCxnSpPr>
          <p:cNvPr id="7" name="Straight Connector 6">
            <a:extLst>
              <a:ext uri="{FF2B5EF4-FFF2-40B4-BE49-F238E27FC236}">
                <a16:creationId xmlns:a16="http://schemas.microsoft.com/office/drawing/2014/main" id="{7A394BD0-0BB7-5447-B6A6-EC59630F80BF}"/>
              </a:ext>
            </a:extLst>
          </p:cNvPr>
          <p:cNvCxnSpPr/>
          <p:nvPr/>
        </p:nvCxnSpPr>
        <p:spPr>
          <a:xfrm>
            <a:off x="798155" y="837396"/>
            <a:ext cx="0" cy="126091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74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body" idx="1"/>
          </p:nvPr>
        </p:nvSpPr>
        <p:spPr>
          <a:xfrm>
            <a:off x="735874" y="1138763"/>
            <a:ext cx="6265817" cy="232633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Stock</a:t>
            </a:r>
            <a:endParaRPr b="1" dirty="0"/>
          </a:p>
          <a:p>
            <a:pPr marL="0" lvl="0" indent="0" algn="l" rtl="0">
              <a:spcBef>
                <a:spcPts val="600"/>
              </a:spcBef>
              <a:spcAft>
                <a:spcPts val="0"/>
              </a:spcAft>
              <a:buNone/>
            </a:pPr>
            <a:r>
              <a:rPr lang="en" dirty="0"/>
              <a:t>Symbol = NVDA</a:t>
            </a:r>
          </a:p>
          <a:p>
            <a:pPr marL="0" lvl="0" indent="0" algn="l" rtl="0">
              <a:spcBef>
                <a:spcPts val="600"/>
              </a:spcBef>
              <a:spcAft>
                <a:spcPts val="0"/>
              </a:spcAft>
              <a:buNone/>
            </a:pPr>
            <a:endParaRPr lang="en" dirty="0"/>
          </a:p>
          <a:p>
            <a:pPr marL="0" lvl="0" indent="0" algn="l" rtl="0">
              <a:spcBef>
                <a:spcPts val="600"/>
              </a:spcBef>
              <a:spcAft>
                <a:spcPts val="0"/>
              </a:spcAft>
              <a:buNone/>
            </a:pPr>
            <a:endParaRPr lang="en" dirty="0"/>
          </a:p>
          <a:p>
            <a:pPr marL="0" lvl="0" indent="0" algn="l" rtl="0">
              <a:spcBef>
                <a:spcPts val="600"/>
              </a:spcBef>
              <a:spcAft>
                <a:spcPts val="0"/>
              </a:spcAft>
              <a:buNone/>
            </a:pPr>
            <a:endParaRPr lang="en" dirty="0"/>
          </a:p>
          <a:p>
            <a:pPr marL="0" lvl="0" indent="0" algn="l" rtl="0">
              <a:spcBef>
                <a:spcPts val="600"/>
              </a:spcBef>
              <a:spcAft>
                <a:spcPts val="0"/>
              </a:spcAft>
              <a:buNone/>
            </a:pPr>
            <a:r>
              <a:rPr lang="en" dirty="0"/>
              <a:t>Price = </a:t>
            </a:r>
            <a:r>
              <a:rPr lang="en" u="sng" dirty="0"/>
              <a:t>$303.69</a:t>
            </a:r>
          </a:p>
        </p:txBody>
      </p:sp>
      <p:sp>
        <p:nvSpPr>
          <p:cNvPr id="310" name="Google Shape;310;p19"/>
          <p:cNvSpPr txBox="1">
            <a:spLocks noGrp="1"/>
          </p:cNvSpPr>
          <p:nvPr>
            <p:ph type="title"/>
          </p:nvPr>
        </p:nvSpPr>
        <p:spPr>
          <a:xfrm>
            <a:off x="735875" y="399925"/>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Why Options?</a:t>
            </a:r>
            <a:endParaRPr dirty="0"/>
          </a:p>
        </p:txBody>
      </p:sp>
      <p:sp>
        <p:nvSpPr>
          <p:cNvPr id="311" name="Google Shape;311;p19"/>
          <p:cNvSpPr txBox="1">
            <a:spLocks noGrp="1"/>
          </p:cNvSpPr>
          <p:nvPr>
            <p:ph type="body" idx="2"/>
          </p:nvPr>
        </p:nvSpPr>
        <p:spPr>
          <a:xfrm>
            <a:off x="3563909" y="1097425"/>
            <a:ext cx="3847085" cy="3447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Option</a:t>
            </a:r>
            <a:endParaRPr b="1" dirty="0"/>
          </a:p>
          <a:p>
            <a:pPr marL="0" lvl="0" indent="0">
              <a:buNone/>
            </a:pPr>
            <a:r>
              <a:rPr lang="en" dirty="0"/>
              <a:t>Symbol = </a:t>
            </a:r>
            <a:r>
              <a:rPr lang="en-US" dirty="0"/>
              <a:t>NVDA_</a:t>
            </a:r>
            <a:r>
              <a:rPr lang="en-US" dirty="0">
                <a:solidFill>
                  <a:schemeClr val="accent1"/>
                </a:solidFill>
              </a:rPr>
              <a:t>021822</a:t>
            </a:r>
            <a:r>
              <a:rPr lang="en-US" dirty="0">
                <a:solidFill>
                  <a:schemeClr val="accent4"/>
                </a:solidFill>
              </a:rPr>
              <a:t>C</a:t>
            </a:r>
            <a:r>
              <a:rPr lang="en-US" dirty="0">
                <a:solidFill>
                  <a:srgbClr val="FFFF00"/>
                </a:solidFill>
              </a:rPr>
              <a:t>320</a:t>
            </a:r>
            <a:endParaRPr lang="en" dirty="0">
              <a:solidFill>
                <a:srgbClr val="FFFF00"/>
              </a:solidFill>
            </a:endParaRPr>
          </a:p>
          <a:p>
            <a:pPr marL="285750" indent="-285750"/>
            <a:r>
              <a:rPr lang="en" dirty="0"/>
              <a:t>Expiry Date = </a:t>
            </a:r>
            <a:r>
              <a:rPr lang="en" dirty="0">
                <a:solidFill>
                  <a:schemeClr val="accent1"/>
                </a:solidFill>
              </a:rPr>
              <a:t>Feb 18</a:t>
            </a:r>
            <a:r>
              <a:rPr lang="en" baseline="30000" dirty="0">
                <a:solidFill>
                  <a:schemeClr val="accent1"/>
                </a:solidFill>
              </a:rPr>
              <a:t>th</a:t>
            </a:r>
            <a:r>
              <a:rPr lang="en" dirty="0">
                <a:solidFill>
                  <a:schemeClr val="accent1"/>
                </a:solidFill>
              </a:rPr>
              <a:t>, 2022</a:t>
            </a:r>
          </a:p>
          <a:p>
            <a:pPr marL="285750" indent="-285750"/>
            <a:r>
              <a:rPr lang="en" dirty="0"/>
              <a:t>Contract = </a:t>
            </a:r>
            <a:r>
              <a:rPr lang="en" dirty="0">
                <a:solidFill>
                  <a:schemeClr val="accent4"/>
                </a:solidFill>
              </a:rPr>
              <a:t>Call</a:t>
            </a:r>
          </a:p>
          <a:p>
            <a:pPr marL="285750" indent="-285750"/>
            <a:r>
              <a:rPr lang="en" dirty="0"/>
              <a:t>Strike Price = </a:t>
            </a:r>
            <a:r>
              <a:rPr lang="en" dirty="0">
                <a:solidFill>
                  <a:srgbClr val="FFFF00"/>
                </a:solidFill>
              </a:rPr>
              <a:t>$320</a:t>
            </a:r>
          </a:p>
          <a:p>
            <a:pPr marL="0" lvl="0" indent="0" algn="l" rtl="0">
              <a:spcBef>
                <a:spcPts val="600"/>
              </a:spcBef>
              <a:spcAft>
                <a:spcPts val="0"/>
              </a:spcAft>
              <a:buNone/>
            </a:pPr>
            <a:r>
              <a:rPr lang="en-US" dirty="0"/>
              <a:t>Price = </a:t>
            </a:r>
            <a:r>
              <a:rPr lang="en-US" u="sng" dirty="0"/>
              <a:t>$11.97 </a:t>
            </a:r>
          </a:p>
        </p:txBody>
      </p:sp>
      <p:sp>
        <p:nvSpPr>
          <p:cNvPr id="312" name="Google Shape;312;p19"/>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6" name="Google Shape;309;p19">
            <a:extLst>
              <a:ext uri="{FF2B5EF4-FFF2-40B4-BE49-F238E27FC236}">
                <a16:creationId xmlns:a16="http://schemas.microsoft.com/office/drawing/2014/main" id="{6056A305-A1AC-2D47-B3EC-D0D84C50625A}"/>
              </a:ext>
            </a:extLst>
          </p:cNvPr>
          <p:cNvSpPr txBox="1">
            <a:spLocks/>
          </p:cNvSpPr>
          <p:nvPr/>
        </p:nvSpPr>
        <p:spPr>
          <a:xfrm>
            <a:off x="735874" y="3764969"/>
            <a:ext cx="6265817" cy="978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buNone/>
            </a:pPr>
            <a:r>
              <a:rPr lang="en-US" b="1" dirty="0"/>
              <a:t>Cost to control 100 shares:</a:t>
            </a:r>
          </a:p>
          <a:p>
            <a:pPr marL="0" lvl="0" indent="0">
              <a:buNone/>
            </a:pPr>
            <a:r>
              <a:rPr lang="en-US" dirty="0">
                <a:solidFill>
                  <a:srgbClr val="FF0000"/>
                </a:solidFill>
              </a:rPr>
              <a:t>$30,369</a:t>
            </a:r>
            <a:r>
              <a:rPr lang="en-US" dirty="0"/>
              <a:t>		&gt;&gt;&gt;	</a:t>
            </a:r>
            <a:r>
              <a:rPr lang="en-US" dirty="0">
                <a:solidFill>
                  <a:srgbClr val="FFFF00"/>
                </a:solidFill>
              </a:rPr>
              <a:t>$1,197</a:t>
            </a:r>
          </a:p>
        </p:txBody>
      </p:sp>
    </p:spTree>
    <p:extLst>
      <p:ext uri="{BB962C8B-B14F-4D97-AF65-F5344CB8AC3E}">
        <p14:creationId xmlns:p14="http://schemas.microsoft.com/office/powerpoint/2010/main" val="74287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5" name="Picture 4">
            <a:extLst>
              <a:ext uri="{FF2B5EF4-FFF2-40B4-BE49-F238E27FC236}">
                <a16:creationId xmlns:a16="http://schemas.microsoft.com/office/drawing/2014/main" id="{EB325215-14CE-2A42-B3EB-B371BCDDE450}"/>
              </a:ext>
            </a:extLst>
          </p:cNvPr>
          <p:cNvPicPr>
            <a:picLocks noChangeAspect="1"/>
          </p:cNvPicPr>
          <p:nvPr/>
        </p:nvPicPr>
        <p:blipFill>
          <a:blip r:embed="rId3"/>
          <a:stretch>
            <a:fillRect/>
          </a:stretch>
        </p:blipFill>
        <p:spPr>
          <a:xfrm>
            <a:off x="243840" y="957782"/>
            <a:ext cx="8656320" cy="3227935"/>
          </a:xfrm>
          <a:prstGeom prst="rect">
            <a:avLst/>
          </a:prstGeom>
        </p:spPr>
      </p:pic>
      <p:sp>
        <p:nvSpPr>
          <p:cNvPr id="12" name="Google Shape;310;p19">
            <a:extLst>
              <a:ext uri="{FF2B5EF4-FFF2-40B4-BE49-F238E27FC236}">
                <a16:creationId xmlns:a16="http://schemas.microsoft.com/office/drawing/2014/main" id="{E8199CF6-43D1-FF4E-9203-A3C7B88A1D5D}"/>
              </a:ext>
            </a:extLst>
          </p:cNvPr>
          <p:cNvSpPr txBox="1">
            <a:spLocks noGrp="1"/>
          </p:cNvSpPr>
          <p:nvPr>
            <p:ph type="title"/>
          </p:nvPr>
        </p:nvSpPr>
        <p:spPr>
          <a:xfrm>
            <a:off x="718458" y="219925"/>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Why Options?</a:t>
            </a:r>
            <a:endParaRPr dirty="0"/>
          </a:p>
        </p:txBody>
      </p:sp>
      <p:sp>
        <p:nvSpPr>
          <p:cNvPr id="13" name="Google Shape;309;p19">
            <a:extLst>
              <a:ext uri="{FF2B5EF4-FFF2-40B4-BE49-F238E27FC236}">
                <a16:creationId xmlns:a16="http://schemas.microsoft.com/office/drawing/2014/main" id="{0C018C91-75DF-FE4D-9ECC-69EA0E8E05B8}"/>
              </a:ext>
            </a:extLst>
          </p:cNvPr>
          <p:cNvSpPr txBox="1">
            <a:spLocks/>
          </p:cNvSpPr>
          <p:nvPr/>
        </p:nvSpPr>
        <p:spPr>
          <a:xfrm>
            <a:off x="350550" y="4240313"/>
            <a:ext cx="8264435" cy="920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indent="0">
              <a:buFont typeface="PT Serif"/>
              <a:buNone/>
            </a:pPr>
            <a:r>
              <a:rPr lang="en-US" b="1" dirty="0"/>
              <a:t>NVDA products available:</a:t>
            </a:r>
          </a:p>
          <a:p>
            <a:pPr marL="0" indent="0">
              <a:buFont typeface="PT Serif"/>
              <a:buNone/>
            </a:pPr>
            <a:r>
              <a:rPr lang="en-US" dirty="0"/>
              <a:t>Stock: 1			Options: </a:t>
            </a:r>
            <a:r>
              <a:rPr lang="en-US" b="1" dirty="0"/>
              <a:t>1,621 </a:t>
            </a:r>
            <a:endParaRPr lang="en-US" b="1" u="sng" dirty="0"/>
          </a:p>
        </p:txBody>
      </p:sp>
      <p:sp>
        <p:nvSpPr>
          <p:cNvPr id="8" name="Rectangle 7">
            <a:extLst>
              <a:ext uri="{FF2B5EF4-FFF2-40B4-BE49-F238E27FC236}">
                <a16:creationId xmlns:a16="http://schemas.microsoft.com/office/drawing/2014/main" id="{AE6FB7D4-01FB-7B4D-B918-DAC5B8A5D97D}"/>
              </a:ext>
            </a:extLst>
          </p:cNvPr>
          <p:cNvSpPr/>
          <p:nvPr/>
        </p:nvSpPr>
        <p:spPr>
          <a:xfrm>
            <a:off x="1097280" y="3735977"/>
            <a:ext cx="444137" cy="165463"/>
          </a:xfrm>
          <a:prstGeom prst="rect">
            <a:avLst/>
          </a:prstGeom>
          <a:solidFill>
            <a:srgbClr val="FFFF00">
              <a:alpha val="2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2DFF15-C1CE-7045-9065-8E367027822D}"/>
              </a:ext>
            </a:extLst>
          </p:cNvPr>
          <p:cNvSpPr/>
          <p:nvPr/>
        </p:nvSpPr>
        <p:spPr>
          <a:xfrm>
            <a:off x="3897087" y="3735976"/>
            <a:ext cx="1467393" cy="165463"/>
          </a:xfrm>
          <a:prstGeom prst="rect">
            <a:avLst/>
          </a:prstGeom>
          <a:solidFill>
            <a:srgbClr val="FFFF00">
              <a:alpha val="2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49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624900" y="241662"/>
            <a:ext cx="6276414" cy="697500"/>
          </a:xfrm>
          <a:prstGeom prst="rect">
            <a:avLst/>
          </a:prstGeom>
        </p:spPr>
        <p:txBody>
          <a:bodyPr spcFirstLastPara="1" wrap="square" lIns="91425" tIns="91425" rIns="91425" bIns="91425" anchor="b" anchorCtr="0">
            <a:noAutofit/>
          </a:bodyPr>
          <a:lstStyle/>
          <a:p>
            <a:pPr lvl="0"/>
            <a:r>
              <a:rPr lang="en" dirty="0"/>
              <a:t>Data Storage &amp; Analysis Pipeline </a:t>
            </a:r>
            <a:endParaRPr dirty="0"/>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8" name="Group 7">
            <a:extLst>
              <a:ext uri="{FF2B5EF4-FFF2-40B4-BE49-F238E27FC236}">
                <a16:creationId xmlns:a16="http://schemas.microsoft.com/office/drawing/2014/main" id="{BD2E661E-9B39-3042-9290-59C72CCC7993}"/>
              </a:ext>
            </a:extLst>
          </p:cNvPr>
          <p:cNvGrpSpPr/>
          <p:nvPr/>
        </p:nvGrpSpPr>
        <p:grpSpPr>
          <a:xfrm>
            <a:off x="624900" y="1140899"/>
            <a:ext cx="7088254" cy="3489264"/>
            <a:chOff x="624900" y="1140899"/>
            <a:chExt cx="7088254" cy="3489264"/>
          </a:xfrm>
        </p:grpSpPr>
        <p:pic>
          <p:nvPicPr>
            <p:cNvPr id="3" name="Picture 2" descr="Diagram&#10;&#10;Description automatically generated">
              <a:extLst>
                <a:ext uri="{FF2B5EF4-FFF2-40B4-BE49-F238E27FC236}">
                  <a16:creationId xmlns:a16="http://schemas.microsoft.com/office/drawing/2014/main" id="{20AE75B2-BE93-8045-8261-037429626754}"/>
                </a:ext>
              </a:extLst>
            </p:cNvPr>
            <p:cNvPicPr>
              <a:picLocks noChangeAspect="1"/>
            </p:cNvPicPr>
            <p:nvPr/>
          </p:nvPicPr>
          <p:blipFill>
            <a:blip r:embed="rId3"/>
            <a:stretch>
              <a:fillRect/>
            </a:stretch>
          </p:blipFill>
          <p:spPr>
            <a:xfrm>
              <a:off x="624900" y="1140899"/>
              <a:ext cx="7088254" cy="3489264"/>
            </a:xfrm>
            <a:prstGeom prst="rect">
              <a:avLst/>
            </a:prstGeom>
          </p:spPr>
        </p:pic>
        <p:sp>
          <p:nvSpPr>
            <p:cNvPr id="6" name="Rectangle 5">
              <a:extLst>
                <a:ext uri="{FF2B5EF4-FFF2-40B4-BE49-F238E27FC236}">
                  <a16:creationId xmlns:a16="http://schemas.microsoft.com/office/drawing/2014/main" id="{7318456C-2828-7F47-AF82-2105B9786ECA}"/>
                </a:ext>
              </a:extLst>
            </p:cNvPr>
            <p:cNvSpPr/>
            <p:nvPr/>
          </p:nvSpPr>
          <p:spPr>
            <a:xfrm>
              <a:off x="2778951" y="1306286"/>
              <a:ext cx="4432663" cy="3744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a:extLst>
              <a:ext uri="{FF2B5EF4-FFF2-40B4-BE49-F238E27FC236}">
                <a16:creationId xmlns:a16="http://schemas.microsoft.com/office/drawing/2014/main" id="{A1B97A4E-589B-654B-8D27-5318707F2E31}"/>
              </a:ext>
            </a:extLst>
          </p:cNvPr>
          <p:cNvCxnSpPr/>
          <p:nvPr/>
        </p:nvCxnSpPr>
        <p:spPr>
          <a:xfrm>
            <a:off x="4803006" y="1140899"/>
            <a:ext cx="0" cy="80340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30F3FE9-EB87-EC49-BBC5-D4A18832C62D}"/>
              </a:ext>
            </a:extLst>
          </p:cNvPr>
          <p:cNvCxnSpPr>
            <a:cxnSpLocks/>
          </p:cNvCxnSpPr>
          <p:nvPr/>
        </p:nvCxnSpPr>
        <p:spPr>
          <a:xfrm flipH="1">
            <a:off x="4791776" y="2993457"/>
            <a:ext cx="11230" cy="1636706"/>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4D65E64-8449-2E47-8C44-4B73586981EA}"/>
              </a:ext>
            </a:extLst>
          </p:cNvPr>
          <p:cNvSpPr txBox="1"/>
          <p:nvPr/>
        </p:nvSpPr>
        <p:spPr>
          <a:xfrm>
            <a:off x="3542097" y="1405288"/>
            <a:ext cx="626915" cy="307777"/>
          </a:xfrm>
          <a:prstGeom prst="rect">
            <a:avLst/>
          </a:prstGeom>
          <a:noFill/>
        </p:spPr>
        <p:txBody>
          <a:bodyPr wrap="square" rtlCol="0">
            <a:spAutoFit/>
          </a:bodyPr>
          <a:lstStyle/>
          <a:p>
            <a:r>
              <a:rPr lang="en-US" dirty="0">
                <a:solidFill>
                  <a:srgbClr val="00BFC9"/>
                </a:solidFill>
              </a:rPr>
              <a:t>Live</a:t>
            </a:r>
          </a:p>
        </p:txBody>
      </p:sp>
      <p:sp>
        <p:nvSpPr>
          <p:cNvPr id="23" name="TextBox 22">
            <a:extLst>
              <a:ext uri="{FF2B5EF4-FFF2-40B4-BE49-F238E27FC236}">
                <a16:creationId xmlns:a16="http://schemas.microsoft.com/office/drawing/2014/main" id="{CE81A883-4A2E-C54D-B621-15635348A3FC}"/>
              </a:ext>
            </a:extLst>
          </p:cNvPr>
          <p:cNvSpPr txBox="1"/>
          <p:nvPr/>
        </p:nvSpPr>
        <p:spPr>
          <a:xfrm>
            <a:off x="5538549" y="1388712"/>
            <a:ext cx="784513" cy="307777"/>
          </a:xfrm>
          <a:prstGeom prst="rect">
            <a:avLst/>
          </a:prstGeom>
          <a:noFill/>
        </p:spPr>
        <p:txBody>
          <a:bodyPr wrap="square" rtlCol="0">
            <a:spAutoFit/>
          </a:bodyPr>
          <a:lstStyle/>
          <a:p>
            <a:r>
              <a:rPr lang="en-US" dirty="0">
                <a:solidFill>
                  <a:srgbClr val="00BFC9"/>
                </a:solidFill>
              </a:rPr>
              <a:t>Offline</a:t>
            </a:r>
          </a:p>
        </p:txBody>
      </p:sp>
      <p:pic>
        <p:nvPicPr>
          <p:cNvPr id="4" name="Picture 3">
            <a:extLst>
              <a:ext uri="{FF2B5EF4-FFF2-40B4-BE49-F238E27FC236}">
                <a16:creationId xmlns:a16="http://schemas.microsoft.com/office/drawing/2014/main" id="{6ECB00D4-F072-944E-8AF8-6972BC5AF5E9}"/>
              </a:ext>
            </a:extLst>
          </p:cNvPr>
          <p:cNvPicPr>
            <a:picLocks noChangeAspect="1"/>
          </p:cNvPicPr>
          <p:nvPr/>
        </p:nvPicPr>
        <p:blipFill>
          <a:blip r:embed="rId4"/>
          <a:stretch>
            <a:fillRect/>
          </a:stretch>
        </p:blipFill>
        <p:spPr>
          <a:xfrm>
            <a:off x="687411" y="1241190"/>
            <a:ext cx="643530" cy="1077132"/>
          </a:xfrm>
          <a:prstGeom prst="rect">
            <a:avLst/>
          </a:prstGeom>
        </p:spPr>
      </p:pic>
    </p:spTree>
    <p:extLst>
      <p:ext uri="{BB962C8B-B14F-4D97-AF65-F5344CB8AC3E}">
        <p14:creationId xmlns:p14="http://schemas.microsoft.com/office/powerpoint/2010/main" val="326211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624900" y="241662"/>
            <a:ext cx="6276414"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Price History</a:t>
            </a:r>
            <a:endParaRPr dirty="0"/>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2" name="Picture 1">
            <a:extLst>
              <a:ext uri="{FF2B5EF4-FFF2-40B4-BE49-F238E27FC236}">
                <a16:creationId xmlns:a16="http://schemas.microsoft.com/office/drawing/2014/main" id="{E101747B-7B49-284A-8579-C861F3D60AD8}"/>
              </a:ext>
            </a:extLst>
          </p:cNvPr>
          <p:cNvPicPr>
            <a:picLocks noChangeAspect="1"/>
          </p:cNvPicPr>
          <p:nvPr/>
        </p:nvPicPr>
        <p:blipFill>
          <a:blip r:embed="rId3"/>
          <a:stretch>
            <a:fillRect/>
          </a:stretch>
        </p:blipFill>
        <p:spPr>
          <a:xfrm>
            <a:off x="350550" y="939162"/>
            <a:ext cx="7921592" cy="3692195"/>
          </a:xfrm>
          <a:prstGeom prst="rect">
            <a:avLst/>
          </a:prstGeom>
        </p:spPr>
      </p:pic>
    </p:spTree>
    <p:extLst>
      <p:ext uri="{BB962C8B-B14F-4D97-AF65-F5344CB8AC3E}">
        <p14:creationId xmlns:p14="http://schemas.microsoft.com/office/powerpoint/2010/main" val="236734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624900" y="241662"/>
            <a:ext cx="6276414"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10:00</a:t>
            </a:r>
            <a:endParaRPr dirty="0"/>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CFF0E3DA-297D-254B-AC85-36F5E8E8AEA6}"/>
              </a:ext>
            </a:extLst>
          </p:cNvPr>
          <p:cNvPicPr>
            <a:picLocks noChangeAspect="1"/>
          </p:cNvPicPr>
          <p:nvPr/>
        </p:nvPicPr>
        <p:blipFill>
          <a:blip r:embed="rId3"/>
          <a:stretch>
            <a:fillRect/>
          </a:stretch>
        </p:blipFill>
        <p:spPr>
          <a:xfrm>
            <a:off x="2546927" y="159353"/>
            <a:ext cx="4354387" cy="4904828"/>
          </a:xfrm>
          <a:prstGeom prst="rect">
            <a:avLst/>
          </a:prstGeom>
        </p:spPr>
      </p:pic>
      <p:pic>
        <p:nvPicPr>
          <p:cNvPr id="5" name="Picture 4">
            <a:extLst>
              <a:ext uri="{FF2B5EF4-FFF2-40B4-BE49-F238E27FC236}">
                <a16:creationId xmlns:a16="http://schemas.microsoft.com/office/drawing/2014/main" id="{9C8B89EF-B099-074F-9B25-2ED56F2D1908}"/>
              </a:ext>
            </a:extLst>
          </p:cNvPr>
          <p:cNvPicPr>
            <a:picLocks noChangeAspect="1"/>
          </p:cNvPicPr>
          <p:nvPr/>
        </p:nvPicPr>
        <p:blipFill>
          <a:blip r:embed="rId4"/>
          <a:stretch>
            <a:fillRect/>
          </a:stretch>
        </p:blipFill>
        <p:spPr>
          <a:xfrm>
            <a:off x="223511" y="939162"/>
            <a:ext cx="2109843" cy="983382"/>
          </a:xfrm>
          <a:prstGeom prst="rect">
            <a:avLst/>
          </a:prstGeom>
        </p:spPr>
      </p:pic>
      <p:cxnSp>
        <p:nvCxnSpPr>
          <p:cNvPr id="4" name="Straight Connector 3">
            <a:extLst>
              <a:ext uri="{FF2B5EF4-FFF2-40B4-BE49-F238E27FC236}">
                <a16:creationId xmlns:a16="http://schemas.microsoft.com/office/drawing/2014/main" id="{B1BAAEB0-0235-6D4B-814D-441D97339D63}"/>
              </a:ext>
            </a:extLst>
          </p:cNvPr>
          <p:cNvCxnSpPr/>
          <p:nvPr/>
        </p:nvCxnSpPr>
        <p:spPr>
          <a:xfrm>
            <a:off x="566407" y="757886"/>
            <a:ext cx="0" cy="126091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07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624900" y="241662"/>
            <a:ext cx="6276414"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14:00</a:t>
            </a:r>
            <a:endParaRPr dirty="0"/>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2" name="Picture 1">
            <a:extLst>
              <a:ext uri="{FF2B5EF4-FFF2-40B4-BE49-F238E27FC236}">
                <a16:creationId xmlns:a16="http://schemas.microsoft.com/office/drawing/2014/main" id="{CFF0E3DA-297D-254B-AC85-36F5E8E8AEA6}"/>
              </a:ext>
            </a:extLst>
          </p:cNvPr>
          <p:cNvPicPr>
            <a:picLocks noChangeAspect="1"/>
          </p:cNvPicPr>
          <p:nvPr/>
        </p:nvPicPr>
        <p:blipFill>
          <a:blip r:embed="rId3"/>
          <a:stretch>
            <a:fillRect/>
          </a:stretch>
        </p:blipFill>
        <p:spPr>
          <a:xfrm>
            <a:off x="2546927" y="159353"/>
            <a:ext cx="4354387" cy="4904828"/>
          </a:xfrm>
          <a:prstGeom prst="rect">
            <a:avLst/>
          </a:prstGeom>
        </p:spPr>
      </p:pic>
      <p:pic>
        <p:nvPicPr>
          <p:cNvPr id="5" name="Picture 4">
            <a:extLst>
              <a:ext uri="{FF2B5EF4-FFF2-40B4-BE49-F238E27FC236}">
                <a16:creationId xmlns:a16="http://schemas.microsoft.com/office/drawing/2014/main" id="{9C8B89EF-B099-074F-9B25-2ED56F2D1908}"/>
              </a:ext>
            </a:extLst>
          </p:cNvPr>
          <p:cNvPicPr>
            <a:picLocks noChangeAspect="1"/>
          </p:cNvPicPr>
          <p:nvPr/>
        </p:nvPicPr>
        <p:blipFill>
          <a:blip r:embed="rId4"/>
          <a:stretch>
            <a:fillRect/>
          </a:stretch>
        </p:blipFill>
        <p:spPr>
          <a:xfrm>
            <a:off x="223511" y="939162"/>
            <a:ext cx="2109843" cy="983382"/>
          </a:xfrm>
          <a:prstGeom prst="rect">
            <a:avLst/>
          </a:prstGeom>
        </p:spPr>
      </p:pic>
      <p:pic>
        <p:nvPicPr>
          <p:cNvPr id="6" name="Picture 5">
            <a:extLst>
              <a:ext uri="{FF2B5EF4-FFF2-40B4-BE49-F238E27FC236}">
                <a16:creationId xmlns:a16="http://schemas.microsoft.com/office/drawing/2014/main" id="{D17FD49F-1480-D943-AEB6-B8920B818E52}"/>
              </a:ext>
            </a:extLst>
          </p:cNvPr>
          <p:cNvPicPr>
            <a:picLocks noChangeAspect="1"/>
          </p:cNvPicPr>
          <p:nvPr/>
        </p:nvPicPr>
        <p:blipFill>
          <a:blip r:embed="rId5"/>
          <a:stretch>
            <a:fillRect/>
          </a:stretch>
        </p:blipFill>
        <p:spPr>
          <a:xfrm>
            <a:off x="2608733" y="177638"/>
            <a:ext cx="4230773" cy="4886543"/>
          </a:xfrm>
          <a:prstGeom prst="rect">
            <a:avLst/>
          </a:prstGeom>
        </p:spPr>
      </p:pic>
      <p:pic>
        <p:nvPicPr>
          <p:cNvPr id="3" name="Picture 2">
            <a:extLst>
              <a:ext uri="{FF2B5EF4-FFF2-40B4-BE49-F238E27FC236}">
                <a16:creationId xmlns:a16="http://schemas.microsoft.com/office/drawing/2014/main" id="{13F999D8-FC40-F04C-B312-2179005F9D4F}"/>
              </a:ext>
            </a:extLst>
          </p:cNvPr>
          <p:cNvPicPr>
            <a:picLocks noChangeAspect="1"/>
          </p:cNvPicPr>
          <p:nvPr/>
        </p:nvPicPr>
        <p:blipFill>
          <a:blip r:embed="rId6"/>
          <a:stretch>
            <a:fillRect/>
          </a:stretch>
        </p:blipFill>
        <p:spPr>
          <a:xfrm>
            <a:off x="2520621" y="0"/>
            <a:ext cx="4380693" cy="5143500"/>
          </a:xfrm>
          <a:prstGeom prst="rect">
            <a:avLst/>
          </a:prstGeom>
        </p:spPr>
      </p:pic>
      <p:cxnSp>
        <p:nvCxnSpPr>
          <p:cNvPr id="8" name="Straight Connector 7">
            <a:extLst>
              <a:ext uri="{FF2B5EF4-FFF2-40B4-BE49-F238E27FC236}">
                <a16:creationId xmlns:a16="http://schemas.microsoft.com/office/drawing/2014/main" id="{4E7F8F77-7D7D-CC45-85C3-09E1759640DC}"/>
              </a:ext>
            </a:extLst>
          </p:cNvPr>
          <p:cNvCxnSpPr/>
          <p:nvPr/>
        </p:nvCxnSpPr>
        <p:spPr>
          <a:xfrm>
            <a:off x="1760681" y="808521"/>
            <a:ext cx="0" cy="126091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45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624900" y="219925"/>
            <a:ext cx="51690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 Cases</a:t>
            </a:r>
            <a:endParaRPr dirty="0"/>
          </a:p>
        </p:txBody>
      </p:sp>
      <p:sp>
        <p:nvSpPr>
          <p:cNvPr id="293" name="Google Shape;293;p17"/>
          <p:cNvSpPr txBox="1">
            <a:spLocks noGrp="1"/>
          </p:cNvSpPr>
          <p:nvPr>
            <p:ph type="body" idx="1"/>
          </p:nvPr>
        </p:nvSpPr>
        <p:spPr>
          <a:xfrm>
            <a:off x="624899" y="1056150"/>
            <a:ext cx="6071991" cy="3031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#1: Price prediction</a:t>
            </a:r>
          </a:p>
          <a:p>
            <a:pPr lvl="1">
              <a:spcBef>
                <a:spcPts val="600"/>
              </a:spcBef>
              <a:buChar char="⊸"/>
            </a:pPr>
            <a:r>
              <a:rPr lang="en-US" dirty="0"/>
              <a:t>Linear regression</a:t>
            </a:r>
          </a:p>
          <a:p>
            <a:pPr lvl="1">
              <a:spcBef>
                <a:spcPts val="600"/>
              </a:spcBef>
              <a:buChar char="⊸"/>
            </a:pPr>
            <a:r>
              <a:rPr lang="en-US" dirty="0"/>
              <a:t>Time series 	(ARIMA)</a:t>
            </a:r>
          </a:p>
          <a:p>
            <a:pPr marL="457200" lvl="0" indent="-381000" algn="l" rtl="0">
              <a:spcBef>
                <a:spcPts val="600"/>
              </a:spcBef>
              <a:spcAft>
                <a:spcPts val="0"/>
              </a:spcAft>
              <a:buSzPts val="2400"/>
              <a:buChar char="⊸"/>
            </a:pPr>
            <a:r>
              <a:rPr lang="en-US" dirty="0"/>
              <a:t>#2: Decision support</a:t>
            </a:r>
          </a:p>
          <a:p>
            <a:pPr lvl="1">
              <a:spcBef>
                <a:spcPts val="600"/>
              </a:spcBef>
              <a:buChar char="⊸"/>
            </a:pPr>
            <a:r>
              <a:rPr lang="en-US" dirty="0"/>
              <a:t>Binomial 	(sell | don’t sell)</a:t>
            </a:r>
          </a:p>
          <a:p>
            <a:pPr lvl="1">
              <a:spcBef>
                <a:spcPts val="600"/>
              </a:spcBef>
              <a:buChar char="⊸"/>
            </a:pPr>
            <a:r>
              <a:rPr lang="en-US" dirty="0"/>
              <a:t>Multiclass 	(buy | sell | hold | … )</a:t>
            </a:r>
          </a:p>
          <a:p>
            <a:r>
              <a:rPr lang="en-US" dirty="0"/>
              <a:t>#3: Deep learning</a:t>
            </a:r>
          </a:p>
          <a:p>
            <a:pPr lvl="1">
              <a:spcBef>
                <a:spcPts val="600"/>
              </a:spcBef>
              <a:buChar char="⊸"/>
            </a:pPr>
            <a:r>
              <a:rPr lang="en-US" dirty="0"/>
              <a:t>Seq2seq models</a:t>
            </a:r>
          </a:p>
          <a:p>
            <a:pPr lvl="1">
              <a:spcBef>
                <a:spcPts val="600"/>
              </a:spcBef>
              <a:buChar char="⊸"/>
            </a:pPr>
            <a:endParaRPr dirty="0"/>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9998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1202350"/>
            <a:ext cx="659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Thanks!</a:t>
            </a:r>
            <a:endParaRPr sz="9600" dirty="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Balthasar template">
  <a:themeElements>
    <a:clrScheme name="Custom 347">
      <a:dk1>
        <a:srgbClr val="EFEFEF"/>
      </a:dk1>
      <a:lt1>
        <a:srgbClr val="004046"/>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1331</TotalTime>
  <Words>1420</Words>
  <Application>Microsoft Macintosh PowerPoint</Application>
  <PresentationFormat>On-screen Show (16:9)</PresentationFormat>
  <Paragraphs>103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Montserrat</vt:lpstr>
      <vt:lpstr>PT Serif</vt:lpstr>
      <vt:lpstr>Abril Fatface</vt:lpstr>
      <vt:lpstr>Arial</vt:lpstr>
      <vt:lpstr>Balthasar template</vt:lpstr>
      <vt:lpstr>An Options Data Acquisition Pipeline</vt:lpstr>
      <vt:lpstr>Why Options?</vt:lpstr>
      <vt:lpstr>Why Options?</vt:lpstr>
      <vt:lpstr>Data Storage &amp; Analysis Pipeline </vt:lpstr>
      <vt:lpstr>Price History</vt:lpstr>
      <vt:lpstr>10:00</vt:lpstr>
      <vt:lpstr>14:00</vt:lpstr>
      <vt:lpstr>Use Cases</vt:lpstr>
      <vt:lpstr>Thanks!</vt:lpstr>
      <vt:lpstr>Reference: API Responses</vt:lpstr>
      <vt:lpstr>11:00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Mark Streer</cp:lastModifiedBy>
  <cp:revision>17</cp:revision>
  <dcterms:modified xsi:type="dcterms:W3CDTF">2021-12-17T15:52:49Z</dcterms:modified>
</cp:coreProperties>
</file>