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tangrams/tangram-es/" TargetMode="External"/><Relationship Id="rId3" Type="http://schemas.openxmlformats.org/officeDocument/2006/relationships/hyperlink" Target="https://github.com/maplibre/maplibre-native" TargetMode="External"/><Relationship Id="rId4" Type="http://schemas.openxmlformats.org/officeDocument/2006/relationships/hyperlink" Target="https://github.com/ramani-maps/ramani-maps" TargetMode="External"/><Relationship Id="rId5" Type="http://schemas.openxmlformats.org/officeDocument/2006/relationships/hyperlink" Target="https://github.com/maplibre/maplibre-native/issues/2638"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rototypefund.de/en/project/streetcomplete-for-io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develop/ui/compose" TargetMode="External"/><Relationship Id="rId3" Type="http://schemas.openxmlformats.org/officeDocument/2006/relationships/hyperlink" Target="https://www.jetbrains.com/lp/compose-multiplatform/"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want to port StreetComplete to iOS.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want to end up with only one code base though or have as much shared code as possible, as maintaining and developing further two apps in parallel is really expensive. That wouldn’t be feasible for us.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c860933e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c860933e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…but we can’t use them on native iOS because they don’t run on native iOS! </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have to replace dependencies on Java, Android and Java libraries with Kotlin Multiplatform implementations or </a:t>
            </a:r>
            <a:r>
              <a:rPr lang="en-GB"/>
              <a:t>reimplement</a:t>
            </a:r>
            <a:r>
              <a:rPr lang="en-GB"/>
              <a:t> them on native iOS.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c860933e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c860933e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are we talking about? This. </a:t>
            </a:r>
            <a:r>
              <a:rPr lang="en-GB"/>
              <a:t>😯</a:t>
            </a:r>
            <a:r>
              <a:rPr lang="en-GB"/>
              <a:t> It’s a lot.</a:t>
            </a:r>
            <a:endParaRPr/>
          </a:p>
          <a:p>
            <a:pPr indent="0" lvl="0" marL="0" rtl="0" algn="l">
              <a:spcBef>
                <a:spcPts val="0"/>
              </a:spcBef>
              <a:spcAft>
                <a:spcPts val="0"/>
              </a:spcAft>
              <a:buNone/>
            </a:pPr>
            <a:r>
              <a:rPr lang="en-GB"/>
              <a:t>(Not everything fits on the slides, so actually it is more, but these are the most important ones.)</a:t>
            </a:r>
            <a:endParaRPr/>
          </a:p>
          <a:p>
            <a:pPr indent="0" lvl="0" marL="0" rtl="0" algn="l">
              <a:spcBef>
                <a:spcPts val="0"/>
              </a:spcBef>
              <a:spcAft>
                <a:spcPts val="0"/>
              </a:spcAft>
              <a:buNone/>
            </a:pPr>
            <a:r>
              <a:t/>
            </a:r>
            <a:endParaRPr/>
          </a:p>
          <a:p>
            <a:pPr indent="-298450" lvl="0" marL="457200" rtl="0" algn="l">
              <a:lnSpc>
                <a:spcPct val="150000"/>
              </a:lnSpc>
              <a:spcBef>
                <a:spcPts val="0"/>
              </a:spcBef>
              <a:spcAft>
                <a:spcPts val="0"/>
              </a:spcAft>
              <a:buSzPts val="1100"/>
              <a:buChar char="●"/>
            </a:pPr>
            <a:r>
              <a:rPr lang="en-GB"/>
              <a:t>Quests, solved quests, downloaded data etc. are all persisted onto disk in an SQLite database so that they are not lost when the user </a:t>
            </a:r>
            <a:r>
              <a:rPr lang="en-GB"/>
              <a:t>quits the app.</a:t>
            </a:r>
            <a:endParaRPr/>
          </a:p>
          <a:p>
            <a:pPr indent="-298450" lvl="0" marL="457200" rtl="0" algn="l">
              <a:lnSpc>
                <a:spcPct val="150000"/>
              </a:lnSpc>
              <a:spcBef>
                <a:spcPts val="0"/>
              </a:spcBef>
              <a:spcAft>
                <a:spcPts val="0"/>
              </a:spcAft>
              <a:buSzPts val="1100"/>
              <a:buChar char="●"/>
            </a:pPr>
            <a:r>
              <a:rPr lang="en-GB"/>
              <a:t>WebView is used for the login with OAuth2</a:t>
            </a:r>
            <a:endParaRPr/>
          </a:p>
          <a:p>
            <a:pPr indent="-298450" lvl="0" marL="457200" rtl="0" algn="l">
              <a:lnSpc>
                <a:spcPct val="150000"/>
              </a:lnSpc>
              <a:spcBef>
                <a:spcPts val="0"/>
              </a:spcBef>
              <a:spcAft>
                <a:spcPts val="0"/>
              </a:spcAft>
              <a:buSzPts val="1100"/>
              <a:buChar char="●"/>
            </a:pPr>
            <a:r>
              <a:rPr lang="en-GB"/>
              <a:t>XML parsing and generation, communication via HTTP and also time &amp; date parsing is necessary for communication with the OpenStreetMap API</a:t>
            </a:r>
            <a:endParaRPr/>
          </a:p>
          <a:p>
            <a:pPr indent="-298450" lvl="0" marL="457200" rtl="0" algn="l">
              <a:lnSpc>
                <a:spcPct val="150000"/>
              </a:lnSpc>
              <a:spcBef>
                <a:spcPts val="0"/>
              </a:spcBef>
              <a:spcAft>
                <a:spcPts val="0"/>
              </a:spcAft>
              <a:buSzPts val="1100"/>
              <a:buChar char="●"/>
            </a:pPr>
            <a:r>
              <a:rPr lang="en-GB"/>
              <a:t>Various config files we need to parse are in YAML and JSON</a:t>
            </a:r>
            <a:endParaRPr/>
          </a:p>
          <a:p>
            <a:pPr indent="-298450" lvl="0" marL="457200" rtl="0" algn="l">
              <a:lnSpc>
                <a:spcPct val="150000"/>
              </a:lnSpc>
              <a:spcBef>
                <a:spcPts val="0"/>
              </a:spcBef>
              <a:spcAft>
                <a:spcPts val="0"/>
              </a:spcAft>
              <a:buSzPts val="1100"/>
              <a:buChar char="●"/>
            </a:pPr>
            <a:r>
              <a:rPr lang="en-GB"/>
              <a:t>We use various libraries, such as an OSM opening hours parser, a parser for the iD presets, an offline reverse country geocoder and much more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84c541ec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84c541ec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Kodee, the mascot of Kotlin. (Look at the size difference to Duke! </a:t>
            </a:r>
            <a:r>
              <a:rPr lang="en-GB"/>
              <a:t>😉</a:t>
            </a:r>
            <a:r>
              <a:rPr lang="en-GB"/>
              <a:t>) Kotlin Multiplatform is just a much younger ecosystem than Java.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Good news though: </a:t>
            </a:r>
            <a:r>
              <a:rPr lang="en-GB"/>
              <a:t>Everything</a:t>
            </a:r>
            <a:r>
              <a:rPr lang="en-GB"/>
              <a:t> in blue is already migrated to Kotlin Multiplatform, everything in green some work has already been done. In the end, a Kotlin Multiplatform library could either be written in pure Kotlin or be nothing else than a common wrapper around platform-specific implementations for each supported platform. On each platform, there might already exist a library that does exactly what we need.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c860933e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c860933e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84c541ec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784c541ec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Rough estimation of progress towards an iOS port, i.e. towards a multiplatform app.</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Migration of UI to Compose has the least progress, partly because of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84c541ec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84c541ec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the map display.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Currently, we use the Java library </a:t>
            </a:r>
            <a:r>
              <a:rPr lang="en-GB" u="sng">
                <a:solidFill>
                  <a:schemeClr val="hlink"/>
                </a:solidFill>
                <a:hlinkClick r:id="rId2"/>
              </a:rPr>
              <a:t>tangram-es</a:t>
            </a:r>
            <a:r>
              <a:rPr lang="en-GB"/>
              <a:t> for rendering the map. However, the company that developed it went bankrupt in 2018. Meanwhile, Apple deprecated OpenGL ES for iOS devices in favor of their own standard called Metal. So, while tangram-es exists also for iOS, it uses a deprecated API on iOS and who knows how much longer iOS will support OpenGL ES. In any case, it is abandoned, this alone is a reason to switch.</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3"/>
              </a:rPr>
              <a:t>MapLibre</a:t>
            </a:r>
            <a:r>
              <a:rPr lang="en-GB"/>
              <a:t>, a FOSS fork of MapBox Sdk, does support Metal and is actively developed. We are in the process of migrating to MapLibre.</a:t>
            </a:r>
            <a:endParaRPr/>
          </a:p>
          <a:p>
            <a:pPr indent="0" lvl="0" marL="0" rtl="0" algn="l">
              <a:spcBef>
                <a:spcPts val="0"/>
              </a:spcBef>
              <a:spcAft>
                <a:spcPts val="0"/>
              </a:spcAft>
              <a:buNone/>
            </a:pPr>
            <a:r>
              <a:rPr lang="en-GB"/>
              <a:t>However, this is not the final step, as the MapLibre native library is a Java library based on the Android UI framework. There is also an iOS version of the library, but if we stopped here, we would need to duplicate </a:t>
            </a:r>
            <a:r>
              <a:rPr lang="en-GB"/>
              <a:t>anything we do with the map also on iOS, so again, no common code 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We’d need some version of MapLibre that uses Compose Multiplatform as its underlying framework. But this does not exist yet. 🤔</a:t>
            </a:r>
            <a:endParaRPr/>
          </a:p>
          <a:p>
            <a:pPr indent="0" lvl="0" marL="0" rtl="0" algn="l">
              <a:spcBef>
                <a:spcPts val="0"/>
              </a:spcBef>
              <a:spcAft>
                <a:spcPts val="0"/>
              </a:spcAft>
              <a:buNone/>
            </a:pPr>
            <a:r>
              <a:rPr lang="en-GB"/>
              <a:t>There is a project called </a:t>
            </a:r>
            <a:r>
              <a:rPr lang="en-GB" u="sng">
                <a:solidFill>
                  <a:schemeClr val="hlink"/>
                </a:solidFill>
                <a:hlinkClick r:id="rId4"/>
              </a:rPr>
              <a:t>Ramani-Maps</a:t>
            </a:r>
            <a:r>
              <a:rPr lang="en-GB"/>
              <a:t>, but as far as we know, it is made for a narrow use case and only supports Android, not Multiplatform.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(Post-conference note: A ticket was created for that on the MapLibre Native issue tracker - </a:t>
            </a:r>
            <a:r>
              <a:rPr lang="en-GB" u="sng">
                <a:solidFill>
                  <a:schemeClr val="hlink"/>
                </a:solidFill>
                <a:hlinkClick r:id="rId5"/>
              </a:rPr>
              <a:t>https://github.com/maplibre/maplibre-native/issues/2638</a:t>
            </a:r>
            <a:r>
              <a:rPr lang="en-GB">
                <a:solidFill>
                  <a:schemeClr val="dk1"/>
                </a:solidFill>
              </a:rPr>
              <a:t> 👍</a:t>
            </a:r>
            <a:r>
              <a:rPr lang="en-GB"/>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c860933e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ec860933e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I am being funded by the Prototype Fund right now to work on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Prototype Fund is a project of the Open Knowledge Foundation Germany, funded by the Federal Ministry of Education and Research (BMBF).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fund started in March and will end end of August (a total of 6 months), so at this point it is clear that a full iOS port will not be available when the funding will end. This </a:t>
            </a:r>
            <a:r>
              <a:rPr lang="en-GB"/>
              <a:t>is</a:t>
            </a:r>
            <a:r>
              <a:rPr lang="en-GB"/>
              <a:t> however within the previous estimation that a full port to iOS will take about one year for a full-time developer, i.e. we progressed about 50% of the way. (Disclaimer: Still a rough estimation! You know what they say about the last 10%!)</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My hope is that I can continue to migrate this project to a multiplatform app together with the community in our free time or otherwise attempt to find another source of funding to complete the work. Hence, any contributions (see the linked ticket for more information) as well as input or ideas for sources of funding are highly welcome.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ec860933e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ec860933e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c860933e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c860933e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StreetComplete is a native Android app.</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Android apps run on the Java platform, are essentially Java apps that use the Android frameworks for UI, data persistence, resource management, access to sensor and location data,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iOS, while it looks quite similar, is a completely different platform. Completely different frameworks are used for UI, …etc. </a:t>
            </a:r>
            <a:r>
              <a:rPr lang="en-GB"/>
              <a:t>on iOS. Apps are developed in Objective-C or Swift and compile to native.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it seems impossible at first, but…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c860933e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c860933e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StreetComplete is now written in 100% Kotlin. And while Kotlin started out as a JVM/Android-only language, support for various targets has been added later.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nowadays, pure Kotlin code can be compiled to native iOS! This means, that any core application logic that is pure Kotlin can run just fine on iOS. Yippie! </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But…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c860933e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c860933e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Native Android apps use the Android UI framework for UI. Meanwhile, the UI framework for iOS is completely different.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There is no other way than to rewrite the UI.</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could theoretically rewrite the UI in the iOS UI framework (SwiftUI or Objective-C), but then we would have to maintain two codebases for UI code, which we wanted to avoid.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Instead, we can try to rewrite the UI in a multiplatform UI framework.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c85a2d5a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c85a2d5a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most popular multiplatform UI frameworks are these. They all follow the declarative approach to UI programming. EveryDoor uses Flutter.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React Native and Flutter use programming languages other than Kotlin. Also, </a:t>
            </a:r>
            <a:r>
              <a:rPr lang="en-GB">
                <a:solidFill>
                  <a:schemeClr val="dk1"/>
                </a:solidFill>
              </a:rPr>
              <a:t>Google recommends to use Jetpack Compose as UI framework for new Android apps since some time. So, </a:t>
            </a:r>
            <a:r>
              <a:rPr lang="en-GB"/>
              <a:t>f</a:t>
            </a:r>
            <a:r>
              <a:rPr lang="en-GB"/>
              <a:t>or us the choice is clear to use Compose, because the language to write the UI code in is also Kotlin and it is developed by the company behind Kotlin and the IDE used for Android development (IntelliJ) in cooperation with Google.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2"/>
              </a:rPr>
              <a:t>Jetpack Compose</a:t>
            </a:r>
            <a:r>
              <a:rPr lang="en-GB"/>
              <a:t> is developed by Google, while the extension or soft fork </a:t>
            </a:r>
            <a:r>
              <a:rPr lang="en-GB" u="sng">
                <a:solidFill>
                  <a:schemeClr val="hlink"/>
                </a:solidFill>
                <a:hlinkClick r:id="rId3"/>
              </a:rPr>
              <a:t>Compose Multiplatform</a:t>
            </a:r>
            <a:r>
              <a:rPr lang="en-GB"/>
              <a:t> is developed by JetBrains. In 2023 alpha support for iOS was added, now having reached beta in July 2024.</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c860933e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c860933e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killer feature of Compose is that it allows a bottom-up step-by-step migration from the Android UI framework to Compose. This allows for a continuous seamless migration - no parallel maintenance of old UI code while the new UI is being written is necessary. This cuts down a lot on maintenance effort.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c860933e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c860933e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native Android apps run on the Java platform. Java libraries cannot be compiled to native code.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c85a2d5a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c85a2d5a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duke, the mascot of Java.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Java ecosystem offers a lot of value - countless libraries that do all sorts of things have been released in this ecosystem and of course we are using many of these -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11.png"/><Relationship Id="rId7"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811512" y="-489688"/>
            <a:ext cx="5520975" cy="5520975"/>
          </a:xfrm>
          <a:prstGeom prst="rect">
            <a:avLst/>
          </a:prstGeom>
          <a:noFill/>
          <a:ln>
            <a:noFill/>
          </a:ln>
        </p:spPr>
      </p:pic>
      <p:sp>
        <p:nvSpPr>
          <p:cNvPr id="55" name="Google Shape;55;p13"/>
          <p:cNvSpPr txBox="1"/>
          <p:nvPr>
            <p:ph type="ctrTitle"/>
          </p:nvPr>
        </p:nvSpPr>
        <p:spPr>
          <a:xfrm>
            <a:off x="4519050" y="1898350"/>
            <a:ext cx="2450100" cy="74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GB" sz="3020"/>
              <a:t>Street</a:t>
            </a:r>
            <a:endParaRPr b="1" sz="3020"/>
          </a:p>
        </p:txBody>
      </p:sp>
      <p:sp>
        <p:nvSpPr>
          <p:cNvPr id="56" name="Google Shape;56;p13"/>
          <p:cNvSpPr txBox="1"/>
          <p:nvPr/>
        </p:nvSpPr>
        <p:spPr>
          <a:xfrm>
            <a:off x="4894875" y="2857475"/>
            <a:ext cx="2340600" cy="64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20">
                <a:solidFill>
                  <a:schemeClr val="lt1"/>
                </a:solidFill>
              </a:rPr>
              <a:t>Complete</a:t>
            </a:r>
            <a:endParaRPr b="1" sz="3020">
              <a:solidFill>
                <a:schemeClr val="lt1"/>
              </a:solidFill>
            </a:endParaRPr>
          </a:p>
        </p:txBody>
      </p:sp>
      <p:sp>
        <p:nvSpPr>
          <p:cNvPr id="57" name="Google Shape;57;p13"/>
          <p:cNvSpPr txBox="1"/>
          <p:nvPr/>
        </p:nvSpPr>
        <p:spPr>
          <a:xfrm>
            <a:off x="3593225" y="4078425"/>
            <a:ext cx="1561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solidFill>
                  <a:schemeClr val="dk1"/>
                </a:solidFill>
              </a:rPr>
              <a:t>for iOS</a:t>
            </a:r>
            <a:endParaRPr b="1" sz="3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2"/>
          <p:cNvPicPr preferRelativeResize="0"/>
          <p:nvPr/>
        </p:nvPicPr>
        <p:blipFill>
          <a:blip r:embed="rId3">
            <a:alphaModFix/>
          </a:blip>
          <a:stretch>
            <a:fillRect/>
          </a:stretch>
        </p:blipFill>
        <p:spPr>
          <a:xfrm>
            <a:off x="5238011" y="152400"/>
            <a:ext cx="3457654" cy="4838700"/>
          </a:xfrm>
          <a:prstGeom prst="rect">
            <a:avLst/>
          </a:prstGeom>
          <a:noFill/>
          <a:ln>
            <a:noFill/>
          </a:ln>
        </p:spPr>
      </p:pic>
      <p:sp>
        <p:nvSpPr>
          <p:cNvPr id="136" name="Google Shape;136;p22"/>
          <p:cNvSpPr txBox="1"/>
          <p:nvPr/>
        </p:nvSpPr>
        <p:spPr>
          <a:xfrm>
            <a:off x="523500" y="2202300"/>
            <a:ext cx="408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…and we must leave that behind</a:t>
            </a:r>
            <a:endParaRPr sz="1800">
              <a:solidFill>
                <a:schemeClr val="lt2"/>
              </a:solidFill>
            </a:endParaRPr>
          </a:p>
        </p:txBody>
      </p:sp>
      <p:sp>
        <p:nvSpPr>
          <p:cNvPr id="137" name="Google Shape;137;p22"/>
          <p:cNvSpPr txBox="1"/>
          <p:nvPr/>
        </p:nvSpPr>
        <p:spPr>
          <a:xfrm>
            <a:off x="523500" y="3703200"/>
            <a:ext cx="456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(replace</a:t>
            </a:r>
            <a:r>
              <a:rPr lang="en-GB" sz="1800">
                <a:solidFill>
                  <a:schemeClr val="lt2"/>
                </a:solidFill>
              </a:rPr>
              <a:t> </a:t>
            </a:r>
            <a:r>
              <a:rPr lang="en-GB" sz="1800">
                <a:solidFill>
                  <a:schemeClr val="lt2"/>
                </a:solidFill>
              </a:rPr>
              <a:t>w</a:t>
            </a:r>
            <a:r>
              <a:rPr lang="en-GB" sz="1800">
                <a:solidFill>
                  <a:schemeClr val="lt2"/>
                </a:solidFill>
              </a:rPr>
              <a:t>ith pure Kotlin implementations)</a:t>
            </a:r>
            <a:endParaRPr sz="18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p:nvPr/>
        </p:nvSpPr>
        <p:spPr>
          <a:xfrm>
            <a:off x="226700" y="2212325"/>
            <a:ext cx="4154400" cy="2648700"/>
          </a:xfrm>
          <a:prstGeom prst="roundRect">
            <a:avLst>
              <a:gd fmla="val 16667" name="adj"/>
            </a:avLst>
          </a:prstGeom>
          <a:noFill/>
          <a:ln cap="flat" cmpd="sng" w="762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23"/>
          <p:cNvSpPr/>
          <p:nvPr/>
        </p:nvSpPr>
        <p:spPr>
          <a:xfrm>
            <a:off x="301575" y="233150"/>
            <a:ext cx="4732200" cy="1827600"/>
          </a:xfrm>
          <a:prstGeom prst="roundRect">
            <a:avLst>
              <a:gd fmla="val 16667" name="adj"/>
            </a:avLst>
          </a:prstGeom>
          <a:noFill/>
          <a:ln cap="flat" cmpd="sng" w="762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23"/>
          <p:cNvSpPr txBox="1"/>
          <p:nvPr/>
        </p:nvSpPr>
        <p:spPr>
          <a:xfrm>
            <a:off x="2530625" y="3405475"/>
            <a:ext cx="72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A86E8"/>
                </a:solidFill>
              </a:rPr>
              <a:t>XML</a:t>
            </a:r>
            <a:endParaRPr sz="1800">
              <a:solidFill>
                <a:srgbClr val="4A86E8"/>
              </a:solidFill>
            </a:endParaRPr>
          </a:p>
        </p:txBody>
      </p:sp>
      <p:sp>
        <p:nvSpPr>
          <p:cNvPr id="145" name="Google Shape;145;p23"/>
          <p:cNvSpPr txBox="1"/>
          <p:nvPr/>
        </p:nvSpPr>
        <p:spPr>
          <a:xfrm>
            <a:off x="533225" y="2802588"/>
            <a:ext cx="146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A86E8"/>
                </a:solidFill>
              </a:rPr>
              <a:t>HTTP client</a:t>
            </a:r>
            <a:endParaRPr sz="1800">
              <a:solidFill>
                <a:srgbClr val="4A86E8"/>
              </a:solidFill>
            </a:endParaRPr>
          </a:p>
        </p:txBody>
      </p:sp>
      <p:sp>
        <p:nvSpPr>
          <p:cNvPr id="146" name="Google Shape;146;p23"/>
          <p:cNvSpPr txBox="1"/>
          <p:nvPr/>
        </p:nvSpPr>
        <p:spPr>
          <a:xfrm>
            <a:off x="392950" y="2340900"/>
            <a:ext cx="146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A86E8"/>
                </a:solidFill>
              </a:rPr>
              <a:t>Time &amp; date</a:t>
            </a:r>
            <a:endParaRPr sz="1800">
              <a:solidFill>
                <a:srgbClr val="4A86E8"/>
              </a:solidFill>
            </a:endParaRPr>
          </a:p>
        </p:txBody>
      </p:sp>
      <p:sp>
        <p:nvSpPr>
          <p:cNvPr id="147" name="Google Shape;147;p23"/>
          <p:cNvSpPr txBox="1"/>
          <p:nvPr/>
        </p:nvSpPr>
        <p:spPr>
          <a:xfrm>
            <a:off x="885675" y="916088"/>
            <a:ext cx="108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A86E8"/>
                </a:solidFill>
              </a:rPr>
              <a:t>Logging</a:t>
            </a:r>
            <a:endParaRPr sz="1800">
              <a:solidFill>
                <a:srgbClr val="4A86E8"/>
              </a:solidFill>
            </a:endParaRPr>
          </a:p>
        </p:txBody>
      </p:sp>
      <p:sp>
        <p:nvSpPr>
          <p:cNvPr id="148" name="Google Shape;148;p23"/>
          <p:cNvSpPr txBox="1"/>
          <p:nvPr/>
        </p:nvSpPr>
        <p:spPr>
          <a:xfrm>
            <a:off x="449525" y="3351338"/>
            <a:ext cx="125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A86E8"/>
                </a:solidFill>
              </a:rPr>
              <a:t>Unit tests</a:t>
            </a:r>
            <a:endParaRPr sz="1800">
              <a:solidFill>
                <a:srgbClr val="4A86E8"/>
              </a:solidFill>
            </a:endParaRPr>
          </a:p>
        </p:txBody>
      </p:sp>
      <p:pic>
        <p:nvPicPr>
          <p:cNvPr id="149" name="Google Shape;149;p23"/>
          <p:cNvPicPr preferRelativeResize="0"/>
          <p:nvPr/>
        </p:nvPicPr>
        <p:blipFill>
          <a:blip r:embed="rId3">
            <a:alphaModFix/>
          </a:blip>
          <a:stretch>
            <a:fillRect/>
          </a:stretch>
        </p:blipFill>
        <p:spPr>
          <a:xfrm>
            <a:off x="5238011" y="152400"/>
            <a:ext cx="3457654" cy="4838700"/>
          </a:xfrm>
          <a:prstGeom prst="rect">
            <a:avLst/>
          </a:prstGeom>
          <a:noFill/>
          <a:ln>
            <a:noFill/>
          </a:ln>
        </p:spPr>
      </p:pic>
      <p:sp>
        <p:nvSpPr>
          <p:cNvPr id="150" name="Google Shape;150;p23"/>
          <p:cNvSpPr txBox="1"/>
          <p:nvPr/>
        </p:nvSpPr>
        <p:spPr>
          <a:xfrm>
            <a:off x="1616825" y="4350825"/>
            <a:ext cx="267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800">
                <a:solidFill>
                  <a:srgbClr val="6AA84F"/>
                </a:solidFill>
              </a:rPr>
              <a:t>…other Java libraries</a:t>
            </a:r>
            <a:endParaRPr i="1" sz="1800">
              <a:solidFill>
                <a:srgbClr val="6AA84F"/>
              </a:solidFill>
            </a:endParaRPr>
          </a:p>
        </p:txBody>
      </p:sp>
      <p:sp>
        <p:nvSpPr>
          <p:cNvPr id="151" name="Google Shape;151;p23"/>
          <p:cNvSpPr txBox="1"/>
          <p:nvPr/>
        </p:nvSpPr>
        <p:spPr>
          <a:xfrm>
            <a:off x="3413400" y="3461275"/>
            <a:ext cx="80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A86E8"/>
                </a:solidFill>
              </a:rPr>
              <a:t>YAML</a:t>
            </a:r>
            <a:endParaRPr sz="1800">
              <a:solidFill>
                <a:srgbClr val="4A86E8"/>
              </a:solidFill>
            </a:endParaRPr>
          </a:p>
        </p:txBody>
      </p:sp>
      <p:sp>
        <p:nvSpPr>
          <p:cNvPr id="152" name="Google Shape;152;p23"/>
          <p:cNvSpPr txBox="1"/>
          <p:nvPr/>
        </p:nvSpPr>
        <p:spPr>
          <a:xfrm>
            <a:off x="2941338" y="3813050"/>
            <a:ext cx="80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A86E8"/>
                </a:solidFill>
              </a:rPr>
              <a:t>JSON</a:t>
            </a:r>
            <a:endParaRPr sz="1800">
              <a:solidFill>
                <a:srgbClr val="4A86E8"/>
              </a:solidFill>
            </a:endParaRPr>
          </a:p>
        </p:txBody>
      </p:sp>
      <p:sp>
        <p:nvSpPr>
          <p:cNvPr id="153" name="Google Shape;153;p23"/>
          <p:cNvSpPr txBox="1"/>
          <p:nvPr/>
        </p:nvSpPr>
        <p:spPr>
          <a:xfrm>
            <a:off x="353775" y="3900100"/>
            <a:ext cx="243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A86E8"/>
                </a:solidFill>
              </a:rPr>
              <a:t>Dependency Injection</a:t>
            </a:r>
            <a:endParaRPr sz="1800">
              <a:solidFill>
                <a:srgbClr val="4A86E8"/>
              </a:solidFill>
            </a:endParaRPr>
          </a:p>
        </p:txBody>
      </p:sp>
      <p:sp>
        <p:nvSpPr>
          <p:cNvPr id="154" name="Google Shape;154;p23"/>
          <p:cNvSpPr txBox="1"/>
          <p:nvPr/>
        </p:nvSpPr>
        <p:spPr>
          <a:xfrm>
            <a:off x="533225" y="413150"/>
            <a:ext cx="199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A86E8"/>
                </a:solidFill>
              </a:rPr>
              <a:t>Data Persistence</a:t>
            </a:r>
            <a:endParaRPr sz="1800">
              <a:solidFill>
                <a:srgbClr val="4A86E8"/>
              </a:solidFill>
            </a:endParaRPr>
          </a:p>
        </p:txBody>
      </p:sp>
      <p:sp>
        <p:nvSpPr>
          <p:cNvPr id="155" name="Google Shape;155;p23"/>
          <p:cNvSpPr txBox="1"/>
          <p:nvPr/>
        </p:nvSpPr>
        <p:spPr>
          <a:xfrm>
            <a:off x="1929025" y="2571738"/>
            <a:ext cx="183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6AA84F"/>
                </a:solidFill>
              </a:rPr>
              <a:t>I/O File access</a:t>
            </a:r>
            <a:endParaRPr sz="1800">
              <a:solidFill>
                <a:srgbClr val="6AA84F"/>
              </a:solidFill>
            </a:endParaRPr>
          </a:p>
        </p:txBody>
      </p:sp>
      <p:sp>
        <p:nvSpPr>
          <p:cNvPr id="156" name="Google Shape;156;p23"/>
          <p:cNvSpPr txBox="1"/>
          <p:nvPr/>
        </p:nvSpPr>
        <p:spPr>
          <a:xfrm>
            <a:off x="1616825" y="1477650"/>
            <a:ext cx="331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800">
                <a:solidFill>
                  <a:srgbClr val="6AA84F"/>
                </a:solidFill>
              </a:rPr>
              <a:t>…other Android system APIs</a:t>
            </a:r>
            <a:endParaRPr i="1" sz="1800">
              <a:solidFill>
                <a:srgbClr val="6AA84F"/>
              </a:solidFill>
            </a:endParaRPr>
          </a:p>
        </p:txBody>
      </p:sp>
      <p:sp>
        <p:nvSpPr>
          <p:cNvPr id="157" name="Google Shape;157;p23"/>
          <p:cNvSpPr txBox="1"/>
          <p:nvPr/>
        </p:nvSpPr>
        <p:spPr>
          <a:xfrm>
            <a:off x="533225" y="1419050"/>
            <a:ext cx="108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Assets</a:t>
            </a:r>
            <a:endParaRPr sz="1800">
              <a:solidFill>
                <a:schemeClr val="lt2"/>
              </a:solidFill>
            </a:endParaRPr>
          </a:p>
        </p:txBody>
      </p:sp>
      <p:sp>
        <p:nvSpPr>
          <p:cNvPr id="158" name="Google Shape;158;p23"/>
          <p:cNvSpPr txBox="1"/>
          <p:nvPr/>
        </p:nvSpPr>
        <p:spPr>
          <a:xfrm>
            <a:off x="2708600" y="521275"/>
            <a:ext cx="221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Background tasks</a:t>
            </a:r>
            <a:endParaRPr sz="1800">
              <a:solidFill>
                <a:schemeClr val="lt2"/>
              </a:solidFill>
            </a:endParaRPr>
          </a:p>
        </p:txBody>
      </p:sp>
      <p:cxnSp>
        <p:nvCxnSpPr>
          <p:cNvPr id="159" name="Google Shape;159;p23"/>
          <p:cNvCxnSpPr/>
          <p:nvPr/>
        </p:nvCxnSpPr>
        <p:spPr>
          <a:xfrm flipH="1" rot="5400000">
            <a:off x="4247475" y="2271000"/>
            <a:ext cx="1442400" cy="978900"/>
          </a:xfrm>
          <a:prstGeom prst="curvedConnector3">
            <a:avLst>
              <a:gd fmla="val 50000" name="adj1"/>
            </a:avLst>
          </a:prstGeom>
          <a:noFill/>
          <a:ln cap="flat" cmpd="sng" w="76200">
            <a:solidFill>
              <a:srgbClr val="434343"/>
            </a:solidFill>
            <a:prstDash val="solid"/>
            <a:round/>
            <a:headEnd len="med" w="med" type="none"/>
            <a:tailEnd len="med" w="med" type="none"/>
          </a:ln>
        </p:spPr>
      </p:cxnSp>
      <p:cxnSp>
        <p:nvCxnSpPr>
          <p:cNvPr id="160" name="Google Shape;160;p23"/>
          <p:cNvCxnSpPr>
            <a:endCxn id="142" idx="3"/>
          </p:cNvCxnSpPr>
          <p:nvPr/>
        </p:nvCxnSpPr>
        <p:spPr>
          <a:xfrm rot="10800000">
            <a:off x="4381100" y="3536675"/>
            <a:ext cx="933300" cy="527400"/>
          </a:xfrm>
          <a:prstGeom prst="curvedConnector3">
            <a:avLst>
              <a:gd fmla="val 50000" name="adj1"/>
            </a:avLst>
          </a:prstGeom>
          <a:noFill/>
          <a:ln cap="flat" cmpd="sng" w="76200">
            <a:solidFill>
              <a:srgbClr val="434343"/>
            </a:solidFill>
            <a:prstDash val="solid"/>
            <a:round/>
            <a:headEnd len="med" w="med" type="none"/>
            <a:tailEnd len="med" w="med" type="none"/>
          </a:ln>
        </p:spPr>
      </p:cxnSp>
      <p:sp>
        <p:nvSpPr>
          <p:cNvPr id="161" name="Google Shape;161;p23"/>
          <p:cNvSpPr txBox="1"/>
          <p:nvPr/>
        </p:nvSpPr>
        <p:spPr>
          <a:xfrm>
            <a:off x="2157625" y="999450"/>
            <a:ext cx="138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A86E8"/>
                </a:solidFill>
              </a:rPr>
              <a:t>WebView</a:t>
            </a:r>
            <a:endParaRPr sz="1800">
              <a:solidFill>
                <a:srgbClr val="4A86E8"/>
              </a:solidFill>
            </a:endParaRPr>
          </a:p>
        </p:txBody>
      </p:sp>
      <p:sp>
        <p:nvSpPr>
          <p:cNvPr id="162" name="Google Shape;162;p23"/>
          <p:cNvSpPr txBox="1"/>
          <p:nvPr/>
        </p:nvSpPr>
        <p:spPr>
          <a:xfrm>
            <a:off x="2209850" y="2993350"/>
            <a:ext cx="213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800">
                <a:solidFill>
                  <a:srgbClr val="6AA84F"/>
                </a:solidFill>
              </a:rPr>
              <a:t>…other Java APIs</a:t>
            </a:r>
            <a:endParaRPr i="1" sz="1800">
              <a:solidFill>
                <a:srgbClr val="6AA84F"/>
              </a:solidFill>
            </a:endParaRPr>
          </a:p>
        </p:txBody>
      </p:sp>
      <p:sp>
        <p:nvSpPr>
          <p:cNvPr id="163" name="Google Shape;163;p23"/>
          <p:cNvSpPr txBox="1"/>
          <p:nvPr/>
        </p:nvSpPr>
        <p:spPr>
          <a:xfrm>
            <a:off x="2426700" y="2235500"/>
            <a:ext cx="183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synchronization</a:t>
            </a:r>
            <a:endParaRPr sz="1800">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p:nvPr/>
        </p:nvSpPr>
        <p:spPr>
          <a:xfrm>
            <a:off x="226700" y="2212325"/>
            <a:ext cx="4154400" cy="2648700"/>
          </a:xfrm>
          <a:prstGeom prst="roundRect">
            <a:avLst>
              <a:gd fmla="val 16667" name="adj"/>
            </a:avLst>
          </a:prstGeom>
          <a:noFill/>
          <a:ln cap="flat" cmpd="sng" w="762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24"/>
          <p:cNvSpPr/>
          <p:nvPr/>
        </p:nvSpPr>
        <p:spPr>
          <a:xfrm>
            <a:off x="301575" y="233150"/>
            <a:ext cx="4732200" cy="1827600"/>
          </a:xfrm>
          <a:prstGeom prst="roundRect">
            <a:avLst>
              <a:gd fmla="val 16667" name="adj"/>
            </a:avLst>
          </a:prstGeom>
          <a:noFill/>
          <a:ln cap="flat" cmpd="sng" w="762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4"/>
          <p:cNvSpPr txBox="1"/>
          <p:nvPr/>
        </p:nvSpPr>
        <p:spPr>
          <a:xfrm>
            <a:off x="2530625" y="3405475"/>
            <a:ext cx="72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A86E8"/>
                </a:solidFill>
              </a:rPr>
              <a:t>XML</a:t>
            </a:r>
            <a:endParaRPr sz="1800">
              <a:solidFill>
                <a:srgbClr val="4A86E8"/>
              </a:solidFill>
            </a:endParaRPr>
          </a:p>
        </p:txBody>
      </p:sp>
      <p:sp>
        <p:nvSpPr>
          <p:cNvPr id="171" name="Google Shape;171;p24"/>
          <p:cNvSpPr txBox="1"/>
          <p:nvPr/>
        </p:nvSpPr>
        <p:spPr>
          <a:xfrm>
            <a:off x="533225" y="2802588"/>
            <a:ext cx="146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A86E8"/>
                </a:solidFill>
              </a:rPr>
              <a:t>HTTP client</a:t>
            </a:r>
            <a:endParaRPr sz="1800">
              <a:solidFill>
                <a:srgbClr val="4A86E8"/>
              </a:solidFill>
            </a:endParaRPr>
          </a:p>
        </p:txBody>
      </p:sp>
      <p:sp>
        <p:nvSpPr>
          <p:cNvPr id="172" name="Google Shape;172;p24"/>
          <p:cNvSpPr txBox="1"/>
          <p:nvPr/>
        </p:nvSpPr>
        <p:spPr>
          <a:xfrm>
            <a:off x="392950" y="2340900"/>
            <a:ext cx="146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A86E8"/>
                </a:solidFill>
              </a:rPr>
              <a:t>Time &amp; date</a:t>
            </a:r>
            <a:endParaRPr sz="1800">
              <a:solidFill>
                <a:srgbClr val="4A86E8"/>
              </a:solidFill>
            </a:endParaRPr>
          </a:p>
        </p:txBody>
      </p:sp>
      <p:sp>
        <p:nvSpPr>
          <p:cNvPr id="173" name="Google Shape;173;p24"/>
          <p:cNvSpPr txBox="1"/>
          <p:nvPr/>
        </p:nvSpPr>
        <p:spPr>
          <a:xfrm>
            <a:off x="885675" y="916088"/>
            <a:ext cx="108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A86E8"/>
                </a:solidFill>
              </a:rPr>
              <a:t>Logging</a:t>
            </a:r>
            <a:endParaRPr sz="1800">
              <a:solidFill>
                <a:srgbClr val="4A86E8"/>
              </a:solidFill>
            </a:endParaRPr>
          </a:p>
        </p:txBody>
      </p:sp>
      <p:sp>
        <p:nvSpPr>
          <p:cNvPr id="174" name="Google Shape;174;p24"/>
          <p:cNvSpPr txBox="1"/>
          <p:nvPr/>
        </p:nvSpPr>
        <p:spPr>
          <a:xfrm>
            <a:off x="449525" y="3351338"/>
            <a:ext cx="125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A86E8"/>
                </a:solidFill>
              </a:rPr>
              <a:t>Unit tests</a:t>
            </a:r>
            <a:endParaRPr sz="1800">
              <a:solidFill>
                <a:srgbClr val="4A86E8"/>
              </a:solidFill>
            </a:endParaRPr>
          </a:p>
        </p:txBody>
      </p:sp>
      <p:sp>
        <p:nvSpPr>
          <p:cNvPr id="175" name="Google Shape;175;p24"/>
          <p:cNvSpPr txBox="1"/>
          <p:nvPr/>
        </p:nvSpPr>
        <p:spPr>
          <a:xfrm>
            <a:off x="1616825" y="4350825"/>
            <a:ext cx="267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800">
                <a:solidFill>
                  <a:srgbClr val="6AA84F"/>
                </a:solidFill>
              </a:rPr>
              <a:t>…other Java libraries</a:t>
            </a:r>
            <a:endParaRPr i="1" sz="1800">
              <a:solidFill>
                <a:srgbClr val="6AA84F"/>
              </a:solidFill>
            </a:endParaRPr>
          </a:p>
        </p:txBody>
      </p:sp>
      <p:sp>
        <p:nvSpPr>
          <p:cNvPr id="176" name="Google Shape;176;p24"/>
          <p:cNvSpPr txBox="1"/>
          <p:nvPr/>
        </p:nvSpPr>
        <p:spPr>
          <a:xfrm>
            <a:off x="3413400" y="3461275"/>
            <a:ext cx="80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A86E8"/>
                </a:solidFill>
              </a:rPr>
              <a:t>YAML</a:t>
            </a:r>
            <a:endParaRPr sz="1800">
              <a:solidFill>
                <a:srgbClr val="4A86E8"/>
              </a:solidFill>
            </a:endParaRPr>
          </a:p>
        </p:txBody>
      </p:sp>
      <p:sp>
        <p:nvSpPr>
          <p:cNvPr id="177" name="Google Shape;177;p24"/>
          <p:cNvSpPr txBox="1"/>
          <p:nvPr/>
        </p:nvSpPr>
        <p:spPr>
          <a:xfrm>
            <a:off x="2941338" y="3813050"/>
            <a:ext cx="80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A86E8"/>
                </a:solidFill>
              </a:rPr>
              <a:t>JSON</a:t>
            </a:r>
            <a:endParaRPr sz="1800">
              <a:solidFill>
                <a:srgbClr val="4A86E8"/>
              </a:solidFill>
            </a:endParaRPr>
          </a:p>
        </p:txBody>
      </p:sp>
      <p:sp>
        <p:nvSpPr>
          <p:cNvPr id="178" name="Google Shape;178;p24"/>
          <p:cNvSpPr txBox="1"/>
          <p:nvPr/>
        </p:nvSpPr>
        <p:spPr>
          <a:xfrm>
            <a:off x="353775" y="3900100"/>
            <a:ext cx="243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A86E8"/>
                </a:solidFill>
              </a:rPr>
              <a:t>Dependency Injection</a:t>
            </a:r>
            <a:endParaRPr sz="1800">
              <a:solidFill>
                <a:srgbClr val="4A86E8"/>
              </a:solidFill>
            </a:endParaRPr>
          </a:p>
        </p:txBody>
      </p:sp>
      <p:sp>
        <p:nvSpPr>
          <p:cNvPr id="179" name="Google Shape;179;p24"/>
          <p:cNvSpPr txBox="1"/>
          <p:nvPr/>
        </p:nvSpPr>
        <p:spPr>
          <a:xfrm>
            <a:off x="533225" y="413150"/>
            <a:ext cx="199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A86E8"/>
                </a:solidFill>
              </a:rPr>
              <a:t>Data Persistence</a:t>
            </a:r>
            <a:endParaRPr sz="1800">
              <a:solidFill>
                <a:srgbClr val="4A86E8"/>
              </a:solidFill>
            </a:endParaRPr>
          </a:p>
        </p:txBody>
      </p:sp>
      <p:sp>
        <p:nvSpPr>
          <p:cNvPr id="180" name="Google Shape;180;p24"/>
          <p:cNvSpPr txBox="1"/>
          <p:nvPr/>
        </p:nvSpPr>
        <p:spPr>
          <a:xfrm>
            <a:off x="1929025" y="2571738"/>
            <a:ext cx="183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6AA84F"/>
                </a:solidFill>
              </a:rPr>
              <a:t>I/O File access</a:t>
            </a:r>
            <a:endParaRPr sz="1800">
              <a:solidFill>
                <a:srgbClr val="6AA84F"/>
              </a:solidFill>
            </a:endParaRPr>
          </a:p>
        </p:txBody>
      </p:sp>
      <p:sp>
        <p:nvSpPr>
          <p:cNvPr id="181" name="Google Shape;181;p24"/>
          <p:cNvSpPr txBox="1"/>
          <p:nvPr/>
        </p:nvSpPr>
        <p:spPr>
          <a:xfrm>
            <a:off x="1616825" y="1477650"/>
            <a:ext cx="331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800">
                <a:solidFill>
                  <a:srgbClr val="6AA84F"/>
                </a:solidFill>
              </a:rPr>
              <a:t>…other Android system APIs</a:t>
            </a:r>
            <a:endParaRPr i="1" sz="1800">
              <a:solidFill>
                <a:srgbClr val="6AA84F"/>
              </a:solidFill>
            </a:endParaRPr>
          </a:p>
        </p:txBody>
      </p:sp>
      <p:sp>
        <p:nvSpPr>
          <p:cNvPr id="182" name="Google Shape;182;p24"/>
          <p:cNvSpPr txBox="1"/>
          <p:nvPr/>
        </p:nvSpPr>
        <p:spPr>
          <a:xfrm>
            <a:off x="533225" y="1419050"/>
            <a:ext cx="108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Assets</a:t>
            </a:r>
            <a:endParaRPr sz="1800">
              <a:solidFill>
                <a:schemeClr val="lt2"/>
              </a:solidFill>
            </a:endParaRPr>
          </a:p>
        </p:txBody>
      </p:sp>
      <p:sp>
        <p:nvSpPr>
          <p:cNvPr id="183" name="Google Shape;183;p24"/>
          <p:cNvSpPr txBox="1"/>
          <p:nvPr/>
        </p:nvSpPr>
        <p:spPr>
          <a:xfrm>
            <a:off x="2708600" y="521275"/>
            <a:ext cx="221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Background tasks</a:t>
            </a:r>
            <a:endParaRPr sz="1800">
              <a:solidFill>
                <a:schemeClr val="lt2"/>
              </a:solidFill>
            </a:endParaRPr>
          </a:p>
        </p:txBody>
      </p:sp>
      <p:cxnSp>
        <p:nvCxnSpPr>
          <p:cNvPr id="184" name="Google Shape;184;p24"/>
          <p:cNvCxnSpPr/>
          <p:nvPr/>
        </p:nvCxnSpPr>
        <p:spPr>
          <a:xfrm flipH="1" rot="5400000">
            <a:off x="4247475" y="2271000"/>
            <a:ext cx="1442400" cy="978900"/>
          </a:xfrm>
          <a:prstGeom prst="curvedConnector3">
            <a:avLst>
              <a:gd fmla="val 50000" name="adj1"/>
            </a:avLst>
          </a:prstGeom>
          <a:noFill/>
          <a:ln cap="flat" cmpd="sng" w="76200">
            <a:solidFill>
              <a:srgbClr val="434343"/>
            </a:solidFill>
            <a:prstDash val="solid"/>
            <a:round/>
            <a:headEnd len="med" w="med" type="none"/>
            <a:tailEnd len="med" w="med" type="none"/>
          </a:ln>
        </p:spPr>
      </p:cxnSp>
      <p:cxnSp>
        <p:nvCxnSpPr>
          <p:cNvPr id="185" name="Google Shape;185;p24"/>
          <p:cNvCxnSpPr>
            <a:endCxn id="168" idx="3"/>
          </p:cNvCxnSpPr>
          <p:nvPr/>
        </p:nvCxnSpPr>
        <p:spPr>
          <a:xfrm rot="10800000">
            <a:off x="4381100" y="3536675"/>
            <a:ext cx="933300" cy="527400"/>
          </a:xfrm>
          <a:prstGeom prst="curvedConnector3">
            <a:avLst>
              <a:gd fmla="val 50000" name="adj1"/>
            </a:avLst>
          </a:prstGeom>
          <a:noFill/>
          <a:ln cap="flat" cmpd="sng" w="76200">
            <a:solidFill>
              <a:srgbClr val="434343"/>
            </a:solidFill>
            <a:prstDash val="solid"/>
            <a:round/>
            <a:headEnd len="med" w="med" type="none"/>
            <a:tailEnd len="med" w="med" type="none"/>
          </a:ln>
        </p:spPr>
      </p:cxnSp>
      <p:sp>
        <p:nvSpPr>
          <p:cNvPr id="186" name="Google Shape;186;p24"/>
          <p:cNvSpPr txBox="1"/>
          <p:nvPr/>
        </p:nvSpPr>
        <p:spPr>
          <a:xfrm>
            <a:off x="2157625" y="999450"/>
            <a:ext cx="138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4A86E8"/>
                </a:solidFill>
              </a:rPr>
              <a:t>WebView</a:t>
            </a:r>
            <a:endParaRPr sz="1800">
              <a:solidFill>
                <a:srgbClr val="4A86E8"/>
              </a:solidFill>
            </a:endParaRPr>
          </a:p>
        </p:txBody>
      </p:sp>
      <p:sp>
        <p:nvSpPr>
          <p:cNvPr id="187" name="Google Shape;187;p24"/>
          <p:cNvSpPr txBox="1"/>
          <p:nvPr/>
        </p:nvSpPr>
        <p:spPr>
          <a:xfrm>
            <a:off x="2209850" y="2993350"/>
            <a:ext cx="213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800">
                <a:solidFill>
                  <a:srgbClr val="6AA84F"/>
                </a:solidFill>
              </a:rPr>
              <a:t>…other Java APIs</a:t>
            </a:r>
            <a:endParaRPr i="1" sz="1800">
              <a:solidFill>
                <a:srgbClr val="6AA84F"/>
              </a:solidFill>
            </a:endParaRPr>
          </a:p>
        </p:txBody>
      </p:sp>
      <p:sp>
        <p:nvSpPr>
          <p:cNvPr id="188" name="Google Shape;188;p24"/>
          <p:cNvSpPr txBox="1"/>
          <p:nvPr/>
        </p:nvSpPr>
        <p:spPr>
          <a:xfrm>
            <a:off x="2426700" y="2235500"/>
            <a:ext cx="183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synchronization</a:t>
            </a:r>
            <a:endParaRPr sz="1800">
              <a:solidFill>
                <a:schemeClr val="lt2"/>
              </a:solidFill>
            </a:endParaRPr>
          </a:p>
        </p:txBody>
      </p:sp>
      <p:pic>
        <p:nvPicPr>
          <p:cNvPr id="189" name="Google Shape;189;p24"/>
          <p:cNvPicPr preferRelativeResize="0"/>
          <p:nvPr/>
        </p:nvPicPr>
        <p:blipFill>
          <a:blip r:embed="rId3">
            <a:alphaModFix/>
          </a:blip>
          <a:stretch>
            <a:fillRect/>
          </a:stretch>
        </p:blipFill>
        <p:spPr>
          <a:xfrm>
            <a:off x="5472700" y="3234875"/>
            <a:ext cx="1792149" cy="1792149"/>
          </a:xfrm>
          <a:prstGeom prst="rect">
            <a:avLst/>
          </a:prstGeom>
          <a:noFill/>
          <a:ln>
            <a:noFill/>
          </a:ln>
        </p:spPr>
      </p:pic>
      <p:pic>
        <p:nvPicPr>
          <p:cNvPr id="190" name="Google Shape;190;p24"/>
          <p:cNvPicPr preferRelativeResize="0"/>
          <p:nvPr/>
        </p:nvPicPr>
        <p:blipFill>
          <a:blip r:embed="rId4">
            <a:alphaModFix/>
          </a:blip>
          <a:stretch>
            <a:fillRect/>
          </a:stretch>
        </p:blipFill>
        <p:spPr>
          <a:xfrm>
            <a:off x="5556250" y="3264300"/>
            <a:ext cx="1792149" cy="1792149"/>
          </a:xfrm>
          <a:prstGeom prst="rect">
            <a:avLst/>
          </a:prstGeom>
          <a:noFill/>
          <a:ln>
            <a:noFill/>
          </a:ln>
        </p:spPr>
      </p:pic>
      <p:pic>
        <p:nvPicPr>
          <p:cNvPr id="191" name="Google Shape;191;p24"/>
          <p:cNvPicPr preferRelativeResize="0"/>
          <p:nvPr/>
        </p:nvPicPr>
        <p:blipFill>
          <a:blip r:embed="rId5">
            <a:alphaModFix/>
          </a:blip>
          <a:stretch>
            <a:fillRect/>
          </a:stretch>
        </p:blipFill>
        <p:spPr>
          <a:xfrm>
            <a:off x="5472700" y="3351338"/>
            <a:ext cx="1728525" cy="1728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9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idx="4294967295" type="title"/>
          </p:nvPr>
        </p:nvSpPr>
        <p:spPr>
          <a:xfrm>
            <a:off x="311700" y="445025"/>
            <a:ext cx="8520600" cy="78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720"/>
              <a:t>How to port? - In a nutshell</a:t>
            </a:r>
            <a:endParaRPr sz="3720"/>
          </a:p>
        </p:txBody>
      </p:sp>
      <p:sp>
        <p:nvSpPr>
          <p:cNvPr id="197" name="Google Shape;197;p25"/>
          <p:cNvSpPr txBox="1"/>
          <p:nvPr/>
        </p:nvSpPr>
        <p:spPr>
          <a:xfrm>
            <a:off x="738900" y="1740450"/>
            <a:ext cx="7930800" cy="2678100"/>
          </a:xfrm>
          <a:prstGeom prst="rect">
            <a:avLst/>
          </a:prstGeom>
          <a:noFill/>
          <a:ln>
            <a:noFill/>
          </a:ln>
        </p:spPr>
        <p:txBody>
          <a:bodyPr anchorCtr="0" anchor="t" bIns="91425" lIns="91425" spcFirstLastPara="1" rIns="91425" wrap="square" tIns="91425">
            <a:spAutoFit/>
          </a:bodyPr>
          <a:lstStyle/>
          <a:p>
            <a:pPr indent="-342900" lvl="0" marL="457200" rtl="0" algn="l">
              <a:lnSpc>
                <a:spcPct val="200000"/>
              </a:lnSpc>
              <a:spcBef>
                <a:spcPts val="0"/>
              </a:spcBef>
              <a:spcAft>
                <a:spcPts val="0"/>
              </a:spcAft>
              <a:buClr>
                <a:schemeClr val="lt2"/>
              </a:buClr>
              <a:buSzPts val="1800"/>
              <a:buChar char="●"/>
            </a:pPr>
            <a:r>
              <a:rPr lang="en-GB" sz="1800">
                <a:solidFill>
                  <a:schemeClr val="lt2"/>
                </a:solidFill>
              </a:rPr>
              <a:t>Core logic in pure Kotlin: all good!</a:t>
            </a:r>
            <a:endParaRPr sz="1800">
              <a:solidFill>
                <a:schemeClr val="lt2"/>
              </a:solidFill>
            </a:endParaRPr>
          </a:p>
          <a:p>
            <a:pPr indent="-342900" lvl="0" marL="457200" rtl="0" algn="l">
              <a:lnSpc>
                <a:spcPct val="200000"/>
              </a:lnSpc>
              <a:spcBef>
                <a:spcPts val="0"/>
              </a:spcBef>
              <a:spcAft>
                <a:spcPts val="0"/>
              </a:spcAft>
              <a:buClr>
                <a:schemeClr val="lt2"/>
              </a:buClr>
              <a:buSzPts val="1800"/>
              <a:buChar char="●"/>
            </a:pPr>
            <a:r>
              <a:rPr lang="en-GB" sz="1800">
                <a:solidFill>
                  <a:schemeClr val="lt2"/>
                </a:solidFill>
              </a:rPr>
              <a:t>Rebuild </a:t>
            </a:r>
            <a:r>
              <a:rPr b="1" lang="en-GB" sz="1800">
                <a:solidFill>
                  <a:schemeClr val="dk1"/>
                </a:solidFill>
              </a:rPr>
              <a:t>UI in Compose</a:t>
            </a:r>
            <a:r>
              <a:rPr lang="en-GB" sz="1800">
                <a:solidFill>
                  <a:schemeClr val="lt2"/>
                </a:solidFill>
              </a:rPr>
              <a:t> step by step</a:t>
            </a:r>
            <a:endParaRPr sz="1800">
              <a:solidFill>
                <a:schemeClr val="lt2"/>
              </a:solidFill>
            </a:endParaRPr>
          </a:p>
          <a:p>
            <a:pPr indent="-342900" lvl="0" marL="457200" rtl="0" algn="l">
              <a:lnSpc>
                <a:spcPct val="200000"/>
              </a:lnSpc>
              <a:spcBef>
                <a:spcPts val="0"/>
              </a:spcBef>
              <a:spcAft>
                <a:spcPts val="0"/>
              </a:spcAft>
              <a:buClr>
                <a:schemeClr val="lt2"/>
              </a:buClr>
              <a:buSzPts val="1800"/>
              <a:buChar char="●"/>
            </a:pPr>
            <a:r>
              <a:rPr lang="en-GB" sz="1800">
                <a:solidFill>
                  <a:schemeClr val="lt2"/>
                </a:solidFill>
              </a:rPr>
              <a:t>Replace dependencies on Java/Android either</a:t>
            </a:r>
            <a:endParaRPr sz="1800">
              <a:solidFill>
                <a:schemeClr val="lt2"/>
              </a:solidFill>
            </a:endParaRPr>
          </a:p>
          <a:p>
            <a:pPr indent="-342900" lvl="1" marL="914400" rtl="0" algn="l">
              <a:lnSpc>
                <a:spcPct val="200000"/>
              </a:lnSpc>
              <a:spcBef>
                <a:spcPts val="0"/>
              </a:spcBef>
              <a:spcAft>
                <a:spcPts val="0"/>
              </a:spcAft>
              <a:buClr>
                <a:schemeClr val="lt2"/>
              </a:buClr>
              <a:buSzPts val="1800"/>
              <a:buChar char="○"/>
            </a:pPr>
            <a:r>
              <a:rPr lang="en-GB" sz="1800">
                <a:solidFill>
                  <a:schemeClr val="lt2"/>
                </a:solidFill>
              </a:rPr>
              <a:t>with </a:t>
            </a:r>
            <a:r>
              <a:rPr b="1" lang="en-GB" sz="1800">
                <a:solidFill>
                  <a:schemeClr val="dk1"/>
                </a:solidFill>
              </a:rPr>
              <a:t>Kotlin multiplatform libraries</a:t>
            </a:r>
            <a:endParaRPr sz="1800">
              <a:solidFill>
                <a:schemeClr val="lt2"/>
              </a:solidFill>
            </a:endParaRPr>
          </a:p>
          <a:p>
            <a:pPr indent="-342900" lvl="1" marL="914400" rtl="0" algn="l">
              <a:lnSpc>
                <a:spcPct val="200000"/>
              </a:lnSpc>
              <a:spcBef>
                <a:spcPts val="0"/>
              </a:spcBef>
              <a:spcAft>
                <a:spcPts val="0"/>
              </a:spcAft>
              <a:buClr>
                <a:schemeClr val="lt2"/>
              </a:buClr>
              <a:buSzPts val="1800"/>
              <a:buChar char="○"/>
            </a:pPr>
            <a:r>
              <a:rPr lang="en-GB" sz="1800">
                <a:solidFill>
                  <a:schemeClr val="lt2"/>
                </a:solidFill>
              </a:rPr>
              <a:t>or </a:t>
            </a:r>
            <a:r>
              <a:rPr b="1" lang="en-GB" sz="1800">
                <a:solidFill>
                  <a:schemeClr val="dk1"/>
                </a:solidFill>
              </a:rPr>
              <a:t>reimplement </a:t>
            </a:r>
            <a:r>
              <a:rPr lang="en-GB" sz="1800">
                <a:solidFill>
                  <a:schemeClr val="lt2"/>
                </a:solidFill>
              </a:rPr>
              <a:t>that functionality </a:t>
            </a:r>
            <a:r>
              <a:rPr b="1" lang="en-GB" sz="1800">
                <a:solidFill>
                  <a:schemeClr val="dk1"/>
                </a:solidFill>
              </a:rPr>
              <a:t>on iOS</a:t>
            </a:r>
            <a:endParaRPr b="1"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idx="4294967295" type="title"/>
          </p:nvPr>
        </p:nvSpPr>
        <p:spPr>
          <a:xfrm>
            <a:off x="311700" y="445025"/>
            <a:ext cx="8520600" cy="78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720"/>
              <a:t>Progress</a:t>
            </a:r>
            <a:endParaRPr sz="3720"/>
          </a:p>
        </p:txBody>
      </p:sp>
      <p:sp>
        <p:nvSpPr>
          <p:cNvPr id="203" name="Google Shape;203;p26"/>
          <p:cNvSpPr/>
          <p:nvPr/>
        </p:nvSpPr>
        <p:spPr>
          <a:xfrm>
            <a:off x="311700" y="1733500"/>
            <a:ext cx="8520600" cy="6228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Core Logic</a:t>
            </a:r>
            <a:endParaRPr>
              <a:solidFill>
                <a:schemeClr val="lt1"/>
              </a:solidFill>
            </a:endParaRPr>
          </a:p>
        </p:txBody>
      </p:sp>
      <p:sp>
        <p:nvSpPr>
          <p:cNvPr id="204" name="Google Shape;204;p26"/>
          <p:cNvSpPr/>
          <p:nvPr/>
        </p:nvSpPr>
        <p:spPr>
          <a:xfrm>
            <a:off x="311700" y="2813400"/>
            <a:ext cx="5430900" cy="6228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Replace dependencies on Java/Android</a:t>
            </a:r>
            <a:endParaRPr>
              <a:solidFill>
                <a:schemeClr val="lt1"/>
              </a:solidFill>
            </a:endParaRPr>
          </a:p>
        </p:txBody>
      </p:sp>
      <p:sp>
        <p:nvSpPr>
          <p:cNvPr id="205" name="Google Shape;205;p26"/>
          <p:cNvSpPr txBox="1"/>
          <p:nvPr/>
        </p:nvSpPr>
        <p:spPr>
          <a:xfrm>
            <a:off x="6701850" y="1844800"/>
            <a:ext cx="21306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a:solidFill>
                  <a:schemeClr val="dk1"/>
                </a:solidFill>
              </a:rPr>
              <a:t>complete (</a:t>
            </a:r>
            <a:r>
              <a:rPr lang="en-GB">
                <a:solidFill>
                  <a:schemeClr val="dk1"/>
                </a:solidFill>
              </a:rPr>
              <a:t>of course</a:t>
            </a:r>
            <a:r>
              <a:rPr lang="en-GB">
                <a:solidFill>
                  <a:schemeClr val="dk1"/>
                </a:solidFill>
              </a:rPr>
              <a:t>)</a:t>
            </a:r>
            <a:endParaRPr>
              <a:solidFill>
                <a:schemeClr val="dk1"/>
              </a:solidFill>
            </a:endParaRPr>
          </a:p>
        </p:txBody>
      </p:sp>
      <p:sp>
        <p:nvSpPr>
          <p:cNvPr id="206" name="Google Shape;206;p26"/>
          <p:cNvSpPr txBox="1"/>
          <p:nvPr/>
        </p:nvSpPr>
        <p:spPr>
          <a:xfrm>
            <a:off x="8342100" y="2855175"/>
            <a:ext cx="4902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2400">
                <a:solidFill>
                  <a:schemeClr val="dk1"/>
                </a:solidFill>
              </a:rPr>
              <a:t>⅔</a:t>
            </a:r>
            <a:endParaRPr sz="2400">
              <a:solidFill>
                <a:schemeClr val="dk1"/>
              </a:solidFill>
            </a:endParaRPr>
          </a:p>
        </p:txBody>
      </p:sp>
      <p:sp>
        <p:nvSpPr>
          <p:cNvPr id="207" name="Google Shape;207;p26"/>
          <p:cNvSpPr/>
          <p:nvPr/>
        </p:nvSpPr>
        <p:spPr>
          <a:xfrm>
            <a:off x="311700" y="3893300"/>
            <a:ext cx="2130600" cy="6228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Rebuild UI in Compose</a:t>
            </a:r>
            <a:endParaRPr>
              <a:solidFill>
                <a:schemeClr val="lt1"/>
              </a:solidFill>
            </a:endParaRPr>
          </a:p>
        </p:txBody>
      </p:sp>
      <p:sp>
        <p:nvSpPr>
          <p:cNvPr id="208" name="Google Shape;208;p26"/>
          <p:cNvSpPr txBox="1"/>
          <p:nvPr/>
        </p:nvSpPr>
        <p:spPr>
          <a:xfrm>
            <a:off x="8342100" y="3908150"/>
            <a:ext cx="4902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2400">
                <a:solidFill>
                  <a:schemeClr val="dk1"/>
                </a:solidFill>
              </a:rPr>
              <a:t>¼</a:t>
            </a:r>
            <a:endParaRPr sz="2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p:nvPr/>
        </p:nvSpPr>
        <p:spPr>
          <a:xfrm>
            <a:off x="6583850" y="1894050"/>
            <a:ext cx="2224152" cy="1355400"/>
          </a:xfrm>
          <a:prstGeom prst="cloud">
            <a:avLst/>
          </a:prstGeom>
          <a:noFill/>
          <a:ln cap="flat" cmpd="sng" w="381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27"/>
          <p:cNvSpPr txBox="1"/>
          <p:nvPr>
            <p:ph idx="4294967295" type="title"/>
          </p:nvPr>
        </p:nvSpPr>
        <p:spPr>
          <a:xfrm>
            <a:off x="311700" y="445025"/>
            <a:ext cx="8520600" cy="78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720"/>
              <a:t>Displaying the map</a:t>
            </a:r>
            <a:endParaRPr sz="3720"/>
          </a:p>
        </p:txBody>
      </p:sp>
      <p:pic>
        <p:nvPicPr>
          <p:cNvPr id="215" name="Google Shape;215;p27"/>
          <p:cNvPicPr preferRelativeResize="0"/>
          <p:nvPr/>
        </p:nvPicPr>
        <p:blipFill>
          <a:blip r:embed="rId3">
            <a:alphaModFix/>
          </a:blip>
          <a:stretch>
            <a:fillRect/>
          </a:stretch>
        </p:blipFill>
        <p:spPr>
          <a:xfrm>
            <a:off x="821700" y="1674604"/>
            <a:ext cx="1070400" cy="1070400"/>
          </a:xfrm>
          <a:prstGeom prst="rect">
            <a:avLst/>
          </a:prstGeom>
          <a:noFill/>
          <a:ln>
            <a:noFill/>
          </a:ln>
        </p:spPr>
      </p:pic>
      <p:sp>
        <p:nvSpPr>
          <p:cNvPr id="216" name="Google Shape;216;p27"/>
          <p:cNvSpPr txBox="1"/>
          <p:nvPr/>
        </p:nvSpPr>
        <p:spPr>
          <a:xfrm>
            <a:off x="715800" y="2592588"/>
            <a:ext cx="1282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dk1"/>
                </a:solidFill>
              </a:rPr>
              <a:t>tangram-es</a:t>
            </a:r>
            <a:endParaRPr b="1" sz="1600">
              <a:solidFill>
                <a:schemeClr val="dk1"/>
              </a:solidFill>
            </a:endParaRPr>
          </a:p>
        </p:txBody>
      </p:sp>
      <p:pic>
        <p:nvPicPr>
          <p:cNvPr id="217" name="Google Shape;217;p27"/>
          <p:cNvPicPr preferRelativeResize="0"/>
          <p:nvPr/>
        </p:nvPicPr>
        <p:blipFill>
          <a:blip r:embed="rId4">
            <a:alphaModFix/>
          </a:blip>
          <a:stretch>
            <a:fillRect/>
          </a:stretch>
        </p:blipFill>
        <p:spPr>
          <a:xfrm>
            <a:off x="3767250" y="2214425"/>
            <a:ext cx="1406103" cy="329750"/>
          </a:xfrm>
          <a:prstGeom prst="rect">
            <a:avLst/>
          </a:prstGeom>
          <a:noFill/>
          <a:ln>
            <a:noFill/>
          </a:ln>
        </p:spPr>
      </p:pic>
      <p:sp>
        <p:nvSpPr>
          <p:cNvPr id="218" name="Google Shape;218;p27"/>
          <p:cNvSpPr txBox="1"/>
          <p:nvPr/>
        </p:nvSpPr>
        <p:spPr>
          <a:xfrm>
            <a:off x="3577775" y="2544175"/>
            <a:ext cx="1854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dk1"/>
                </a:solidFill>
              </a:rPr>
              <a:t>native (Android)</a:t>
            </a:r>
            <a:endParaRPr b="1" sz="1600">
              <a:solidFill>
                <a:schemeClr val="dk1"/>
              </a:solidFill>
            </a:endParaRPr>
          </a:p>
        </p:txBody>
      </p:sp>
      <p:pic>
        <p:nvPicPr>
          <p:cNvPr id="219" name="Google Shape;219;p27"/>
          <p:cNvPicPr preferRelativeResize="0"/>
          <p:nvPr/>
        </p:nvPicPr>
        <p:blipFill>
          <a:blip r:embed="rId4">
            <a:alphaModFix/>
          </a:blip>
          <a:stretch>
            <a:fillRect/>
          </a:stretch>
        </p:blipFill>
        <p:spPr>
          <a:xfrm>
            <a:off x="6992875" y="2247963"/>
            <a:ext cx="1406103" cy="329750"/>
          </a:xfrm>
          <a:prstGeom prst="rect">
            <a:avLst/>
          </a:prstGeom>
          <a:noFill/>
          <a:ln>
            <a:noFill/>
          </a:ln>
        </p:spPr>
      </p:pic>
      <p:sp>
        <p:nvSpPr>
          <p:cNvPr id="220" name="Google Shape;220;p27"/>
          <p:cNvSpPr txBox="1"/>
          <p:nvPr/>
        </p:nvSpPr>
        <p:spPr>
          <a:xfrm>
            <a:off x="6886225" y="2544175"/>
            <a:ext cx="1619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dk1"/>
                </a:solidFill>
              </a:rPr>
              <a:t>Compose ???</a:t>
            </a:r>
            <a:endParaRPr b="1" sz="1600">
              <a:solidFill>
                <a:schemeClr val="dk1"/>
              </a:solidFill>
            </a:endParaRPr>
          </a:p>
        </p:txBody>
      </p:sp>
      <p:cxnSp>
        <p:nvCxnSpPr>
          <p:cNvPr id="221" name="Google Shape;221;p27"/>
          <p:cNvCxnSpPr/>
          <p:nvPr/>
        </p:nvCxnSpPr>
        <p:spPr>
          <a:xfrm>
            <a:off x="2649600" y="2421625"/>
            <a:ext cx="702000" cy="0"/>
          </a:xfrm>
          <a:prstGeom prst="straightConnector1">
            <a:avLst/>
          </a:prstGeom>
          <a:noFill/>
          <a:ln cap="flat" cmpd="sng" w="76200">
            <a:solidFill>
              <a:schemeClr val="dk1"/>
            </a:solidFill>
            <a:prstDash val="solid"/>
            <a:round/>
            <a:headEnd len="med" w="med" type="none"/>
            <a:tailEnd len="med" w="med" type="triangle"/>
          </a:ln>
        </p:spPr>
      </p:cxnSp>
      <p:cxnSp>
        <p:nvCxnSpPr>
          <p:cNvPr id="222" name="Google Shape;222;p27"/>
          <p:cNvCxnSpPr/>
          <p:nvPr/>
        </p:nvCxnSpPr>
        <p:spPr>
          <a:xfrm>
            <a:off x="5700950" y="2442475"/>
            <a:ext cx="688200" cy="0"/>
          </a:xfrm>
          <a:prstGeom prst="straightConnector1">
            <a:avLst/>
          </a:prstGeom>
          <a:noFill/>
          <a:ln cap="flat" cmpd="sng" w="76200">
            <a:solidFill>
              <a:schemeClr val="dk1"/>
            </a:solidFill>
            <a:prstDash val="solid"/>
            <a:round/>
            <a:headEnd len="med" w="med" type="none"/>
            <a:tailEnd len="med" w="med" type="triangle"/>
          </a:ln>
        </p:spPr>
      </p:cxnSp>
      <p:sp>
        <p:nvSpPr>
          <p:cNvPr id="223" name="Google Shape;223;p27"/>
          <p:cNvSpPr txBox="1"/>
          <p:nvPr/>
        </p:nvSpPr>
        <p:spPr>
          <a:xfrm>
            <a:off x="453300" y="3401650"/>
            <a:ext cx="1807200" cy="7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a:solidFill>
                  <a:schemeClr val="lt2"/>
                </a:solidFill>
              </a:rPr>
              <a:t>🙁</a:t>
            </a:r>
            <a:r>
              <a:rPr lang="en-GB">
                <a:solidFill>
                  <a:schemeClr val="lt2"/>
                </a:solidFill>
              </a:rPr>
              <a:t> no Metal support</a:t>
            </a:r>
            <a:endParaRPr>
              <a:solidFill>
                <a:schemeClr val="lt2"/>
              </a:solidFill>
            </a:endParaRPr>
          </a:p>
          <a:p>
            <a:pPr indent="0" lvl="0" marL="0" rtl="0" algn="l">
              <a:lnSpc>
                <a:spcPct val="150000"/>
              </a:lnSpc>
              <a:spcBef>
                <a:spcPts val="0"/>
              </a:spcBef>
              <a:spcAft>
                <a:spcPts val="0"/>
              </a:spcAft>
              <a:buNone/>
            </a:pPr>
            <a:r>
              <a:rPr lang="en-GB">
                <a:solidFill>
                  <a:schemeClr val="lt2"/>
                </a:solidFill>
              </a:rPr>
              <a:t>🙁 abandoned!</a:t>
            </a:r>
            <a:endParaRPr>
              <a:solidFill>
                <a:schemeClr val="lt2"/>
              </a:solidFill>
            </a:endParaRPr>
          </a:p>
        </p:txBody>
      </p:sp>
      <p:sp>
        <p:nvSpPr>
          <p:cNvPr id="224" name="Google Shape;224;p27"/>
          <p:cNvSpPr txBox="1"/>
          <p:nvPr/>
        </p:nvSpPr>
        <p:spPr>
          <a:xfrm>
            <a:off x="3601175" y="3401650"/>
            <a:ext cx="22242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a:solidFill>
                  <a:schemeClr val="lt2"/>
                </a:solidFill>
              </a:rPr>
              <a:t>🙁 Android UI framework</a:t>
            </a:r>
            <a:endParaRPr>
              <a:solidFill>
                <a:schemeClr val="lt2"/>
              </a:solidFill>
            </a:endParaRPr>
          </a:p>
        </p:txBody>
      </p:sp>
      <p:sp>
        <p:nvSpPr>
          <p:cNvPr id="225" name="Google Shape;225;p27"/>
          <p:cNvSpPr txBox="1"/>
          <p:nvPr/>
        </p:nvSpPr>
        <p:spPr>
          <a:xfrm>
            <a:off x="6935125" y="3401650"/>
            <a:ext cx="1521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600"/>
              </a:spcAft>
              <a:buNone/>
            </a:pPr>
            <a:r>
              <a:rPr lang="en-GB">
                <a:solidFill>
                  <a:schemeClr val="lt2"/>
                </a:solidFill>
              </a:rPr>
              <a:t>Ramani-Maps?</a:t>
            </a:r>
            <a:endParaRPr>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idx="1" type="subTitle"/>
          </p:nvPr>
        </p:nvSpPr>
        <p:spPr>
          <a:xfrm>
            <a:off x="1871125" y="1680325"/>
            <a:ext cx="6961200" cy="891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605"/>
              <a:buNone/>
            </a:pPr>
            <a:r>
              <a:rPr lang="en-GB" sz="1840">
                <a:solidFill>
                  <a:schemeClr val="dk1"/>
                </a:solidFill>
              </a:rPr>
              <a:t>Check the master ticket:</a:t>
            </a:r>
            <a:endParaRPr sz="1840">
              <a:solidFill>
                <a:schemeClr val="dk1"/>
              </a:solidFill>
            </a:endParaRPr>
          </a:p>
          <a:p>
            <a:pPr indent="0" lvl="0" marL="0" rtl="0" algn="l">
              <a:lnSpc>
                <a:spcPct val="150000"/>
              </a:lnSpc>
              <a:spcBef>
                <a:spcPts val="0"/>
              </a:spcBef>
              <a:spcAft>
                <a:spcPts val="0"/>
              </a:spcAft>
              <a:buSzPts val="605"/>
              <a:buNone/>
            </a:pPr>
            <a:r>
              <a:rPr lang="en-GB" sz="1840" u="sng">
                <a:solidFill>
                  <a:srgbClr val="6D9EEB"/>
                </a:solidFill>
              </a:rPr>
              <a:t>https://github.com/streetcomplete/StreetComplete/issues/5421</a:t>
            </a:r>
            <a:endParaRPr sz="1840" u="sng">
              <a:solidFill>
                <a:srgbClr val="6D9EEB"/>
              </a:solidFill>
            </a:endParaRPr>
          </a:p>
        </p:txBody>
      </p:sp>
      <p:pic>
        <p:nvPicPr>
          <p:cNvPr id="231" name="Google Shape;231;p28"/>
          <p:cNvPicPr preferRelativeResize="0"/>
          <p:nvPr/>
        </p:nvPicPr>
        <p:blipFill>
          <a:blip r:embed="rId3">
            <a:alphaModFix/>
          </a:blip>
          <a:stretch>
            <a:fillRect/>
          </a:stretch>
        </p:blipFill>
        <p:spPr>
          <a:xfrm>
            <a:off x="7813717" y="3109700"/>
            <a:ext cx="1018575" cy="1692125"/>
          </a:xfrm>
          <a:prstGeom prst="rect">
            <a:avLst/>
          </a:prstGeom>
          <a:noFill/>
          <a:ln>
            <a:noFill/>
          </a:ln>
        </p:spPr>
      </p:pic>
      <p:sp>
        <p:nvSpPr>
          <p:cNvPr id="232" name="Google Shape;232;p28"/>
          <p:cNvSpPr txBox="1"/>
          <p:nvPr>
            <p:ph idx="4294967295" type="title"/>
          </p:nvPr>
        </p:nvSpPr>
        <p:spPr>
          <a:xfrm>
            <a:off x="311700" y="445025"/>
            <a:ext cx="8520600" cy="78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720"/>
              <a:t>How to contribute</a:t>
            </a:r>
            <a:endParaRPr sz="3720"/>
          </a:p>
        </p:txBody>
      </p:sp>
      <p:pic>
        <p:nvPicPr>
          <p:cNvPr id="233" name="Google Shape;233;p28"/>
          <p:cNvPicPr preferRelativeResize="0"/>
          <p:nvPr/>
        </p:nvPicPr>
        <p:blipFill>
          <a:blip r:embed="rId4">
            <a:alphaModFix/>
          </a:blip>
          <a:stretch>
            <a:fillRect/>
          </a:stretch>
        </p:blipFill>
        <p:spPr>
          <a:xfrm>
            <a:off x="311700" y="1680325"/>
            <a:ext cx="1378150" cy="1378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9600"/>
              <a:t>How to port?</a:t>
            </a:r>
            <a:endParaRPr b="1" sz="9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311700" y="1057650"/>
            <a:ext cx="2571024" cy="2571024"/>
          </a:xfrm>
          <a:prstGeom prst="rect">
            <a:avLst/>
          </a:prstGeom>
          <a:noFill/>
          <a:ln>
            <a:noFill/>
          </a:ln>
        </p:spPr>
      </p:pic>
      <p:pic>
        <p:nvPicPr>
          <p:cNvPr id="68" name="Google Shape;68;p15"/>
          <p:cNvPicPr preferRelativeResize="0"/>
          <p:nvPr/>
        </p:nvPicPr>
        <p:blipFill>
          <a:blip r:embed="rId4">
            <a:alphaModFix/>
          </a:blip>
          <a:stretch>
            <a:fillRect/>
          </a:stretch>
        </p:blipFill>
        <p:spPr>
          <a:xfrm>
            <a:off x="5763425" y="1767274"/>
            <a:ext cx="2957174" cy="1452600"/>
          </a:xfrm>
          <a:prstGeom prst="rect">
            <a:avLst/>
          </a:prstGeom>
          <a:noFill/>
          <a:ln>
            <a:noFill/>
          </a:ln>
        </p:spPr>
      </p:pic>
      <p:sp>
        <p:nvSpPr>
          <p:cNvPr id="69" name="Google Shape;69;p15"/>
          <p:cNvSpPr/>
          <p:nvPr/>
        </p:nvSpPr>
        <p:spPr>
          <a:xfrm>
            <a:off x="2621750" y="1549182"/>
            <a:ext cx="2619750" cy="1800850"/>
          </a:xfrm>
          <a:custGeom>
            <a:rect b="b" l="l" r="r" t="t"/>
            <a:pathLst>
              <a:path extrusionOk="0" h="72034" w="104790">
                <a:moveTo>
                  <a:pt x="0" y="68384"/>
                </a:moveTo>
                <a:cubicBezTo>
                  <a:pt x="1972" y="71343"/>
                  <a:pt x="6482" y="72072"/>
                  <a:pt x="10037" y="71998"/>
                </a:cubicBezTo>
                <a:cubicBezTo>
                  <a:pt x="23116" y="71726"/>
                  <a:pt x="36717" y="69067"/>
                  <a:pt x="48179" y="62763"/>
                </a:cubicBezTo>
                <a:cubicBezTo>
                  <a:pt x="64319" y="53886"/>
                  <a:pt x="78015" y="36074"/>
                  <a:pt x="80299" y="17796"/>
                </a:cubicBezTo>
                <a:cubicBezTo>
                  <a:pt x="80884" y="13118"/>
                  <a:pt x="81798" y="7292"/>
                  <a:pt x="78693" y="3744"/>
                </a:cubicBezTo>
                <a:cubicBezTo>
                  <a:pt x="67553" y="-8986"/>
                  <a:pt x="28268" y="13891"/>
                  <a:pt x="34930" y="29440"/>
                </a:cubicBezTo>
                <a:cubicBezTo>
                  <a:pt x="39036" y="39022"/>
                  <a:pt x="52117" y="42168"/>
                  <a:pt x="62231" y="44696"/>
                </a:cubicBezTo>
                <a:cubicBezTo>
                  <a:pt x="76213" y="48191"/>
                  <a:pt x="90378" y="52325"/>
                  <a:pt x="104790" y="52325"/>
                </a:cubicBezTo>
              </a:path>
            </a:pathLst>
          </a:custGeom>
          <a:noFill/>
          <a:ln cap="flat" cmpd="sng" w="76200">
            <a:solidFill>
              <a:srgbClr val="4A86E8"/>
            </a:solidFill>
            <a:prstDash val="solid"/>
            <a:round/>
            <a:headEnd len="med" w="med" type="none"/>
            <a:tailEnd len="med" w="med" type="triangle"/>
          </a:ln>
        </p:spPr>
      </p:sp>
      <p:sp>
        <p:nvSpPr>
          <p:cNvPr id="70" name="Google Shape;70;p15"/>
          <p:cNvSpPr txBox="1"/>
          <p:nvPr/>
        </p:nvSpPr>
        <p:spPr>
          <a:xfrm>
            <a:off x="3728375" y="3466050"/>
            <a:ext cx="11097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500">
                <a:solidFill>
                  <a:srgbClr val="4A86E8"/>
                </a:solidFill>
              </a:rPr>
              <a:t>???</a:t>
            </a:r>
            <a:endParaRPr b="1" sz="3500">
              <a:solidFill>
                <a:srgbClr val="4A86E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6482900" y="4227300"/>
            <a:ext cx="2331600" cy="630600"/>
          </a:xfrm>
          <a:prstGeom prst="roundRect">
            <a:avLst>
              <a:gd fmla="val 16667" name="adj"/>
            </a:avLst>
          </a:prstGeom>
          <a:solidFill>
            <a:srgbClr val="E2445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6" name="Google Shape;76;p16"/>
          <p:cNvPicPr preferRelativeResize="0"/>
          <p:nvPr/>
        </p:nvPicPr>
        <p:blipFill>
          <a:blip r:embed="rId3">
            <a:alphaModFix/>
          </a:blip>
          <a:stretch>
            <a:fillRect/>
          </a:stretch>
        </p:blipFill>
        <p:spPr>
          <a:xfrm>
            <a:off x="1148925" y="802578"/>
            <a:ext cx="6846152" cy="1484200"/>
          </a:xfrm>
          <a:prstGeom prst="rect">
            <a:avLst/>
          </a:prstGeom>
          <a:noFill/>
          <a:ln>
            <a:noFill/>
          </a:ln>
        </p:spPr>
      </p:pic>
      <p:sp>
        <p:nvSpPr>
          <p:cNvPr id="77" name="Google Shape;77;p16"/>
          <p:cNvSpPr txBox="1"/>
          <p:nvPr/>
        </p:nvSpPr>
        <p:spPr>
          <a:xfrm>
            <a:off x="3338250" y="2722375"/>
            <a:ext cx="2467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lt2"/>
                </a:solidFill>
              </a:rPr>
              <a:t>Supports platforms…</a:t>
            </a:r>
            <a:endParaRPr sz="1800">
              <a:solidFill>
                <a:schemeClr val="lt2"/>
              </a:solidFill>
            </a:endParaRPr>
          </a:p>
        </p:txBody>
      </p:sp>
      <p:sp>
        <p:nvSpPr>
          <p:cNvPr id="78" name="Google Shape;78;p16"/>
          <p:cNvSpPr txBox="1"/>
          <p:nvPr/>
        </p:nvSpPr>
        <p:spPr>
          <a:xfrm>
            <a:off x="310500" y="4227300"/>
            <a:ext cx="1192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rgbClr val="824DFC"/>
                </a:solidFill>
              </a:rPr>
              <a:t>JVM</a:t>
            </a:r>
            <a:endParaRPr sz="1800">
              <a:solidFill>
                <a:srgbClr val="824DFC"/>
              </a:solidFill>
            </a:endParaRPr>
          </a:p>
        </p:txBody>
      </p:sp>
      <p:sp>
        <p:nvSpPr>
          <p:cNvPr id="79" name="Google Shape;79;p16"/>
          <p:cNvSpPr txBox="1"/>
          <p:nvPr/>
        </p:nvSpPr>
        <p:spPr>
          <a:xfrm>
            <a:off x="1502700" y="4227300"/>
            <a:ext cx="1475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rgbClr val="B81EE6"/>
                </a:solidFill>
              </a:rPr>
              <a:t>Android</a:t>
            </a:r>
            <a:endParaRPr sz="1800">
              <a:solidFill>
                <a:srgbClr val="B81EE6"/>
              </a:solidFill>
            </a:endParaRPr>
          </a:p>
        </p:txBody>
      </p:sp>
      <p:sp>
        <p:nvSpPr>
          <p:cNvPr id="80" name="Google Shape;80;p16"/>
          <p:cNvSpPr txBox="1"/>
          <p:nvPr/>
        </p:nvSpPr>
        <p:spPr>
          <a:xfrm>
            <a:off x="2977750" y="4227300"/>
            <a:ext cx="156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rgbClr val="D226A9"/>
                </a:solidFill>
              </a:rPr>
              <a:t>JavaScript</a:t>
            </a:r>
            <a:endParaRPr sz="1800">
              <a:solidFill>
                <a:srgbClr val="D226A9"/>
              </a:solidFill>
            </a:endParaRPr>
          </a:p>
        </p:txBody>
      </p:sp>
      <p:sp>
        <p:nvSpPr>
          <p:cNvPr id="81" name="Google Shape;81;p16"/>
          <p:cNvSpPr txBox="1"/>
          <p:nvPr/>
        </p:nvSpPr>
        <p:spPr>
          <a:xfrm>
            <a:off x="4537675" y="4227300"/>
            <a:ext cx="1899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rgbClr val="C914D6"/>
                </a:solidFill>
              </a:rPr>
              <a:t>WebAssembly</a:t>
            </a:r>
            <a:endParaRPr sz="1800">
              <a:solidFill>
                <a:srgbClr val="C914D6"/>
              </a:solidFill>
            </a:endParaRPr>
          </a:p>
        </p:txBody>
      </p:sp>
      <p:sp>
        <p:nvSpPr>
          <p:cNvPr id="82" name="Google Shape;82;p16"/>
          <p:cNvSpPr txBox="1"/>
          <p:nvPr/>
        </p:nvSpPr>
        <p:spPr>
          <a:xfrm>
            <a:off x="6652600" y="4227300"/>
            <a:ext cx="19779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lt1"/>
                </a:solidFill>
              </a:rPr>
              <a:t>Native</a:t>
            </a:r>
            <a:endParaRPr sz="1800">
              <a:solidFill>
                <a:schemeClr val="lt1"/>
              </a:solidFill>
            </a:endParaRPr>
          </a:p>
          <a:p>
            <a:pPr indent="0" lvl="0" marL="0" rtl="0" algn="ctr">
              <a:spcBef>
                <a:spcPts val="0"/>
              </a:spcBef>
              <a:spcAft>
                <a:spcPts val="0"/>
              </a:spcAft>
              <a:buNone/>
            </a:pPr>
            <a:r>
              <a:rPr lang="en-GB" sz="900">
                <a:solidFill>
                  <a:schemeClr val="lt1"/>
                </a:solidFill>
              </a:rPr>
              <a:t>(Linux, Windows, macOS, iOS, …)</a:t>
            </a:r>
            <a:endParaRPr sz="900">
              <a:solidFill>
                <a:schemeClr val="lt1"/>
              </a:solidFill>
            </a:endParaRPr>
          </a:p>
        </p:txBody>
      </p:sp>
      <p:cxnSp>
        <p:nvCxnSpPr>
          <p:cNvPr id="83" name="Google Shape;83;p16"/>
          <p:cNvCxnSpPr>
            <a:stCxn id="77" idx="2"/>
            <a:endCxn id="78" idx="0"/>
          </p:cNvCxnSpPr>
          <p:nvPr/>
        </p:nvCxnSpPr>
        <p:spPr>
          <a:xfrm rot="5400000">
            <a:off x="2217750" y="1872925"/>
            <a:ext cx="1043100" cy="3665400"/>
          </a:xfrm>
          <a:prstGeom prst="curvedConnector3">
            <a:avLst>
              <a:gd fmla="val 50006" name="adj1"/>
            </a:avLst>
          </a:prstGeom>
          <a:noFill/>
          <a:ln cap="flat" cmpd="sng" w="38100">
            <a:solidFill>
              <a:srgbClr val="824DFC"/>
            </a:solidFill>
            <a:prstDash val="solid"/>
            <a:round/>
            <a:headEnd len="med" w="med" type="none"/>
            <a:tailEnd len="med" w="med" type="none"/>
          </a:ln>
        </p:spPr>
      </p:cxnSp>
      <p:cxnSp>
        <p:nvCxnSpPr>
          <p:cNvPr id="84" name="Google Shape;84;p16"/>
          <p:cNvCxnSpPr>
            <a:stCxn id="77" idx="2"/>
            <a:endCxn id="79" idx="0"/>
          </p:cNvCxnSpPr>
          <p:nvPr/>
        </p:nvCxnSpPr>
        <p:spPr>
          <a:xfrm rot="5400000">
            <a:off x="2884650" y="2539825"/>
            <a:ext cx="1043100" cy="2331600"/>
          </a:xfrm>
          <a:prstGeom prst="curvedConnector3">
            <a:avLst>
              <a:gd fmla="val 50006" name="adj1"/>
            </a:avLst>
          </a:prstGeom>
          <a:noFill/>
          <a:ln cap="flat" cmpd="sng" w="38100">
            <a:solidFill>
              <a:srgbClr val="B81EE6"/>
            </a:solidFill>
            <a:prstDash val="solid"/>
            <a:round/>
            <a:headEnd len="med" w="med" type="none"/>
            <a:tailEnd len="med" w="med" type="none"/>
          </a:ln>
        </p:spPr>
      </p:cxnSp>
      <p:cxnSp>
        <p:nvCxnSpPr>
          <p:cNvPr id="85" name="Google Shape;85;p16"/>
          <p:cNvCxnSpPr>
            <a:stCxn id="77" idx="2"/>
            <a:endCxn id="80" idx="0"/>
          </p:cNvCxnSpPr>
          <p:nvPr/>
        </p:nvCxnSpPr>
        <p:spPr>
          <a:xfrm rot="5400000">
            <a:off x="3643350" y="3298525"/>
            <a:ext cx="1043100" cy="814200"/>
          </a:xfrm>
          <a:prstGeom prst="curvedConnector3">
            <a:avLst>
              <a:gd fmla="val 50006" name="adj1"/>
            </a:avLst>
          </a:prstGeom>
          <a:noFill/>
          <a:ln cap="flat" cmpd="sng" w="38100">
            <a:solidFill>
              <a:srgbClr val="C914D6"/>
            </a:solidFill>
            <a:prstDash val="solid"/>
            <a:round/>
            <a:headEnd len="med" w="med" type="none"/>
            <a:tailEnd len="med" w="med" type="none"/>
          </a:ln>
        </p:spPr>
      </p:cxnSp>
      <p:cxnSp>
        <p:nvCxnSpPr>
          <p:cNvPr id="86" name="Google Shape;86;p16"/>
          <p:cNvCxnSpPr>
            <a:stCxn id="77" idx="2"/>
            <a:endCxn id="81" idx="0"/>
          </p:cNvCxnSpPr>
          <p:nvPr/>
        </p:nvCxnSpPr>
        <p:spPr>
          <a:xfrm flipH="1" rot="-5400000">
            <a:off x="4508250" y="3247825"/>
            <a:ext cx="1043100" cy="915600"/>
          </a:xfrm>
          <a:prstGeom prst="curvedConnector3">
            <a:avLst>
              <a:gd fmla="val 50006" name="adj1"/>
            </a:avLst>
          </a:prstGeom>
          <a:noFill/>
          <a:ln cap="flat" cmpd="sng" w="38100">
            <a:solidFill>
              <a:srgbClr val="C914D6"/>
            </a:solidFill>
            <a:prstDash val="solid"/>
            <a:round/>
            <a:headEnd len="med" w="med" type="none"/>
            <a:tailEnd len="med" w="med" type="none"/>
          </a:ln>
        </p:spPr>
      </p:cxnSp>
      <p:cxnSp>
        <p:nvCxnSpPr>
          <p:cNvPr id="87" name="Google Shape;87;p16"/>
          <p:cNvCxnSpPr>
            <a:stCxn id="77" idx="2"/>
            <a:endCxn id="82" idx="0"/>
          </p:cNvCxnSpPr>
          <p:nvPr/>
        </p:nvCxnSpPr>
        <p:spPr>
          <a:xfrm flipH="1" rot="-5400000">
            <a:off x="5585250" y="2170825"/>
            <a:ext cx="1043100" cy="3069600"/>
          </a:xfrm>
          <a:prstGeom prst="curvedConnector3">
            <a:avLst>
              <a:gd fmla="val 50006" name="adj1"/>
            </a:avLst>
          </a:prstGeom>
          <a:noFill/>
          <a:ln cap="flat" cmpd="sng" w="38100">
            <a:solidFill>
              <a:srgbClr val="E2445D"/>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9600"/>
              <a:t>UI</a:t>
            </a:r>
            <a:endParaRPr b="1" sz="9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p:nvPr/>
        </p:nvSpPr>
        <p:spPr>
          <a:xfrm>
            <a:off x="6212925" y="1492150"/>
            <a:ext cx="2418675" cy="3286400"/>
          </a:xfrm>
          <a:prstGeom prst="flowChartOffpageConnector">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8"/>
          <p:cNvSpPr/>
          <p:nvPr/>
        </p:nvSpPr>
        <p:spPr>
          <a:xfrm>
            <a:off x="3337475" y="1492150"/>
            <a:ext cx="2418675" cy="3286400"/>
          </a:xfrm>
          <a:prstGeom prst="flowChartOffpageConnector">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8"/>
          <p:cNvSpPr/>
          <p:nvPr/>
        </p:nvSpPr>
        <p:spPr>
          <a:xfrm>
            <a:off x="462000" y="1492150"/>
            <a:ext cx="2418675" cy="3286400"/>
          </a:xfrm>
          <a:prstGeom prst="flowChartOffpageConnector">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8"/>
          <p:cNvSpPr txBox="1"/>
          <p:nvPr>
            <p:ph type="title"/>
          </p:nvPr>
        </p:nvSpPr>
        <p:spPr>
          <a:xfrm>
            <a:off x="311700" y="445025"/>
            <a:ext cx="8520600" cy="78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720"/>
              <a:t>M</a:t>
            </a:r>
            <a:r>
              <a:rPr lang="en-GB" sz="3720"/>
              <a:t>ultiplatform UI frameworks</a:t>
            </a:r>
            <a:endParaRPr sz="3720"/>
          </a:p>
        </p:txBody>
      </p:sp>
      <p:sp>
        <p:nvSpPr>
          <p:cNvPr id="101" name="Google Shape;101;p18"/>
          <p:cNvSpPr txBox="1"/>
          <p:nvPr>
            <p:ph idx="1" type="body"/>
          </p:nvPr>
        </p:nvSpPr>
        <p:spPr>
          <a:xfrm>
            <a:off x="462000" y="1653575"/>
            <a:ext cx="2418600" cy="2826600"/>
          </a:xfrm>
          <a:prstGeom prst="rect">
            <a:avLst/>
          </a:prstGeom>
          <a:noFill/>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GB" sz="2200">
                <a:solidFill>
                  <a:schemeClr val="dk1"/>
                </a:solidFill>
              </a:rPr>
              <a:t>        </a:t>
            </a:r>
            <a:r>
              <a:rPr b="1" lang="en-GB" sz="2100">
                <a:solidFill>
                  <a:schemeClr val="dk1"/>
                </a:solidFill>
              </a:rPr>
              <a:t>R</a:t>
            </a:r>
            <a:r>
              <a:rPr b="1" lang="en-GB" sz="2100">
                <a:solidFill>
                  <a:schemeClr val="dk1"/>
                </a:solidFill>
              </a:rPr>
              <a:t>eact Native</a:t>
            </a:r>
            <a:endParaRPr b="1" sz="2100">
              <a:solidFill>
                <a:schemeClr val="dk1"/>
              </a:solidFill>
            </a:endParaRPr>
          </a:p>
          <a:p>
            <a:pPr indent="0" lvl="0" marL="0" rtl="0" algn="l">
              <a:lnSpc>
                <a:spcPct val="100000"/>
              </a:lnSpc>
              <a:spcBef>
                <a:spcPts val="1200"/>
              </a:spcBef>
              <a:spcAft>
                <a:spcPts val="0"/>
              </a:spcAft>
              <a:buNone/>
            </a:pPr>
            <a:r>
              <a:t/>
            </a:r>
            <a:endParaRPr b="1" sz="100">
              <a:solidFill>
                <a:schemeClr val="dk1"/>
              </a:solidFill>
            </a:endParaRPr>
          </a:p>
          <a:p>
            <a:pPr indent="-330200" lvl="0" marL="457200" rtl="0" algn="l">
              <a:lnSpc>
                <a:spcPct val="150000"/>
              </a:lnSpc>
              <a:spcBef>
                <a:spcPts val="1200"/>
              </a:spcBef>
              <a:spcAft>
                <a:spcPts val="0"/>
              </a:spcAft>
              <a:buClr>
                <a:schemeClr val="dk1"/>
              </a:buClr>
              <a:buSzPts val="1600"/>
              <a:buChar char="●"/>
            </a:pPr>
            <a:r>
              <a:rPr lang="en-GB" sz="1600">
                <a:solidFill>
                  <a:schemeClr val="dk1"/>
                </a:solidFill>
              </a:rPr>
              <a:t>JavaScript</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GB" sz="1600">
                <a:solidFill>
                  <a:schemeClr val="dk1"/>
                </a:solidFill>
              </a:rPr>
              <a:t>since 2015</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GB" sz="1600">
                <a:solidFill>
                  <a:schemeClr val="dk1"/>
                </a:solidFill>
              </a:rPr>
              <a:t>by facebook</a:t>
            </a:r>
            <a:endParaRPr sz="1600">
              <a:solidFill>
                <a:schemeClr val="dk1"/>
              </a:solidFill>
            </a:endParaRPr>
          </a:p>
          <a:p>
            <a:pPr indent="0" lvl="0" marL="0" rtl="0" algn="l">
              <a:spcBef>
                <a:spcPts val="1200"/>
              </a:spcBef>
              <a:spcAft>
                <a:spcPts val="1200"/>
              </a:spcAft>
              <a:buNone/>
            </a:pPr>
            <a:r>
              <a:t/>
            </a:r>
            <a:endParaRPr/>
          </a:p>
        </p:txBody>
      </p:sp>
      <p:sp>
        <p:nvSpPr>
          <p:cNvPr id="102" name="Google Shape;102;p18"/>
          <p:cNvSpPr txBox="1"/>
          <p:nvPr>
            <p:ph idx="1" type="body"/>
          </p:nvPr>
        </p:nvSpPr>
        <p:spPr>
          <a:xfrm>
            <a:off x="3337475" y="1653575"/>
            <a:ext cx="2400900" cy="2826600"/>
          </a:xfrm>
          <a:prstGeom prst="rect">
            <a:avLst/>
          </a:prstGeom>
          <a:noFill/>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GB">
                <a:solidFill>
                  <a:schemeClr val="dk1"/>
                </a:solidFill>
              </a:rPr>
              <a:t>             </a:t>
            </a:r>
            <a:r>
              <a:rPr b="1" lang="en-GB" sz="2500">
                <a:solidFill>
                  <a:schemeClr val="dk1"/>
                </a:solidFill>
              </a:rPr>
              <a:t>Flutter</a:t>
            </a:r>
            <a:endParaRPr b="1" sz="2500">
              <a:solidFill>
                <a:schemeClr val="dk1"/>
              </a:solidFill>
            </a:endParaRPr>
          </a:p>
          <a:p>
            <a:pPr indent="0" lvl="0" marL="0" rtl="0" algn="l">
              <a:lnSpc>
                <a:spcPct val="100000"/>
              </a:lnSpc>
              <a:spcBef>
                <a:spcPts val="1200"/>
              </a:spcBef>
              <a:spcAft>
                <a:spcPts val="0"/>
              </a:spcAft>
              <a:buNone/>
            </a:pPr>
            <a:r>
              <a:t/>
            </a:r>
            <a:endParaRPr b="1" sz="100">
              <a:solidFill>
                <a:schemeClr val="dk1"/>
              </a:solidFill>
            </a:endParaRPr>
          </a:p>
          <a:p>
            <a:pPr indent="-330200" lvl="0" marL="457200" rtl="0" algn="l">
              <a:lnSpc>
                <a:spcPct val="150000"/>
              </a:lnSpc>
              <a:spcBef>
                <a:spcPts val="1200"/>
              </a:spcBef>
              <a:spcAft>
                <a:spcPts val="0"/>
              </a:spcAft>
              <a:buClr>
                <a:schemeClr val="dk1"/>
              </a:buClr>
              <a:buSzPts val="1600"/>
              <a:buChar char="●"/>
            </a:pPr>
            <a:r>
              <a:rPr lang="en-GB" sz="1600">
                <a:solidFill>
                  <a:schemeClr val="dk1"/>
                </a:solidFill>
              </a:rPr>
              <a:t>Dart</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GB" sz="1600">
                <a:solidFill>
                  <a:schemeClr val="dk1"/>
                </a:solidFill>
              </a:rPr>
              <a:t>since 2017</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GB" sz="1600">
                <a:solidFill>
                  <a:schemeClr val="dk1"/>
                </a:solidFill>
              </a:rPr>
              <a:t>by Google</a:t>
            </a:r>
            <a:endParaRPr sz="1600">
              <a:solidFill>
                <a:schemeClr val="dk1"/>
              </a:solidFill>
            </a:endParaRPr>
          </a:p>
          <a:p>
            <a:pPr indent="0" lvl="0" marL="0" rtl="0" algn="l">
              <a:spcBef>
                <a:spcPts val="1200"/>
              </a:spcBef>
              <a:spcAft>
                <a:spcPts val="1200"/>
              </a:spcAft>
              <a:buNone/>
            </a:pPr>
            <a:r>
              <a:t/>
            </a:r>
            <a:endParaRPr/>
          </a:p>
        </p:txBody>
      </p:sp>
      <p:pic>
        <p:nvPicPr>
          <p:cNvPr id="103" name="Google Shape;103;p18"/>
          <p:cNvPicPr preferRelativeResize="0"/>
          <p:nvPr/>
        </p:nvPicPr>
        <p:blipFill rotWithShape="1">
          <a:blip r:embed="rId3">
            <a:alphaModFix/>
          </a:blip>
          <a:srcRect b="0" l="0" r="71083" t="0"/>
          <a:stretch/>
        </p:blipFill>
        <p:spPr>
          <a:xfrm>
            <a:off x="3541749" y="1653574"/>
            <a:ext cx="539924" cy="536058"/>
          </a:xfrm>
          <a:prstGeom prst="rect">
            <a:avLst/>
          </a:prstGeom>
          <a:noFill/>
          <a:ln>
            <a:noFill/>
          </a:ln>
        </p:spPr>
      </p:pic>
      <p:pic>
        <p:nvPicPr>
          <p:cNvPr id="104" name="Google Shape;104;p18"/>
          <p:cNvPicPr preferRelativeResize="0"/>
          <p:nvPr/>
        </p:nvPicPr>
        <p:blipFill>
          <a:blip r:embed="rId4">
            <a:alphaModFix/>
          </a:blip>
          <a:stretch>
            <a:fillRect/>
          </a:stretch>
        </p:blipFill>
        <p:spPr>
          <a:xfrm>
            <a:off x="563175" y="1653575"/>
            <a:ext cx="539924" cy="469275"/>
          </a:xfrm>
          <a:prstGeom prst="rect">
            <a:avLst/>
          </a:prstGeom>
          <a:noFill/>
          <a:ln>
            <a:noFill/>
          </a:ln>
        </p:spPr>
      </p:pic>
      <p:pic>
        <p:nvPicPr>
          <p:cNvPr id="105" name="Google Shape;105;p18"/>
          <p:cNvPicPr preferRelativeResize="0"/>
          <p:nvPr/>
        </p:nvPicPr>
        <p:blipFill>
          <a:blip r:embed="rId5">
            <a:alphaModFix/>
          </a:blip>
          <a:stretch>
            <a:fillRect/>
          </a:stretch>
        </p:blipFill>
        <p:spPr>
          <a:xfrm>
            <a:off x="6361425" y="1613679"/>
            <a:ext cx="539925" cy="588443"/>
          </a:xfrm>
          <a:prstGeom prst="rect">
            <a:avLst/>
          </a:prstGeom>
          <a:noFill/>
          <a:ln>
            <a:noFill/>
          </a:ln>
        </p:spPr>
      </p:pic>
      <p:sp>
        <p:nvSpPr>
          <p:cNvPr id="106" name="Google Shape;106;p18"/>
          <p:cNvSpPr txBox="1"/>
          <p:nvPr>
            <p:ph idx="1" type="body"/>
          </p:nvPr>
        </p:nvSpPr>
        <p:spPr>
          <a:xfrm>
            <a:off x="6212925" y="1613675"/>
            <a:ext cx="2400900" cy="2866500"/>
          </a:xfrm>
          <a:prstGeom prst="rect">
            <a:avLst/>
          </a:prstGeom>
          <a:noFill/>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GB">
                <a:solidFill>
                  <a:schemeClr val="dk1"/>
                </a:solidFill>
              </a:rPr>
              <a:t>            </a:t>
            </a:r>
            <a:r>
              <a:rPr b="1" lang="en-GB" sz="2500">
                <a:solidFill>
                  <a:schemeClr val="dk1"/>
                </a:solidFill>
              </a:rPr>
              <a:t>Compose</a:t>
            </a:r>
            <a:endParaRPr b="1" sz="2500">
              <a:solidFill>
                <a:schemeClr val="dk1"/>
              </a:solidFill>
            </a:endParaRPr>
          </a:p>
          <a:p>
            <a:pPr indent="0" lvl="0" marL="0" rtl="0" algn="l">
              <a:lnSpc>
                <a:spcPct val="100000"/>
              </a:lnSpc>
              <a:spcBef>
                <a:spcPts val="1200"/>
              </a:spcBef>
              <a:spcAft>
                <a:spcPts val="0"/>
              </a:spcAft>
              <a:buNone/>
            </a:pPr>
            <a:r>
              <a:t/>
            </a:r>
            <a:endParaRPr b="1" sz="100">
              <a:solidFill>
                <a:schemeClr val="dk1"/>
              </a:solidFill>
            </a:endParaRPr>
          </a:p>
          <a:p>
            <a:pPr indent="-330200" lvl="0" marL="457200" rtl="0" algn="l">
              <a:lnSpc>
                <a:spcPct val="150000"/>
              </a:lnSpc>
              <a:spcBef>
                <a:spcPts val="1200"/>
              </a:spcBef>
              <a:spcAft>
                <a:spcPts val="0"/>
              </a:spcAft>
              <a:buClr>
                <a:schemeClr val="dk1"/>
              </a:buClr>
              <a:buSzPts val="1600"/>
              <a:buChar char="●"/>
            </a:pPr>
            <a:r>
              <a:rPr lang="en-GB" sz="1600">
                <a:solidFill>
                  <a:schemeClr val="dk1"/>
                </a:solidFill>
              </a:rPr>
              <a:t>Kotlin</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GB" sz="1600">
                <a:solidFill>
                  <a:schemeClr val="dk1"/>
                </a:solidFill>
              </a:rPr>
              <a:t>since 2021 (2023)</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GB" sz="1600">
                <a:solidFill>
                  <a:schemeClr val="dk1"/>
                </a:solidFill>
              </a:rPr>
              <a:t>by JetBrains</a:t>
            </a:r>
            <a:br>
              <a:rPr lang="en-GB" sz="1600">
                <a:solidFill>
                  <a:schemeClr val="dk1"/>
                </a:solidFill>
              </a:rPr>
            </a:br>
            <a:r>
              <a:rPr lang="en-GB" sz="1600">
                <a:solidFill>
                  <a:schemeClr val="dk1"/>
                </a:solidFill>
              </a:rPr>
              <a:t>&amp; Google</a:t>
            </a:r>
            <a:endParaRPr sz="1600"/>
          </a:p>
        </p:txBody>
      </p:sp>
      <p:pic>
        <p:nvPicPr>
          <p:cNvPr id="107" name="Google Shape;107;p18"/>
          <p:cNvPicPr preferRelativeResize="0"/>
          <p:nvPr/>
        </p:nvPicPr>
        <p:blipFill>
          <a:blip r:embed="rId6">
            <a:alphaModFix/>
          </a:blip>
          <a:stretch>
            <a:fillRect/>
          </a:stretch>
        </p:blipFill>
        <p:spPr>
          <a:xfrm>
            <a:off x="4220825" y="4286036"/>
            <a:ext cx="651950" cy="651927"/>
          </a:xfrm>
          <a:prstGeom prst="rect">
            <a:avLst/>
          </a:prstGeom>
          <a:noFill/>
          <a:ln>
            <a:noFill/>
          </a:ln>
        </p:spPr>
      </p:pic>
      <p:pic>
        <p:nvPicPr>
          <p:cNvPr id="108" name="Google Shape;108;p18"/>
          <p:cNvPicPr preferRelativeResize="0"/>
          <p:nvPr/>
        </p:nvPicPr>
        <p:blipFill>
          <a:blip r:embed="rId7">
            <a:alphaModFix/>
          </a:blip>
          <a:stretch>
            <a:fillRect/>
          </a:stretch>
        </p:blipFill>
        <p:spPr>
          <a:xfrm>
            <a:off x="7087400" y="4286025"/>
            <a:ext cx="651950" cy="651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300"/>
                                        <p:tgtEl>
                                          <p:spTgt spid="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300"/>
                                        <p:tgtEl>
                                          <p:spTgt spid="10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3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300"/>
                                        <p:tgtEl>
                                          <p:spTgt spid="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300"/>
                                        <p:tgtEl>
                                          <p:spTgt spid="10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300"/>
                                        <p:tgtEl>
                                          <p:spTgt spid="10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3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300"/>
                                        <p:tgtEl>
                                          <p:spTgt spid="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300"/>
                                        <p:tgtEl>
                                          <p:spTgt spid="10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300"/>
                                        <p:tgtEl>
                                          <p:spTgt spid="10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700"/>
              <a:t>Migrating to Compose</a:t>
            </a:r>
            <a:endParaRPr sz="3700"/>
          </a:p>
        </p:txBody>
      </p:sp>
      <p:pic>
        <p:nvPicPr>
          <p:cNvPr id="114" name="Google Shape;114;p19"/>
          <p:cNvPicPr preferRelativeResize="0"/>
          <p:nvPr/>
        </p:nvPicPr>
        <p:blipFill>
          <a:blip r:embed="rId3">
            <a:alphaModFix/>
          </a:blip>
          <a:stretch>
            <a:fillRect/>
          </a:stretch>
        </p:blipFill>
        <p:spPr>
          <a:xfrm>
            <a:off x="1143000" y="1285875"/>
            <a:ext cx="6858000" cy="385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9600"/>
              <a:t>Java</a:t>
            </a:r>
            <a:endParaRPr b="1" sz="9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3">
            <a:alphaModFix/>
          </a:blip>
          <a:stretch>
            <a:fillRect/>
          </a:stretch>
        </p:blipFill>
        <p:spPr>
          <a:xfrm>
            <a:off x="2498775" y="152400"/>
            <a:ext cx="4146446" cy="4838702"/>
          </a:xfrm>
          <a:prstGeom prst="rect">
            <a:avLst/>
          </a:prstGeom>
          <a:noFill/>
          <a:ln>
            <a:noFill/>
          </a:ln>
        </p:spPr>
      </p:pic>
      <p:sp>
        <p:nvSpPr>
          <p:cNvPr id="125" name="Google Shape;125;p21"/>
          <p:cNvSpPr txBox="1"/>
          <p:nvPr/>
        </p:nvSpPr>
        <p:spPr>
          <a:xfrm>
            <a:off x="908600" y="733675"/>
            <a:ext cx="2467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000">
                <a:solidFill>
                  <a:schemeClr val="dk1"/>
                </a:solidFill>
              </a:rPr>
              <a:t>The Java</a:t>
            </a:r>
            <a:endParaRPr b="1" sz="4000">
              <a:solidFill>
                <a:schemeClr val="dk1"/>
              </a:solidFill>
            </a:endParaRPr>
          </a:p>
        </p:txBody>
      </p:sp>
      <p:sp>
        <p:nvSpPr>
          <p:cNvPr id="126" name="Google Shape;126;p21"/>
          <p:cNvSpPr txBox="1"/>
          <p:nvPr/>
        </p:nvSpPr>
        <p:spPr>
          <a:xfrm>
            <a:off x="5843225" y="733675"/>
            <a:ext cx="2845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000">
                <a:solidFill>
                  <a:schemeClr val="dk1"/>
                </a:solidFill>
              </a:rPr>
              <a:t>ecosystem</a:t>
            </a:r>
            <a:endParaRPr b="1" sz="4000">
              <a:solidFill>
                <a:schemeClr val="dk1"/>
              </a:solidFill>
            </a:endParaRPr>
          </a:p>
        </p:txBody>
      </p:sp>
      <p:sp>
        <p:nvSpPr>
          <p:cNvPr id="127" name="Google Shape;127;p21"/>
          <p:cNvSpPr txBox="1"/>
          <p:nvPr/>
        </p:nvSpPr>
        <p:spPr>
          <a:xfrm>
            <a:off x="967325" y="2312275"/>
            <a:ext cx="663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000">
                <a:solidFill>
                  <a:schemeClr val="dk1"/>
                </a:solidFill>
              </a:rPr>
              <a:t>is</a:t>
            </a:r>
            <a:endParaRPr b="1" sz="4000">
              <a:solidFill>
                <a:schemeClr val="dk1"/>
              </a:solidFill>
            </a:endParaRPr>
          </a:p>
        </p:txBody>
      </p:sp>
      <p:sp>
        <p:nvSpPr>
          <p:cNvPr id="128" name="Google Shape;128;p21"/>
          <p:cNvSpPr txBox="1"/>
          <p:nvPr/>
        </p:nvSpPr>
        <p:spPr>
          <a:xfrm>
            <a:off x="6915725" y="2312275"/>
            <a:ext cx="1773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000">
                <a:solidFill>
                  <a:schemeClr val="dk1"/>
                </a:solidFill>
              </a:rPr>
              <a:t>huge</a:t>
            </a:r>
            <a:endParaRPr b="1" sz="4000">
              <a:solidFill>
                <a:schemeClr val="dk1"/>
              </a:solidFill>
            </a:endParaRPr>
          </a:p>
        </p:txBody>
      </p:sp>
      <p:sp>
        <p:nvSpPr>
          <p:cNvPr id="129" name="Google Shape;129;p21"/>
          <p:cNvSpPr txBox="1"/>
          <p:nvPr/>
        </p:nvSpPr>
        <p:spPr>
          <a:xfrm>
            <a:off x="487625" y="3890875"/>
            <a:ext cx="1773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000">
                <a:solidFill>
                  <a:schemeClr val="dk1"/>
                </a:solidFill>
              </a:rPr>
              <a:t>and</a:t>
            </a:r>
            <a:endParaRPr b="1" sz="4000">
              <a:solidFill>
                <a:schemeClr val="dk1"/>
              </a:solidFill>
            </a:endParaRPr>
          </a:p>
        </p:txBody>
      </p:sp>
      <p:sp>
        <p:nvSpPr>
          <p:cNvPr id="130" name="Google Shape;130;p21"/>
          <p:cNvSpPr txBox="1"/>
          <p:nvPr/>
        </p:nvSpPr>
        <p:spPr>
          <a:xfrm>
            <a:off x="6883075" y="3890875"/>
            <a:ext cx="2093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000">
                <a:solidFill>
                  <a:schemeClr val="dk1"/>
                </a:solidFill>
              </a:rPr>
              <a:t>mature!</a:t>
            </a:r>
            <a:endParaRPr b="1" sz="4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